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633" r:id="rId3"/>
    <p:sldId id="2818" r:id="rId4"/>
    <p:sldId id="2848" r:id="rId5"/>
    <p:sldId id="258" r:id="rId6"/>
    <p:sldId id="2819" r:id="rId7"/>
    <p:sldId id="2820" r:id="rId8"/>
    <p:sldId id="2821" r:id="rId9"/>
    <p:sldId id="2822" r:id="rId10"/>
    <p:sldId id="2823" r:id="rId11"/>
    <p:sldId id="2824" r:id="rId12"/>
    <p:sldId id="2825" r:id="rId13"/>
    <p:sldId id="256" r:id="rId14"/>
    <p:sldId id="260" r:id="rId15"/>
    <p:sldId id="2849" r:id="rId16"/>
    <p:sldId id="259" r:id="rId17"/>
    <p:sldId id="290" r:id="rId18"/>
    <p:sldId id="2850" r:id="rId19"/>
    <p:sldId id="291" r:id="rId20"/>
    <p:sldId id="261" r:id="rId21"/>
    <p:sldId id="262" r:id="rId22"/>
    <p:sldId id="263" r:id="rId23"/>
    <p:sldId id="292" r:id="rId24"/>
    <p:sldId id="264" r:id="rId25"/>
    <p:sldId id="293" r:id="rId26"/>
    <p:sldId id="265" r:id="rId27"/>
    <p:sldId id="294" r:id="rId28"/>
    <p:sldId id="266" r:id="rId29"/>
    <p:sldId id="267" r:id="rId30"/>
    <p:sldId id="295" r:id="rId31"/>
    <p:sldId id="268" r:id="rId32"/>
    <p:sldId id="269" r:id="rId33"/>
    <p:sldId id="270" r:id="rId34"/>
    <p:sldId id="296" r:id="rId35"/>
    <p:sldId id="271" r:id="rId36"/>
    <p:sldId id="272" r:id="rId37"/>
    <p:sldId id="297" r:id="rId38"/>
    <p:sldId id="273" r:id="rId39"/>
    <p:sldId id="298" r:id="rId40"/>
    <p:sldId id="274" r:id="rId41"/>
    <p:sldId id="299" r:id="rId42"/>
    <p:sldId id="275" r:id="rId43"/>
    <p:sldId id="276" r:id="rId44"/>
    <p:sldId id="277" r:id="rId45"/>
    <p:sldId id="278" r:id="rId46"/>
    <p:sldId id="300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94268"/>
  </p:normalViewPr>
  <p:slideViewPr>
    <p:cSldViewPr snapToGrid="0" snapToObjects="1">
      <p:cViewPr varScale="1">
        <p:scale>
          <a:sx n="66" d="100"/>
          <a:sy n="66" d="100"/>
        </p:scale>
        <p:origin x="192" y="368"/>
      </p:cViewPr>
      <p:guideLst/>
    </p:cSldViewPr>
  </p:slideViewPr>
  <p:outlineViewPr>
    <p:cViewPr>
      <p:scale>
        <a:sx n="33" d="100"/>
        <a:sy n="33" d="100"/>
      </p:scale>
      <p:origin x="0" y="-325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7.xml"/><Relationship Id="rId3" Type="http://schemas.openxmlformats.org/officeDocument/2006/relationships/slide" Target="slides/slide19.xml"/><Relationship Id="rId7" Type="http://schemas.openxmlformats.org/officeDocument/2006/relationships/slide" Target="slides/slide24.xml"/><Relationship Id="rId12" Type="http://schemas.openxmlformats.org/officeDocument/2006/relationships/slide" Target="slides/slide36.xml"/><Relationship Id="rId2" Type="http://schemas.openxmlformats.org/officeDocument/2006/relationships/slide" Target="slides/slide18.xml"/><Relationship Id="rId1" Type="http://schemas.openxmlformats.org/officeDocument/2006/relationships/slide" Target="slides/slide15.xml"/><Relationship Id="rId6" Type="http://schemas.openxmlformats.org/officeDocument/2006/relationships/slide" Target="slides/slide23.xml"/><Relationship Id="rId11" Type="http://schemas.openxmlformats.org/officeDocument/2006/relationships/slide" Target="slides/slide33.xml"/><Relationship Id="rId5" Type="http://schemas.openxmlformats.org/officeDocument/2006/relationships/slide" Target="slides/slide22.xml"/><Relationship Id="rId15" Type="http://schemas.openxmlformats.org/officeDocument/2006/relationships/slide" Target="slides/slide47.xml"/><Relationship Id="rId10" Type="http://schemas.openxmlformats.org/officeDocument/2006/relationships/slide" Target="slides/slide30.xml"/><Relationship Id="rId4" Type="http://schemas.openxmlformats.org/officeDocument/2006/relationships/slide" Target="slides/slide20.xml"/><Relationship Id="rId9" Type="http://schemas.openxmlformats.org/officeDocument/2006/relationships/slide" Target="slides/slide29.xml"/><Relationship Id="rId14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6DE1D-E52A-264C-9F85-64002C1772F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E4C5-D5F2-5146-96DD-B15DD5D0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15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929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FAF8D1A-1CEB-2A4F-9780-4ED64255B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defTabSz="957263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defTabSz="957263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defTabSz="957263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defTabSz="957263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fld id="{2050F562-EFCC-0F49-B12B-181A75F0F010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42E56E3-5640-9549-A444-6D76B51AA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71CC351-1373-3143-9FCA-612F5061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0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F195-CA08-504F-A918-9379BADD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02808-343D-7742-B32A-83F86B30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BDB1-62D1-5D48-A4EB-20ABBEC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DF31-5008-994F-81AB-B84299B4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8C40-A8E2-5042-8AD2-7FEA7AC0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1CAA-C91A-434E-9B47-095B466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DC0E-D20A-1C40-96DE-476B8FB7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8CB5-414C-844A-A110-2FB7888F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DA96-37BE-2745-ADD8-8B5842FC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A54E-5596-7245-9C85-8F869D2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349F2-F611-2F44-B91D-8B9DB588A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1AA5A-353D-EA46-B09F-F4FFCF29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1914-FF7E-7042-AEBD-35FA5B7E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4560-6323-E44D-80E1-00C77E20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C379-3E89-8C44-B20D-22C9862A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1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1005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8800" y="1981200"/>
            <a:ext cx="1016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4ABA1-D567-7E46-8C5B-3E49A76A3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4025D-444B-EC46-B2D9-2E19E6919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Agung Priyo Utomo - STIS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02A31-FF70-5144-BA79-8589AA1F2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750CE-C1D2-754C-8BC5-E482381B5C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49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8143-5450-0D4C-BE0A-F0B041B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4B19-87AC-794D-9FC9-294647A6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CA3C-A3D5-9246-BBC9-2C949286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DAF4-BDC5-9A4D-82AC-34A8EF65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3B394-0CB0-0548-9949-63402EAF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C5E-1104-9A41-A739-69454629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62CF5-5F7A-6644-9AA1-46AA17DD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9AB3-4928-A043-9FBF-820E1341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7213-E36C-124A-A00F-E9D0AFC9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44D7-C1F9-734E-B7D1-93E973D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7FBB-3732-FC48-A74F-C91A4E01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AEA-5B91-FC45-B237-B01296053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55CAC-C52C-6042-BC7D-B5EB4463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43A2-F916-5040-8B95-A643F03E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A719-09E6-E948-96CF-FDFFBE91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E793-E9F5-984B-B9D1-FC461CDA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3A0F-4380-D342-85F7-1B746BB7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A88F-864F-C942-8F42-67BDB129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96B5-E306-E04F-8FC9-95489348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36F7D-4B4F-444F-B07F-111D81BDC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3866A-4BFF-1442-90C7-859A99A50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396D-8F8E-964B-8ADB-A0BA9D02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877C-83EB-9D46-B137-0D5D033C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DD6E7-0750-484E-BE8E-2A55AC2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631C-8CAE-714D-A21F-519A80F6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880F2-D1D2-D74C-99F2-E0BE9CED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F8FF-54BC-9E43-96CD-38F1E24E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86D8-FC54-6848-8C59-9A97ADA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F96B6-F062-4347-99DA-611492A7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8D7-2C6F-0D4E-B273-D8AC4803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4E1A-4280-2947-8AFA-25FEB98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493D-9EC9-0046-8BCF-EA3F0704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3AC4-D0DF-684F-A185-774DB1B1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3047-8C70-A44C-80B8-A2261059C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676F-3542-6242-8D24-CDF9F955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6DF7E-856B-2646-99E4-3192B311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0571-23F7-AC48-A8A2-898F86AC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D8F9-F01E-7F45-AA6C-FA75037D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9298F-23AD-DF43-9AD7-C19B0BE0A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AD4B-9708-8A4A-BB8A-0FC02E94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69C35-3DB3-8B44-87CE-FC3D7144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23AC-1BDC-FE4B-B848-7450D922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4FE-FBDB-AE42-8D8B-8BA35AEC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A7E72-CFDD-E141-8B8A-87B58834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8931-4121-E54A-86C3-D3C75C08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A35C-A74A-1E45-BBE7-03FE7A8F3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06A2-EE98-8345-BCC8-E39274A9AFB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A08E-EA2C-D147-B9FC-77F93B7B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94BF-6B00-5541-B5F1-05074083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EFBF-D6A3-A440-91CF-D8606A1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46B6-6307-E34E-AA42-EF21C18E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>
            <a:normAutofit/>
          </a:bodyPr>
          <a:lstStyle/>
          <a:p>
            <a:r>
              <a:rPr lang="id-ID" sz="4800" dirty="0" err="1">
                <a:solidFill>
                  <a:schemeClr val="bg1">
                    <a:lumMod val="50000"/>
                  </a:schemeClr>
                </a:solidFill>
              </a:rPr>
              <a:t>Machine</a:t>
            </a:r>
            <a:r>
              <a:rPr lang="id-ID" sz="4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d-ID" sz="4800" dirty="0" err="1">
                <a:solidFill>
                  <a:schemeClr val="bg1">
                    <a:lumMod val="50000"/>
                  </a:schemeClr>
                </a:solidFill>
              </a:rPr>
              <a:t>Learning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:</a:t>
            </a:r>
            <a:br>
              <a:rPr lang="en-US" sz="4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800" dirty="0"/>
              <a:t>Supervised Learning : </a:t>
            </a:r>
            <a:r>
              <a:rPr lang="en-US" sz="4800" dirty="0" err="1"/>
              <a:t>Regresi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8EF34-673C-D64D-B15E-00033DEA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2307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Dr. Dra. </a:t>
            </a:r>
            <a:r>
              <a:rPr lang="en-US" dirty="0" err="1">
                <a:latin typeface="Comic Sans MS" pitchFamily="66" charset="0"/>
              </a:rPr>
              <a:t>Dwina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Kuswardani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M.Kom</a:t>
            </a:r>
            <a:b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07AA0-D2A3-8F44-9226-B5DF40E2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4" y="665921"/>
            <a:ext cx="1878898" cy="6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2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76400"/>
            <a:ext cx="7886700" cy="47244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200" dirty="0" err="1"/>
              <a:t>Menghitung</a:t>
            </a:r>
            <a:r>
              <a:rPr lang="en-US" sz="3200" dirty="0"/>
              <a:t> </a:t>
            </a:r>
            <a:r>
              <a:rPr lang="en-US" sz="3200" dirty="0" err="1"/>
              <a:t>Koefisien</a:t>
            </a:r>
            <a:r>
              <a:rPr lang="en-US" sz="3200" dirty="0"/>
              <a:t> </a:t>
            </a:r>
            <a:r>
              <a:rPr lang="en-US" sz="3200" dirty="0" err="1"/>
              <a:t>Regresi</a:t>
            </a:r>
            <a:r>
              <a:rPr lang="en-US" sz="3200" dirty="0"/>
              <a:t> (a)</a:t>
            </a:r>
          </a:p>
          <a:p>
            <a:pPr fontAlgn="base"/>
            <a:endParaRPr lang="en-US" dirty="0"/>
          </a:p>
          <a:p>
            <a:pPr marL="457200" lvl="1" indent="0" fontAlgn="base">
              <a:buNone/>
            </a:pPr>
            <a:r>
              <a:rPr lang="en-US" sz="3100" dirty="0"/>
              <a:t>a =   </a:t>
            </a:r>
            <a:r>
              <a:rPr lang="en-US" sz="3100" u="sng" dirty="0"/>
              <a:t>(</a:t>
            </a:r>
            <a:r>
              <a:rPr lang="en-US" sz="3100" u="sng" dirty="0" err="1"/>
              <a:t>Σy</a:t>
            </a:r>
            <a:r>
              <a:rPr lang="en-US" sz="3100" u="sng" dirty="0"/>
              <a:t>) (Σx²) – (</a:t>
            </a:r>
            <a:r>
              <a:rPr lang="en-US" sz="3100" u="sng" dirty="0" err="1"/>
              <a:t>Σx</a:t>
            </a:r>
            <a:r>
              <a:rPr lang="en-US" sz="3100" u="sng" dirty="0"/>
              <a:t>) (</a:t>
            </a:r>
            <a:r>
              <a:rPr lang="en-US" sz="3100" u="sng" dirty="0" err="1"/>
              <a:t>Σxy</a:t>
            </a:r>
            <a:r>
              <a:rPr lang="en-US" sz="3100" u="sng" dirty="0"/>
              <a:t>)</a:t>
            </a:r>
            <a:br>
              <a:rPr lang="en-US" sz="3100" dirty="0"/>
            </a:br>
            <a:r>
              <a:rPr lang="en-US" sz="3100" dirty="0"/>
              <a:t>                n(Σx²) – (</a:t>
            </a:r>
            <a:r>
              <a:rPr lang="en-US" sz="3100" dirty="0" err="1"/>
              <a:t>Σx</a:t>
            </a:r>
            <a:r>
              <a:rPr lang="en-US" sz="3100" dirty="0"/>
              <a:t>)²</a:t>
            </a:r>
          </a:p>
          <a:p>
            <a:pPr marL="457200" lvl="1" indent="0" fontAlgn="base">
              <a:buNone/>
            </a:pPr>
            <a:r>
              <a:rPr lang="en-US" sz="3100" dirty="0"/>
              <a:t>a = </a:t>
            </a:r>
            <a:r>
              <a:rPr lang="en-US" sz="3100" u="sng" dirty="0"/>
              <a:t>(72) (4876) – (220) (1640)</a:t>
            </a:r>
            <a:br>
              <a:rPr lang="en-US" sz="3100" u="sng" dirty="0"/>
            </a:br>
            <a:r>
              <a:rPr lang="en-US" sz="3100" dirty="0"/>
              <a:t>                10 (4876) – (220)²</a:t>
            </a:r>
          </a:p>
          <a:p>
            <a:pPr marL="457200" lvl="1" indent="0" fontAlgn="base">
              <a:buNone/>
            </a:pPr>
            <a:r>
              <a:rPr lang="en-US" sz="3100" b="1" dirty="0">
                <a:solidFill>
                  <a:srgbClr val="C00000"/>
                </a:solidFill>
              </a:rPr>
              <a:t>a = -27,02 </a:t>
            </a:r>
            <a:r>
              <a:rPr lang="en-US" sz="3100" dirty="0"/>
              <a:t> </a:t>
            </a:r>
          </a:p>
          <a:p>
            <a:pPr fontAlgn="base"/>
            <a:endParaRPr lang="en-US" dirty="0"/>
          </a:p>
          <a:p>
            <a:pPr fontAlgn="base"/>
            <a:r>
              <a:rPr lang="en-US" sz="3100" dirty="0" err="1"/>
              <a:t>Menghitung</a:t>
            </a:r>
            <a:r>
              <a:rPr lang="en-US" sz="3100" dirty="0"/>
              <a:t> </a:t>
            </a:r>
            <a:r>
              <a:rPr lang="en-US" sz="3100" dirty="0" err="1"/>
              <a:t>Koefisien</a:t>
            </a:r>
            <a:r>
              <a:rPr lang="en-US" sz="3100" dirty="0"/>
              <a:t> </a:t>
            </a:r>
            <a:r>
              <a:rPr lang="en-US" sz="3100" dirty="0" err="1"/>
              <a:t>Regresi</a:t>
            </a:r>
            <a:r>
              <a:rPr lang="en-US" sz="3100" dirty="0"/>
              <a:t> (b)</a:t>
            </a:r>
          </a:p>
          <a:p>
            <a:pPr marL="457200" lvl="1" indent="0" fontAlgn="base">
              <a:buNone/>
            </a:pPr>
            <a:endParaRPr lang="en-US" sz="3100" dirty="0"/>
          </a:p>
          <a:p>
            <a:pPr marL="457200" lvl="1" indent="0" fontAlgn="base">
              <a:buNone/>
            </a:pPr>
            <a:r>
              <a:rPr lang="en-US" sz="3100" dirty="0"/>
              <a:t>b =   </a:t>
            </a:r>
            <a:r>
              <a:rPr lang="en-US" sz="3100" u="sng" dirty="0"/>
              <a:t>n(</a:t>
            </a:r>
            <a:r>
              <a:rPr lang="en-US" sz="3100" u="sng" dirty="0" err="1"/>
              <a:t>Σxy</a:t>
            </a:r>
            <a:r>
              <a:rPr lang="en-US" sz="3100" u="sng" dirty="0"/>
              <a:t>) – (</a:t>
            </a:r>
            <a:r>
              <a:rPr lang="en-US" sz="3100" u="sng" dirty="0" err="1"/>
              <a:t>Σx</a:t>
            </a:r>
            <a:r>
              <a:rPr lang="en-US" sz="3100" u="sng" dirty="0"/>
              <a:t>) (</a:t>
            </a:r>
            <a:r>
              <a:rPr lang="en-US" sz="3100" u="sng" dirty="0" err="1"/>
              <a:t>Σy</a:t>
            </a:r>
            <a:r>
              <a:rPr lang="en-US" sz="3100" u="sng" dirty="0"/>
              <a:t>)</a:t>
            </a:r>
            <a:br>
              <a:rPr lang="en-US" sz="3100" dirty="0"/>
            </a:br>
            <a:r>
              <a:rPr lang="en-US" sz="3100" dirty="0"/>
              <a:t>          n(Σx²) – (</a:t>
            </a:r>
            <a:r>
              <a:rPr lang="en-US" sz="3100" dirty="0" err="1"/>
              <a:t>Σx</a:t>
            </a:r>
            <a:r>
              <a:rPr lang="en-US" sz="3100" dirty="0"/>
              <a:t>)²</a:t>
            </a:r>
          </a:p>
          <a:p>
            <a:pPr marL="457200" lvl="1" indent="0" fontAlgn="base">
              <a:buNone/>
            </a:pPr>
            <a:r>
              <a:rPr lang="en-US" sz="3100" dirty="0"/>
              <a:t>b = </a:t>
            </a:r>
            <a:r>
              <a:rPr lang="en-US" sz="3100" u="sng" dirty="0"/>
              <a:t>10 (1640) – (220) (72)</a:t>
            </a:r>
            <a:br>
              <a:rPr lang="en-US" sz="3100" dirty="0"/>
            </a:br>
            <a:r>
              <a:rPr lang="en-US" sz="3100" dirty="0"/>
              <a:t>        10 (4876) – (220)²</a:t>
            </a:r>
          </a:p>
          <a:p>
            <a:pPr marL="457200" lvl="1" indent="0" fontAlgn="base">
              <a:buNone/>
            </a:pPr>
            <a:r>
              <a:rPr lang="en-US" sz="3100" b="1" dirty="0">
                <a:solidFill>
                  <a:srgbClr val="C00000"/>
                </a:solidFill>
              </a:rPr>
              <a:t>b = 1,56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 </a:t>
            </a:r>
            <a:r>
              <a:rPr lang="id-ID" sz="3600" dirty="0"/>
              <a:t>Hitung a dan b berdasarkan persamaan yang sudah ditentukan</a:t>
            </a:r>
          </a:p>
        </p:txBody>
      </p:sp>
    </p:spTree>
    <p:extLst>
      <p:ext uri="{BB962C8B-B14F-4D97-AF65-F5344CB8AC3E}">
        <p14:creationId xmlns:p14="http://schemas.microsoft.com/office/powerpoint/2010/main" val="3340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05001"/>
            <a:ext cx="78867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Y = a + </a:t>
            </a:r>
            <a:r>
              <a:rPr lang="es-ES" sz="4000" dirty="0" err="1"/>
              <a:t>bX</a:t>
            </a:r>
            <a:endParaRPr lang="es-ES" sz="4000" dirty="0"/>
          </a:p>
          <a:p>
            <a:pPr marL="0" indent="0">
              <a:buNone/>
            </a:pPr>
            <a:r>
              <a:rPr lang="es-ES" sz="4000" dirty="0"/>
              <a:t>Y = -27,02 + 1,56X</a:t>
            </a:r>
          </a:p>
          <a:p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2" y="228601"/>
            <a:ext cx="10704443" cy="685801"/>
          </a:xfrm>
        </p:spPr>
        <p:txBody>
          <a:bodyPr>
            <a:noAutofit/>
          </a:bodyPr>
          <a:lstStyle/>
          <a:p>
            <a:r>
              <a:rPr lang="en-US" sz="3600" dirty="0"/>
              <a:t>5. </a:t>
            </a:r>
            <a:r>
              <a:rPr lang="id-ID" sz="3600" dirty="0"/>
              <a:t>Buatkan Model Persamaan Regresi Linear Sederhana</a:t>
            </a:r>
          </a:p>
        </p:txBody>
      </p:sp>
    </p:spTree>
    <p:extLst>
      <p:ext uri="{BB962C8B-B14F-4D97-AF65-F5344CB8AC3E}">
        <p14:creationId xmlns:p14="http://schemas.microsoft.com/office/powerpoint/2010/main" val="12555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49" y="1128619"/>
            <a:ext cx="8134350" cy="510029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Prediksikan Jumlah Cacat Produksi jika suhu dalam keadaan tinggi (Variabel X), contohnya: 30°C</a:t>
            </a:r>
            <a:endParaRPr lang="es-ES" dirty="0"/>
          </a:p>
          <a:p>
            <a:pPr marL="914400" lvl="2" indent="0">
              <a:buNone/>
            </a:pPr>
            <a:r>
              <a:rPr lang="es-ES" sz="2400" dirty="0"/>
              <a:t>Y = -27,02 + 1,56X</a:t>
            </a:r>
          </a:p>
          <a:p>
            <a:pPr marL="914400" lvl="2" indent="0">
              <a:buNone/>
            </a:pPr>
            <a:r>
              <a:rPr lang="es-ES" sz="2400" dirty="0"/>
              <a:t>Y = -27,02 + 1,56(30)</a:t>
            </a:r>
          </a:p>
          <a:p>
            <a:pPr marL="914400" lvl="2" indent="0">
              <a:buNone/>
            </a:pPr>
            <a:r>
              <a:rPr lang="es-ES" sz="2400" dirty="0"/>
              <a:t>   =19,78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Jika</a:t>
            </a:r>
            <a:r>
              <a:rPr lang="es-ES" dirty="0"/>
              <a:t> </a:t>
            </a:r>
            <a:r>
              <a:rPr lang="es-ES" dirty="0" err="1"/>
              <a:t>Cacat</a:t>
            </a:r>
            <a:r>
              <a:rPr lang="es-ES" dirty="0"/>
              <a:t> </a:t>
            </a:r>
            <a:r>
              <a:rPr lang="es-ES" dirty="0" err="1"/>
              <a:t>Produksi</a:t>
            </a:r>
            <a:r>
              <a:rPr lang="es-ES" dirty="0"/>
              <a:t> (</a:t>
            </a:r>
            <a:r>
              <a:rPr lang="es-ES" dirty="0" err="1"/>
              <a:t>Variabel</a:t>
            </a:r>
            <a:r>
              <a:rPr lang="es-ES" dirty="0"/>
              <a:t> Y) yang </a:t>
            </a:r>
            <a:r>
              <a:rPr lang="es-ES" dirty="0" err="1"/>
              <a:t>ditargetkan</a:t>
            </a:r>
            <a:r>
              <a:rPr lang="es-ES" dirty="0"/>
              <a:t> </a:t>
            </a:r>
            <a:r>
              <a:rPr lang="es-ES" dirty="0" err="1"/>
              <a:t>hanya</a:t>
            </a:r>
            <a:r>
              <a:rPr lang="es-ES" dirty="0"/>
              <a:t> </a:t>
            </a:r>
            <a:r>
              <a:rPr lang="es-ES" dirty="0" err="1"/>
              <a:t>boleh</a:t>
            </a:r>
            <a:r>
              <a:rPr lang="es-ES" dirty="0"/>
              <a:t> 5 </a:t>
            </a:r>
            <a:r>
              <a:rPr lang="es-ES" dirty="0" err="1"/>
              <a:t>unit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berapakah</a:t>
            </a:r>
            <a:r>
              <a:rPr lang="es-ES" dirty="0"/>
              <a:t> </a:t>
            </a:r>
            <a:r>
              <a:rPr lang="es-ES" dirty="0" err="1"/>
              <a:t>suhu</a:t>
            </a:r>
            <a:r>
              <a:rPr lang="es-ES" dirty="0"/>
              <a:t> </a:t>
            </a:r>
            <a:r>
              <a:rPr lang="es-ES" dirty="0" err="1"/>
              <a:t>ruangan</a:t>
            </a:r>
            <a:r>
              <a:rPr lang="es-ES" dirty="0"/>
              <a:t> yang </a:t>
            </a:r>
            <a:r>
              <a:rPr lang="es-ES" dirty="0" err="1"/>
              <a:t>diperlukan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mencapai</a:t>
            </a:r>
            <a:r>
              <a:rPr lang="es-ES" dirty="0"/>
              <a:t> target </a:t>
            </a:r>
            <a:r>
              <a:rPr lang="es-ES" dirty="0" err="1"/>
              <a:t>tersebut</a:t>
            </a:r>
            <a:r>
              <a:rPr lang="es-ES" dirty="0"/>
              <a:t>?</a:t>
            </a:r>
            <a:endParaRPr lang="en-US" dirty="0"/>
          </a:p>
          <a:p>
            <a:pPr marL="914400" lvl="2" indent="0" fontAlgn="base">
              <a:buNone/>
            </a:pPr>
            <a:r>
              <a:rPr lang="en-US" sz="2400" dirty="0"/>
              <a:t>5= -27,02 + 1,56X</a:t>
            </a:r>
          </a:p>
          <a:p>
            <a:pPr marL="914400" lvl="2" indent="0" fontAlgn="base">
              <a:buNone/>
            </a:pPr>
            <a:r>
              <a:rPr lang="en-US" sz="2400" dirty="0"/>
              <a:t>1,56X = 5+27,02 </a:t>
            </a:r>
          </a:p>
          <a:p>
            <a:pPr marL="914400" lvl="2" indent="0" fontAlgn="base">
              <a:buNone/>
            </a:pPr>
            <a:r>
              <a:rPr lang="en-US" sz="2400" dirty="0"/>
              <a:t>         X= 32,02/1,56</a:t>
            </a:r>
          </a:p>
          <a:p>
            <a:pPr marL="914400" lvl="2" indent="0" fontAlgn="base">
              <a:buNone/>
            </a:pPr>
            <a:r>
              <a:rPr lang="en-US" sz="2400" b="1" dirty="0"/>
              <a:t>         X =20,52</a:t>
            </a:r>
          </a:p>
          <a:p>
            <a:pPr marL="457200" lvl="1" indent="0" fontAlgn="base">
              <a:buNone/>
            </a:pP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00000"/>
                </a:solidFill>
              </a:rPr>
              <a:t>Prediksi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Suhu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Ruangan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yang paling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target </a:t>
            </a:r>
            <a:r>
              <a:rPr lang="en-US" sz="2800" dirty="0" err="1"/>
              <a:t>Cacat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sekitar</a:t>
            </a:r>
            <a:r>
              <a:rPr lang="en-US" sz="2800" dirty="0"/>
              <a:t> </a:t>
            </a:r>
            <a:r>
              <a:rPr lang="en-US" sz="2800" b="1" dirty="0"/>
              <a:t>20,52</a:t>
            </a:r>
            <a:r>
              <a:rPr lang="en-US" sz="2800" b="1" baseline="30000" dirty="0"/>
              <a:t>0</a:t>
            </a:r>
            <a:r>
              <a:rPr lang="en-US" sz="2800" b="1" dirty="0"/>
              <a:t>C</a:t>
            </a:r>
          </a:p>
          <a:p>
            <a:pPr marL="914400" lvl="2" indent="0" fontAlgn="base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Pengujian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9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D9F6C-C2D2-B94E-87D0-79ACBBE0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5F45-9B8D-E342-80FC-51AE5973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 Logistic regression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2F03-2FFD-7949-A707-BF5B9105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D" b="1" dirty="0"/>
              <a:t>Logistic regression </a:t>
            </a:r>
            <a:r>
              <a:rPr lang="en-ID" b="1" dirty="0" err="1"/>
              <a:t>atau</a:t>
            </a:r>
            <a:r>
              <a:rPr lang="en-ID" b="1" dirty="0"/>
              <a:t> </a:t>
            </a:r>
            <a:r>
              <a:rPr lang="en-ID" b="1" dirty="0" err="1"/>
              <a:t>regresi</a:t>
            </a:r>
            <a:r>
              <a:rPr lang="en-ID" b="1" dirty="0"/>
              <a:t> </a:t>
            </a:r>
            <a:r>
              <a:rPr lang="en-ID" b="1" dirty="0" err="1"/>
              <a:t>logistik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dirty="0"/>
              <a:t> </a:t>
            </a:r>
            <a:r>
              <a:rPr lang="en-ID" dirty="0" err="1"/>
              <a:t>algoritma</a:t>
            </a:r>
            <a:r>
              <a:rPr lang="en-ID" dirty="0"/>
              <a:t> supervised learning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memperkirakan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diskrete</a:t>
            </a:r>
            <a:r>
              <a:rPr lang="en-ID" dirty="0"/>
              <a:t>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biner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0/1, </a:t>
            </a:r>
            <a:r>
              <a:rPr lang="en-ID" dirty="0" err="1"/>
              <a:t>ya</a:t>
            </a:r>
            <a:r>
              <a:rPr lang="en-ID" dirty="0"/>
              <a:t>/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benar</a:t>
            </a:r>
            <a:r>
              <a:rPr lang="en-ID" dirty="0"/>
              <a:t>//salah)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peristiwa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logit.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linier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kontinu</a:t>
            </a:r>
            <a:r>
              <a:rPr lang="en-ID" dirty="0"/>
              <a:t>,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kategoris</a:t>
            </a:r>
            <a:r>
              <a:rPr lang="en-ID" dirty="0"/>
              <a:t>,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 </a:t>
            </a:r>
            <a:r>
              <a:rPr lang="en-ID" dirty="0" err="1"/>
              <a:t>biner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4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2C0F142-5150-EF46-99E8-B1E2E3013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620000" cy="11493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ouvenir Lt BT" pitchFamily="18" charset="0"/>
              </a:rPr>
              <a:t>VARIABEL KUALITATIF/KATEGORIK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D643886-9C96-824D-AD2F-E93A5895C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676400"/>
            <a:ext cx="7620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Souvenir Lt BT" pitchFamily="18" charset="0"/>
              </a:rPr>
              <a:t>Variabel Kualitatif/Kategorik sebagai variabel bebas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Jenjang Pendidikan: SD, SLTP, SLTA, SLTA+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Jenis kelamin: Laki-laki, Perempuan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Status daerah: Kota, Desa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Status bekerja: Bekerja, Tidak Bekerja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>
              <a:latin typeface="Souvenir Lt BT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Souvenir Lt BT" pitchFamily="18" charset="0"/>
              </a:rPr>
              <a:t>Variabel Kualitatif sebagai variabel tak bebas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Pilihan Investasi: Saham, Valas, Obligasi, Deposito, Emas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Pilihan Moda Transportasi ke tempat kerja: Kereta, Bus, Motor, Mobil Pribadi, Jalan kaki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Souvenir Lt BT" pitchFamily="18" charset="0"/>
              </a:rPr>
              <a:t>Lapangan kerja yg dimasuki: Pertanian, Non pertanian</a:t>
            </a:r>
          </a:p>
        </p:txBody>
      </p:sp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94BA372D-6AEF-6640-A081-939A373D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3456161798"/>
      </p:ext>
    </p:extLst>
  </p:cSld>
  <p:clrMapOvr>
    <a:masterClrMapping/>
  </p:clrMapOvr>
  <p:transition spd="med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8FAEFC81-A5C4-8C41-AF14-3A7A6EB3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620000" cy="10668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venir Lt BT" pitchFamily="18" charset="0"/>
              </a:rPr>
              <a:t>REGRESI DG VARIABEL TAK BEBAS KUALITATIF</a:t>
            </a:r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3566D6D2-772A-234A-A853-9F073067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C68B48CC-E7D2-E94A-B8ED-D54A3DA8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76401"/>
            <a:ext cx="7696200" cy="349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>
                <a:latin typeface="Souvenir Lt BT" pitchFamily="18" charset="0"/>
              </a:rPr>
              <a:t>Apa yang mempengaruhi pilihan transportasi kerja?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Tak bebas: Pilihan moda transportasi (kategorik): Kereta, bus, motor, mobil pribadi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bebas: Jarak ke tempat kerja, Pendapatan (rupiah), Harga BBM, Kondisi Jalan, Kenyamanan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>
              <a:latin typeface="Souvenir Lt B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 startAt="2"/>
            </a:pPr>
            <a:r>
              <a:rPr lang="en-US" altLang="en-US">
                <a:latin typeface="Souvenir Lt BT" pitchFamily="18" charset="0"/>
              </a:rPr>
              <a:t>Apakah punya rumah atau tidak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tak bebas: Kepemilikan rumah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bebas: Pendapatan Keluarga, Banyaknya Anggota Keluarga, Jenis  rumah, Usia Kepala Keluarga.</a:t>
            </a:r>
          </a:p>
        </p:txBody>
      </p:sp>
    </p:spTree>
    <p:extLst>
      <p:ext uri="{BB962C8B-B14F-4D97-AF65-F5344CB8AC3E}">
        <p14:creationId xmlns:p14="http://schemas.microsoft.com/office/powerpoint/2010/main" val="1803847072"/>
      </p:ext>
    </p:extLst>
  </p:cSld>
  <p:clrMapOvr>
    <a:masterClrMapping/>
  </p:clrMapOvr>
  <p:transition spd="med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040D999-0C34-B648-A0F3-0E8F7A39F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620000" cy="10668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venir Lt BT" pitchFamily="18" charset="0"/>
              </a:rPr>
              <a:t>REGRESI DG VARIABEL TAK BEBAS KUALITATIF</a:t>
            </a:r>
          </a:p>
        </p:txBody>
      </p:sp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604284B2-EB89-7D41-B4C3-3C0283E1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A3A28FF-B0D9-8946-9643-60E0EC94A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76401"/>
            <a:ext cx="7696200" cy="349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 startAt="3"/>
            </a:pPr>
            <a:r>
              <a:rPr lang="en-US" altLang="en-US">
                <a:latin typeface="Souvenir Lt BT" pitchFamily="18" charset="0"/>
              </a:rPr>
              <a:t>Apa yang mempengaruhi kemiskinan?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Tak bebas: Status Kemiskinan (Miskin/Tidak Miskin)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bebas: Tingkat Pendidikan, Lapangan Kerja yg dimasuki, Pendapatan, Pengeluaran, Jumlah ART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endParaRPr lang="en-US" altLang="en-US">
              <a:latin typeface="Souvenir Lt B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 startAt="4"/>
            </a:pPr>
            <a:r>
              <a:rPr lang="en-US" altLang="en-US">
                <a:latin typeface="Souvenir Lt BT" pitchFamily="18" charset="0"/>
              </a:rPr>
              <a:t>Apakah yang mempengaruhi lapangan kerja yg dimasuki?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tak bebas: Lapangan Kerja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en-US" altLang="en-US">
                <a:latin typeface="Souvenir Lt BT" pitchFamily="18" charset="0"/>
              </a:rPr>
              <a:t>Variabel bebas: Usia, Jenis Kelamin, Pendidikan, Status Perkawinan</a:t>
            </a:r>
          </a:p>
        </p:txBody>
      </p:sp>
    </p:spTree>
    <p:extLst>
      <p:ext uri="{BB962C8B-B14F-4D97-AF65-F5344CB8AC3E}">
        <p14:creationId xmlns:p14="http://schemas.microsoft.com/office/powerpoint/2010/main" val="1311816185"/>
      </p:ext>
    </p:extLst>
  </p:cSld>
  <p:clrMapOvr>
    <a:masterClrMapping/>
  </p:clrMapOvr>
  <p:transition spd="med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9CDAEC3-B1BA-6644-985B-2CAEA665E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90500"/>
            <a:ext cx="74676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venir Lt BT" pitchFamily="18" charset="0"/>
              </a:rPr>
              <a:t>PEMODELAN MATEMATIS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49021DA-0571-9D40-B599-B69F5DCD0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676400"/>
            <a:ext cx="77724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=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1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2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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	</a:t>
            </a:r>
          </a:p>
          <a:p>
            <a:pPr>
              <a:lnSpc>
                <a:spcPct val="80000"/>
              </a:lnSpc>
              <a:buNone/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		X  =  pendapatan keluarga</a:t>
            </a:r>
          </a:p>
          <a:p>
            <a:pPr>
              <a:lnSpc>
                <a:spcPct val="80000"/>
              </a:lnSpc>
              <a:buNone/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		Y  =  	1 ;  bila suatu keluarga punya rumah</a:t>
            </a:r>
          </a:p>
          <a:p>
            <a:pPr>
              <a:lnSpc>
                <a:spcPct val="80000"/>
              </a:lnSpc>
              <a:buNone/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			0 ;  bila suatu keluarga tidak punya rumah</a:t>
            </a:r>
          </a:p>
          <a:p>
            <a:pPr>
              <a:lnSpc>
                <a:spcPct val="80000"/>
              </a:lnSpc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Secara matematis, dengan mengasumsikan E(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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= 0, </a:t>
            </a:r>
          </a:p>
          <a:p>
            <a:pPr algn="ctr">
              <a:lnSpc>
                <a:spcPct val="80000"/>
              </a:lnSpc>
              <a:buNone/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	E(Y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=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1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2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	</a:t>
            </a:r>
          </a:p>
          <a:p>
            <a:pPr>
              <a:lnSpc>
                <a:spcPct val="80000"/>
              </a:lnSpc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Secara statistik, ekspektasi kondisional dari 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jika diberikan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	 E(Y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	= 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=1) P(Y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=1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+ 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=0) P(Y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=0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855663" algn="l"/>
                <a:tab pos="1655763" algn="l"/>
              </a:tabLst>
            </a:pPr>
            <a:r>
              <a:rPr lang="en-US" altLang="en-US" sz="2400">
                <a:latin typeface="Souvenir Lt BT" pitchFamily="18" charset="0"/>
              </a:rPr>
              <a:t>			= P(Y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= 1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</a:t>
            </a: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1064FE7-21FC-DF43-B2D2-49D8D4D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2586389629"/>
      </p:ext>
    </p:extLst>
  </p:cSld>
  <p:clrMapOvr>
    <a:masterClrMapping/>
  </p:clrMapOvr>
  <p:transition spd="med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AA83ADD-B943-AE42-B531-008872888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90500"/>
            <a:ext cx="74676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venir Lt BT" pitchFamily="18" charset="0"/>
              </a:rPr>
              <a:t>PEMODELAN MATEMATIS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89D68DF-D1A6-9A45-A027-97DF46C68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Misal 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p</a:t>
            </a:r>
            <a:r>
              <a:rPr lang="en-US" altLang="en-US" sz="2400" baseline="-25000">
                <a:latin typeface="Souvenir Lt BT" pitchFamily="18" charset="0"/>
              </a:rPr>
              <a:t>i	</a:t>
            </a:r>
            <a:r>
              <a:rPr lang="en-US" altLang="en-US" sz="2400">
                <a:latin typeface="Souvenir Lt BT" pitchFamily="18" charset="0"/>
              </a:rPr>
              <a:t>:	probabilita bahwa keluarga  i  memiliki rumah, 			yaitu bila 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= 1; 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(1 – p</a:t>
            </a:r>
            <a:r>
              <a:rPr lang="en-US" altLang="en-US" sz="2400" baseline="-25000">
                <a:latin typeface="Souvenir Lt BT" pitchFamily="18" charset="0"/>
              </a:rPr>
              <a:t>i </a:t>
            </a:r>
            <a:r>
              <a:rPr lang="en-US" altLang="en-US" sz="2400">
                <a:latin typeface="Souvenir Lt BT" pitchFamily="18" charset="0"/>
              </a:rPr>
              <a:t>)	:	probabilita bahwa keluarga i tidak memiliki 			rumah, yaitu bila 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= 0,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maka,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E(Y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 X)	= 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=0) P(Y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=0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+ 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=1) P(Y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=1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		= P(Y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=1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 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		= p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 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Akibatnya: 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E(Y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)	=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1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2</a:t>
            </a:r>
            <a:r>
              <a:rPr lang="en-US" altLang="en-US" sz="2400">
                <a:latin typeface="Souvenir Lt BT" pitchFamily="18" charset="0"/>
              </a:rPr>
              <a:t>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= p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	</a:t>
            </a:r>
          </a:p>
          <a:p>
            <a:pPr>
              <a:lnSpc>
                <a:spcPct val="80000"/>
              </a:lnSpc>
              <a:buNone/>
              <a:tabLst>
                <a:tab pos="1366838" algn="l"/>
                <a:tab pos="1490663" algn="l"/>
              </a:tabLst>
            </a:pPr>
            <a:r>
              <a:rPr lang="en-US" altLang="en-US" sz="2400">
                <a:latin typeface="Souvenir Lt BT" pitchFamily="18" charset="0"/>
              </a:rPr>
              <a:t>	Karena 0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</a:t>
            </a:r>
            <a:r>
              <a:rPr lang="en-US" altLang="en-US" sz="2400">
                <a:latin typeface="Souvenir Lt BT" pitchFamily="18" charset="0"/>
              </a:rPr>
              <a:t>  p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</a:t>
            </a:r>
            <a:r>
              <a:rPr lang="en-US" altLang="en-US" sz="2400">
                <a:latin typeface="Souvenir Lt BT" pitchFamily="18" charset="0"/>
              </a:rPr>
              <a:t> 1, akibatnya:  0 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</a:t>
            </a:r>
            <a:r>
              <a:rPr lang="en-US" altLang="en-US" sz="2400">
                <a:latin typeface="Souvenir Lt BT" pitchFamily="18" charset="0"/>
              </a:rPr>
              <a:t> 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1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2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</a:t>
            </a:r>
            <a:r>
              <a:rPr lang="en-US" altLang="en-US" sz="2400">
                <a:latin typeface="Souvenir Lt BT" pitchFamily="18" charset="0"/>
              </a:rPr>
              <a:t>  1</a:t>
            </a:r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1D26C2C8-6959-E244-91EE-753007C1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3574371004"/>
      </p:ext>
    </p:extLst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z="4000" dirty="0"/>
              <a:t> </a:t>
            </a:r>
            <a:r>
              <a:rPr lang="id-ID" sz="4000" dirty="0" err="1"/>
              <a:t>Algoritma</a:t>
            </a:r>
            <a:r>
              <a:rPr lang="id-ID" sz="4000" dirty="0"/>
              <a:t> Prediksi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Linear Regression </a:t>
            </a:r>
          </a:p>
          <a:p>
            <a:r>
              <a:rPr lang="id-ID" dirty="0"/>
              <a:t>2</a:t>
            </a:r>
            <a:r>
              <a:rPr lang="en-US" dirty="0"/>
              <a:t> Logistic Regression</a:t>
            </a:r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BE2EF-C5DC-4D59-B54A-9E9AC87B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4E287-EF7A-6648-8BC5-65558974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24" y="665921"/>
            <a:ext cx="1878898" cy="6526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5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5EE614F-D3A0-7C4E-A4AF-30A0FBDF7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600201"/>
            <a:ext cx="7620000" cy="7159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venir Lt BT" pitchFamily="18" charset="0"/>
              </a:rPr>
              <a:t>CONTOH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406B97F-20AE-EB44-8047-963B017AD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2667000"/>
            <a:ext cx="7696200" cy="3581400"/>
          </a:xfrm>
        </p:spPr>
        <p:txBody>
          <a:bodyPr/>
          <a:lstStyle/>
          <a:p>
            <a:pPr>
              <a:tabLst>
                <a:tab pos="741363" algn="l"/>
                <a:tab pos="1546225" algn="l"/>
              </a:tabLst>
            </a:pPr>
            <a:r>
              <a:rPr lang="en-US" altLang="en-US" sz="2400">
                <a:latin typeface="Souvenir Lt BT" pitchFamily="18" charset="0"/>
              </a:rPr>
              <a:t>Akan dilihat hubungan antara pernah-tidaknya melakukan perjalanan ke luar negeri, dan penghasilan per bulan. </a:t>
            </a:r>
          </a:p>
          <a:p>
            <a:pPr algn="ctr">
              <a:buNone/>
              <a:tabLst>
                <a:tab pos="741363" algn="l"/>
                <a:tab pos="1546225" algn="l"/>
              </a:tabLst>
            </a:pPr>
            <a:r>
              <a:rPr lang="en-US" altLang="en-US" sz="2400">
                <a:latin typeface="Souvenir Lt BT" pitchFamily="18" charset="0"/>
              </a:rPr>
              <a:t>	Model:   Y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=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1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Souvenir Lt BT" pitchFamily="18" charset="0"/>
              </a:rPr>
              <a:t>2</a:t>
            </a:r>
            <a:r>
              <a:rPr lang="en-US" altLang="en-US" sz="2400">
                <a:latin typeface="Souvenir Lt BT" pitchFamily="18" charset="0"/>
              </a:rPr>
              <a:t> X</a:t>
            </a:r>
            <a:r>
              <a:rPr lang="en-US" altLang="en-US" sz="2400" baseline="-25000">
                <a:latin typeface="Souvenir Lt BT" pitchFamily="18" charset="0"/>
              </a:rPr>
              <a:t>i</a:t>
            </a:r>
            <a:r>
              <a:rPr lang="en-US" altLang="en-US" sz="2400">
                <a:latin typeface="Souvenir Lt BT" pitchFamily="18" charset="0"/>
              </a:rPr>
              <a:t> + </a:t>
            </a:r>
            <a:r>
              <a:rPr lang="en-US" altLang="en-US" sz="2400">
                <a:latin typeface="Souvenir Lt BT" pitchFamily="18" charset="0"/>
                <a:sym typeface="Symbol" pitchFamily="2" charset="2"/>
              </a:rPr>
              <a:t></a:t>
            </a:r>
            <a:r>
              <a:rPr lang="en-US" altLang="en-US" sz="2400" baseline="-25000">
                <a:latin typeface="Souvenir Lt BT" pitchFamily="18" charset="0"/>
              </a:rPr>
              <a:t>i </a:t>
            </a:r>
            <a:r>
              <a:rPr lang="en-US" altLang="en-US" sz="2400">
                <a:latin typeface="Souvenir Lt BT" pitchFamily="18" charset="0"/>
              </a:rPr>
              <a:t>   </a:t>
            </a:r>
          </a:p>
          <a:p>
            <a:pPr>
              <a:buNone/>
              <a:tabLst>
                <a:tab pos="741363" algn="l"/>
                <a:tab pos="1546225" algn="l"/>
              </a:tabLst>
            </a:pPr>
            <a:r>
              <a:rPr lang="en-US" altLang="en-US" sz="2400">
                <a:latin typeface="Souvenir Lt BT" pitchFamily="18" charset="0"/>
              </a:rPr>
              <a:t>	Y</a:t>
            </a:r>
            <a:r>
              <a:rPr lang="en-US" altLang="en-US" sz="2400" baseline="-25000">
                <a:latin typeface="Souvenir Lt BT" pitchFamily="18" charset="0"/>
              </a:rPr>
              <a:t>i	</a:t>
            </a:r>
            <a:r>
              <a:rPr lang="en-US" altLang="en-US" sz="2400">
                <a:latin typeface="Souvenir Lt BT" pitchFamily="18" charset="0"/>
              </a:rPr>
              <a:t>= 1;	Pernah melakukan perjalanan ke luar negeri</a:t>
            </a:r>
          </a:p>
          <a:p>
            <a:pPr lvl="1">
              <a:buNone/>
              <a:tabLst>
                <a:tab pos="741363" algn="l"/>
                <a:tab pos="1546225" algn="l"/>
              </a:tabLst>
            </a:pPr>
            <a:r>
              <a:rPr lang="en-US" altLang="en-US">
                <a:latin typeface="Souvenir Lt BT" pitchFamily="18" charset="0"/>
              </a:rPr>
              <a:t>	= 0; 	Tidak pernah melakukan perjalanan ke luar </a:t>
            </a:r>
          </a:p>
          <a:p>
            <a:pPr lvl="1">
              <a:buNone/>
              <a:tabLst>
                <a:tab pos="741363" algn="l"/>
                <a:tab pos="1546225" algn="l"/>
              </a:tabLst>
            </a:pPr>
            <a:r>
              <a:rPr lang="en-US" altLang="en-US">
                <a:latin typeface="Souvenir Lt BT" pitchFamily="18" charset="0"/>
              </a:rPr>
              <a:t>           	negeri</a:t>
            </a:r>
          </a:p>
          <a:p>
            <a:pPr lvl="1">
              <a:buNone/>
              <a:tabLst>
                <a:tab pos="741363" algn="l"/>
                <a:tab pos="1546225" algn="l"/>
              </a:tabLst>
            </a:pPr>
            <a:r>
              <a:rPr lang="en-US" altLang="en-US">
                <a:latin typeface="Souvenir Lt BT" pitchFamily="18" charset="0"/>
              </a:rPr>
              <a:t>X</a:t>
            </a:r>
            <a:r>
              <a:rPr lang="en-US" altLang="en-US" baseline="-25000">
                <a:latin typeface="Souvenir Lt BT" pitchFamily="18" charset="0"/>
              </a:rPr>
              <a:t>i</a:t>
            </a:r>
            <a:r>
              <a:rPr lang="en-US" altLang="en-US">
                <a:latin typeface="Souvenir Lt BT" pitchFamily="18" charset="0"/>
              </a:rPr>
              <a:t> = Pendapatan</a:t>
            </a: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278B1F81-5E72-4F4C-A40D-5445BB3D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B45B1742-116E-164A-9573-59AA6570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53" y="300465"/>
            <a:ext cx="75121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 eaLnBrk="1" hangingPunct="1"/>
            <a:r>
              <a:rPr lang="en-US" altLang="en-US">
                <a:solidFill>
                  <a:srgbClr val="CC0000"/>
                </a:solidFill>
              </a:rPr>
              <a:t>Apakah estimator hasil OLS dapat menjamin bahwa </a:t>
            </a:r>
          </a:p>
          <a:p>
            <a:pPr algn="just" eaLnBrk="1" hangingPunct="1"/>
            <a:r>
              <a:rPr lang="en-US" altLang="en-US">
                <a:solidFill>
                  <a:srgbClr val="CC0000"/>
                </a:solidFill>
              </a:rPr>
              <a:t>besaran </a:t>
            </a:r>
            <a:r>
              <a:rPr lang="en-US" altLang="en-US">
                <a:solidFill>
                  <a:srgbClr val="CC0000"/>
                </a:solidFill>
                <a:sym typeface="Symbol" pitchFamily="2" charset="2"/>
              </a:rPr>
              <a:t></a:t>
            </a:r>
            <a:r>
              <a:rPr lang="en-US" altLang="en-US" baseline="-25000">
                <a:solidFill>
                  <a:srgbClr val="CC0000"/>
                </a:solidFill>
              </a:rPr>
              <a:t>1</a:t>
            </a:r>
            <a:r>
              <a:rPr lang="en-US" altLang="en-US">
                <a:solidFill>
                  <a:srgbClr val="CC0000"/>
                </a:solidFill>
                <a:sym typeface="Symbol" pitchFamily="2" charset="2"/>
              </a:rPr>
              <a:t> + </a:t>
            </a:r>
            <a:r>
              <a:rPr lang="en-US" altLang="en-US" baseline="-25000">
                <a:solidFill>
                  <a:srgbClr val="CC0000"/>
                </a:solidFill>
              </a:rPr>
              <a:t>2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>
                <a:solidFill>
                  <a:srgbClr val="CC0000"/>
                </a:solidFill>
                <a:sym typeface="Symbol" pitchFamily="2" charset="2"/>
              </a:rPr>
              <a:t>X</a:t>
            </a:r>
            <a:r>
              <a:rPr lang="en-US" altLang="en-US" baseline="-25000">
                <a:solidFill>
                  <a:srgbClr val="CC0000"/>
                </a:solidFill>
                <a:sym typeface="Symbol" pitchFamily="2" charset="2"/>
              </a:rPr>
              <a:t>i</a:t>
            </a:r>
            <a:r>
              <a:rPr lang="en-US" altLang="en-US">
                <a:solidFill>
                  <a:srgbClr val="CC0000"/>
                </a:solidFill>
                <a:sym typeface="Symbol" pitchFamily="2" charset="2"/>
              </a:rPr>
              <a:t> terletak antara 0 dan 1?</a:t>
            </a:r>
          </a:p>
        </p:txBody>
      </p:sp>
    </p:spTree>
    <p:extLst>
      <p:ext uri="{BB962C8B-B14F-4D97-AF65-F5344CB8AC3E}">
        <p14:creationId xmlns:p14="http://schemas.microsoft.com/office/powerpoint/2010/main" val="4223325004"/>
      </p:ext>
    </p:extLst>
  </p:cSld>
  <p:clrMapOvr>
    <a:masterClrMapping/>
  </p:clrMapOvr>
  <p:transition spd="med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41" name="Group 161">
            <a:extLst>
              <a:ext uri="{FF2B5EF4-FFF2-40B4-BE49-F238E27FC236}">
                <a16:creationId xmlns:a16="http://schemas.microsoft.com/office/drawing/2014/main" id="{3B26F77A-6A8E-184B-9521-4329C114FF9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495800" y="152400"/>
          <a:ext cx="5867400" cy="6614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0041522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894733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98136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888665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2788627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5958974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Kel.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Pernah ke Luar Negeri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Pendapatan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(Juta Rp.)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Kel.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Pernah ke Luar Negeri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Pendapatan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(Juta Rp.)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980771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19848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77342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16605"/>
                  </a:ext>
                </a:extLst>
              </a:tr>
              <a:tr h="2936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89142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06747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544317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4927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676882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083708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21580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636307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33500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96199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403929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302878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0,9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03532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80005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181478"/>
                  </a:ext>
                </a:extLst>
              </a:tr>
              <a:tr h="187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122041"/>
                  </a:ext>
                </a:extLst>
              </a:tr>
              <a:tr h="185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228600" algn="l"/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228600" algn="l"/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itchFamily="2" charset="2"/>
                        <a:tabLst>
                          <a:tab pos="45085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95000"/>
                        <a:tabLst>
                          <a:tab pos="450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50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venir Lt BT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83051"/>
                  </a:ext>
                </a:extLst>
              </a:tr>
            </a:tbl>
          </a:graphicData>
        </a:graphic>
      </p:graphicFrame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534F2ECC-7051-7244-AC37-A3411CC8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20639" name="Text Box 884">
            <a:extLst>
              <a:ext uri="{FF2B5EF4-FFF2-40B4-BE49-F238E27FC236}">
                <a16:creationId xmlns:a16="http://schemas.microsoft.com/office/drawing/2014/main" id="{854EFBCB-874E-F644-86DB-649C5F34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1"/>
            <a:ext cx="11834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3600" b="1">
                <a:latin typeface="Souvenir Lt BT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20116459"/>
      </p:ext>
    </p:extLst>
  </p:cSld>
  <p:clrMapOvr>
    <a:masterClrMapping/>
  </p:clrMapOvr>
  <p:transition spd="med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75FC02-D622-344B-AC72-38084BE8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5438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ouvenir Lt BT" pitchFamily="18" charset="0"/>
              </a:rPr>
              <a:t>ANALISIS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F86CC59-FC50-3F43-A32C-198DBF77C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371600"/>
            <a:ext cx="7696200" cy="5029200"/>
          </a:xfrm>
        </p:spPr>
        <p:txBody>
          <a:bodyPr/>
          <a:lstStyle/>
          <a:p>
            <a:pPr marL="619125" indent="-619125"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Taksiran model yang ditaksir dengan OLS  sbb:</a:t>
            </a:r>
          </a:p>
          <a:p>
            <a:pPr marL="619125" indent="-619125"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		Y</a:t>
            </a:r>
            <a:r>
              <a:rPr lang="en-US" altLang="en-US" sz="2400" baseline="-25000">
                <a:latin typeface="Book Antiqua" panose="02040602050305030304" pitchFamily="18" charset="0"/>
              </a:rPr>
              <a:t>i </a:t>
            </a:r>
            <a:r>
              <a:rPr lang="en-US" altLang="en-US" sz="2400">
                <a:latin typeface="Book Antiqua" panose="02040602050305030304" pitchFamily="18" charset="0"/>
              </a:rPr>
              <a:t>= -0,0637 + 0,1986 X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</a:rPr>
              <a:t>                                     </a:t>
            </a:r>
          </a:p>
          <a:p>
            <a:pPr marL="619125" indent="-619125"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		R</a:t>
            </a:r>
            <a:r>
              <a:rPr lang="en-US" altLang="en-US" sz="2400" baseline="30000">
                <a:latin typeface="Book Antiqua" panose="02040602050305030304" pitchFamily="18" charset="0"/>
              </a:rPr>
              <a:t>2 </a:t>
            </a:r>
            <a:r>
              <a:rPr lang="en-US" altLang="en-US" sz="2400">
                <a:latin typeface="Book Antiqua" panose="02040602050305030304" pitchFamily="18" charset="0"/>
              </a:rPr>
              <a:t>= 0,4665</a:t>
            </a:r>
          </a:p>
          <a:p>
            <a:pPr marL="619125" indent="-619125">
              <a:buNone/>
            </a:pPr>
            <a:endParaRPr lang="en-US" altLang="en-US" sz="2400">
              <a:latin typeface="Book Antiqua" panose="02040602050305030304" pitchFamily="18" charset="0"/>
            </a:endParaRPr>
          </a:p>
          <a:p>
            <a:pPr marL="619125" indent="-619125"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Interpretasi Model</a:t>
            </a:r>
          </a:p>
          <a:p>
            <a:pPr marL="619125" indent="-619125">
              <a:buNone/>
            </a:pPr>
            <a:r>
              <a:rPr lang="en-US" altLang="en-US" sz="2400" i="1">
                <a:latin typeface="Book Antiqua" panose="02040602050305030304" pitchFamily="18" charset="0"/>
              </a:rPr>
              <a:t>Intercept</a:t>
            </a:r>
            <a:r>
              <a:rPr lang="en-US" altLang="en-US" sz="2400">
                <a:latin typeface="Book Antiqua" panose="02040602050305030304" pitchFamily="18" charset="0"/>
              </a:rPr>
              <a:t> = -0,0637;</a:t>
            </a:r>
          </a:p>
          <a:p>
            <a:pPr marL="881063" lvl="1" indent="-423863"/>
            <a:r>
              <a:rPr lang="en-US" altLang="en-US">
                <a:latin typeface="Book Antiqua" panose="02040602050305030304" pitchFamily="18" charset="0"/>
              </a:rPr>
              <a:t>Bila pendapatan Rp. 0, maka probabilitas bahwa orang tersebut pernah melakukan perjalanan ke luar negeri adalah negatif.</a:t>
            </a:r>
          </a:p>
          <a:p>
            <a:pPr marL="881063" lvl="1" indent="-423863"/>
            <a:r>
              <a:rPr lang="en-US" altLang="en-US">
                <a:latin typeface="Book Antiqua" panose="02040602050305030304" pitchFamily="18" charset="0"/>
              </a:rPr>
              <a:t>Bila pendapatan lebih kecil dari Rp 321.000, probabilitas orang tersebut pernah melakukan perjalanan ke luar negeri masih negatif.</a:t>
            </a: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040EED10-AF6F-F44E-96A9-695FC985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262842704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>
            <a:extLst>
              <a:ext uri="{FF2B5EF4-FFF2-40B4-BE49-F238E27FC236}">
                <a16:creationId xmlns:a16="http://schemas.microsoft.com/office/drawing/2014/main" id="{EABFCA6D-81AB-6048-8AB9-354EDF5FC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5438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ANALISIS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1E4F87-C04F-E148-A859-5D13DA31B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371600"/>
            <a:ext cx="7772400" cy="4495800"/>
          </a:xfrm>
        </p:spPr>
        <p:txBody>
          <a:bodyPr/>
          <a:lstStyle/>
          <a:p>
            <a:pPr marL="881063" lvl="1" indent="-423863"/>
            <a:r>
              <a:rPr lang="en-US" altLang="en-US">
                <a:latin typeface="Book Antiqua" panose="02040602050305030304" pitchFamily="18" charset="0"/>
              </a:rPr>
              <a:t>Bila pendapatan lebih besar Rp. 321.000  probabilitas orang tersebut pernah melakukan perjalanan ke luar negeri positif.</a:t>
            </a:r>
          </a:p>
          <a:p>
            <a:pPr marL="881063" lvl="1" indent="-423863"/>
            <a:r>
              <a:rPr lang="en-US" altLang="en-US">
                <a:latin typeface="Book Antiqua" panose="02040602050305030304" pitchFamily="18" charset="0"/>
              </a:rPr>
              <a:t>Tetapi, bila pendapatan lebih besar dari Rp. 5,4 juta, probabilitas pernah melakukan perjalanan ke luar negeri lebih dari satu. </a:t>
            </a:r>
          </a:p>
          <a:p>
            <a:pPr marL="881063" lvl="1" indent="-423863">
              <a:buNone/>
            </a:pPr>
            <a:endParaRPr lang="en-US" altLang="en-US" i="1">
              <a:latin typeface="Book Antiqua" panose="02040602050305030304" pitchFamily="18" charset="0"/>
            </a:endParaRPr>
          </a:p>
          <a:p>
            <a:pPr marL="619125" indent="-619125"/>
            <a:r>
              <a:rPr lang="en-US" altLang="en-US" sz="2400" i="1">
                <a:latin typeface="Book Antiqua" panose="02040602050305030304" pitchFamily="18" charset="0"/>
              </a:rPr>
              <a:t>Slope</a:t>
            </a:r>
            <a:r>
              <a:rPr lang="en-US" altLang="en-US" sz="2400">
                <a:latin typeface="Book Antiqua" panose="02040602050305030304" pitchFamily="18" charset="0"/>
              </a:rPr>
              <a:t> = 0,1986, artinya bila pendapatan naik 1 unit (Rp.1 juta) probabilitas seseorang untuk melakukan perjalanan keluar negeri naik 20%.</a:t>
            </a: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CDC0DF1C-DCB4-654B-B218-CBAE853B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535023626"/>
      </p:ext>
    </p:extLst>
  </p:cSld>
  <p:clrMapOvr>
    <a:masterClrMapping/>
  </p:clrMapOvr>
  <p:transition spd="med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2E621784-438C-6F4D-A0BF-85225B8AC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8600" y="304800"/>
            <a:ext cx="75438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Masalah: </a:t>
            </a:r>
            <a:b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</a:b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Persyaratan 0 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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 E(Y</a:t>
            </a:r>
            <a:r>
              <a:rPr lang="en-US" altLang="en-US" sz="2800" b="1" baseline="-25000">
                <a:solidFill>
                  <a:srgbClr val="800000"/>
                </a:solidFill>
                <a:latin typeface="Book Antiqua" panose="02040602050305030304" pitchFamily="18" charset="0"/>
              </a:rPr>
              <a:t>i 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 X</a:t>
            </a:r>
            <a:r>
              <a:rPr lang="en-US" altLang="en-US" sz="2800" b="1" baseline="-25000">
                <a:solidFill>
                  <a:srgbClr val="800000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) 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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 1 sulit untuk dipenuhi, bagaimana mengatasinya?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2526A93-9A05-B14E-A79E-303A550D7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981200"/>
            <a:ext cx="762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Ada dua cara untuk mengatasi hal tersebut 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Book Antiqua" panose="02040602050305030304" pitchFamily="18" charset="0"/>
              </a:rPr>
              <a:t>Estimate modelnya dengan OLS.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Book Antiqua" panose="02040602050305030304" pitchFamily="18" charset="0"/>
              </a:rPr>
              <a:t>Bila E(Y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>
                <a:latin typeface="Book Antiqua" panose="02040602050305030304" pitchFamily="18" charset="0"/>
              </a:rPr>
              <a:t> X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</a:rPr>
              <a:t>) terletak antara 0 dan 1 berarti tidak ada masalah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Book Antiqua" panose="02040602050305030304" pitchFamily="18" charset="0"/>
              </a:rPr>
              <a:t>Bila E(Y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>
                <a:latin typeface="Book Antiqua" panose="02040602050305030304" pitchFamily="18" charset="0"/>
              </a:rPr>
              <a:t> X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</a:rPr>
              <a:t>) &gt; 1, kita anggap E(Y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>
                <a:latin typeface="Book Antiqua" panose="02040602050305030304" pitchFamily="18" charset="0"/>
              </a:rPr>
              <a:t> X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</a:rPr>
              <a:t>)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Book Antiqua" panose="02040602050305030304" pitchFamily="18" charset="0"/>
              </a:rPr>
              <a:t>Bila E(Y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>
                <a:latin typeface="Book Antiqua" panose="02040602050305030304" pitchFamily="18" charset="0"/>
              </a:rPr>
              <a:t> X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</a:rPr>
              <a:t>) &lt; 0, kita anggap E(Y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>
                <a:latin typeface="Book Antiqua" panose="02040602050305030304" pitchFamily="18" charset="0"/>
              </a:rPr>
              <a:t> X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E(Y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Book Antiqua" panose="02040602050305030304" pitchFamily="18" charset="0"/>
              </a:rPr>
              <a:t> X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</a:rPr>
              <a:t>) akhirnya akan terletak antara 0 dan 1.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Metode ini tidak populer karena kurang realistis.</a:t>
            </a: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7A5EE0C2-46DC-4A4F-89FE-0066E2AF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3688245041"/>
      </p:ext>
    </p:extLst>
  </p:cSld>
  <p:clrMapOvr>
    <a:masterClrMapping/>
  </p:clrMapOvr>
  <p:transition spd="med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1881AF5-70A8-2D46-A3E7-98A57EBA9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8600" y="304800"/>
            <a:ext cx="75438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Masalah: </a:t>
            </a:r>
            <a:b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</a:b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Persyaratan 0 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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 E(Y</a:t>
            </a:r>
            <a:r>
              <a:rPr lang="en-US" altLang="en-US" sz="2800" b="1" baseline="-25000">
                <a:solidFill>
                  <a:srgbClr val="800000"/>
                </a:solidFill>
                <a:latin typeface="Book Antiqua" panose="02040602050305030304" pitchFamily="18" charset="0"/>
              </a:rPr>
              <a:t>i 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 X</a:t>
            </a:r>
            <a:r>
              <a:rPr lang="en-US" altLang="en-US" sz="2800" b="1" baseline="-25000">
                <a:solidFill>
                  <a:srgbClr val="800000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) 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</a:t>
            </a:r>
            <a:r>
              <a:rPr lang="en-US" altLang="en-US" sz="2800" b="1">
                <a:solidFill>
                  <a:srgbClr val="800000"/>
                </a:solidFill>
                <a:latin typeface="Book Antiqua" panose="02040602050305030304" pitchFamily="18" charset="0"/>
              </a:rPr>
              <a:t> 1 sulit untuk dipenuhi, bagaimana mengatasinya?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97EE332-957C-5A47-B20B-4C98ACF82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981200"/>
            <a:ext cx="762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Book Antiqua" panose="02040602050305030304" pitchFamily="18" charset="0"/>
              </a:rPr>
              <a:t>Kita estimate model Y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</a:rPr>
              <a:t> =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</a:rPr>
              <a:t>1</a:t>
            </a:r>
            <a:r>
              <a:rPr lang="en-US" altLang="en-US" sz="2400">
                <a:latin typeface="Book Antiqua" panose="02040602050305030304" pitchFamily="18" charset="0"/>
              </a:rPr>
              <a:t> +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 X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</a:rPr>
              <a:t> + </a:t>
            </a:r>
            <a:r>
              <a:rPr lang="el-GR" altLang="en-US" sz="2400">
                <a:latin typeface="Book Antiqua" panose="02040602050305030304" pitchFamily="18" charset="0"/>
              </a:rPr>
              <a:t>ε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</a:rPr>
              <a:t> dengan  suatu metode yang akan menjamin bahwa E(Y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</a:t>
            </a:r>
            <a:r>
              <a:rPr lang="en-US" altLang="en-US" sz="2400">
                <a:latin typeface="Book Antiqua" panose="02040602050305030304" pitchFamily="18" charset="0"/>
              </a:rPr>
              <a:t> X</a:t>
            </a:r>
            <a:r>
              <a:rPr lang="en-US" altLang="en-US" sz="2400" baseline="-25000">
                <a:latin typeface="Book Antiqua" panose="02040602050305030304" pitchFamily="18" charset="0"/>
              </a:rPr>
              <a:t>i</a:t>
            </a:r>
            <a:r>
              <a:rPr lang="en-US" altLang="en-US" sz="2400">
                <a:latin typeface="Book Antiqua" panose="02040602050305030304" pitchFamily="18" charset="0"/>
              </a:rPr>
              <a:t>) terletak antara 0 dan 1.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Ada dua macam teknik yang dapat digunakan, yaitu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(i).  Logit </a:t>
            </a:r>
            <a:r>
              <a:rPr lang="en-US" altLang="en-US" sz="2400">
                <a:latin typeface="Book Antiqua" panose="02040602050305030304" pitchFamily="18" charset="0"/>
                <a:sym typeface="Wingdings" pitchFamily="2" charset="2"/>
              </a:rPr>
              <a:t> Logistic Regression</a:t>
            </a:r>
            <a:endParaRPr lang="en-US" altLang="en-US" sz="240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(ii). Probit </a:t>
            </a:r>
            <a:r>
              <a:rPr lang="en-US" altLang="en-US" sz="2400">
                <a:latin typeface="Book Antiqua" panose="02040602050305030304" pitchFamily="18" charset="0"/>
                <a:sym typeface="Wingdings" pitchFamily="2" charset="2"/>
              </a:rPr>
              <a:t> Probit Regression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47CC3FF3-F3F9-C346-925D-20E31EC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3842031552"/>
      </p:ext>
    </p:extLst>
  </p:cSld>
  <p:clrMapOvr>
    <a:masterClrMapping/>
  </p:clrMapOvr>
  <p:transition spd="med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015AD35-48A8-9147-B3F3-A42C267A9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22238"/>
            <a:ext cx="7696200" cy="7159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LOGIT (FUNGSI LOGISTIK) </a:t>
            </a:r>
          </a:p>
        </p:txBody>
      </p:sp>
      <p:sp>
        <p:nvSpPr>
          <p:cNvPr id="1028" name="Footer Placeholder 4">
            <a:extLst>
              <a:ext uri="{FF2B5EF4-FFF2-40B4-BE49-F238E27FC236}">
                <a16:creationId xmlns:a16="http://schemas.microsoft.com/office/drawing/2014/main" id="{39659991-E6F1-6843-B84F-532103B2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5B782124-C5FB-FB44-BB22-D6287F12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14300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Didefinisikan:	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B92B90FE-F885-A044-AC3F-2F348DBEF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74788"/>
          <a:ext cx="44005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45059600" imgH="9067800" progId="Equation.3">
                  <p:embed/>
                </p:oleObj>
              </mc:Choice>
              <mc:Fallback>
                <p:oleObj name="Equation" r:id="rId3" imgW="45059600" imgH="90678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B92B90FE-F885-A044-AC3F-2F348DBEF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74788"/>
                        <a:ext cx="440055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>
            <a:extLst>
              <a:ext uri="{FF2B5EF4-FFF2-40B4-BE49-F238E27FC236}">
                <a16:creationId xmlns:a16="http://schemas.microsoft.com/office/drawing/2014/main" id="{281D34CA-0B24-6B45-BDCA-571421DB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36274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1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17296C-A468-EF48-A182-032F47618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2212975"/>
            <a:ext cx="88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atau 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69CD7BE2-1DF5-414C-BC59-962016757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93976"/>
          <a:ext cx="1752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5" imgW="18427700" imgH="8775700" progId="Equation.3">
                  <p:embed/>
                </p:oleObj>
              </mc:Choice>
              <mc:Fallback>
                <p:oleObj name="Equation" r:id="rId5" imgW="18427700" imgH="8775700" progId="Equation.3">
                  <p:embed/>
                  <p:pic>
                    <p:nvPicPr>
                      <p:cNvPr id="1027" name="Object 7">
                        <a:extLst>
                          <a:ext uri="{FF2B5EF4-FFF2-40B4-BE49-F238E27FC236}">
                            <a16:creationId xmlns:a16="http://schemas.microsoft.com/office/drawing/2014/main" id="{69CD7BE2-1DF5-414C-BC59-962016757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3976"/>
                        <a:ext cx="17526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9">
            <a:extLst>
              <a:ext uri="{FF2B5EF4-FFF2-40B4-BE49-F238E27FC236}">
                <a16:creationId xmlns:a16="http://schemas.microsoft.com/office/drawing/2014/main" id="{AD680CA7-7BEF-0E42-8316-F81E9DEA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1" y="2746375"/>
            <a:ext cx="370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;    dimana : Z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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 + 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 X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</a:t>
            </a: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6FAC7AFD-DBEC-BF42-9E8C-44809D81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44851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92100" indent="-2921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Pengamatan :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p</a:t>
            </a:r>
            <a:r>
              <a:rPr lang="en-US" altLang="en-US" baseline="-25000">
                <a:latin typeface="Book Antiqua" panose="0204060205030503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</a:rPr>
              <a:t> terletak antara 0 dan 1, karena Z</a:t>
            </a:r>
            <a:r>
              <a:rPr lang="en-US" altLang="en-US" baseline="-25000">
                <a:latin typeface="Book Antiqua" panose="02040602050305030304" pitchFamily="18" charset="0"/>
              </a:rPr>
              <a:t>i </a:t>
            </a:r>
            <a:r>
              <a:rPr lang="en-US" altLang="en-US">
                <a:latin typeface="Book Antiqua" panose="02040602050305030304" pitchFamily="18" charset="0"/>
              </a:rPr>
              <a:t>terletak antara -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</a:t>
            </a:r>
            <a:r>
              <a:rPr lang="en-US" altLang="en-US">
                <a:latin typeface="Book Antiqua" panose="02040602050305030304" pitchFamily="18" charset="0"/>
              </a:rPr>
              <a:t> dan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</a:t>
            </a:r>
            <a:r>
              <a:rPr lang="en-US" altLang="en-US">
                <a:latin typeface="Book Antiqua" panose="02040602050305030304" pitchFamily="18" charset="0"/>
              </a:rPr>
              <a:t>.</a:t>
            </a: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	Bila Z </a:t>
            </a:r>
            <a:r>
              <a:rPr lang="en-US" altLang="en-US">
                <a:latin typeface="Book Antiqua" panose="02040602050305030304" pitchFamily="18" charset="0"/>
              </a:rPr>
              <a:t> 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</a:t>
            </a:r>
            <a:r>
              <a:rPr lang="en-US" altLang="en-US">
                <a:latin typeface="Book Antiqua" panose="02040602050305030304" pitchFamily="18" charset="0"/>
              </a:rPr>
              <a:t>,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 maka  p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</a:t>
            </a:r>
            <a:r>
              <a:rPr lang="en-US" altLang="en-US">
                <a:latin typeface="Book Antiqua" panose="02040602050305030304" pitchFamily="18" charset="0"/>
              </a:rPr>
              <a:t> 1</a:t>
            </a: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eaLnBrk="1" hangingPunct="1"/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	Bila Z </a:t>
            </a:r>
            <a:r>
              <a:rPr lang="en-US" altLang="en-US">
                <a:latin typeface="Book Antiqua" panose="02040602050305030304" pitchFamily="18" charset="0"/>
              </a:rPr>
              <a:t> -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</a:t>
            </a:r>
            <a:r>
              <a:rPr lang="en-US" altLang="en-US">
                <a:latin typeface="Book Antiqua" panose="02040602050305030304" pitchFamily="18" charset="0"/>
              </a:rPr>
              <a:t>, maka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 p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</a:t>
            </a:r>
            <a:r>
              <a:rPr lang="en-US" altLang="en-US">
                <a:latin typeface="Book Antiqua" panose="02040602050305030304" pitchFamily="18" charset="0"/>
              </a:rPr>
              <a:t> 0</a:t>
            </a: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p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mempunyai hubungan non linier dengan Z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i</a:t>
            </a: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726912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5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6904856-429B-BF45-B258-5F5E48794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22238"/>
            <a:ext cx="7696200" cy="7159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LOGIT (FUNGSI LOGISTIK) </a:t>
            </a: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FFB7C67A-5702-D844-B37B-4DA81F2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6B8B25BC-0D53-1441-95A6-442A3C77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36274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1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9881" name="Rectangle 9">
            <a:extLst>
              <a:ext uri="{FF2B5EF4-FFF2-40B4-BE49-F238E27FC236}">
                <a16:creationId xmlns:a16="http://schemas.microsoft.com/office/drawing/2014/main" id="{49DFC877-686D-4049-8234-A5A32AB8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402326"/>
            <a:ext cx="77724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92100" indent="-2921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6858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Secara keseluruhan, Model Logit adalah Model Non-Linier, baik dalam parameter maupun dalam variabel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Oleh karena itu, metode OLS </a:t>
            </a:r>
            <a:r>
              <a:rPr lang="en-US" altLang="en-US" u="sng">
                <a:latin typeface="Book Antiqua" panose="02040602050305030304" pitchFamily="18" charset="0"/>
                <a:sym typeface="Symbol" pitchFamily="2" charset="2"/>
              </a:rPr>
              <a:t>tidak dapat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digunakan untuk mengestimasi model logit. </a:t>
            </a:r>
          </a:p>
        </p:txBody>
      </p:sp>
    </p:spTree>
    <p:extLst>
      <p:ext uri="{BB962C8B-B14F-4D97-AF65-F5344CB8AC3E}">
        <p14:creationId xmlns:p14="http://schemas.microsoft.com/office/powerpoint/2010/main" val="2970297183"/>
      </p:ext>
    </p:extLst>
  </p:cSld>
  <p:clrMapOvr>
    <a:masterClrMapping/>
  </p:clrMapOvr>
  <p:transition spd="med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ooter Placeholder 4">
            <a:extLst>
              <a:ext uri="{FF2B5EF4-FFF2-40B4-BE49-F238E27FC236}">
                <a16:creationId xmlns:a16="http://schemas.microsoft.com/office/drawing/2014/main" id="{45F7E825-F499-6D4B-9429-9A9703D0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3D3CFD03-D5B6-C645-8A1B-520224B2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655638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Definisi Logit: 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EB232017-5D3E-1F4A-950D-69DE1B7F9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076326"/>
          <a:ext cx="1524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17843500" imgH="8775700" progId="Equation.3">
                  <p:embed/>
                </p:oleObj>
              </mc:Choice>
              <mc:Fallback>
                <p:oleObj name="Equation" r:id="rId3" imgW="17843500" imgH="87757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EB232017-5D3E-1F4A-950D-69DE1B7F9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76326"/>
                        <a:ext cx="15240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id="{5FAB3B0A-02C5-C045-8ED0-5C1E5085F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4814" y="1863726"/>
          <a:ext cx="34559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33642300" imgH="9652000" progId="Equation.3">
                  <p:embed/>
                </p:oleObj>
              </mc:Choice>
              <mc:Fallback>
                <p:oleObj name="Equation" r:id="rId5" imgW="33642300" imgH="9652000" progId="Equation.3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5FAB3B0A-02C5-C045-8ED0-5C1E5085F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4" y="1863726"/>
                        <a:ext cx="3455987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8">
            <a:extLst>
              <a:ext uri="{FF2B5EF4-FFF2-40B4-BE49-F238E27FC236}">
                <a16:creationId xmlns:a16="http://schemas.microsoft.com/office/drawing/2014/main" id="{BFAAD3D2-92CD-184C-B164-9A2545CB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552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85A925A7-062F-7841-B4D5-E1079180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4" y="3017838"/>
            <a:ext cx="655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Sekarang, perhatikan rasio antara p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dan 1 – p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: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0CAC25B6-58E0-CD48-B472-07F059212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4826" y="3705225"/>
          <a:ext cx="52609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7" imgW="54711600" imgH="21653500" progId="Equation.3">
                  <p:embed/>
                </p:oleObj>
              </mc:Choice>
              <mc:Fallback>
                <p:oleObj name="Equation" r:id="rId7" imgW="54711600" imgH="21653500" progId="Equation.3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0CAC25B6-58E0-CD48-B472-07F059212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6" y="3705225"/>
                        <a:ext cx="5260975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2">
            <a:extLst>
              <a:ext uri="{FF2B5EF4-FFF2-40B4-BE49-F238E27FC236}">
                <a16:creationId xmlns:a16="http://schemas.microsoft.com/office/drawing/2014/main" id="{5CF4866B-06BB-754E-BC4F-C5CCB6BD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401478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1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70871"/>
      </p:ext>
    </p:extLst>
  </p:cSld>
  <p:clrMapOvr>
    <a:masterClrMapping/>
  </p:clrMapOvr>
  <p:transition spd="med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37FC6037-5CAD-6948-AD6B-21D13337F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371600"/>
            <a:ext cx="7467600" cy="4419600"/>
          </a:xfrm>
          <a:noFill/>
        </p:spPr>
        <p:txBody>
          <a:bodyPr/>
          <a:lstStyle/>
          <a:p>
            <a:pPr marL="344488" indent="-344488"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Perbandingan itu disebut </a:t>
            </a:r>
            <a:r>
              <a:rPr lang="en-US" altLang="en-US" sz="2400" b="1" i="1">
                <a:latin typeface="Book Antiqua" panose="02040602050305030304" pitchFamily="18" charset="0"/>
              </a:rPr>
              <a:t>Odds </a:t>
            </a:r>
            <a:r>
              <a:rPr lang="en-US" altLang="en-US" sz="2400">
                <a:latin typeface="Book Antiqua" panose="02040602050305030304" pitchFamily="18" charset="0"/>
              </a:rPr>
              <a:t>atau sering juga disebut </a:t>
            </a:r>
            <a:r>
              <a:rPr lang="en-US" altLang="en-US" sz="2400" b="1">
                <a:latin typeface="Book Antiqua" panose="02040602050305030304" pitchFamily="18" charset="0"/>
              </a:rPr>
              <a:t>resiko.</a:t>
            </a:r>
          </a:p>
          <a:p>
            <a:pPr marL="344488" indent="-344488"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Untuk contoh perjalanan ke luar negeri, maka odd ratio merupakan perbandingan antara probabilitas seseorang pernah pergi ke luar negeri dengan probabilitas seseorang tidak pernah pergi ke luar negeri.</a:t>
            </a:r>
          </a:p>
          <a:p>
            <a:pPr marL="344488" indent="-344488"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Misalkan saja bahwa probabilitas seseorang pernah ke luar negeri adalah 80%. Dengan demikian, probabilitas bahwa seseorang tidak pernah pergi ke luar negeri adalah 20%. Sehingga nilai odds adalah 4 banding 1. </a:t>
            </a:r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ECCBCF7F-32C6-9241-BB9A-16B03B89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2569621784"/>
      </p:ext>
    </p:extLst>
  </p:cSld>
  <p:clrMapOvr>
    <a:masterClrMapping/>
  </p:clrMapOvr>
  <p:transition spd="med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 Linear Regression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94929EC5-0A00-C841-96AE-4B6253616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295400"/>
            <a:ext cx="7543800" cy="4572000"/>
          </a:xfrm>
          <a:noFill/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Makin besar odds ini, makin besar kecenderungan seseorang pernah pergi ke luar negeri. </a:t>
            </a:r>
          </a:p>
          <a:p>
            <a:pPr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Ekstrimnya, bila p kecil sekali, maka 1 – p dekat dengan 1. Akibatnya odds mendekati nol. </a:t>
            </a:r>
          </a:p>
          <a:p>
            <a:pPr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Sebaliknya, bila p dekat dengan 1, maka 1 – p mendekati nol. Sehingga odds sangat besar.</a:t>
            </a:r>
          </a:p>
          <a:p>
            <a:pPr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Dengan perkataan lain, odds adalah suatu indikator kecenderungan seseorang pernah pergi ke luar negeri </a:t>
            </a:r>
          </a:p>
          <a:p>
            <a:pPr algn="just">
              <a:buFont typeface="Wingdings" pitchFamily="2" charset="2"/>
              <a:buChar char="§"/>
              <a:tabLst>
                <a:tab pos="450850" algn="l"/>
              </a:tabLst>
            </a:pPr>
            <a:r>
              <a:rPr lang="en-US" altLang="en-US" sz="2400">
                <a:latin typeface="Book Antiqua" panose="02040602050305030304" pitchFamily="18" charset="0"/>
              </a:rPr>
              <a:t>Ringkasnya, bila odds mendekati nol berarti kecenderungan seseorang pernah pergi ke luar negeri sangat kecil sekali.</a:t>
            </a: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3A175687-6742-D243-A58F-ED672BD0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1927938546"/>
      </p:ext>
    </p:extLst>
  </p:cSld>
  <p:clrMapOvr>
    <a:masterClrMapping/>
  </p:clrMapOvr>
  <p:transition spd="med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4">
            <a:extLst>
              <a:ext uri="{FF2B5EF4-FFF2-40B4-BE49-F238E27FC236}">
                <a16:creationId xmlns:a16="http://schemas.microsoft.com/office/drawing/2014/main" id="{CFE3F949-FA56-1344-A0C6-93CFB37D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BAE2063-7ABA-8D47-8915-A71A8260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97340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Bila odds ini kita log-kan, akan kita dapatkan log odds sebagai berikut: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DC025F9D-FA24-F94B-BF36-D971A8262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1524001"/>
          <a:ext cx="34766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43294300" imgH="11112500" progId="Equation.3">
                  <p:embed/>
                </p:oleObj>
              </mc:Choice>
              <mc:Fallback>
                <p:oleObj name="Equation" r:id="rId3" imgW="43294300" imgH="111125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DC025F9D-FA24-F94B-BF36-D971A82629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524001"/>
                        <a:ext cx="34766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8">
            <a:extLst>
              <a:ext uri="{FF2B5EF4-FFF2-40B4-BE49-F238E27FC236}">
                <a16:creationId xmlns:a16="http://schemas.microsoft.com/office/drawing/2014/main" id="{595EFEC2-824D-884A-AFA1-A8C8CBF7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2373740"/>
            <a:ext cx="7650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Sehingga model yang akan kita perhatikan atau kita analisis menjadi :</a:t>
            </a: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075" name="Object 7">
            <a:extLst>
              <a:ext uri="{FF2B5EF4-FFF2-40B4-BE49-F238E27FC236}">
                <a16:creationId xmlns:a16="http://schemas.microsoft.com/office/drawing/2014/main" id="{EC5D116F-2CC7-174E-9707-35B53F3BB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4" y="3227389"/>
          <a:ext cx="32273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5" imgW="37160200" imgH="11112500" progId="Equation.3">
                  <p:embed/>
                </p:oleObj>
              </mc:Choice>
              <mc:Fallback>
                <p:oleObj name="Equation" r:id="rId5" imgW="37160200" imgH="11112500" progId="Equation.3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EC5D116F-2CC7-174E-9707-35B53F3BB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4" y="3227389"/>
                        <a:ext cx="3227387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>
            <a:extLst>
              <a:ext uri="{FF2B5EF4-FFF2-40B4-BE49-F238E27FC236}">
                <a16:creationId xmlns:a16="http://schemas.microsoft.com/office/drawing/2014/main" id="{366A1B44-7B5D-394C-B564-B6AD01A3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3505200"/>
            <a:ext cx="307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1079500" algn="l"/>
                <a:tab pos="54006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  L  disebut  log odds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3080" name="Rectangle 11">
            <a:extLst>
              <a:ext uri="{FF2B5EF4-FFF2-40B4-BE49-F238E27FC236}">
                <a16:creationId xmlns:a16="http://schemas.microsoft.com/office/drawing/2014/main" id="{E6E3B639-CB2F-6B4C-B137-B87D2414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54451"/>
            <a:ext cx="7696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4572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b="1">
                <a:latin typeface="Book Antiqua" panose="02040602050305030304" pitchFamily="18" charset="0"/>
              </a:rPr>
              <a:t>Catatan :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L linier dalam X, juga linier dalam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dan 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L disebut model Logit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Karena  0  p  1,  L terletak antara -</a:t>
            </a:r>
            <a:r>
              <a:rPr lang="en-US" altLang="en-US">
                <a:latin typeface="Book Antiqua" panose="02040602050305030304" pitchFamily="18" charset="0"/>
              </a:rPr>
              <a:t> dan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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L tidak linier dalam p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1340422"/>
      </p:ext>
    </p:extLst>
  </p:cSld>
  <p:clrMapOvr>
    <a:masterClrMapping/>
  </p:clrMapOvr>
  <p:transition spd="med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60A533FA-FC23-A24C-8747-3C19ADF7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7AECEA9-1CA6-B544-854E-94091D65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990601"/>
            <a:ext cx="7620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menyatakan perubahan dalam  L  bila  x  berubah 1 unit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menyatakan log odds pada saat pendapatan sama dengan nol.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Bila kita mengetahui tingkat pendapatan keluarga, katakanlah x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i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, kita dapat menghitung probabilitas bahwa seseorang pernah ke luar negeri dengan cara menghitung :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  <a:p>
            <a:pPr algn="just"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Masalahnya sekarang bagaimana menaksir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dan 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? →</a:t>
            </a:r>
            <a:r>
              <a:rPr lang="en-US" altLang="en-US" b="1">
                <a:solidFill>
                  <a:srgbClr val="800000"/>
                </a:solidFill>
                <a:latin typeface="Book Antiqua" panose="02040602050305030304" pitchFamily="18" charset="0"/>
                <a:sym typeface="Symbol" pitchFamily="2" charset="2"/>
              </a:rPr>
              <a:t> MLE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30D923CF-96E4-5641-8309-4A127851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552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5918D2AC-8534-574D-96EF-A29667830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114800"/>
          <a:ext cx="2101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4282400" imgH="9067800" progId="Equation.3">
                  <p:embed/>
                </p:oleObj>
              </mc:Choice>
              <mc:Fallback>
                <p:oleObj name="Equation" r:id="rId3" imgW="24282400" imgH="9067800" progId="Equation.3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id="{5918D2AC-8534-574D-96EF-A29667830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14800"/>
                        <a:ext cx="21018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288685"/>
      </p:ext>
    </p:extLst>
  </p:cSld>
  <p:clrMapOvr>
    <a:masterClrMapping/>
  </p:clrMapOvr>
  <p:transition spd="med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6C02A24B-716A-B24A-98C1-60042C8A5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5438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>
                <a:solidFill>
                  <a:srgbClr val="800000"/>
                </a:solidFill>
                <a:latin typeface="Book Antiqua" panose="02040602050305030304" pitchFamily="18" charset="0"/>
              </a:rPr>
              <a:t>PENGUJIAN SIGNIFIKANSI MODEL &amp; PARAMETER</a:t>
            </a:r>
            <a:endParaRPr lang="en-US" altLang="en-US" sz="3600" b="1" u="sng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9414B55-2C94-A744-BE3B-F187FCBBF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524000"/>
            <a:ext cx="7543800" cy="1938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Uji seluruh parameter (Uji G)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H</a:t>
            </a:r>
            <a:r>
              <a:rPr lang="en-US" altLang="en-US" sz="2400" baseline="-25000">
                <a:latin typeface="Book Antiqua" panose="02040602050305030304" pitchFamily="18" charset="0"/>
              </a:rPr>
              <a:t>0</a:t>
            </a:r>
            <a:r>
              <a:rPr lang="en-US" altLang="en-US" sz="2400">
                <a:latin typeface="Book Antiqua" panose="02040602050305030304" pitchFamily="18" charset="0"/>
              </a:rPr>
              <a:t> :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</a:rPr>
              <a:t>1</a:t>
            </a:r>
            <a:r>
              <a:rPr lang="en-US" altLang="en-US" sz="2400">
                <a:latin typeface="Book Antiqua" panose="02040602050305030304" pitchFamily="18" charset="0"/>
              </a:rPr>
              <a:t> =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 = ….. =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</a:rPr>
              <a:t>P</a:t>
            </a:r>
            <a:r>
              <a:rPr lang="en-US" altLang="en-US" sz="2400">
                <a:latin typeface="Book Antiqua" panose="02040602050305030304" pitchFamily="18" charset="0"/>
              </a:rPr>
              <a:t>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H</a:t>
            </a:r>
            <a:r>
              <a:rPr lang="en-US" altLang="en-US" sz="2400" baseline="-25000">
                <a:latin typeface="Book Antiqua" panose="02040602050305030304" pitchFamily="18" charset="0"/>
              </a:rPr>
              <a:t>1</a:t>
            </a:r>
            <a:r>
              <a:rPr lang="en-US" altLang="en-US" sz="2400">
                <a:latin typeface="Book Antiqua" panose="02040602050305030304" pitchFamily="18" charset="0"/>
              </a:rPr>
              <a:t> : sekurang-kurangnya terdapat satu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  <a:sym typeface="Symbol" pitchFamily="2" charset="2"/>
              </a:rPr>
              <a:t>j</a:t>
            </a:r>
            <a:r>
              <a:rPr lang="en-US" altLang="en-US" sz="2400"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</a:t>
            </a:r>
            <a:r>
              <a:rPr lang="en-US" altLang="en-US" sz="2400">
                <a:latin typeface="Book Antiqua" panose="02040602050305030304" pitchFamily="18" charset="0"/>
              </a:rPr>
              <a:t>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Statistik uji yang digunakan : </a:t>
            </a: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E1407E80-A7E0-3048-99D7-4948D89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E9507177-A4F1-8647-AA9A-95FA5B8E6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3657600"/>
          <a:ext cx="414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47396400" imgH="10528300" progId="Equation.3">
                  <p:embed/>
                </p:oleObj>
              </mc:Choice>
              <mc:Fallback>
                <p:oleObj name="Equation" r:id="rId3" imgW="47396400" imgH="10528300" progId="Equation.3">
                  <p:embed/>
                  <p:pic>
                    <p:nvPicPr>
                      <p:cNvPr id="5122" name="Object 5">
                        <a:extLst>
                          <a:ext uri="{FF2B5EF4-FFF2-40B4-BE49-F238E27FC236}">
                            <a16:creationId xmlns:a16="http://schemas.microsoft.com/office/drawing/2014/main" id="{E9507177-A4F1-8647-AA9A-95FA5B8E6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657600"/>
                        <a:ext cx="4140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>
            <a:extLst>
              <a:ext uri="{FF2B5EF4-FFF2-40B4-BE49-F238E27FC236}">
                <a16:creationId xmlns:a16="http://schemas.microsoft.com/office/drawing/2014/main" id="{11B55936-77E1-1E4A-8EB7-1554426E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4720065"/>
            <a:ext cx="7662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 eaLnBrk="1" hangingPunct="1"/>
            <a:r>
              <a:rPr lang="en-US" altLang="en-US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Model B:  model yang hanya terdiri dari konstanta saja</a:t>
            </a:r>
            <a:endParaRPr lang="en-US" altLang="en-US">
              <a:latin typeface="Book Antiqua" panose="02040602050305030304" pitchFamily="18" charset="0"/>
            </a:endParaRPr>
          </a:p>
          <a:p>
            <a:pPr algn="just"/>
            <a:r>
              <a:rPr lang="en-US" altLang="en-US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Model A:  model yang terdiri dari seluruh variabel</a:t>
            </a:r>
            <a:endParaRPr lang="en-US" altLang="en-US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3497"/>
      </p:ext>
    </p:extLst>
  </p:cSld>
  <p:clrMapOvr>
    <a:masterClrMapping/>
  </p:clrMapOvr>
  <p:transition spd="med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DFE4B28-A37C-1446-A1DF-DD05A8E18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543800" cy="1143000"/>
          </a:xfrm>
        </p:spPr>
        <p:txBody>
          <a:bodyPr/>
          <a:lstStyle/>
          <a:p>
            <a:pPr algn="l" eaLnBrk="1" hangingPunct="1"/>
            <a:r>
              <a:rPr lang="en-US" altLang="en-US" sz="3600" b="1">
                <a:solidFill>
                  <a:srgbClr val="800000"/>
                </a:solidFill>
                <a:latin typeface="Book Antiqua" panose="02040602050305030304" pitchFamily="18" charset="0"/>
              </a:rPr>
              <a:t>PENGUJIAN SIGNIFIKANSI MODEL &amp; PARAMETER</a:t>
            </a:r>
            <a:endParaRPr lang="en-US" altLang="en-US" sz="3600" b="1" u="sng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670386FB-5D22-CD48-8174-D98AAEBF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id="{CEE374EE-A04D-1F4E-8D71-2BB87E42C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0" y="2744788"/>
          <a:ext cx="685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7315200" imgH="5562600" progId="Equation.3">
                  <p:embed/>
                </p:oleObj>
              </mc:Choice>
              <mc:Fallback>
                <p:oleObj name="Equation" r:id="rId3" imgW="7315200" imgH="5562600" progId="Equation.3">
                  <p:embed/>
                  <p:pic>
                    <p:nvPicPr>
                      <p:cNvPr id="6146" name="Object 5">
                        <a:extLst>
                          <a:ext uri="{FF2B5EF4-FFF2-40B4-BE49-F238E27FC236}">
                            <a16:creationId xmlns:a16="http://schemas.microsoft.com/office/drawing/2014/main" id="{CEE374EE-A04D-1F4E-8D71-2BB87E42C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744788"/>
                        <a:ext cx="6858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6">
            <a:extLst>
              <a:ext uri="{FF2B5EF4-FFF2-40B4-BE49-F238E27FC236}">
                <a16:creationId xmlns:a16="http://schemas.microsoft.com/office/drawing/2014/main" id="{30585E6A-27CE-904D-AD3E-B8410688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711792"/>
            <a:ext cx="7739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G berdistribusi  Khi Kuadrat dengan derajat bebas  p  atau G ~ 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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aseline="30000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. </a:t>
            </a:r>
          </a:p>
          <a:p>
            <a:pPr algn="just">
              <a:buFontTx/>
              <a:buChar char="•"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H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0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ditolak jika  G  &gt; </a:t>
            </a:r>
          </a:p>
          <a:p>
            <a:pPr algn="just">
              <a:buFontTx/>
              <a:buChar char="•"/>
            </a:pP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3AFBFCC4-694B-1543-AA80-E826B613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27338"/>
            <a:ext cx="365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28650" algn="l"/>
                <a:tab pos="9715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algn="just"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;  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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  tingkat signifikansi. </a:t>
            </a: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0F978F94-825D-674A-BD77-B6C1C273D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1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Bila H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0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ditolak, artinya model A signifikan pada tingkat signifikansi </a:t>
            </a:r>
            <a:r>
              <a:rPr lang="en-US" altLang="en-US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995792"/>
      </p:ext>
    </p:extLst>
  </p:cSld>
  <p:clrMapOvr>
    <a:masterClrMapping/>
  </p:clrMapOvr>
  <p:transition spd="med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CA5CCC8-5401-CE49-B995-00D268CF8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543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UJI SIGNIFIKANSI TIAP-TIAP PARAMETER: UJI WALD</a:t>
            </a:r>
          </a:p>
        </p:txBody>
      </p:sp>
      <p:graphicFrame>
        <p:nvGraphicFramePr>
          <p:cNvPr id="7171" name="Object 23">
            <a:extLst>
              <a:ext uri="{FF2B5EF4-FFF2-40B4-BE49-F238E27FC236}">
                <a16:creationId xmlns:a16="http://schemas.microsoft.com/office/drawing/2014/main" id="{E4FCCF3B-EAC1-B34E-95FE-D24509BC4EE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95289"/>
              </p:ext>
            </p:extLst>
          </p:nvPr>
        </p:nvGraphicFramePr>
        <p:xfrm>
          <a:off x="5276194" y="4384675"/>
          <a:ext cx="1806193" cy="7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3" imgW="14046200" imgH="5854700" progId="Equation.3">
                  <p:embed/>
                </p:oleObj>
              </mc:Choice>
              <mc:Fallback>
                <p:oleObj name="Equation" r:id="rId3" imgW="14046200" imgH="5854700" progId="Equation.3">
                  <p:embed/>
                  <p:pic>
                    <p:nvPicPr>
                      <p:cNvPr id="7171" name="Object 23">
                        <a:extLst>
                          <a:ext uri="{FF2B5EF4-FFF2-40B4-BE49-F238E27FC236}">
                            <a16:creationId xmlns:a16="http://schemas.microsoft.com/office/drawing/2014/main" id="{E4FCCF3B-EAC1-B34E-95FE-D24509BC4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194" y="4384675"/>
                        <a:ext cx="1806193" cy="7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6FEDA673-BEF1-5049-9D89-C60652D71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497138"/>
          <a:ext cx="28194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5" imgW="32473900" imgH="13462000" progId="Equation.3">
                  <p:embed/>
                </p:oleObj>
              </mc:Choice>
              <mc:Fallback>
                <p:oleObj name="Equation" r:id="rId5" imgW="32473900" imgH="134620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6FEDA673-BEF1-5049-9D89-C60652D71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97138"/>
                        <a:ext cx="28194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21">
            <a:extLst>
              <a:ext uri="{FF2B5EF4-FFF2-40B4-BE49-F238E27FC236}">
                <a16:creationId xmlns:a16="http://schemas.microsoft.com/office/drawing/2014/main" id="{66734F74-C7D6-A646-AF49-4F8EDB17B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770063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H</a:t>
            </a:r>
            <a:r>
              <a:rPr lang="en-US" altLang="en-US" baseline="-25000">
                <a:latin typeface="Book Antiqua" panose="02040602050305030304" pitchFamily="18" charset="0"/>
              </a:rPr>
              <a:t>0</a:t>
            </a:r>
            <a:r>
              <a:rPr lang="en-US" altLang="en-US">
                <a:latin typeface="Book Antiqua" panose="02040602050305030304" pitchFamily="18" charset="0"/>
              </a:rPr>
              <a:t>: </a:t>
            </a:r>
            <a:r>
              <a:rPr lang="el-GR" altLang="en-US">
                <a:latin typeface="Book Antiqua" panose="02040602050305030304" pitchFamily="18" charset="0"/>
              </a:rPr>
              <a:t>β</a:t>
            </a:r>
            <a:r>
              <a:rPr lang="en-US" altLang="en-US" baseline="-25000">
                <a:latin typeface="Book Antiqua" panose="02040602050305030304" pitchFamily="18" charset="0"/>
              </a:rPr>
              <a:t>j</a:t>
            </a:r>
            <a:r>
              <a:rPr lang="en-US" altLang="en-US">
                <a:latin typeface="Book Antiqua" panose="02040602050305030304" pitchFamily="18" charset="0"/>
              </a:rPr>
              <a:t> = 0, untuk suatu j = 0, 1, …, p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H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</a:rPr>
              <a:t>: </a:t>
            </a:r>
            <a:r>
              <a:rPr lang="el-GR" altLang="en-US">
                <a:latin typeface="Book Antiqua" panose="02040602050305030304" pitchFamily="18" charset="0"/>
              </a:rPr>
              <a:t>β</a:t>
            </a:r>
            <a:r>
              <a:rPr lang="en-US" altLang="en-US" baseline="-25000">
                <a:latin typeface="Book Antiqua" panose="02040602050305030304" pitchFamily="18" charset="0"/>
              </a:rPr>
              <a:t>j</a:t>
            </a:r>
            <a:r>
              <a:rPr lang="en-US" altLang="en-US">
                <a:latin typeface="Book Antiqua" panose="02040602050305030304" pitchFamily="18" charset="0"/>
              </a:rPr>
              <a:t> ≠ 0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Statistik Uji yang digunakan:</a:t>
            </a:r>
          </a:p>
        </p:txBody>
      </p:sp>
      <p:sp>
        <p:nvSpPr>
          <p:cNvPr id="7175" name="Text Box 22">
            <a:extLst>
              <a:ext uri="{FF2B5EF4-FFF2-40B4-BE49-F238E27FC236}">
                <a16:creationId xmlns:a16="http://schemas.microsoft.com/office/drawing/2014/main" id="{0ADB4568-94CA-FF4D-A78C-8FC4D121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4038600"/>
            <a:ext cx="7635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tingkat</a:t>
            </a:r>
            <a:r>
              <a:rPr lang="en-US" altLang="en-US" dirty="0"/>
              <a:t> </a:t>
            </a:r>
            <a:r>
              <a:rPr lang="en-US" altLang="en-US" dirty="0" err="1"/>
              <a:t>signifikansi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, H</a:t>
            </a:r>
            <a:r>
              <a:rPr lang="en-US" altLang="en-US" baseline="-25000" dirty="0">
                <a:sym typeface="Symbol" pitchFamily="2" charset="2"/>
              </a:rPr>
              <a:t>0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akan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ditolak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bila</a:t>
            </a:r>
            <a:r>
              <a:rPr lang="en-US" altLang="en-US" dirty="0">
                <a:sym typeface="Symbol" pitchFamily="2" charset="2"/>
              </a:rPr>
              <a:t> </a:t>
            </a:r>
          </a:p>
          <a:p>
            <a:pPr eaLnBrk="1" hangingPunct="1"/>
            <a:endParaRPr lang="en-US" altLang="en-US" dirty="0">
              <a:sym typeface="Symbol" pitchFamily="2" charset="2"/>
            </a:endParaRPr>
          </a:p>
          <a:p>
            <a:pPr eaLnBrk="1" hangingPunct="1"/>
            <a:endParaRPr lang="en-US" altLang="en-US" dirty="0">
              <a:sym typeface="Symbol" pitchFamily="2" charset="2"/>
            </a:endParaRPr>
          </a:p>
          <a:p>
            <a:pPr eaLnBrk="1" hangingPunct="1"/>
            <a:r>
              <a:rPr lang="en-US" altLang="en-US" dirty="0" err="1">
                <a:sym typeface="Symbol" pitchFamily="2" charset="2"/>
              </a:rPr>
              <a:t>Artinya</a:t>
            </a:r>
            <a:r>
              <a:rPr lang="en-US" altLang="en-US" dirty="0">
                <a:sym typeface="Symbol" pitchFamily="2" charset="2"/>
              </a:rPr>
              <a:t> parameter yang </a:t>
            </a:r>
            <a:r>
              <a:rPr lang="en-US" altLang="en-US" dirty="0" err="1">
                <a:sym typeface="Symbol" pitchFamily="2" charset="2"/>
              </a:rPr>
              <a:t>diuji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signifikan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pada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tingkat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signifikansi</a:t>
            </a:r>
            <a:r>
              <a:rPr lang="en-US" altLang="en-US" dirty="0">
                <a:sym typeface="Symbol" pitchFamily="2" charset="2"/>
              </a:rPr>
              <a:t> </a:t>
            </a:r>
          </a:p>
        </p:txBody>
      </p:sp>
    </p:spTree>
    <p:extLst>
      <p:ext uri="{BB962C8B-B14F-4D97-AF65-F5344CB8AC3E}">
        <p14:creationId xmlns:p14="http://schemas.microsoft.com/office/powerpoint/2010/main" val="385874237"/>
      </p:ext>
    </p:extLst>
  </p:cSld>
  <p:clrMapOvr>
    <a:masterClrMapping/>
  </p:clrMapOvr>
  <p:transition spd="med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43427A-2AC6-E14C-95E0-4FD3C8968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7543800" cy="1219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INTERPRETASI MODEL / PARAMETER</a:t>
            </a:r>
            <a:endParaRPr lang="en-US" sz="3600" b="1" u="sng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372D9A-382B-3E42-8BCE-E781C2FEB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752600"/>
            <a:ext cx="7543800" cy="4495800"/>
          </a:xfrm>
        </p:spPr>
        <p:txBody>
          <a:bodyPr/>
          <a:lstStyle/>
          <a:p>
            <a:pPr marL="344488" indent="-344488"/>
            <a:r>
              <a:rPr lang="en-US" altLang="en-US" sz="2400">
                <a:latin typeface="Book Antiqua" panose="02040602050305030304" pitchFamily="18" charset="0"/>
              </a:rPr>
              <a:t>Interpretasi koefisien-koefisien dalam model regresi logistik dilakukan melalui odds ratio (perbandingan resiko) atau adjusted probability (probabilitas terjadi).</a:t>
            </a:r>
          </a:p>
          <a:p>
            <a:pPr marL="344488" indent="-344488"/>
            <a:r>
              <a:rPr lang="en-US" altLang="en-US" sz="2400">
                <a:latin typeface="Book Antiqua" panose="02040602050305030304" pitchFamily="18" charset="0"/>
              </a:rPr>
              <a:t>Odds didefinisikan dg p/(1-p), dimana p menyatakan probabilitas sukses (terjadinya peristiwa y = 1) dan 1-p menyatakan probabilitas gagal (terjadinya peristiwa y = 0).</a:t>
            </a:r>
          </a:p>
          <a:p>
            <a:pPr marL="344488" indent="-344488"/>
            <a:r>
              <a:rPr lang="en-US" altLang="en-US" sz="2400" i="1">
                <a:latin typeface="Book Antiqua" panose="02040602050305030304" pitchFamily="18" charset="0"/>
                <a:sym typeface="Symbol" pitchFamily="2" charset="2"/>
              </a:rPr>
              <a:t>Odds Ratio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 (perbandingan resiko), </a:t>
            </a:r>
            <a:r>
              <a:rPr lang="en-US" altLang="en-US" sz="2400">
                <a:latin typeface="Book Antiqua" panose="02040602050305030304" pitchFamily="18" charset="0"/>
              </a:rPr>
              <a:t> adalah perbandingan nilai Odds (resiko) pada dua individu ; misalkan individu A dan individu B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.</a:t>
            </a:r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FB902354-B0F5-8144-B987-6DAAE8F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28677" name="Rectangle 10">
            <a:extLst>
              <a:ext uri="{FF2B5EF4-FFF2-40B4-BE49-F238E27FC236}">
                <a16:creationId xmlns:a16="http://schemas.microsoft.com/office/drawing/2014/main" id="{B3F9B4ED-19F5-9E44-B213-7F242242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49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67794"/>
      </p:ext>
    </p:extLst>
  </p:cSld>
  <p:clrMapOvr>
    <a:masterClrMapping/>
  </p:clrMapOvr>
  <p:transition spd="med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3AC802F-EC2C-6649-85D3-24C563391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7543800" cy="1219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INTERPRETASI MODEL / PARAMETER</a:t>
            </a:r>
            <a:endParaRPr lang="en-US" sz="3600" b="1" u="sng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8922CFE-C42F-6045-B1FB-A51FC6944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828800"/>
            <a:ext cx="7543800" cy="3886200"/>
          </a:xfrm>
        </p:spPr>
        <p:txBody>
          <a:bodyPr/>
          <a:lstStyle/>
          <a:p>
            <a:pPr marL="344488" indent="-344488">
              <a:lnSpc>
                <a:spcPct val="80000"/>
              </a:lnSpc>
            </a:pP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Odds Ratio dituliskan sebagai.</a:t>
            </a:r>
          </a:p>
          <a:p>
            <a:pPr marL="344488" indent="-344488">
              <a:lnSpc>
                <a:spcPct val="80000"/>
              </a:lnSpc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8A6E93C3-945F-3C48-A9BD-8AB196FE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8AB898D1-6A91-FA4F-8E24-07E3FFB5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490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9FD62F78-E54B-1E4A-9AF6-3A1FE9678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2387600"/>
          <a:ext cx="3251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37160200" imgH="16967200" progId="Equation.3">
                  <p:embed/>
                </p:oleObj>
              </mc:Choice>
              <mc:Fallback>
                <p:oleObj name="Equation" r:id="rId3" imgW="37160200" imgH="16967200" progId="Equation.3">
                  <p:embed/>
                  <p:pic>
                    <p:nvPicPr>
                      <p:cNvPr id="84997" name="Object 5">
                        <a:extLst>
                          <a:ext uri="{FF2B5EF4-FFF2-40B4-BE49-F238E27FC236}">
                            <a16:creationId xmlns:a16="http://schemas.microsoft.com/office/drawing/2014/main" id="{9FD62F78-E54B-1E4A-9AF6-3A1FE9678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387600"/>
                        <a:ext cx="32512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6">
            <a:extLst>
              <a:ext uri="{FF2B5EF4-FFF2-40B4-BE49-F238E27FC236}">
                <a16:creationId xmlns:a16="http://schemas.microsoft.com/office/drawing/2014/main" id="{1C0E937D-460E-5241-A5E5-E6E119FB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9" y="4202540"/>
            <a:ext cx="40815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: karakteristik individu A</a:t>
            </a:r>
            <a:endParaRPr lang="en-US" altLang="en-US">
              <a:latin typeface="Book Antiqua" panose="02040602050305030304" pitchFamily="18" charset="0"/>
            </a:endParaRPr>
          </a:p>
          <a:p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3000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: karakteristik individu B</a:t>
            </a:r>
            <a:endParaRPr lang="en-US" altLang="en-US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1721"/>
      </p:ext>
    </p:extLst>
  </p:cSld>
  <p:clrMapOvr>
    <a:masterClrMapping/>
  </p:clrMapOvr>
  <p:transition spd="med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76A6D018-A73F-AE45-8594-5C9A609E0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600200"/>
            <a:ext cx="7620000" cy="3657600"/>
          </a:xfrm>
        </p:spPr>
        <p:txBody>
          <a:bodyPr>
            <a:normAutofit lnSpcReduction="10000"/>
          </a:bodyPr>
          <a:lstStyle/>
          <a:p>
            <a:pPr marL="225425" indent="-225425">
              <a:lnSpc>
                <a:spcPct val="80000"/>
              </a:lnSpc>
            </a:pPr>
            <a:r>
              <a:rPr lang="en-US" altLang="en-US" sz="2400">
                <a:latin typeface="Book Antiqua" panose="02040602050305030304" pitchFamily="18" charset="0"/>
              </a:rPr>
              <a:t>Adjusted probabilitas merupakan probabilitas terjadinya suatu peristiwa y = 1 dengan karakteristik yang telah diketahui.</a:t>
            </a:r>
          </a:p>
          <a:p>
            <a:pPr marL="225425" indent="-225425">
              <a:lnSpc>
                <a:spcPct val="80000"/>
              </a:lnSpc>
            </a:pPr>
            <a:r>
              <a:rPr lang="en-US" altLang="en-US" sz="2400">
                <a:latin typeface="Book Antiqua" panose="02040602050305030304" pitchFamily="18" charset="0"/>
              </a:rPr>
              <a:t>Dituliskan dg:</a:t>
            </a:r>
          </a:p>
          <a:p>
            <a:pPr marL="225425" indent="-225425">
              <a:lnSpc>
                <a:spcPct val="80000"/>
              </a:lnSpc>
            </a:pPr>
            <a:endParaRPr lang="en-US" altLang="en-US" sz="2400">
              <a:latin typeface="Book Antiqua" panose="02040602050305030304" pitchFamily="18" charset="0"/>
            </a:endParaRPr>
          </a:p>
          <a:p>
            <a:pPr marL="225425" indent="-225425">
              <a:lnSpc>
                <a:spcPct val="80000"/>
              </a:lnSpc>
            </a:pPr>
            <a:endParaRPr lang="en-US" altLang="en-US" sz="2400">
              <a:latin typeface="Book Antiqua" panose="02040602050305030304" pitchFamily="18" charset="0"/>
            </a:endParaRPr>
          </a:p>
          <a:p>
            <a:pPr marL="225425" indent="-225425">
              <a:lnSpc>
                <a:spcPct val="80000"/>
              </a:lnSpc>
            </a:pPr>
            <a:endParaRPr lang="en-US" altLang="en-US" sz="2400">
              <a:latin typeface="Book Antiqua" panose="02040602050305030304" pitchFamily="18" charset="0"/>
            </a:endParaRPr>
          </a:p>
          <a:p>
            <a:pPr marL="225425" indent="-225425">
              <a:lnSpc>
                <a:spcPct val="80000"/>
              </a:lnSpc>
            </a:pPr>
            <a:endParaRPr lang="en-US" altLang="en-US" sz="2400">
              <a:latin typeface="Book Antiqua" panose="02040602050305030304" pitchFamily="18" charset="0"/>
            </a:endParaRPr>
          </a:p>
          <a:p>
            <a:pPr marL="225425" indent="-225425">
              <a:lnSpc>
                <a:spcPct val="80000"/>
              </a:lnSpc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	dimana z = 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sz="2400" baseline="-25000">
                <a:latin typeface="Book Antiqua" panose="02040602050305030304" pitchFamily="18" charset="0"/>
              </a:rPr>
              <a:t>0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 + </a:t>
            </a:r>
            <a:r>
              <a:rPr lang="en-US" altLang="en-US" sz="2400" baseline="-25000">
                <a:latin typeface="Book Antiqua" panose="02040602050305030304" pitchFamily="18" charset="0"/>
              </a:rPr>
              <a:t>1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 x</a:t>
            </a:r>
            <a:r>
              <a:rPr lang="en-US" altLang="en-US" sz="2400" baseline="-25000">
                <a:latin typeface="Book Antiqua" panose="02040602050305030304" pitchFamily="18" charset="0"/>
                <a:sym typeface="Symbol" pitchFamily="2" charset="2"/>
              </a:rPr>
              <a:t>1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 + …. + </a:t>
            </a:r>
            <a:r>
              <a:rPr lang="en-US" altLang="en-US" sz="2400" baseline="-25000">
                <a:latin typeface="Book Antiqua" panose="02040602050305030304" pitchFamily="18" charset="0"/>
              </a:rPr>
              <a:t>p</a:t>
            </a:r>
            <a:r>
              <a:rPr lang="en-US" altLang="en-US" sz="2400">
                <a:latin typeface="Book Antiqua" panose="02040602050305030304" pitchFamily="18" charset="0"/>
                <a:sym typeface="Symbol" pitchFamily="2" charset="2"/>
              </a:rPr>
              <a:t> x</a:t>
            </a:r>
            <a:r>
              <a:rPr lang="en-US" altLang="en-US" sz="2400" baseline="-25000">
                <a:latin typeface="Book Antiqua" panose="02040602050305030304" pitchFamily="18" charset="0"/>
                <a:sym typeface="Symbol" pitchFamily="2" charset="2"/>
              </a:rPr>
              <a:t>p</a:t>
            </a:r>
          </a:p>
          <a:p>
            <a:pPr marL="225425" indent="-225425">
              <a:lnSpc>
                <a:spcPct val="80000"/>
              </a:lnSpc>
            </a:pP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30808BE0-08F8-994F-9B22-8E4FA4EF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C6DC98C3-8B16-3249-82D0-72DF0A857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1976" y="3048000"/>
          <a:ext cx="32988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35991800" imgH="9944100" progId="Equation.3">
                  <p:embed/>
                </p:oleObj>
              </mc:Choice>
              <mc:Fallback>
                <p:oleObj name="Equation" r:id="rId3" imgW="35991800" imgH="994410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C6DC98C3-8B16-3249-82D0-72DF0A857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6" y="3048000"/>
                        <a:ext cx="3298825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0">
            <a:extLst>
              <a:ext uri="{FF2B5EF4-FFF2-40B4-BE49-F238E27FC236}">
                <a16:creationId xmlns:a16="http://schemas.microsoft.com/office/drawing/2014/main" id="{3C99B091-F596-C04B-BED1-7DD876B41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28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BE46D4B5-9D0A-6946-9E64-C036DDA0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96850"/>
            <a:ext cx="60134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ADJUSTED PROBABILITY</a:t>
            </a:r>
          </a:p>
        </p:txBody>
      </p:sp>
    </p:spTree>
    <p:extLst>
      <p:ext uri="{BB962C8B-B14F-4D97-AF65-F5344CB8AC3E}">
        <p14:creationId xmlns:p14="http://schemas.microsoft.com/office/powerpoint/2010/main" val="4176847208"/>
      </p:ext>
    </p:extLst>
  </p:cSld>
  <p:clrMapOvr>
    <a:masterClrMapping/>
  </p:clrMapOvr>
  <p:transition spd="med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A3FA3F8F-948C-064F-A2F3-4B8673AA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8DFA2C91-4292-6B42-8858-17722C81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18449"/>
            <a:ext cx="7772400" cy="314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41313" indent="-341313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Variabel bebas: kategorik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Membandingkan nilai </a:t>
            </a:r>
            <a:r>
              <a:rPr lang="en-US" altLang="en-US" i="1">
                <a:latin typeface="Book Antiqua" panose="02040602050305030304" pitchFamily="18" charset="0"/>
              </a:rPr>
              <a:t>odds</a:t>
            </a:r>
            <a:r>
              <a:rPr lang="en-US" altLang="en-US">
                <a:latin typeface="Book Antiqua" panose="02040602050305030304" pitchFamily="18" charset="0"/>
              </a:rPr>
              <a:t> dari salah satu nilai pada variabel tersebut dengan nilai </a:t>
            </a:r>
            <a:r>
              <a:rPr lang="en-US" altLang="en-US" i="1">
                <a:latin typeface="Book Antiqua" panose="02040602050305030304" pitchFamily="18" charset="0"/>
              </a:rPr>
              <a:t>odds</a:t>
            </a:r>
            <a:r>
              <a:rPr lang="en-US" altLang="en-US">
                <a:latin typeface="Book Antiqua" panose="02040602050305030304" pitchFamily="18" charset="0"/>
              </a:rPr>
              <a:t> dari nilai lainnya (Referensi).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Misalkan kedua kategori tersebut adalah 1 dan 0 dengan 0 yang digunakan sebagai kategori referensi, maka interprestasi koefisien pada variabel ini adalah rasio dari nilai odds untuk kategori 1 terhadap nilai odds untuk kategori 0; dituliskan sebagai: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7FB95DA7-18E0-9C4B-A15C-00668851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28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7776435A-A4DE-774A-9429-98900EFDD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5029200"/>
          <a:ext cx="5197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64947800" imgH="12293600" progId="Equation.3">
                  <p:embed/>
                </p:oleObj>
              </mc:Choice>
              <mc:Fallback>
                <p:oleObj name="Equation" r:id="rId3" imgW="64947800" imgH="12293600" progId="Equation.3">
                  <p:embed/>
                  <p:pic>
                    <p:nvPicPr>
                      <p:cNvPr id="86023" name="Object 7">
                        <a:extLst>
                          <a:ext uri="{FF2B5EF4-FFF2-40B4-BE49-F238E27FC236}">
                            <a16:creationId xmlns:a16="http://schemas.microsoft.com/office/drawing/2014/main" id="{7776435A-A4DE-774A-9429-98900EFDD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029200"/>
                        <a:ext cx="51974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10">
            <a:extLst>
              <a:ext uri="{FF2B5EF4-FFF2-40B4-BE49-F238E27FC236}">
                <a16:creationId xmlns:a16="http://schemas.microsoft.com/office/drawing/2014/main" id="{81040E2F-6FB3-184E-AE2F-F3C3B038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1450"/>
            <a:ext cx="67500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INTERPRETASI PARAMETER</a:t>
            </a:r>
          </a:p>
        </p:txBody>
      </p:sp>
    </p:spTree>
    <p:extLst>
      <p:ext uri="{BB962C8B-B14F-4D97-AF65-F5344CB8AC3E}">
        <p14:creationId xmlns:p14="http://schemas.microsoft.com/office/powerpoint/2010/main" val="3773606418"/>
      </p:ext>
    </p:extLst>
  </p:cSld>
  <p:clrMapOvr>
    <a:masterClrMapping/>
  </p:clrMapOvr>
  <p:transition spd="med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90-9872-E841-AF01-30AFF5CC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Linear regression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5BA9-9B4D-864F-A01E-2207CF1E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27"/>
            <a:ext cx="10515600" cy="4836536"/>
          </a:xfrm>
        </p:spPr>
        <p:txBody>
          <a:bodyPr/>
          <a:lstStyle/>
          <a:p>
            <a:pPr fontAlgn="base"/>
            <a:r>
              <a:rPr lang="en-ID" b="1" dirty="0" err="1"/>
              <a:t>Regresi</a:t>
            </a:r>
            <a:r>
              <a:rPr lang="en-ID" b="1" dirty="0"/>
              <a:t> linier </a:t>
            </a:r>
            <a:r>
              <a:rPr lang="en-ID" b="1" dirty="0" err="1"/>
              <a:t>atau</a:t>
            </a:r>
            <a:r>
              <a:rPr lang="en-ID" b="1" dirty="0"/>
              <a:t> linear regression</a:t>
            </a:r>
            <a:r>
              <a:rPr lang="en-ID" dirty="0"/>
              <a:t> </a:t>
            </a:r>
          </a:p>
          <a:p>
            <a:pPr marL="457200" lvl="1" indent="0" fontAlgn="base">
              <a:buNone/>
            </a:pP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jenis</a:t>
            </a:r>
            <a:r>
              <a:rPr lang="en-ID" sz="3200" dirty="0"/>
              <a:t> </a:t>
            </a:r>
            <a:r>
              <a:rPr lang="en-ID" sz="3200" dirty="0" err="1"/>
              <a:t>algoritma</a:t>
            </a:r>
            <a:r>
              <a:rPr lang="en-ID" sz="3200" dirty="0"/>
              <a:t> supervised learning yang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mengidentifikasi</a:t>
            </a:r>
            <a:r>
              <a:rPr lang="en-ID" sz="3200" dirty="0"/>
              <a:t> </a:t>
            </a:r>
            <a:r>
              <a:rPr lang="en-ID" sz="3200" dirty="0" err="1"/>
              <a:t>hubungan</a:t>
            </a:r>
            <a:r>
              <a:rPr lang="en-ID" sz="3200" dirty="0"/>
              <a:t> </a:t>
            </a:r>
            <a:r>
              <a:rPr lang="en-ID" sz="3200" dirty="0" err="1"/>
              <a:t>antara</a:t>
            </a:r>
            <a:r>
              <a:rPr lang="en-ID" sz="3200" dirty="0"/>
              <a:t> </a:t>
            </a:r>
            <a:r>
              <a:rPr lang="en-ID" sz="3200" dirty="0" err="1"/>
              <a:t>variabel</a:t>
            </a:r>
            <a:r>
              <a:rPr lang="en-ID" sz="3200" dirty="0"/>
              <a:t> </a:t>
            </a:r>
            <a:r>
              <a:rPr lang="en-ID" sz="3200" dirty="0" err="1"/>
              <a:t>dependen</a:t>
            </a:r>
            <a:r>
              <a:rPr lang="en-ID" sz="3200" dirty="0"/>
              <a:t>/</a:t>
            </a:r>
            <a:r>
              <a:rPr lang="en-ID" sz="3200" dirty="0" err="1"/>
              <a:t>terikat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satu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lebih</a:t>
            </a:r>
            <a:r>
              <a:rPr lang="en-ID" sz="3200" dirty="0"/>
              <a:t> </a:t>
            </a:r>
            <a:r>
              <a:rPr lang="en-ID" sz="3200" dirty="0" err="1"/>
              <a:t>variabel</a:t>
            </a:r>
            <a:r>
              <a:rPr lang="en-ID" sz="3200" dirty="0"/>
              <a:t> </a:t>
            </a:r>
            <a:r>
              <a:rPr lang="en-ID" sz="3200" dirty="0" err="1"/>
              <a:t>independen</a:t>
            </a:r>
            <a:r>
              <a:rPr lang="en-ID" sz="3200" dirty="0"/>
              <a:t>/</a:t>
            </a:r>
            <a:r>
              <a:rPr lang="en-ID" sz="3200" dirty="0" err="1"/>
              <a:t>bebas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biasanya</a:t>
            </a:r>
            <a:r>
              <a:rPr lang="en-ID" sz="3200" dirty="0"/>
              <a:t> </a:t>
            </a:r>
            <a:r>
              <a:rPr lang="en-ID" sz="3200" dirty="0" err="1"/>
              <a:t>digunakan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membuat</a:t>
            </a:r>
            <a:r>
              <a:rPr lang="en-ID" sz="3200" dirty="0"/>
              <a:t> </a:t>
            </a:r>
            <a:r>
              <a:rPr lang="en-ID" sz="3200" dirty="0" err="1"/>
              <a:t>prediksi</a:t>
            </a:r>
            <a:r>
              <a:rPr lang="en-ID" sz="3200" dirty="0"/>
              <a:t> di masa </a:t>
            </a:r>
            <a:r>
              <a:rPr lang="en-ID" sz="3200" dirty="0" err="1"/>
              <a:t>depan</a:t>
            </a:r>
            <a:r>
              <a:rPr lang="en-ID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3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8D5229FC-DCAC-0B4A-8A1D-5772D96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4765C2A3-0F3A-E84C-A655-DD2E948D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24971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Artinya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resiko terjadinya peristiwa y=1 pada kategori x</a:t>
            </a:r>
            <a:r>
              <a:rPr lang="en-US" altLang="en-US" baseline="-25000">
                <a:latin typeface="Book Antiqua" panose="02040602050305030304" pitchFamily="18" charset="0"/>
              </a:rPr>
              <a:t>j</a:t>
            </a:r>
            <a:r>
              <a:rPr lang="en-US" altLang="en-US">
                <a:latin typeface="Book Antiqua" panose="02040602050305030304" pitchFamily="18" charset="0"/>
              </a:rPr>
              <a:t> = 1 sebesar exp. (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baseline="-25000">
                <a:latin typeface="Book Antiqua" panose="02040602050305030304" pitchFamily="18" charset="0"/>
              </a:rPr>
              <a:t>j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) kali resiko terjadinya peristiwa y=1 pada kategori x</a:t>
            </a:r>
            <a:r>
              <a:rPr lang="en-US" altLang="en-US" baseline="-25000">
                <a:latin typeface="Book Antiqua" panose="02040602050305030304" pitchFamily="18" charset="0"/>
                <a:sym typeface="Symbol" pitchFamily="2" charset="2"/>
              </a:rPr>
              <a:t>j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= 0.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29339470-246A-3440-9C65-54C330D4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91883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Variabel Bebas: Kontinyu (tidak kategorik)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Setiap kenaikan C unit satuan pada variabel bebas akan mengakibatkan resiko terjadinya y = 1 sebesar exp ( C.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</a:t>
            </a:r>
            <a:r>
              <a:rPr lang="en-US" altLang="en-US" baseline="-25000">
                <a:latin typeface="Book Antiqua" panose="02040602050305030304" pitchFamily="18" charset="0"/>
              </a:rPr>
              <a:t>j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) kali lebih besar</a:t>
            </a:r>
          </a:p>
        </p:txBody>
      </p:sp>
    </p:spTree>
    <p:extLst>
      <p:ext uri="{BB962C8B-B14F-4D97-AF65-F5344CB8AC3E}">
        <p14:creationId xmlns:p14="http://schemas.microsoft.com/office/powerpoint/2010/main" val="1748748716"/>
      </p:ext>
    </p:extLst>
  </p:cSld>
  <p:clrMapOvr>
    <a:masterClrMapping/>
  </p:clrMapOvr>
  <p:transition spd="med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3CB24118-C27F-E845-A289-AC9F3F1A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3D7FD601-0722-0A43-BF14-211BD62D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366869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801688" indent="-342900" eaLnBrk="0" hangingPunct="0"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>
                <a:latin typeface="Book Antiqua" panose="02040602050305030304" pitchFamily="18" charset="0"/>
              </a:rPr>
              <a:t>Siapa pilih ParPol  ITU?</a:t>
            </a:r>
            <a:endParaRPr lang="en-US" altLang="en-US">
              <a:latin typeface="Book Antiqua" panose="02040602050305030304" pitchFamily="18" charset="0"/>
            </a:endParaRP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Analisis hubungan antara karakteristik pemilih dengan pilihan parpol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Variabel yg diduga berpengaruh terhadap pilihan: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en-US">
                <a:latin typeface="Book Antiqua" panose="02040602050305030304" pitchFamily="18" charset="0"/>
              </a:rPr>
              <a:t>Pendidikan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latin typeface="Book Antiqua" panose="02040602050305030304" pitchFamily="18" charset="0"/>
              </a:rPr>
              <a:t>	Pendidikan dapat mencerminkan tingkat pengetahuan dan kecocokannya dengan program partai</a:t>
            </a:r>
          </a:p>
          <a:p>
            <a:pPr lvl="1" eaLnBrk="1" hangingPunct="1">
              <a:buFont typeface="Wingdings" pitchFamily="2" charset="2"/>
              <a:buAutoNum type="arabicPeriod" startAt="2"/>
            </a:pPr>
            <a:r>
              <a:rPr lang="en-US" altLang="en-US">
                <a:latin typeface="Book Antiqua" panose="02040602050305030304" pitchFamily="18" charset="0"/>
              </a:rPr>
              <a:t>Lapangan pekerjaan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>
                <a:latin typeface="Book Antiqua" panose="02040602050305030304" pitchFamily="18" charset="0"/>
              </a:rPr>
              <a:t>	Pekerjaan sebagai proksi tingkat strata ekonomi pemilih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E9D43F77-B1D7-3F48-99FF-AD7A0C909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95250"/>
            <a:ext cx="27241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ILUSTRASI</a:t>
            </a:r>
          </a:p>
        </p:txBody>
      </p:sp>
    </p:spTree>
    <p:extLst>
      <p:ext uri="{BB962C8B-B14F-4D97-AF65-F5344CB8AC3E}">
        <p14:creationId xmlns:p14="http://schemas.microsoft.com/office/powerpoint/2010/main" val="1812435284"/>
      </p:ext>
    </p:extLst>
  </p:cSld>
  <p:clrMapOvr>
    <a:masterClrMapping/>
  </p:clrMapOvr>
  <p:transition spd="med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880C0789-1105-974C-B14D-66CBF36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3C98D6D-0867-B842-A796-CE1241F0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912121"/>
            <a:ext cx="7696200" cy="495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95338" indent="-331788" eaLnBrk="0" hangingPunct="0"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Variabel Tak Bebas: </a:t>
            </a:r>
            <a:r>
              <a:rPr lang="en-US" altLang="en-US">
                <a:latin typeface="Book Antiqua" panose="02040602050305030304" pitchFamily="18" charset="0"/>
              </a:rPr>
              <a:t>Apakah memilih partai ITU pada PEMILU lalu? Misal Ya = 1 dan Tidak 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Variabel bebas: </a:t>
            </a:r>
            <a:r>
              <a:rPr lang="en-US" altLang="en-US">
                <a:latin typeface="Book Antiqua" panose="02040602050305030304" pitchFamily="18" charset="0"/>
              </a:rPr>
              <a:t>Pendidikan tertinggi yg ditamatkan: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Tidak Sekolah, Tidak tamat SD &amp; Tamat SD = 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SLTP dan SLTA = 2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Diploma I/II/III/Akademi, S-1, dan S-2/S-3 = 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Definisi operasional: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Pendidik1	= 1; Tdk sekolah, Tidak tamat SD, &amp; Tamat SD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                 	= 0; Lainnya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US" sz="2000">
                <a:latin typeface="Book Antiqua" panose="02040602050305030304" pitchFamily="18" charset="0"/>
              </a:rPr>
              <a:t>Pendidik2 	= 1; SLTP dan SLTA </a:t>
            </a:r>
            <a:endParaRPr lang="en-US" altLang="en-US" sz="200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                 	= 0; Lainnya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Pembanding:</a:t>
            </a:r>
            <a:r>
              <a:rPr lang="en-US" altLang="en-US">
                <a:latin typeface="Book Antiqua" panose="02040602050305030304" pitchFamily="18" charset="0"/>
              </a:rPr>
              <a:t> kelompok yg lulus pendidikan tinggi</a:t>
            </a:r>
          </a:p>
        </p:txBody>
      </p:sp>
    </p:spTree>
    <p:extLst>
      <p:ext uri="{BB962C8B-B14F-4D97-AF65-F5344CB8AC3E}">
        <p14:creationId xmlns:p14="http://schemas.microsoft.com/office/powerpoint/2010/main" val="1593980183"/>
      </p:ext>
    </p:extLst>
  </p:cSld>
  <p:clrMapOvr>
    <a:masterClrMapping/>
  </p:clrMapOvr>
  <p:transition spd="med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05B3057E-FA6C-7246-970E-422B1D51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3EBAC856-CE6A-B049-950F-16BF6986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287328"/>
            <a:ext cx="770096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458788" eaLnBrk="0" hangingPunct="0"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eaLnBrk="0" hangingPunct="0"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2517775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Lapangan Pekerjaan Utama: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</a:rPr>
              <a:t>	</a:t>
            </a:r>
            <a:r>
              <a:rPr lang="en-US" altLang="en-US" sz="2000">
                <a:latin typeface="Book Antiqua" panose="02040602050305030304" pitchFamily="18" charset="0"/>
              </a:rPr>
              <a:t>Pertanian	= 1</a:t>
            </a:r>
          </a:p>
          <a:p>
            <a:pPr lvl="1" eaLnBrk="1" hangingPunct="1"/>
            <a:r>
              <a:rPr lang="en-US" altLang="en-US" sz="2000">
                <a:latin typeface="Book Antiqua" panose="02040602050305030304" pitchFamily="18" charset="0"/>
              </a:rPr>
              <a:t>	Industri 	= 2</a:t>
            </a:r>
          </a:p>
          <a:p>
            <a:pPr lvl="1" eaLnBrk="1" hangingPunct="1"/>
            <a:r>
              <a:rPr lang="en-US" altLang="en-US" sz="2000">
                <a:latin typeface="Book Antiqua" panose="02040602050305030304" pitchFamily="18" charset="0"/>
              </a:rPr>
              <a:t>	Perdagangan 	= 3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Definisi operasional:</a:t>
            </a:r>
          </a:p>
          <a:p>
            <a:pPr lvl="2" eaLnBrk="1" hangingPunct="1"/>
            <a:r>
              <a:rPr lang="en-US" altLang="en-US" sz="2000">
                <a:latin typeface="Book Antiqua" panose="02040602050305030304" pitchFamily="18" charset="0"/>
              </a:rPr>
              <a:t>Pekerja1	= 1; Pertanian 	</a:t>
            </a:r>
          </a:p>
          <a:p>
            <a:pPr lvl="2" eaLnBrk="1" hangingPunct="1"/>
            <a:r>
              <a:rPr lang="en-US" altLang="en-US" sz="2000">
                <a:latin typeface="Book Antiqua" panose="02040602050305030304" pitchFamily="18" charset="0"/>
              </a:rPr>
              <a:t>                	= 0; Lainnya</a:t>
            </a:r>
          </a:p>
          <a:p>
            <a:pPr lvl="2" eaLnBrk="1" hangingPunct="1"/>
            <a:r>
              <a:rPr lang="en-GB" altLang="en-US" sz="2000">
                <a:latin typeface="Book Antiqua" panose="02040602050305030304" pitchFamily="18" charset="0"/>
              </a:rPr>
              <a:t>Pekerja2 	= 1; Industri 	</a:t>
            </a:r>
            <a:endParaRPr lang="en-US" altLang="en-US" sz="2000">
              <a:latin typeface="Book Antiqua" panose="02040602050305030304" pitchFamily="18" charset="0"/>
            </a:endParaRPr>
          </a:p>
          <a:p>
            <a:pPr lvl="2" eaLnBrk="1" hangingPunct="1"/>
            <a:r>
              <a:rPr lang="en-US" altLang="en-US" sz="2000">
                <a:latin typeface="Book Antiqua" panose="02040602050305030304" pitchFamily="18" charset="0"/>
              </a:rPr>
              <a:t>               	= 0; Lainnya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Pembanding:</a:t>
            </a:r>
            <a:r>
              <a:rPr lang="en-US" altLang="en-US">
                <a:latin typeface="Book Antiqua" panose="02040602050305030304" pitchFamily="18" charset="0"/>
              </a:rPr>
              <a:t> lapangan usaha Perdagangan.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7D3B9F12-FF2A-544C-AC7F-31933CA5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00426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Identifikasi Model: 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Ln (p/1-p) =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</a:t>
            </a:r>
            <a:r>
              <a:rPr lang="en-US" altLang="en-US">
                <a:latin typeface="Book Antiqua" panose="02040602050305030304" pitchFamily="18" charset="0"/>
              </a:rPr>
              <a:t> +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 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Pendidik1 + 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 Pendidik2 + 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Pekerja1 + 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 Pekerja2 + </a:t>
            </a:r>
          </a:p>
          <a:p>
            <a:pPr eaLnBrk="1" hangingPunct="1"/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Model terestimasi: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Ln (p/1-p) = 2,383 – 2,280 Pendidik1 – 1,831 Pendidik2 – 1,130 Pekerja1 – 0,299 Pekerja2 </a:t>
            </a:r>
            <a:endParaRPr lang="en-US" altLang="en-US">
              <a:latin typeface="Book Antiqua" panose="0204060205030503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9125843"/>
      </p:ext>
    </p:extLst>
  </p:cSld>
  <p:clrMapOvr>
    <a:masterClrMapping/>
  </p:clrMapOvr>
  <p:transition spd="med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02C38CFC-FD4A-4B46-8D04-5CF1F030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0EF9B3D0-D6F7-A64C-925A-84ACB9A9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444451"/>
            <a:ext cx="7866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Uji G: Nilai –2 log likelihood = 189,331, berarti model  signifikan secara statistik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Uji Wald: semua koefisien signifikan secara statistik pada  </a:t>
            </a:r>
            <a:r>
              <a:rPr lang="id-ID" altLang="en-US">
                <a:latin typeface="Book Antiqua" panose="02040602050305030304" pitchFamily="18" charset="0"/>
                <a:sym typeface="Symbol" pitchFamily="2" charset="2"/>
              </a:rPr>
              <a:t></a:t>
            </a:r>
            <a:r>
              <a:rPr lang="id-ID" altLang="en-US">
                <a:latin typeface="Book Antiqua" panose="02040602050305030304" pitchFamily="18" charset="0"/>
              </a:rPr>
              <a:t> </a:t>
            </a: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= 5%, kecuali koefisien pada variabel pekerja(2)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  <a:sym typeface="Symbol" pitchFamily="2" charset="2"/>
              </a:rPr>
              <a:t>Perlukah variabel tersebut dikeluarkan dari model?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7166047-6237-8E4D-B0AD-D5E5B361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078669"/>
            <a:ext cx="77374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1313" indent="-341313" eaLnBrk="0" hangingPunct="0"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8338" algn="l"/>
              </a:tabLs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  <a:latin typeface="Book Antiqua" panose="02040602050305030304" pitchFamily="18" charset="0"/>
              </a:rPr>
              <a:t>Interpretasi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Bila pendidikan = 0, dan lapangan usaha = 0, atau disaat pendidikan seseorang tinggi, dan bekerja di sektor perdagangan, maka probabilitas mereka mendukung Partai ITU adalah sebesar: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	Ln (p/1-p) 	= 2,383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	(p/1-p)      	= e</a:t>
            </a:r>
            <a:r>
              <a:rPr lang="en-US" altLang="en-US" baseline="30000">
                <a:latin typeface="Book Antiqua" panose="02040602050305030304" pitchFamily="18" charset="0"/>
              </a:rPr>
              <a:t>2,383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	p	= e</a:t>
            </a:r>
            <a:r>
              <a:rPr lang="en-US" altLang="en-US" baseline="30000">
                <a:latin typeface="Book Antiqua" panose="02040602050305030304" pitchFamily="18" charset="0"/>
              </a:rPr>
              <a:t>2,383</a:t>
            </a:r>
            <a:r>
              <a:rPr lang="en-US" altLang="en-US">
                <a:latin typeface="Book Antiqua" panose="02040602050305030304" pitchFamily="18" charset="0"/>
              </a:rPr>
              <a:t>/ (1 + e</a:t>
            </a:r>
            <a:r>
              <a:rPr lang="en-US" altLang="en-US" baseline="30000">
                <a:latin typeface="Book Antiqua" panose="02040602050305030304" pitchFamily="18" charset="0"/>
              </a:rPr>
              <a:t>2,383</a:t>
            </a:r>
            <a:r>
              <a:rPr lang="en-US" altLang="en-US">
                <a:latin typeface="Book Antiqua" panose="02040602050305030304" pitchFamily="18" charset="0"/>
              </a:rPr>
              <a:t>) = 91,55%.</a:t>
            </a:r>
          </a:p>
        </p:txBody>
      </p:sp>
    </p:spTree>
    <p:extLst>
      <p:ext uri="{BB962C8B-B14F-4D97-AF65-F5344CB8AC3E}">
        <p14:creationId xmlns:p14="http://schemas.microsoft.com/office/powerpoint/2010/main" val="2236638558"/>
      </p:ext>
    </p:extLst>
  </p:cSld>
  <p:clrMapOvr>
    <a:masterClrMapping/>
  </p:clrMapOvr>
  <p:transition spd="med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383386DA-8AC4-4647-BA91-13E6946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31AD6715-884E-BC4D-A7C2-E30C7393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9114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Slop untuk variabel Pendidik1 adalah –2,280, artinya peluang penduduk berpendidikan rendah untuk mendukung Partai ITU lebih rendah.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Terbukti dari nilai Exp(B= -2,280) = 0,102, berarti bahwa peluang penduduk berpendidikan rendah hanya 0,102 kali peluang penduduk berpendidikan tinggi untuk memilih partai ITU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Slop Pendidik2 adalah –1,831, artinya peluang penduduk berpendidikan SLTP/SLTA untuk mendukung Partai ITU lebih rendah.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Terbukti dari nilai Exp (B= -1,831) = 0,16, artinya bahwa peluang penduduk berpendidikan menengah hanya 0,16 kali peluang penduduk berpendidikan tinggi. </a:t>
            </a:r>
          </a:p>
        </p:txBody>
      </p:sp>
    </p:spTree>
    <p:extLst>
      <p:ext uri="{BB962C8B-B14F-4D97-AF65-F5344CB8AC3E}">
        <p14:creationId xmlns:p14="http://schemas.microsoft.com/office/powerpoint/2010/main" val="4210162284"/>
      </p:ext>
    </p:extLst>
  </p:cSld>
  <p:clrMapOvr>
    <a:masterClrMapping/>
  </p:clrMapOvr>
  <p:transition spd="med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B9209548-51C2-D84A-8FEA-DE9A6C22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3C23A99E-48A3-D142-ACDC-AD6A4299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45146"/>
            <a:ext cx="7696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4488" indent="-344488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Secara analog, peluang penduduk yang bekerja di sektor pertanian atau industri untuk mendukung partai lebih rendah dibanding penduduk yang bekerja di sektor perdagangan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Peluang penduduk yang bekerja di sektor pertanian untuk mendukung partai hanya 0,323 kali penduduk yang bekerja di sektor perdagangan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Book Antiqua" panose="02040602050305030304" pitchFamily="18" charset="0"/>
              </a:rPr>
              <a:t>Penduduk yang bekerja di sektor industri hanya 0,742 kali penduduk yang bekerja di sektor perdagangan</a:t>
            </a:r>
          </a:p>
          <a:p>
            <a:pPr>
              <a:buFontTx/>
              <a:buChar char="•"/>
            </a:pPr>
            <a:endParaRPr lang="en-US" altLang="en-US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35321"/>
      </p:ext>
    </p:extLst>
  </p:cSld>
  <p:clrMapOvr>
    <a:masterClrMapping/>
  </p:clrMapOvr>
  <p:transition spd="med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7C68274-0213-F94E-8292-552ED497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7543800" cy="56515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id-ID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MODEL MULTINOMIAL LOGIT</a:t>
            </a:r>
            <a:endParaRPr lang="en-US" sz="3600" b="1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C04E3A2-AD86-B141-A5CD-6DFF27047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371600"/>
            <a:ext cx="7620000" cy="4267200"/>
          </a:xfrm>
        </p:spPr>
        <p:txBody>
          <a:bodyPr>
            <a:normAutofit lnSpcReduction="10000"/>
          </a:bodyPr>
          <a:lstStyle/>
          <a:p>
            <a:pPr marL="344488" indent="-344488">
              <a:lnSpc>
                <a:spcPct val="80000"/>
              </a:lnSpc>
            </a:pPr>
            <a:r>
              <a:rPr lang="id-ID" altLang="en-US" sz="2400">
                <a:solidFill>
                  <a:srgbClr val="CC0000"/>
                </a:solidFill>
                <a:latin typeface="Book Antiqua" panose="02040602050305030304" pitchFamily="18" charset="0"/>
              </a:rPr>
              <a:t>Kasus:</a:t>
            </a:r>
            <a:r>
              <a:rPr lang="id-ID" altLang="en-US" sz="2400">
                <a:latin typeface="Book Antiqua" panose="02040602050305030304" pitchFamily="18" charset="0"/>
              </a:rPr>
              <a:t> Pilihan  Investasi</a:t>
            </a:r>
            <a:r>
              <a:rPr lang="en-US" altLang="en-US" sz="2400">
                <a:latin typeface="Book Antiqua" panose="02040602050305030304" pitchFamily="18" charset="0"/>
              </a:rPr>
              <a:t> (</a:t>
            </a:r>
            <a:r>
              <a:rPr lang="id-ID" altLang="en-US" sz="2400">
                <a:latin typeface="Book Antiqua" panose="02040602050305030304" pitchFamily="18" charset="0"/>
              </a:rPr>
              <a:t>Deposito</a:t>
            </a:r>
            <a:r>
              <a:rPr lang="en-US" altLang="en-US" sz="2400">
                <a:latin typeface="Book Antiqua" panose="02040602050305030304" pitchFamily="18" charset="0"/>
              </a:rPr>
              <a:t>, </a:t>
            </a:r>
            <a:r>
              <a:rPr lang="id-ID" altLang="en-US" sz="2400">
                <a:latin typeface="Book Antiqua" panose="02040602050305030304" pitchFamily="18" charset="0"/>
              </a:rPr>
              <a:t>Saham</a:t>
            </a:r>
            <a:r>
              <a:rPr lang="en-US" altLang="en-US" sz="2400">
                <a:latin typeface="Book Antiqua" panose="02040602050305030304" pitchFamily="18" charset="0"/>
              </a:rPr>
              <a:t>, </a:t>
            </a:r>
            <a:r>
              <a:rPr lang="id-ID" altLang="en-US" sz="2400">
                <a:latin typeface="Book Antiqua" panose="02040602050305030304" pitchFamily="18" charset="0"/>
              </a:rPr>
              <a:t>Obligasi</a:t>
            </a:r>
            <a:r>
              <a:rPr lang="en-US" altLang="en-US" sz="2400">
                <a:latin typeface="Book Antiqua" panose="02040602050305030304" pitchFamily="18" charset="0"/>
              </a:rPr>
              <a:t>, </a:t>
            </a:r>
            <a:r>
              <a:rPr lang="id-ID" altLang="en-US" sz="2400">
                <a:latin typeface="Book Antiqua" panose="02040602050305030304" pitchFamily="18" charset="0"/>
              </a:rPr>
              <a:t>SBI</a:t>
            </a:r>
            <a:r>
              <a:rPr lang="en-US" altLang="en-US" sz="2400">
                <a:latin typeface="Book Antiqua" panose="02040602050305030304" pitchFamily="18" charset="0"/>
              </a:rPr>
              <a:t>)</a:t>
            </a:r>
            <a:endParaRPr lang="id-ID" altLang="en-US" sz="2400">
              <a:latin typeface="Book Antiqua" panose="02040602050305030304" pitchFamily="18" charset="0"/>
            </a:endParaRPr>
          </a:p>
          <a:p>
            <a:pPr marL="344488" indent="-344488">
              <a:lnSpc>
                <a:spcPct val="80000"/>
              </a:lnSpc>
            </a:pPr>
            <a:r>
              <a:rPr lang="id-ID" altLang="en-US" sz="2400">
                <a:solidFill>
                  <a:srgbClr val="CC0000"/>
                </a:solidFill>
                <a:latin typeface="Book Antiqua" panose="02040602050305030304" pitchFamily="18" charset="0"/>
              </a:rPr>
              <a:t>Kasus:</a:t>
            </a:r>
            <a:r>
              <a:rPr lang="id-ID" altLang="en-US" sz="2400"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</a:rPr>
              <a:t>P</a:t>
            </a:r>
            <a:r>
              <a:rPr lang="id-ID" altLang="en-US" sz="2400">
                <a:latin typeface="Book Antiqua" panose="02040602050305030304" pitchFamily="18" charset="0"/>
              </a:rPr>
              <a:t>ilihan alat transportasi</a:t>
            </a:r>
            <a:r>
              <a:rPr lang="en-US" altLang="en-US" sz="2400">
                <a:latin typeface="Book Antiqua" panose="02040602050305030304" pitchFamily="18" charset="0"/>
              </a:rPr>
              <a:t> (K</a:t>
            </a:r>
            <a:r>
              <a:rPr lang="id-ID" altLang="en-US" sz="2400">
                <a:latin typeface="Book Antiqua" panose="02040602050305030304" pitchFamily="18" charset="0"/>
              </a:rPr>
              <a:t>ereta api, </a:t>
            </a:r>
            <a:r>
              <a:rPr lang="en-US" altLang="en-US" sz="2400">
                <a:latin typeface="Book Antiqua" panose="02040602050305030304" pitchFamily="18" charset="0"/>
              </a:rPr>
              <a:t>B</a:t>
            </a:r>
            <a:r>
              <a:rPr lang="id-ID" altLang="en-US" sz="2400">
                <a:latin typeface="Book Antiqua" panose="02040602050305030304" pitchFamily="18" charset="0"/>
              </a:rPr>
              <a:t>us atau  kendaraan umum bukan KA</a:t>
            </a:r>
            <a:r>
              <a:rPr lang="en-US" altLang="en-US" sz="2400">
                <a:latin typeface="Book Antiqua" panose="02040602050305030304" pitchFamily="18" charset="0"/>
              </a:rPr>
              <a:t>, M</a:t>
            </a:r>
            <a:r>
              <a:rPr lang="id-ID" altLang="en-US" sz="2400">
                <a:latin typeface="Book Antiqua" panose="02040602050305030304" pitchFamily="18" charset="0"/>
              </a:rPr>
              <a:t>obil pribadi</a:t>
            </a:r>
            <a:r>
              <a:rPr lang="en-US" altLang="en-US" sz="2400">
                <a:latin typeface="Book Antiqua" panose="02040602050305030304" pitchFamily="18" charset="0"/>
              </a:rPr>
              <a:t>, M</a:t>
            </a:r>
            <a:r>
              <a:rPr lang="id-ID" altLang="en-US" sz="2400">
                <a:latin typeface="Book Antiqua" panose="02040602050305030304" pitchFamily="18" charset="0"/>
              </a:rPr>
              <a:t>otor</a:t>
            </a:r>
            <a:r>
              <a:rPr lang="en-US" altLang="en-US" sz="2400">
                <a:latin typeface="Book Antiqua" panose="02040602050305030304" pitchFamily="18" charset="0"/>
              </a:rPr>
              <a:t>)</a:t>
            </a:r>
            <a:endParaRPr lang="id-ID" altLang="en-US" sz="2400">
              <a:latin typeface="Book Antiqua" panose="02040602050305030304" pitchFamily="18" charset="0"/>
            </a:endParaRPr>
          </a:p>
          <a:p>
            <a:pPr marL="344488" indent="-344488">
              <a:lnSpc>
                <a:spcPct val="80000"/>
              </a:lnSpc>
            </a:pPr>
            <a:r>
              <a:rPr lang="id-ID" altLang="en-US" sz="2400">
                <a:latin typeface="Book Antiqua" panose="02040602050305030304" pitchFamily="18" charset="0"/>
              </a:rPr>
              <a:t>Model logistik dg 4 kategori mempunyai </a:t>
            </a:r>
            <a:r>
              <a:rPr lang="en-US" altLang="en-US" sz="2400">
                <a:latin typeface="Book Antiqua" panose="02040602050305030304" pitchFamily="18" charset="0"/>
              </a:rPr>
              <a:t>3</a:t>
            </a:r>
            <a:r>
              <a:rPr lang="id-ID" altLang="en-US" sz="2400">
                <a:latin typeface="Book Antiqua" panose="02040602050305030304" pitchFamily="18" charset="0"/>
              </a:rPr>
              <a:t> fungsi logit:</a:t>
            </a:r>
          </a:p>
          <a:p>
            <a:pPr marL="1108075" lvl="1" indent="-423863">
              <a:lnSpc>
                <a:spcPct val="80000"/>
              </a:lnSpc>
            </a:pPr>
            <a:r>
              <a:rPr lang="id-ID" altLang="en-US" sz="2000">
                <a:latin typeface="Book Antiqua" panose="02040602050305030304" pitchFamily="18" charset="0"/>
              </a:rPr>
              <a:t>Fungsi logit untuk Y = 1 relatif terhadap fungsi logit untuk Y = 0</a:t>
            </a:r>
          </a:p>
          <a:p>
            <a:pPr marL="1108075" lvl="1" indent="-423863">
              <a:lnSpc>
                <a:spcPct val="80000"/>
              </a:lnSpc>
            </a:pPr>
            <a:r>
              <a:rPr lang="id-ID" altLang="en-US" sz="2000">
                <a:latin typeface="Book Antiqua" panose="02040602050305030304" pitchFamily="18" charset="0"/>
              </a:rPr>
              <a:t>Fungsi logit untuk Y = 2 relatif terhadap fungsi logit untuk Y = 0</a:t>
            </a:r>
          </a:p>
          <a:p>
            <a:pPr marL="1108075" lvl="1" indent="-423863">
              <a:lnSpc>
                <a:spcPct val="80000"/>
              </a:lnSpc>
            </a:pPr>
            <a:r>
              <a:rPr lang="id-ID" altLang="en-US" sz="2000">
                <a:latin typeface="Book Antiqua" panose="02040602050305030304" pitchFamily="18" charset="0"/>
              </a:rPr>
              <a:t>Fungsi logit untuk Y = 3 relatif terhadap fungsi logit untuk Y = 0</a:t>
            </a:r>
          </a:p>
          <a:p>
            <a:pPr marL="1108075" lvl="1" indent="-423863">
              <a:lnSpc>
                <a:spcPct val="80000"/>
              </a:lnSpc>
            </a:pPr>
            <a:r>
              <a:rPr lang="id-ID" altLang="en-US" sz="2000">
                <a:latin typeface="Book Antiqua" panose="02040602050305030304" pitchFamily="18" charset="0"/>
              </a:rPr>
              <a:t>Kategori Y = 0  kita sebut sebagi kategori rujukan (</a:t>
            </a:r>
            <a:r>
              <a:rPr lang="id-ID" altLang="en-US" sz="2000" i="1">
                <a:latin typeface="Book Antiqua" panose="02040602050305030304" pitchFamily="18" charset="0"/>
              </a:rPr>
              <a:t>reference group</a:t>
            </a:r>
            <a:r>
              <a:rPr lang="id-ID" altLang="en-US" sz="2000">
                <a:latin typeface="Book Antiqua" panose="02040602050305030304" pitchFamily="18" charset="0"/>
              </a:rPr>
              <a:t>).</a:t>
            </a: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4490B7DA-10AD-E747-B039-210BA7A6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panose="02060603020205020403" pitchFamily="18" charset="77"/>
              </a:defRPr>
            </a:lvl9pPr>
          </a:lstStyle>
          <a:p>
            <a:pPr eaLnBrk="1" hangingPunct="1"/>
            <a:r>
              <a:rPr lang="en-US" altLang="en-US" sz="1200">
                <a:latin typeface="Souvenir Lt BT" pitchFamily="18" charset="0"/>
              </a:rPr>
              <a:t>Agung Priyo Utomo - STIS</a:t>
            </a:r>
          </a:p>
        </p:txBody>
      </p:sp>
    </p:spTree>
    <p:extLst>
      <p:ext uri="{BB962C8B-B14F-4D97-AF65-F5344CB8AC3E}">
        <p14:creationId xmlns:p14="http://schemas.microsoft.com/office/powerpoint/2010/main" val="2325652450"/>
      </p:ext>
    </p:extLst>
  </p:cSld>
  <p:clrMapOvr>
    <a:masterClrMapping/>
  </p:clrMapOvr>
  <p:transition spd="med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EA08-1C09-3249-901E-B6411123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08" y="342900"/>
            <a:ext cx="10515600" cy="6587836"/>
          </a:xfrm>
        </p:spPr>
        <p:txBody>
          <a:bodyPr>
            <a:normAutofit/>
          </a:bodyPr>
          <a:lstStyle/>
          <a:p>
            <a:pPr fontAlgn="base"/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.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diwakili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linier</a:t>
            </a:r>
          </a:p>
          <a:p>
            <a:pPr lvl="1" fontAlgn="base"/>
            <a:r>
              <a:rPr lang="en-ID" b="1" dirty="0"/>
              <a:t>Y= a *X + b.</a:t>
            </a:r>
            <a:endParaRPr lang="en-ID" dirty="0"/>
          </a:p>
          <a:p>
            <a:pPr lvl="1" fontAlgn="base"/>
            <a:r>
              <a:rPr lang="en-ID" dirty="0"/>
              <a:t>Di mana:</a:t>
            </a:r>
          </a:p>
          <a:p>
            <a:pPr lvl="1" fontAlgn="base"/>
            <a:r>
              <a:rPr lang="en-ID" dirty="0"/>
              <a:t>Y –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endParaRPr lang="en-ID" dirty="0"/>
          </a:p>
          <a:p>
            <a:pPr lvl="1" fontAlgn="base"/>
            <a:r>
              <a:rPr lang="en-ID" dirty="0"/>
              <a:t>a – Slope</a:t>
            </a:r>
          </a:p>
          <a:p>
            <a:pPr lvl="1" fontAlgn="base"/>
            <a:r>
              <a:rPr lang="en-ID" dirty="0"/>
              <a:t>X –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endParaRPr lang="en-ID" dirty="0"/>
          </a:p>
          <a:p>
            <a:pPr lvl="1" fontAlgn="base"/>
            <a:r>
              <a:rPr lang="en-ID" dirty="0"/>
              <a:t>b – Intercept</a:t>
            </a:r>
          </a:p>
          <a:p>
            <a:pPr fontAlgn="base"/>
            <a:r>
              <a:rPr lang="en-ID" dirty="0" err="1"/>
              <a:t>Koefisien</a:t>
            </a:r>
            <a:r>
              <a:rPr lang="en-ID" dirty="0"/>
              <a:t> a &amp; b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data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 </a:t>
            </a:r>
            <a:r>
              <a:rPr lang="en-ID" b="1" dirty="0" err="1"/>
              <a:t>disebut</a:t>
            </a:r>
            <a:r>
              <a:rPr lang="en-ID" b="1" dirty="0"/>
              <a:t> </a:t>
            </a:r>
            <a:r>
              <a:rPr lang="en-ID" b="1" dirty="0" err="1"/>
              <a:t>regresi</a:t>
            </a:r>
            <a:r>
              <a:rPr lang="en-ID" b="1" dirty="0"/>
              <a:t> linier </a:t>
            </a:r>
            <a:r>
              <a:rPr lang="en-ID" b="1" dirty="0" err="1"/>
              <a:t>sederhana</a:t>
            </a:r>
            <a:r>
              <a:rPr lang="en-ID" b="1" dirty="0"/>
              <a:t>.</a:t>
            </a:r>
            <a:endParaRPr lang="en-ID" dirty="0"/>
          </a:p>
          <a:p>
            <a:pPr fontAlgn="base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 </a:t>
            </a:r>
            <a:r>
              <a:rPr lang="en-ID" b="1" dirty="0" err="1"/>
              <a:t>regresi</a:t>
            </a:r>
            <a:r>
              <a:rPr lang="en-ID" b="1" dirty="0"/>
              <a:t> linier </a:t>
            </a:r>
            <a:r>
              <a:rPr lang="en-ID" b="1" dirty="0" err="1"/>
              <a:t>berganda</a:t>
            </a:r>
            <a:r>
              <a:rPr lang="en-ID" b="1" dirty="0"/>
              <a:t>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5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Siapkan</a:t>
            </a:r>
            <a:r>
              <a:rPr lang="en-US" dirty="0"/>
              <a:t> data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Identifikasi Atribut dan Label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  </a:t>
            </a:r>
            <a:r>
              <a:rPr lang="id-ID" dirty="0" err="1"/>
              <a:t>X²</a:t>
            </a:r>
            <a:r>
              <a:rPr lang="id-ID" dirty="0"/>
              <a:t>, </a:t>
            </a:r>
            <a:r>
              <a:rPr lang="id-ID" dirty="0" err="1"/>
              <a:t>Y²</a:t>
            </a:r>
            <a:r>
              <a:rPr lang="id-ID" dirty="0"/>
              <a:t>, XY dan total dari masing-masingnya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a dan b berdasarkan persamaan yang sudah ditentukan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Buat</a:t>
            </a:r>
            <a:r>
              <a:rPr lang="en-US" dirty="0"/>
              <a:t> </a:t>
            </a:r>
            <a:r>
              <a:rPr lang="id-ID" dirty="0"/>
              <a:t>Model Persamaan Regresi Linear Sederhana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Linear Regression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47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Persiapan</a:t>
            </a:r>
            <a:r>
              <a:rPr lang="en-US" dirty="0"/>
              <a:t> Data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78922" y="1600200"/>
          <a:ext cx="4164878" cy="4343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Tanggal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Rata-rata </a:t>
                      </a:r>
                      <a:r>
                        <a:rPr lang="en-US" sz="1800" dirty="0" err="1">
                          <a:effectLst/>
                        </a:rPr>
                        <a:t>Suhu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Ruangan</a:t>
                      </a:r>
                      <a:r>
                        <a:rPr lang="en-US" sz="1800" dirty="0">
                          <a:effectLst/>
                        </a:rPr>
                        <a:t> (X)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(Y)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5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303" y="1222514"/>
            <a:ext cx="8989114" cy="579120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Y = a + </a:t>
            </a:r>
            <a:r>
              <a:rPr lang="en-US" sz="3600" b="1" dirty="0" err="1"/>
              <a:t>bX</a:t>
            </a:r>
            <a:endParaRPr lang="en-US" sz="3600" dirty="0"/>
          </a:p>
          <a:p>
            <a:pPr marL="0" indent="0">
              <a:buNone/>
            </a:pPr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Y =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terikat</a:t>
            </a:r>
            <a:r>
              <a:rPr lang="en-US" sz="2600" dirty="0"/>
              <a:t> (</a:t>
            </a:r>
            <a:r>
              <a:rPr lang="en-US" sz="2600" dirty="0" err="1"/>
              <a:t>Dependen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X =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terikat</a:t>
            </a:r>
            <a:r>
              <a:rPr lang="en-US" sz="2600" dirty="0"/>
              <a:t> (</a:t>
            </a:r>
            <a:r>
              <a:rPr lang="en-US" sz="2600" dirty="0" err="1"/>
              <a:t>Independen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a = </a:t>
            </a:r>
            <a:r>
              <a:rPr lang="en-US" sz="2600" dirty="0" err="1"/>
              <a:t>konstanta</a:t>
            </a:r>
            <a:br>
              <a:rPr lang="en-US" sz="2600" dirty="0"/>
            </a:br>
            <a:r>
              <a:rPr lang="en-US" sz="2600" dirty="0"/>
              <a:t>b = </a:t>
            </a:r>
            <a:r>
              <a:rPr lang="en-US" sz="2600" dirty="0" err="1"/>
              <a:t>koefisien</a:t>
            </a:r>
            <a:r>
              <a:rPr lang="en-US" sz="2600" dirty="0"/>
              <a:t> </a:t>
            </a:r>
            <a:r>
              <a:rPr lang="en-US" sz="2600" dirty="0" err="1"/>
              <a:t>regresi</a:t>
            </a:r>
            <a:r>
              <a:rPr lang="en-US" sz="2600" dirty="0"/>
              <a:t> (</a:t>
            </a:r>
            <a:r>
              <a:rPr lang="en-US" sz="2600" dirty="0" err="1"/>
              <a:t>kemiringan</a:t>
            </a:r>
            <a:r>
              <a:rPr lang="en-US" sz="2600" dirty="0"/>
              <a:t>); </a:t>
            </a:r>
            <a:r>
              <a:rPr lang="en-US" sz="2600" dirty="0" err="1"/>
              <a:t>besaran</a:t>
            </a:r>
            <a:r>
              <a:rPr lang="en-US" sz="2600" dirty="0"/>
              <a:t> Response yang </a:t>
            </a:r>
            <a:r>
              <a:rPr lang="en-US" sz="2600" dirty="0" err="1"/>
              <a:t>ditimbulkan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endParaRPr lang="en-US" sz="26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 a =   </a:t>
            </a:r>
            <a:r>
              <a:rPr lang="en-US" sz="3200" u="sng" dirty="0"/>
              <a:t>(</a:t>
            </a:r>
            <a:r>
              <a:rPr lang="en-US" sz="3200" u="sng" dirty="0" err="1"/>
              <a:t>Σy</a:t>
            </a:r>
            <a:r>
              <a:rPr lang="en-US" sz="3200" u="sng" dirty="0"/>
              <a:t>) (Σx²) – (</a:t>
            </a:r>
            <a:r>
              <a:rPr lang="en-US" sz="3200" u="sng" dirty="0" err="1"/>
              <a:t>Σx</a:t>
            </a:r>
            <a:r>
              <a:rPr lang="en-US" sz="3200" u="sng" dirty="0"/>
              <a:t>) (</a:t>
            </a:r>
            <a:r>
              <a:rPr lang="en-US" sz="3200" u="sng" dirty="0" err="1"/>
              <a:t>Σxy</a:t>
            </a:r>
            <a:r>
              <a:rPr lang="en-US" sz="3200" u="sng" dirty="0"/>
              <a:t>)</a:t>
            </a:r>
            <a:br>
              <a:rPr lang="en-US" sz="3200" dirty="0"/>
            </a:br>
            <a:r>
              <a:rPr lang="en-US" sz="3200" dirty="0"/>
              <a:t>                 n(Σx²) – (</a:t>
            </a:r>
            <a:r>
              <a:rPr lang="en-US" sz="3200" dirty="0" err="1"/>
              <a:t>Σx</a:t>
            </a:r>
            <a:r>
              <a:rPr lang="en-US" sz="3200" dirty="0"/>
              <a:t>)²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 b =   </a:t>
            </a:r>
            <a:r>
              <a:rPr lang="en-US" sz="3200" u="sng" dirty="0"/>
              <a:t>n(</a:t>
            </a:r>
            <a:r>
              <a:rPr lang="en-US" sz="3200" u="sng" dirty="0" err="1"/>
              <a:t>Σxy</a:t>
            </a:r>
            <a:r>
              <a:rPr lang="en-US" sz="3200" u="sng" dirty="0"/>
              <a:t>) – (</a:t>
            </a:r>
            <a:r>
              <a:rPr lang="en-US" sz="3200" u="sng" dirty="0" err="1"/>
              <a:t>Σx</a:t>
            </a:r>
            <a:r>
              <a:rPr lang="en-US" sz="3200" u="sng" dirty="0"/>
              <a:t>) (</a:t>
            </a:r>
            <a:r>
              <a:rPr lang="en-US" sz="3200" u="sng" dirty="0" err="1"/>
              <a:t>Σy</a:t>
            </a:r>
            <a:r>
              <a:rPr lang="en-US" sz="3200" u="sng" dirty="0"/>
              <a:t>)</a:t>
            </a:r>
            <a:br>
              <a:rPr lang="en-US" sz="3200" dirty="0"/>
            </a:br>
            <a:r>
              <a:rPr lang="en-US" sz="3200" dirty="0"/>
              <a:t>              n(Σx²) – (</a:t>
            </a:r>
            <a:r>
              <a:rPr lang="en-US" sz="3200" dirty="0" err="1"/>
              <a:t>Σx</a:t>
            </a:r>
            <a:r>
              <a:rPr lang="en-US" sz="3200" dirty="0"/>
              <a:t>)²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83" y="345248"/>
            <a:ext cx="10515600" cy="877266"/>
          </a:xfrm>
        </p:spPr>
        <p:txBody>
          <a:bodyPr>
            <a:normAutofit/>
          </a:bodyPr>
          <a:lstStyle/>
          <a:p>
            <a:r>
              <a:rPr lang="en-US" sz="4000" dirty="0"/>
              <a:t>2. </a:t>
            </a:r>
            <a:r>
              <a:rPr lang="id-ID" sz="4000" dirty="0"/>
              <a:t>Identifikasikan Atribut dan Label</a:t>
            </a:r>
          </a:p>
        </p:txBody>
      </p:sp>
    </p:spTree>
    <p:extLst>
      <p:ext uri="{BB962C8B-B14F-4D97-AF65-F5344CB8AC3E}">
        <p14:creationId xmlns:p14="http://schemas.microsoft.com/office/powerpoint/2010/main" val="185934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357809"/>
            <a:ext cx="10515600" cy="955192"/>
          </a:xfrm>
        </p:spPr>
        <p:txBody>
          <a:bodyPr>
            <a:normAutofit/>
          </a:bodyPr>
          <a:lstStyle/>
          <a:p>
            <a:r>
              <a:rPr lang="en-US" sz="3600" dirty="0"/>
              <a:t>3. </a:t>
            </a:r>
            <a:r>
              <a:rPr lang="id-ID" sz="3600" dirty="0"/>
              <a:t>Hitung  </a:t>
            </a:r>
            <a:r>
              <a:rPr lang="id-ID" sz="3600" dirty="0" err="1"/>
              <a:t>X²</a:t>
            </a:r>
            <a:r>
              <a:rPr lang="id-ID" sz="3600" dirty="0"/>
              <a:t>, </a:t>
            </a:r>
            <a:r>
              <a:rPr lang="id-ID" sz="3600" dirty="0" err="1"/>
              <a:t>Y²</a:t>
            </a:r>
            <a:r>
              <a:rPr lang="id-ID" sz="3600" dirty="0"/>
              <a:t>, XY dan total dari masing-masingnya</a:t>
            </a:r>
            <a:endParaRPr lang="id-ID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98374" y="1133061"/>
          <a:ext cx="7931427" cy="511534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1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61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Tanggal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Rata-rata </a:t>
                      </a:r>
                      <a:r>
                        <a:rPr lang="en-US" sz="1800" dirty="0" err="1">
                          <a:effectLst/>
                        </a:rPr>
                        <a:t>Suhu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Ruangan</a:t>
                      </a:r>
                      <a:r>
                        <a:rPr lang="en-US" sz="1800" dirty="0">
                          <a:effectLst/>
                        </a:rPr>
                        <a:t> (X)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(Y)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1640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4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626CB6-8589-489F-BD39-F896C4A6B045}"/>
  <p:tag name="GENSWF_ADVANCE_TIME" val="5"/>
  <p:tag name="TIMING" val="|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626CB6-8589-489F-BD39-F896C4A6B045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3580</Words>
  <Application>Microsoft Macintosh PowerPoint</Application>
  <PresentationFormat>Widescreen</PresentationFormat>
  <Paragraphs>582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游ゴシック</vt:lpstr>
      <vt:lpstr>Arial</vt:lpstr>
      <vt:lpstr>Book Antiqua</vt:lpstr>
      <vt:lpstr>Calibri</vt:lpstr>
      <vt:lpstr>Calibri Light</vt:lpstr>
      <vt:lpstr>Comic Sans MS</vt:lpstr>
      <vt:lpstr>Rockwell</vt:lpstr>
      <vt:lpstr>Souvenir Lt BT</vt:lpstr>
      <vt:lpstr>Symbol</vt:lpstr>
      <vt:lpstr>Times New Roman</vt:lpstr>
      <vt:lpstr>Wingdings</vt:lpstr>
      <vt:lpstr>Office Theme</vt:lpstr>
      <vt:lpstr>Equation</vt:lpstr>
      <vt:lpstr>Machine Learning: Supervised Learning : Regresi</vt:lpstr>
      <vt:lpstr> Algoritma Prediksi</vt:lpstr>
      <vt:lpstr>1 Linear Regression </vt:lpstr>
      <vt:lpstr>Linear regression </vt:lpstr>
      <vt:lpstr>PowerPoint Presentation</vt:lpstr>
      <vt:lpstr>Tahapan Algoritma Linear Regression</vt:lpstr>
      <vt:lpstr>1. Persiapan Data</vt:lpstr>
      <vt:lpstr>2. Identifikasikan Atribut dan Label</vt:lpstr>
      <vt:lpstr>3. Hitung  X², Y², XY dan total dari masing-masingnya</vt:lpstr>
      <vt:lpstr>4. Hitung a dan b berdasarkan persamaan yang sudah ditentukan</vt:lpstr>
      <vt:lpstr>5. Buatkan Model Persamaan Regresi Linear Sederhana</vt:lpstr>
      <vt:lpstr>Pengujian</vt:lpstr>
      <vt:lpstr>PowerPoint Presentation</vt:lpstr>
      <vt:lpstr> Logistic regression </vt:lpstr>
      <vt:lpstr>VARIABEL KUALITATIF/KATEGORIK</vt:lpstr>
      <vt:lpstr>REGRESI DG VARIABEL TAK BEBAS KUALITATIF</vt:lpstr>
      <vt:lpstr>REGRESI DG VARIABEL TAK BEBAS KUALITATIF</vt:lpstr>
      <vt:lpstr>PEMODELAN MATEMATIS</vt:lpstr>
      <vt:lpstr>PEMODELAN MATEMATIS</vt:lpstr>
      <vt:lpstr>CONTOH</vt:lpstr>
      <vt:lpstr>PowerPoint Presentation</vt:lpstr>
      <vt:lpstr>ANALISIS</vt:lpstr>
      <vt:lpstr>ANALISIS</vt:lpstr>
      <vt:lpstr>Masalah:  Persyaratan 0  E(Yi  Xi)  1 sulit untuk dipenuhi, bagaimana mengatasinya?</vt:lpstr>
      <vt:lpstr>Masalah:  Persyaratan 0  E(Yi  Xi)  1 sulit untuk dipenuhi, bagaimana mengatasinya?</vt:lpstr>
      <vt:lpstr>LOGIT (FUNGSI LOGISTIK) </vt:lpstr>
      <vt:lpstr>LOGIT (FUNGSI LOGISTIK)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PENGUJIAN SIGNIFIKANSI MODEL &amp; PARAMETER</vt:lpstr>
      <vt:lpstr>PENGUJIAN SIGNIFIKANSI MODEL &amp; PARAMETER</vt:lpstr>
      <vt:lpstr>UJI SIGNIFIKANSI TIAP-TIAP PARAMETER: UJI WALD</vt:lpstr>
      <vt:lpstr>INTERPRETASI MODEL / PARAMETER</vt:lpstr>
      <vt:lpstr>INTERPRETASI MODEL /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MULTINOMIAL LOGIT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Algoritma Estimasi dan Forecasting</dc:title>
  <dc:creator>Microsoft Office User</dc:creator>
  <cp:lastModifiedBy>Microsoft Office User</cp:lastModifiedBy>
  <cp:revision>5</cp:revision>
  <dcterms:created xsi:type="dcterms:W3CDTF">2022-10-12T03:41:39Z</dcterms:created>
  <dcterms:modified xsi:type="dcterms:W3CDTF">2022-10-13T07:47:12Z</dcterms:modified>
</cp:coreProperties>
</file>