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Mono Light"/>
      <p:regular r:id="rId17"/>
      <p:bold r:id="rId18"/>
      <p:italic r:id="rId19"/>
      <p:boldItalic r:id="rId20"/>
    </p:embeddedFont>
    <p:embeddedFont>
      <p:font typeface="Average"/>
      <p:regular r:id="rId21"/>
    </p:embeddedFont>
    <p:embeddedFont>
      <p:font typeface="Oswald"/>
      <p:regular r:id="rId22"/>
      <p:bold r:id="rId23"/>
    </p:embeddedFon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170">
          <p15:clr>
            <a:srgbClr val="9AA0A6"/>
          </p15:clr>
        </p15:guide>
        <p15:guide id="4" orient="horz" pos="466">
          <p15:clr>
            <a:srgbClr val="9AA0A6"/>
          </p15:clr>
        </p15:guide>
        <p15:guide id="5" orient="horz" pos="1871">
          <p15:clr>
            <a:srgbClr val="9AA0A6"/>
          </p15:clr>
        </p15:guide>
        <p15:guide id="6" orient="horz" pos="1247">
          <p15:clr>
            <a:srgbClr val="747775"/>
          </p15:clr>
        </p15:guide>
        <p15:guide id="7" pos="1644">
          <p15:clr>
            <a:srgbClr val="747775"/>
          </p15:clr>
        </p15:guide>
        <p15:guide id="8" orient="horz" pos="1085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3170" orient="horz"/>
        <p:guide pos="466" orient="horz"/>
        <p:guide pos="1871" orient="horz"/>
        <p:guide pos="1247" orient="horz"/>
        <p:guide pos="1644"/>
        <p:guide pos="108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Light-boldItalic.fntdata"/><Relationship Id="rId22" Type="http://schemas.openxmlformats.org/officeDocument/2006/relationships/font" Target="fonts/Oswald-regular.fntdata"/><Relationship Id="rId21" Type="http://schemas.openxmlformats.org/officeDocument/2006/relationships/font" Target="fonts/Average-regular.fntdata"/><Relationship Id="rId24" Type="http://schemas.openxmlformats.org/officeDocument/2006/relationships/font" Target="fonts/RobotoMono-regular.fntdata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7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Light-regular.fntdata"/><Relationship Id="rId16" Type="http://schemas.openxmlformats.org/officeDocument/2006/relationships/slide" Target="slides/slide11.xml"/><Relationship Id="rId19" Type="http://schemas.openxmlformats.org/officeDocument/2006/relationships/font" Target="fonts/RobotoMonoLight-italic.fntdata"/><Relationship Id="rId18" Type="http://schemas.openxmlformats.org/officeDocument/2006/relationships/font" Target="fonts/RobotoMono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15284a0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2e15284a0e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152857c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152857c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15284a1c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15284a1c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15284a0e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15284a0e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15284a1c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15284a1c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15284a1c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15284a1c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15284a1c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15284a1c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15284a1c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15284a1c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15284a1c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15284a1c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15284a1c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15284a1c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15284a1c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15284a1c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Roboto Mono"/>
              <a:buNone/>
              <a:defRPr sz="38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nsolas"/>
              <a:buNone/>
              <a:defRPr sz="2100">
                <a:latin typeface="Consolas"/>
                <a:ea typeface="Consolas"/>
                <a:cs typeface="Consolas"/>
                <a:sym typeface="Consola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Roboto Mono"/>
              <a:buNone/>
              <a:defRPr sz="38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Roboto Mono Light"/>
              <a:buNone/>
              <a:defRPr sz="22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  <a:defRPr>
                <a:latin typeface="Consolas"/>
                <a:ea typeface="Consolas"/>
                <a:cs typeface="Consolas"/>
                <a:sym typeface="Consolas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  <a:defRPr>
                <a:latin typeface="Consolas"/>
                <a:ea typeface="Consolas"/>
                <a:cs typeface="Consolas"/>
                <a:sym typeface="Consolas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■"/>
              <a:defRPr>
                <a:latin typeface="Consolas"/>
                <a:ea typeface="Consolas"/>
                <a:cs typeface="Consolas"/>
                <a:sym typeface="Consolas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●"/>
              <a:defRPr>
                <a:latin typeface="Consolas"/>
                <a:ea typeface="Consolas"/>
                <a:cs typeface="Consolas"/>
                <a:sym typeface="Consolas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  <a:defRPr>
                <a:latin typeface="Consolas"/>
                <a:ea typeface="Consolas"/>
                <a:cs typeface="Consolas"/>
                <a:sym typeface="Consolas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■"/>
              <a:defRPr>
                <a:latin typeface="Consolas"/>
                <a:ea typeface="Consolas"/>
                <a:cs typeface="Consolas"/>
                <a:sym typeface="Consolas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●"/>
              <a:defRPr>
                <a:latin typeface="Consolas"/>
                <a:ea typeface="Consolas"/>
                <a:cs typeface="Consolas"/>
                <a:sym typeface="Consolas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  <a:defRPr>
                <a:latin typeface="Consolas"/>
                <a:ea typeface="Consolas"/>
                <a:cs typeface="Consolas"/>
                <a:sym typeface="Consolas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■"/>
              <a:defRPr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hyperlink" Target="https://interfaceingame.com/games/frostpunk/" TargetMode="External"/><Relationship Id="rId5" Type="http://schemas.openxmlformats.org/officeDocument/2006/relationships/hyperlink" Target="https://store.steampowered.com/app/1044720/Farthest_Frontier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9886" y="1650732"/>
            <a:ext cx="1015500" cy="10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idx="4294967295" type="title"/>
          </p:nvPr>
        </p:nvSpPr>
        <p:spPr>
          <a:xfrm>
            <a:off x="2527275" y="1650725"/>
            <a:ext cx="5840100" cy="9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0">
                <a:latin typeface="Roboto Mono"/>
                <a:ea typeface="Roboto Mono"/>
                <a:cs typeface="Roboto Mono"/>
                <a:sym typeface="Roboto Mono"/>
              </a:rPr>
              <a:t>Summative</a:t>
            </a:r>
            <a:endParaRPr b="1" sz="8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/>
          <p:nvPr/>
        </p:nvSpPr>
        <p:spPr>
          <a:xfrm>
            <a:off x="-11750" y="670275"/>
            <a:ext cx="8520600" cy="3774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2" name="Google Shape;122;p22"/>
          <p:cNvSpPr txBox="1"/>
          <p:nvPr>
            <p:ph idx="4294967295" type="title"/>
          </p:nvPr>
        </p:nvSpPr>
        <p:spPr>
          <a:xfrm>
            <a:off x="358750" y="73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 u="sng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RTS Pacifique : Références </a:t>
            </a:r>
            <a:endParaRPr b="1" sz="3500" u="sng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837475" y="1704625"/>
            <a:ext cx="1949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505150" y="1642250"/>
            <a:ext cx="77883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 u="sng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https://interfaceingame.com/games/frostpunk/</a:t>
            </a:r>
            <a:endParaRPr sz="1300" u="sng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 u="sng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https://store.steampowered.com/app/1044720/Farthest_Frontier/</a:t>
            </a:r>
            <a:endParaRPr sz="1300" u="sng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 u="sng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/>
          <p:nvPr/>
        </p:nvSpPr>
        <p:spPr>
          <a:xfrm>
            <a:off x="-11750" y="670275"/>
            <a:ext cx="8520600" cy="3774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505150" y="2251850"/>
            <a:ext cx="7788300" cy="15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 Mono"/>
              <a:buAutoNum type="arabicPeriod"/>
            </a:pPr>
            <a:r>
              <a:rPr lang="fr" sz="2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SFML as Graphic Framework</a:t>
            </a:r>
            <a:endParaRPr sz="2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 Mono"/>
              <a:buAutoNum type="arabicPeriod"/>
            </a:pPr>
            <a:r>
              <a:rPr lang="fr" sz="2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Behaviour tree</a:t>
            </a:r>
            <a:endParaRPr sz="2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 Mono"/>
              <a:buAutoNum type="arabicPeriod"/>
            </a:pPr>
            <a:r>
              <a:rPr lang="fr" sz="2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ECS (Job system)</a:t>
            </a:r>
            <a:endParaRPr sz="2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1" name="Google Shape;131;p23"/>
          <p:cNvSpPr txBox="1"/>
          <p:nvPr>
            <p:ph idx="4294967295" type="title"/>
          </p:nvPr>
        </p:nvSpPr>
        <p:spPr>
          <a:xfrm>
            <a:off x="358750" y="73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 u="sng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RTS Pacifique : </a:t>
            </a:r>
            <a:endParaRPr b="1" sz="3500" u="sng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 u="sng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Implémentations</a:t>
            </a:r>
            <a:endParaRPr b="1" sz="35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-11750" y="670275"/>
            <a:ext cx="8520600" cy="3774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6" name="Google Shape;66;p14"/>
          <p:cNvSpPr txBox="1"/>
          <p:nvPr>
            <p:ph idx="4294967295" type="title"/>
          </p:nvPr>
        </p:nvSpPr>
        <p:spPr>
          <a:xfrm>
            <a:off x="358750" y="73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 u="sng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RTS Pacifique : Pitch</a:t>
            </a:r>
            <a:endParaRPr b="1" sz="35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05150" y="1642250"/>
            <a:ext cx="7788300" cy="23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Vous incarnez le guide bienveillant d'une communauté en expansion, habitant une île mystérieuse et fertile. 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Votre objectif est de développer votre territoire en récoltant et en exploitant les ressources naturelles tout en maintenant une harmonie parfaite avec la nature. 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Aucun conflit ne vient perturber cette quête de prospérité; au lieu de cela, la réussite dépend de la planification stratégique et de l'utilisation judicieuse des ressources disponibles.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670275"/>
            <a:ext cx="8508900" cy="3774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3" name="Google Shape;73;p15"/>
          <p:cNvSpPr txBox="1"/>
          <p:nvPr>
            <p:ph idx="4294967295" type="title"/>
          </p:nvPr>
        </p:nvSpPr>
        <p:spPr>
          <a:xfrm>
            <a:off x="358750" y="73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 u="sng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RTS Pacifique : Généralités</a:t>
            </a:r>
            <a:endParaRPr b="1" sz="35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05150" y="1642250"/>
            <a:ext cx="7788300" cy="28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Mono"/>
              <a:buAutoNum type="arabicPeriod"/>
            </a:pPr>
            <a:r>
              <a:rPr lang="f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Génération procédurale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Mono"/>
              <a:buAutoNum type="alphaLcPeriod"/>
            </a:pPr>
            <a:r>
              <a:rPr lang="f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Persistence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Mono"/>
              <a:buAutoNum type="arabicPeriod"/>
            </a:pPr>
            <a:r>
              <a:rPr lang="f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Ressources de base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Mono"/>
              <a:buAutoNum type="alphaLcPeriod"/>
            </a:pPr>
            <a:r>
              <a:rPr lang="f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bois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Mono"/>
              <a:buAutoNum type="alphaLcPeriod"/>
            </a:pPr>
            <a:r>
              <a:rPr lang="f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pierre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Mono"/>
              <a:buAutoNum type="alphaLcPeriod"/>
            </a:pPr>
            <a:r>
              <a:rPr lang="f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métal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Mono"/>
              <a:buAutoNum type="alphaLcPeriod"/>
            </a:pPr>
            <a:r>
              <a:rPr lang="f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nourriture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Mono"/>
              <a:buAutoNum type="arabicPeriod"/>
            </a:pPr>
            <a:r>
              <a:rPr lang="f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3C 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Mono"/>
              <a:buAutoNum type="alphaLcPeriod"/>
            </a:pPr>
            <a:r>
              <a:rPr lang="f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Vue Top Down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Mono"/>
              <a:buAutoNum type="alphaLcPeriod"/>
            </a:pPr>
            <a:r>
              <a:rPr lang="f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Camera (zoom/dezoom, panoramique)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11750" y="670275"/>
            <a:ext cx="8520600" cy="3774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0" name="Google Shape;80;p16"/>
          <p:cNvSpPr txBox="1"/>
          <p:nvPr>
            <p:ph idx="4294967295" type="title"/>
          </p:nvPr>
        </p:nvSpPr>
        <p:spPr>
          <a:xfrm>
            <a:off x="358750" y="73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 u="sng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RTS Pacifique : Typologie d’IA</a:t>
            </a:r>
            <a:endParaRPr b="1" sz="35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05150" y="1642250"/>
            <a:ext cx="7788300" cy="19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 Mono"/>
              <a:buAutoNum type="arabicPeriod"/>
            </a:pPr>
            <a:r>
              <a:rPr lang="fr" sz="2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Cueilleurs</a:t>
            </a:r>
            <a:endParaRPr sz="2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 Mono"/>
              <a:buAutoNum type="arabicPeriod"/>
            </a:pPr>
            <a:r>
              <a:rPr lang="fr" sz="2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Mineurs / Bucherons</a:t>
            </a:r>
            <a:endParaRPr sz="2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 Mono"/>
              <a:buAutoNum type="arabicPeriod"/>
            </a:pPr>
            <a:r>
              <a:rPr lang="fr" sz="2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Artisans</a:t>
            </a:r>
            <a:endParaRPr sz="2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 Mono"/>
              <a:buAutoNum type="arabicPeriod"/>
            </a:pPr>
            <a:r>
              <a:rPr lang="fr" sz="2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Constructeurs</a:t>
            </a:r>
            <a:endParaRPr sz="2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-11750" y="670275"/>
            <a:ext cx="8520600" cy="3774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7" name="Google Shape;87;p17"/>
          <p:cNvSpPr txBox="1"/>
          <p:nvPr>
            <p:ph idx="4294967295" type="title"/>
          </p:nvPr>
        </p:nvSpPr>
        <p:spPr>
          <a:xfrm>
            <a:off x="358750" y="73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 u="sng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RTS Pacifique : </a:t>
            </a:r>
            <a:r>
              <a:rPr b="1" lang="fr" sz="3500" u="sng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Cueilleurs</a:t>
            </a:r>
            <a:endParaRPr b="1" sz="3500" u="sng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 u="sng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505150" y="1642250"/>
            <a:ext cx="7788300" cy="23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 u="sng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Description : </a:t>
            </a:r>
            <a:endParaRPr sz="1300" u="sng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Les cueilleurs sont spécialisés dans la collecte des ressources naturelles telles que les baies, les fruits et les herbes médicinales.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 u="sng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Rôle : </a:t>
            </a:r>
            <a:endParaRPr sz="1300" u="sng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Parcourir les forêts et les prairies pour ramasser les ressources nécessaires à la survie et au commerce.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/>
          <p:nvPr/>
        </p:nvSpPr>
        <p:spPr>
          <a:xfrm>
            <a:off x="-11750" y="670275"/>
            <a:ext cx="8520600" cy="3774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4" name="Google Shape;94;p18"/>
          <p:cNvSpPr txBox="1"/>
          <p:nvPr>
            <p:ph idx="4294967295" type="title"/>
          </p:nvPr>
        </p:nvSpPr>
        <p:spPr>
          <a:xfrm>
            <a:off x="358750" y="73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 u="sng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RTS Pacifique : </a:t>
            </a:r>
            <a:r>
              <a:rPr b="1" lang="fr" sz="3500" u="sng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Bûcherons</a:t>
            </a:r>
            <a:endParaRPr b="1" sz="3500" u="sng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 u="sng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505150" y="1642250"/>
            <a:ext cx="7788300" cy="23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 u="sng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Description : </a:t>
            </a:r>
            <a:endParaRPr sz="1300" u="sng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Experts dans la gestion forestière, les bûcherons coupent les arbres tout en replantant de nouveaux pour assurer la durabilité.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 u="sng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Rôle : </a:t>
            </a:r>
            <a:endParaRPr sz="1300" u="sng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Récolter le bois pour la construction et les feux de camp, tout en préservant l'équilibre forestier.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/>
          <p:nvPr/>
        </p:nvSpPr>
        <p:spPr>
          <a:xfrm>
            <a:off x="-11750" y="670275"/>
            <a:ext cx="8520600" cy="3774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1" name="Google Shape;101;p19"/>
          <p:cNvSpPr txBox="1"/>
          <p:nvPr>
            <p:ph idx="4294967295" type="title"/>
          </p:nvPr>
        </p:nvSpPr>
        <p:spPr>
          <a:xfrm>
            <a:off x="358750" y="73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 u="sng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RTS Pacifique : Mineurs</a:t>
            </a:r>
            <a:endParaRPr b="1" sz="35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505150" y="1642250"/>
            <a:ext cx="7788300" cy="23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 u="sng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Description : </a:t>
            </a:r>
            <a:endParaRPr sz="1300" u="sng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Habiles dans l'extraction des minéraux et des pierres précieuses, les mineurs travaillent dans les mines et les carrières.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 u="sng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Rôle : </a:t>
            </a:r>
            <a:endParaRPr sz="1300" u="sng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Extraire les ressources minérales nécessaires pour la construction d'infrastructures et la fabrication d'outils.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/>
          <p:nvPr/>
        </p:nvSpPr>
        <p:spPr>
          <a:xfrm>
            <a:off x="-11750" y="670275"/>
            <a:ext cx="8520600" cy="3774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8" name="Google Shape;108;p20"/>
          <p:cNvSpPr txBox="1"/>
          <p:nvPr>
            <p:ph idx="4294967295" type="title"/>
          </p:nvPr>
        </p:nvSpPr>
        <p:spPr>
          <a:xfrm>
            <a:off x="358750" y="73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 u="sng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RTS Pacifique : </a:t>
            </a:r>
            <a:r>
              <a:rPr b="1" lang="fr" sz="3500" u="sng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Constructeurs</a:t>
            </a:r>
            <a:endParaRPr b="1" sz="3500" u="sng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505150" y="1642250"/>
            <a:ext cx="7788300" cy="23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 u="sng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Description : </a:t>
            </a:r>
            <a:endParaRPr sz="1300" u="sng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Les constructeurs utilisent les ressources collectées pour ériger des bâtiments et améliorer les infrastructures de la communauté.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 u="sng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Rôle : </a:t>
            </a:r>
            <a:endParaRPr sz="1300" u="sng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Concevoir et construire des structures variées pour améliorer la vie des habitants et renforcer la communauté.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/>
          <p:nvPr/>
        </p:nvSpPr>
        <p:spPr>
          <a:xfrm>
            <a:off x="-11750" y="670275"/>
            <a:ext cx="8520600" cy="3774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5" name="Google Shape;115;p21"/>
          <p:cNvSpPr txBox="1"/>
          <p:nvPr>
            <p:ph idx="4294967295" type="title"/>
          </p:nvPr>
        </p:nvSpPr>
        <p:spPr>
          <a:xfrm>
            <a:off x="358750" y="73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 u="sng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RTS Pacifique : </a:t>
            </a:r>
            <a:endParaRPr b="1" sz="3500" u="sng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500" u="sng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Liste des batiments </a:t>
            </a:r>
            <a:endParaRPr b="1" sz="3500" u="sng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837475" y="1704625"/>
            <a:ext cx="1949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0B5394"/>
      </a:accent5>
      <a:accent6>
        <a:srgbClr val="9FC5E8"/>
      </a:accent6>
      <a:hlink>
        <a:srgbClr val="1155CC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