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7"/>
  </p:notesMasterIdLst>
  <p:sldIdLst>
    <p:sldId id="256" r:id="rId2"/>
    <p:sldId id="305" r:id="rId3"/>
    <p:sldId id="306" r:id="rId4"/>
    <p:sldId id="353" r:id="rId5"/>
    <p:sldId id="286" r:id="rId6"/>
    <p:sldId id="259" r:id="rId7"/>
    <p:sldId id="293" r:id="rId8"/>
    <p:sldId id="261" r:id="rId9"/>
    <p:sldId id="290" r:id="rId10"/>
    <p:sldId id="294" r:id="rId11"/>
    <p:sldId id="291" r:id="rId12"/>
    <p:sldId id="340" r:id="rId13"/>
    <p:sldId id="297" r:id="rId14"/>
    <p:sldId id="298" r:id="rId15"/>
    <p:sldId id="300" r:id="rId16"/>
    <p:sldId id="342" r:id="rId17"/>
    <p:sldId id="343" r:id="rId18"/>
    <p:sldId id="344" r:id="rId19"/>
    <p:sldId id="346" r:id="rId20"/>
    <p:sldId id="345" r:id="rId21"/>
    <p:sldId id="303" r:id="rId22"/>
    <p:sldId id="304" r:id="rId23"/>
    <p:sldId id="295" r:id="rId24"/>
    <p:sldId id="349" r:id="rId25"/>
    <p:sldId id="350" r:id="rId26"/>
    <p:sldId id="351" r:id="rId27"/>
    <p:sldId id="352" r:id="rId28"/>
    <p:sldId id="348" r:id="rId29"/>
    <p:sldId id="347" r:id="rId30"/>
    <p:sldId id="287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288" r:id="rId40"/>
    <p:sldId id="315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16" r:id="rId49"/>
    <p:sldId id="324" r:id="rId50"/>
    <p:sldId id="325" r:id="rId51"/>
    <p:sldId id="326" r:id="rId52"/>
    <p:sldId id="327" r:id="rId53"/>
    <p:sldId id="289" r:id="rId54"/>
    <p:sldId id="329" r:id="rId55"/>
    <p:sldId id="328" r:id="rId56"/>
    <p:sldId id="330" r:id="rId57"/>
    <p:sldId id="331" r:id="rId58"/>
    <p:sldId id="334" r:id="rId59"/>
    <p:sldId id="332" r:id="rId60"/>
    <p:sldId id="333" r:id="rId61"/>
    <p:sldId id="335" r:id="rId62"/>
    <p:sldId id="339" r:id="rId63"/>
    <p:sldId id="336" r:id="rId64"/>
    <p:sldId id="337" r:id="rId65"/>
    <p:sldId id="338" r:id="rId6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Oswald" panose="00000500000000000000" pitchFamily="2" charset="0"/>
      <p:regular r:id="rId73"/>
      <p:bold r:id="rId74"/>
    </p:embeddedFont>
    <p:embeddedFont>
      <p:font typeface="Roboto Condensed" panose="02000000000000000000" pitchFamily="2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54DB6-20CF-4241-B8EF-2635BED55092}">
  <a:tblStyle styleId="{D4B54DB6-20CF-4241-B8EF-2635BED55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3842" autoAdjust="0"/>
  </p:normalViewPr>
  <p:slideViewPr>
    <p:cSldViewPr snapToGrid="0">
      <p:cViewPr varScale="1">
        <p:scale>
          <a:sx n="140" d="100"/>
          <a:sy n="140" d="100"/>
        </p:scale>
        <p:origin x="744" y="114"/>
      </p:cViewPr>
      <p:guideLst/>
    </p:cSldViewPr>
  </p:slideViewPr>
  <p:outlineViewPr>
    <p:cViewPr>
      <p:scale>
        <a:sx n="33" d="100"/>
        <a:sy n="33" d="100"/>
      </p:scale>
      <p:origin x="0" y="-22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3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593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021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886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99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29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810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452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9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4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050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718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417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962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95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2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739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0696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22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2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34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436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1218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3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965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0053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961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0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435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027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161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13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501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821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5511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944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235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2106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28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568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06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70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5555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414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3124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8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569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786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89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72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816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359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870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641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542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0984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800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0676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11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BB5D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9" name="Google Shape;19;p2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0" name="Google Shape;20;p2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1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990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3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3" name="Google Shape;33;p3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4" name="Google Shape;34;p3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>
            <a:spLocks noGrp="1"/>
          </p:cNvSpPr>
          <p:nvPr>
            <p:ph type="ctrTitle"/>
          </p:nvPr>
        </p:nvSpPr>
        <p:spPr>
          <a:xfrm>
            <a:off x="685801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685801" y="3449654"/>
            <a:ext cx="5074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5609667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" name="Google Shape;43;p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" name="Google Shape;44;p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20"/>
            <a:ext cx="2971755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" name="Google Shape;57;p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8" name="Google Shape;58;p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9" name="Google Shape;59;p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1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" name="Google Shape;64;p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" name="Google Shape;65;p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1426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5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ntzen.c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yer79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gradient_boosting_comparis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er79/ml_l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descarniva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Machine Learning</a:t>
            </a:r>
            <a:br>
              <a:rPr lang="en-US" dirty="0"/>
            </a:br>
            <a:r>
              <a:rPr lang="en-US" sz="2400" dirty="0"/>
              <a:t>Copyright © Michael Mayer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Linear Regression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626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v-SE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v-SE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de-CH" dirty="0"/>
              </a:p>
              <a:p>
                <a:pPr lvl="0"/>
                <a:r>
                  <a:rPr lang="de-CH" dirty="0"/>
                  <a:t>Interpretation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coefficients</a:t>
                </a:r>
                <a:r>
                  <a:rPr lang="de-C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CH" dirty="0"/>
                  <a:t>? Ceteris Paribus!</a:t>
                </a:r>
              </a:p>
              <a:p>
                <a:pPr lvl="0"/>
                <a:r>
                  <a:rPr lang="de-CH" b="0" dirty="0"/>
                  <a:t>Optimal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de-CH" dirty="0"/>
                  <a:t> ? </a:t>
                </a:r>
                <a:r>
                  <a:rPr lang="pt-BR" b="0" dirty="0"/>
                  <a:t>Minimize </a:t>
                </a:r>
                <a:r>
                  <a:rPr lang="de-CH" b="0" dirty="0" err="1"/>
                  <a:t>sum</a:t>
                </a:r>
                <a:r>
                  <a:rPr lang="de-CH" b="0" dirty="0"/>
                  <a:t> </a:t>
                </a:r>
                <a:r>
                  <a:rPr lang="de-CH" b="0" dirty="0" err="1"/>
                  <a:t>of</a:t>
                </a:r>
                <a:r>
                  <a:rPr lang="de-CH" b="0" dirty="0"/>
                  <a:t> </a:t>
                </a:r>
                <a:r>
                  <a:rPr lang="de-CH" b="0" dirty="0" err="1"/>
                  <a:t>squared</a:t>
                </a:r>
                <a:r>
                  <a:rPr lang="de-CH" b="0" dirty="0"/>
                  <a:t> </a:t>
                </a:r>
                <a:r>
                  <a:rPr lang="de-CH" b="0" dirty="0" err="1"/>
                  <a:t>errors</a:t>
                </a:r>
                <a:r>
                  <a:rPr lang="de-CH" b="0" dirty="0"/>
                  <a:t>/</a:t>
                </a:r>
                <a:r>
                  <a:rPr lang="de-CH" b="0" dirty="0" err="1"/>
                  <a:t>residuals</a:t>
                </a:r>
                <a:br>
                  <a:rPr lang="de-CH" b="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de-CH" dirty="0"/>
              </a:p>
              <a:p>
                <a:pPr lvl="0"/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: simple linear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regression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br>
                  <a:rPr lang="de-CH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CH" dirty="0"/>
              </a:p>
              <a:p>
                <a:pPr lvl="0"/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261829" cy="2861620"/>
              </a:xfrm>
              <a:prstGeom prst="rect">
                <a:avLst/>
              </a:prstGeom>
              <a:blipFill>
                <a:blip r:embed="rId3"/>
                <a:stretch>
                  <a:fillRect b="-255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AAABB99-AAB5-4538-99B8-911692FF0D94}"/>
              </a:ext>
            </a:extLst>
          </p:cNvPr>
          <p:cNvSpPr txBox="1"/>
          <p:nvPr/>
        </p:nvSpPr>
        <p:spPr>
          <a:xfrm>
            <a:off x="3676724" y="36610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Residual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50FBEC63-C7D2-4A43-B6A2-23243E4F16A1}"/>
              </a:ext>
            </a:extLst>
          </p:cNvPr>
          <p:cNvSpPr/>
          <p:nvPr/>
        </p:nvSpPr>
        <p:spPr>
          <a:xfrm rot="5400000">
            <a:off x="4020358" y="3317366"/>
            <a:ext cx="80292" cy="767562"/>
          </a:xfrm>
          <a:prstGeom prst="rightBrace">
            <a:avLst>
              <a:gd name="adj1" fmla="val 8333"/>
              <a:gd name="adj2" fmla="val 4814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/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de-CH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are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predictions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31A97A64-972F-4DED-99A9-34211103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33" y="3279164"/>
                <a:ext cx="2162964" cy="31989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688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Aspects of Model Quality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Predictive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performance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Absolute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CH" sz="14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m:t>MSE</m:t>
                    </m:r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CH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1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sz="1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CH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CH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CH" sz="1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CH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de-CH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CH" sz="1400" dirty="0"/>
              </a:p>
              <a:p>
                <a:pPr lvl="1"/>
                <a:r>
                  <a:rPr lang="de-CH" sz="1400" dirty="0"/>
                  <a:t>Root-MSE (</a:t>
                </a:r>
                <a:r>
                  <a:rPr lang="de-CH" sz="1400" dirty="0">
                    <a:solidFill>
                      <a:schemeClr val="accent4">
                        <a:lumMod val="75000"/>
                      </a:schemeClr>
                    </a:solidFill>
                  </a:rPr>
                  <a:t>RMSE</a:t>
                </a:r>
                <a:r>
                  <a:rPr lang="de-CH" sz="1400" dirty="0"/>
                  <a:t>)</a:t>
                </a:r>
              </a:p>
              <a:p>
                <a:pPr lvl="0"/>
                <a:r>
                  <a:rPr lang="de-CH" sz="1600" dirty="0"/>
                  <a:t>Relative </a:t>
                </a:r>
                <a:r>
                  <a:rPr lang="de-CH" sz="1600" dirty="0" err="1"/>
                  <a:t>performance</a:t>
                </a:r>
                <a:endParaRPr lang="de-CH" sz="1600" dirty="0"/>
              </a:p>
              <a:p>
                <a:pPr lvl="1"/>
                <a: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  <a:t>R-</a:t>
                </a:r>
                <a:r>
                  <a:rPr lang="de-CH" sz="1600" dirty="0" err="1">
                    <a:solidFill>
                      <a:schemeClr val="accent4">
                        <a:lumMod val="75000"/>
                      </a:schemeClr>
                    </a:solidFill>
                  </a:rPr>
                  <a:t>squared</a:t>
                </a: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2000466"/>
                <a:ext cx="3199489" cy="1993309"/>
              </a:xfrm>
              <a:prstGeom prst="rect">
                <a:avLst/>
              </a:prstGeom>
              <a:blipFill>
                <a:blip r:embed="rId3"/>
                <a:stretch>
                  <a:fillRect b="-15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47BDD2-C920-43AD-8602-713B98FA3EAD}"/>
              </a:ext>
            </a:extLst>
          </p:cNvPr>
          <p:cNvSpPr txBox="1"/>
          <p:nvPr/>
        </p:nvSpPr>
        <p:spPr>
          <a:xfrm>
            <a:off x="3376615" y="4042758"/>
            <a:ext cx="15364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2000" u="sng" dirty="0">
                <a:solidFill>
                  <a:schemeClr val="accent4">
                    <a:lumMod val="75000"/>
                  </a:schemeClr>
                </a:solidFill>
              </a:rPr>
              <a:t>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numCol="1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2.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Validity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of</a:t>
                </a:r>
                <a:r>
                  <a:rPr lang="de-CH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de-CH" sz="1800" dirty="0" err="1">
                    <a:solidFill>
                      <a:schemeClr val="accent2">
                        <a:lumMod val="75000"/>
                      </a:schemeClr>
                    </a:solidFill>
                  </a:rPr>
                  <a:t>assumptions</a:t>
                </a:r>
                <a:endParaRPr lang="de-CH" sz="18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de-CH" sz="1600" dirty="0"/>
                  <a:t>Model </a:t>
                </a:r>
                <a:r>
                  <a:rPr lang="de-CH" sz="1600" dirty="0" err="1"/>
                  <a:t>equation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correct</a:t>
                </a:r>
                <a:endParaRPr lang="de-CH" sz="1600" dirty="0"/>
              </a:p>
              <a:p>
                <a:r>
                  <a:rPr lang="de-CH" sz="1600" b="0" i="1" dirty="0"/>
                  <a:t>Normal  </a:t>
                </a:r>
                <a:r>
                  <a:rPr lang="de-CH" sz="1600" b="0" dirty="0"/>
                  <a:t>linear </a:t>
                </a:r>
                <a:r>
                  <a:rPr lang="de-CH" sz="1600" b="0" dirty="0" err="1"/>
                  <a:t>model</a:t>
                </a:r>
                <a:r>
                  <a:rPr lang="de-CH" sz="1600" b="0" dirty="0"/>
                  <a:t> </a:t>
                </a:r>
                <a:br>
                  <a:rPr lang="de-CH" sz="1600" b="0" dirty="0"/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v-S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sv-SE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sz="16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de-CH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br>
                  <a:rPr lang="de-CH" sz="1600" dirty="0">
                    <a:solidFill>
                      <a:schemeClr val="accent4">
                        <a:lumMod val="75000"/>
                      </a:schemeClr>
                    </a:solidFill>
                  </a:rPr>
                </a:br>
                <a:endParaRPr lang="de-CH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Google Shape;203;p17">
                <a:extLst>
                  <a:ext uri="{FF2B5EF4-FFF2-40B4-BE49-F238E27FC236}">
                    <a16:creationId xmlns:a16="http://schemas.microsoft.com/office/drawing/2014/main" id="{10500CA2-E1FB-4E65-94F1-72C09377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70" y="2000466"/>
                <a:ext cx="3199489" cy="1993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05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Typical Problems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D7ECC005-2A21-41B0-849F-882FDAF6F37D}"/>
              </a:ext>
            </a:extLst>
          </p:cNvPr>
          <p:cNvSpPr txBox="1">
            <a:spLocks/>
          </p:cNvSpPr>
          <p:nvPr/>
        </p:nvSpPr>
        <p:spPr>
          <a:xfrm>
            <a:off x="3815861" y="2688188"/>
            <a:ext cx="1588274" cy="68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Outliers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69ABADE8-2E3C-4039-B520-87F19A430580}"/>
              </a:ext>
            </a:extLst>
          </p:cNvPr>
          <p:cNvSpPr txBox="1">
            <a:spLocks/>
          </p:cNvSpPr>
          <p:nvPr/>
        </p:nvSpPr>
        <p:spPr>
          <a:xfrm>
            <a:off x="3418089" y="3544544"/>
            <a:ext cx="2124137" cy="66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rgbClr val="4BB5D9"/>
                </a:solidFill>
              </a:rPr>
              <a:t>Collinearity</a:t>
            </a:r>
            <a:endParaRPr lang="de-CH" sz="2400" dirty="0">
              <a:solidFill>
                <a:srgbClr val="4BB5D9"/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59A33F0-D1C7-4199-BB5F-B730FBE44F83}"/>
              </a:ext>
            </a:extLst>
          </p:cNvPr>
          <p:cNvSpPr txBox="1">
            <a:spLocks/>
          </p:cNvSpPr>
          <p:nvPr/>
        </p:nvSpPr>
        <p:spPr>
          <a:xfrm>
            <a:off x="1646217" y="3028539"/>
            <a:ext cx="2031554" cy="66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Overfitting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88B4CE6B-9E3D-484B-8F38-F4C2E6336D7C}"/>
              </a:ext>
            </a:extLst>
          </p:cNvPr>
          <p:cNvSpPr txBox="1">
            <a:spLocks/>
          </p:cNvSpPr>
          <p:nvPr/>
        </p:nvSpPr>
        <p:spPr>
          <a:xfrm>
            <a:off x="1817991" y="2162905"/>
            <a:ext cx="2590055" cy="68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Missing</a:t>
            </a:r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19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Categorical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One</a:t>
            </a:r>
            <a:r>
              <a:rPr lang="de-CH" dirty="0"/>
              <a:t>-Hot-Encoding</a:t>
            </a:r>
          </a:p>
          <a:p>
            <a:r>
              <a:rPr lang="de-CH" dirty="0"/>
              <a:t>Dummy </a:t>
            </a:r>
            <a:r>
              <a:rPr lang="de-CH" dirty="0" err="1"/>
              <a:t>coding</a:t>
            </a:r>
            <a:endParaRPr lang="de-CH" dirty="0"/>
          </a:p>
          <a:p>
            <a:r>
              <a:rPr lang="de-CH" dirty="0"/>
              <a:t>Integer </a:t>
            </a:r>
            <a:r>
              <a:rPr lang="de-CH" dirty="0" err="1"/>
              <a:t>encoding</a:t>
            </a:r>
            <a:endParaRPr lang="de-CH" dirty="0"/>
          </a:p>
          <a:p>
            <a:r>
              <a:rPr lang="de-CH" dirty="0"/>
              <a:t>Interpretation?</a:t>
            </a:r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F0BD673-0F56-4290-AF2C-EEE3E9C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57" y="2319066"/>
            <a:ext cx="3826879" cy="1532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5B27344-D53B-478A-A9D8-E5D410F05632}"/>
              </a:ext>
            </a:extLst>
          </p:cNvPr>
          <p:cNvSpPr txBox="1"/>
          <p:nvPr/>
        </p:nvSpPr>
        <p:spPr>
          <a:xfrm>
            <a:off x="3911904" y="2020052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1"/>
                </a:solidFill>
              </a:rPr>
              <a:t>Example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One</a:t>
            </a:r>
            <a:r>
              <a:rPr lang="de-CH" dirty="0">
                <a:solidFill>
                  <a:schemeClr val="accent1"/>
                </a:solidFill>
              </a:rPr>
              <a:t>-Hot-Encoding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3FC5BD-3CD6-40DA-817C-E393F6593CAD}"/>
              </a:ext>
            </a:extLst>
          </p:cNvPr>
          <p:cNvCxnSpPr/>
          <p:nvPr/>
        </p:nvCxnSpPr>
        <p:spPr>
          <a:xfrm>
            <a:off x="4436784" y="2427362"/>
            <a:ext cx="0" cy="142372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1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Linear Regression </a:t>
            </a:r>
            <a:r>
              <a:rPr lang="de-CH" dirty="0" err="1"/>
              <a:t>is</a:t>
            </a:r>
            <a:r>
              <a:rPr lang="de-CH" dirty="0"/>
              <a:t> Flexible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9" y="2081926"/>
            <a:ext cx="4933947" cy="1401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Non-linear </a:t>
            </a:r>
            <a:r>
              <a:rPr lang="de-CH" dirty="0" err="1"/>
              <a:t>terms</a:t>
            </a:r>
            <a:endParaRPr lang="de-CH" u="sng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Interactions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Transformations</a:t>
            </a:r>
            <a:r>
              <a:rPr lang="de-CH" dirty="0"/>
              <a:t> like </a:t>
            </a:r>
            <a:r>
              <a:rPr lang="de-CH" dirty="0" err="1"/>
              <a:t>logarithms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8A008FB-670A-4457-B4AF-170FB1DAA2B2}"/>
              </a:ext>
            </a:extLst>
          </p:cNvPr>
          <p:cNvSpPr txBox="1"/>
          <p:nvPr/>
        </p:nvSpPr>
        <p:spPr>
          <a:xfrm>
            <a:off x="1719944" y="3581042"/>
            <a:ext cx="3337773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These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elements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essential but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tricky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1774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Non-Linear Terms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How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deal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with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non-linear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associations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to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i="1" dirty="0">
                    <a:solidFill>
                      <a:schemeClr val="accent1">
                        <a:lumMod val="75000"/>
                      </a:schemeClr>
                    </a:solidFill>
                  </a:rPr>
                  <a:t>Y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?</a:t>
                </a:r>
              </a:p>
              <a:p>
                <a:pPr marL="101600" indent="0">
                  <a:buNone/>
                </a:pP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→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use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more</a:t>
                </a:r>
                <a:r>
                  <a:rPr lang="de-CH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de-CH" dirty="0" err="1">
                    <a:solidFill>
                      <a:schemeClr val="accent1">
                        <a:lumMod val="75000"/>
                      </a:schemeClr>
                    </a:solidFill>
                  </a:rPr>
                  <a:t>parameters</a:t>
                </a:r>
                <a:endParaRPr lang="de-CH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Polynomial </a:t>
                </a:r>
                <a:r>
                  <a:rPr lang="de-CH" sz="1600" dirty="0" err="1"/>
                  <a:t>terms</a:t>
                </a:r>
                <a:endParaRPr lang="de-CH" sz="1600" dirty="0"/>
              </a:p>
              <a:p>
                <a:pPr lvl="1"/>
                <a:r>
                  <a:rPr lang="de-CH" sz="1600" dirty="0"/>
                  <a:t>E.g. </a:t>
                </a:r>
                <a:r>
                  <a:rPr lang="de-CH" sz="1600" dirty="0" err="1"/>
                  <a:t>cubic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regression</a:t>
                </a:r>
                <a:endParaRPr lang="de-CH" sz="1600" dirty="0"/>
              </a:p>
              <a:p>
                <a:pPr marL="558800" lvl="1" indent="0">
                  <a:buNone/>
                </a:pPr>
                <a:r>
                  <a:rPr lang="sv-SE" sz="1200" dirty="0"/>
                  <a:t>	</a:t>
                </a:r>
                <a14:m>
                  <m:oMath xmlns:m="http://schemas.openxmlformats.org/officeDocument/2006/math"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sz="1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sz="12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sv-SE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sv-SE" sz="1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CH" sz="1200" u="sng" dirty="0"/>
              </a:p>
              <a:p>
                <a:pPr lvl="1"/>
                <a:r>
                  <a:rPr lang="de-CH" sz="1600" dirty="0" err="1"/>
                  <a:t>Don’t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extrapolate</a:t>
                </a:r>
                <a:r>
                  <a:rPr lang="de-CH" sz="1600" dirty="0"/>
                  <a:t>!</a:t>
                </a:r>
              </a:p>
              <a:p>
                <a:pPr>
                  <a:buFont typeface="+mj-lt"/>
                  <a:buAutoNum type="arabicPeriod"/>
                </a:pPr>
                <a:r>
                  <a:rPr lang="de-CH" sz="1600" dirty="0"/>
                  <a:t>Regression </a:t>
                </a:r>
                <a:r>
                  <a:rPr lang="de-CH" sz="1600" dirty="0" err="1"/>
                  <a:t>splines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7470" y="1980326"/>
                <a:ext cx="3514529" cy="2581713"/>
              </a:xfrm>
              <a:prstGeom prst="rect">
                <a:avLst/>
              </a:prstGeom>
              <a:blipFill>
                <a:blip r:embed="rId3"/>
                <a:stretch>
                  <a:fillRect b="-26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601746-018E-42BD-B325-B59CCC20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886" y="1980327"/>
            <a:ext cx="2895453" cy="2946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B04D22C-11DA-4645-9E72-6B973BC945E8}"/>
              </a:ext>
            </a:extLst>
          </p:cNvPr>
          <p:cNvSpPr txBox="1"/>
          <p:nvPr/>
        </p:nvSpPr>
        <p:spPr>
          <a:xfrm>
            <a:off x="4572000" y="1676536"/>
            <a:ext cx="336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cubic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regression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for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A88CE-426F-44FA-BA7C-A805B5988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12" y="2952090"/>
            <a:ext cx="2210108" cy="16099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71208AA-3A47-4018-A066-2EECA6058C56}"/>
              </a:ext>
            </a:extLst>
          </p:cNvPr>
          <p:cNvCxnSpPr>
            <a:cxnSpLocks/>
          </p:cNvCxnSpPr>
          <p:nvPr/>
        </p:nvCxnSpPr>
        <p:spPr>
          <a:xfrm flipH="1">
            <a:off x="6720114" y="2331521"/>
            <a:ext cx="486273" cy="7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46B6B97-8B0B-424A-BC80-34B53103DC3B}"/>
              </a:ext>
            </a:extLst>
          </p:cNvPr>
          <p:cNvSpPr txBox="1"/>
          <p:nvPr/>
        </p:nvSpPr>
        <p:spPr>
          <a:xfrm>
            <a:off x="7176020" y="2108836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37748F9-06BA-4764-887B-08EF4D82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96" y="1149725"/>
            <a:ext cx="3542857" cy="37904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2706004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Interactions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sz="1600" dirty="0" err="1"/>
                  <a:t>Additivity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dirty="0" err="1"/>
                  <a:t>effects</a:t>
                </a:r>
                <a:r>
                  <a:rPr lang="de-CH" sz="1600" dirty="0"/>
                  <a:t> not </a:t>
                </a:r>
                <a:r>
                  <a:rPr lang="de-CH" sz="1600" dirty="0" err="1"/>
                  <a:t>always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realistic</a:t>
                </a:r>
                <a:endParaRPr lang="de-CH" sz="1600" dirty="0"/>
              </a:p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160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sv-SE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sv-SE" sz="16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  <a:p>
                <a:r>
                  <a:rPr lang="de-CH" sz="1600" dirty="0" err="1"/>
                  <a:t>Adding</a:t>
                </a:r>
                <a:r>
                  <a:rPr lang="de-CH" sz="1600" dirty="0"/>
                  <a:t> </a:t>
                </a:r>
                <a:r>
                  <a:rPr lang="de-CH" sz="1600" dirty="0" err="1"/>
                  <a:t>interaction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terms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brings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necessary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flexibility</a:t>
                </a:r>
                <a:r>
                  <a:rPr lang="de-CH" sz="1600" dirty="0"/>
                  <a:t> → </a:t>
                </a:r>
                <a:r>
                  <a:rPr lang="de-CH" sz="1600" dirty="0" err="1"/>
                  <a:t>more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parameters</a:t>
                </a:r>
                <a:endParaRPr lang="de-CH" sz="1600" dirty="0"/>
              </a:p>
              <a:p>
                <a:r>
                  <a:rPr lang="de-CH" sz="1600" dirty="0"/>
                  <a:t>Interaction </a:t>
                </a:r>
                <a:r>
                  <a:rPr lang="de-CH" sz="1600" dirty="0" err="1"/>
                  <a:t>between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features</a:t>
                </a:r>
                <a:r>
                  <a:rPr lang="de-CH" sz="1600" dirty="0"/>
                  <a:t> </a:t>
                </a:r>
                <a:r>
                  <a:rPr lang="de-CH" sz="1600" i="1" dirty="0"/>
                  <a:t>X</a:t>
                </a:r>
                <a:r>
                  <a:rPr lang="de-CH" sz="1600" dirty="0"/>
                  <a:t> and </a:t>
                </a:r>
                <a:r>
                  <a:rPr lang="de-CH" sz="1600" i="1" dirty="0"/>
                  <a:t>Z</a:t>
                </a:r>
              </a:p>
              <a:p>
                <a:pPr lvl="1"/>
                <a:r>
                  <a:rPr lang="de-CH" sz="1400" dirty="0" err="1"/>
                  <a:t>For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categorical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  <a:r>
                  <a:rPr lang="de-CH" sz="1400" dirty="0"/>
                  <a:t>, </a:t>
                </a:r>
                <a:r>
                  <a:rPr lang="de-CH" sz="1400" dirty="0" err="1"/>
                  <a:t>effects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X</a:t>
                </a:r>
                <a:r>
                  <a:rPr lang="de-CH" sz="1400" dirty="0"/>
                  <a:t> </a:t>
                </a:r>
                <a:r>
                  <a:rPr lang="de-CH" sz="1400" dirty="0" err="1"/>
                  <a:t>are</a:t>
                </a:r>
                <a:r>
                  <a:rPr lang="de-CH" sz="1400" dirty="0"/>
                  <a:t> </a:t>
                </a:r>
                <a:r>
                  <a:rPr lang="de-CH" sz="1400" dirty="0" err="1"/>
                  <a:t>calculated</a:t>
                </a:r>
                <a:r>
                  <a:rPr lang="de-CH" sz="1400" dirty="0"/>
                  <a:t> </a:t>
                </a:r>
                <a:r>
                  <a:rPr lang="de-CH" sz="1400" dirty="0" err="1"/>
                  <a:t>by</a:t>
                </a:r>
                <a:r>
                  <a:rPr lang="de-CH" sz="1400" dirty="0"/>
                  <a:t>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</a:t>
                </a:r>
                <a:r>
                  <a:rPr lang="de-CH" sz="1400" i="1" dirty="0"/>
                  <a:t>Z</a:t>
                </a:r>
              </a:p>
              <a:p>
                <a:pPr lvl="1"/>
                <a:r>
                  <a:rPr lang="de-CH" sz="1400" dirty="0"/>
                  <a:t>Like separate </a:t>
                </a:r>
                <a:r>
                  <a:rPr lang="de-CH" sz="1400" dirty="0" err="1"/>
                  <a:t>models</a:t>
                </a:r>
                <a:r>
                  <a:rPr lang="de-CH" sz="1400" dirty="0"/>
                  <a:t> per </a:t>
                </a:r>
                <a:r>
                  <a:rPr lang="de-CH" sz="1400" dirty="0" err="1"/>
                  <a:t>level</a:t>
                </a:r>
                <a:r>
                  <a:rPr lang="de-CH" sz="1400" dirty="0"/>
                  <a:t> </a:t>
                </a:r>
                <a:r>
                  <a:rPr lang="de-CH" sz="1400" dirty="0" err="1"/>
                  <a:t>of</a:t>
                </a:r>
                <a:r>
                  <a:rPr lang="de-CH" sz="1400" dirty="0"/>
                  <a:t> Z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3401" y="2023514"/>
                <a:ext cx="4150863" cy="2342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FDE295E-13CE-41C0-A019-385E69775A52}"/>
              </a:ext>
            </a:extLst>
          </p:cNvPr>
          <p:cNvSpPr txBox="1"/>
          <p:nvPr/>
        </p:nvSpPr>
        <p:spPr>
          <a:xfrm>
            <a:off x="4903989" y="841948"/>
            <a:ext cx="3358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Example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: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diamonds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with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carat</a:t>
            </a:r>
            <a:r>
              <a:rPr lang="de-CH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de-CH" dirty="0" err="1">
                <a:solidFill>
                  <a:schemeClr val="tx2">
                    <a:lumMod val="25000"/>
                  </a:schemeClr>
                </a:solidFill>
              </a:rPr>
              <a:t>color</a:t>
            </a:r>
            <a:endParaRPr lang="de-CH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9A319A-1FB9-413A-9E75-87F6681B3B29}"/>
              </a:ext>
            </a:extLst>
          </p:cNvPr>
          <p:cNvCxnSpPr>
            <a:cxnSpLocks/>
          </p:cNvCxnSpPr>
          <p:nvPr/>
        </p:nvCxnSpPr>
        <p:spPr>
          <a:xfrm>
            <a:off x="6204857" y="2035538"/>
            <a:ext cx="101601" cy="4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F2F5616-D6DD-474B-B9C4-07232BF0B55B}"/>
              </a:ext>
            </a:extLst>
          </p:cNvPr>
          <p:cNvSpPr txBox="1"/>
          <p:nvPr/>
        </p:nvSpPr>
        <p:spPr>
          <a:xfrm>
            <a:off x="5360665" y="1512318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Systematic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7EBCD0E-DBA7-4A94-B3F8-B97C9611EA60}"/>
              </a:ext>
            </a:extLst>
          </p:cNvPr>
          <p:cNvCxnSpPr>
            <a:cxnSpLocks/>
          </p:cNvCxnSpPr>
          <p:nvPr/>
        </p:nvCxnSpPr>
        <p:spPr>
          <a:xfrm>
            <a:off x="6235304" y="2023514"/>
            <a:ext cx="1246810" cy="21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Transformations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72028" y="2081925"/>
            <a:ext cx="5760300" cy="238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Examples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Dummy variables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categoricals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Decorrelation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Logarithms</a:t>
            </a:r>
            <a:r>
              <a:rPr lang="de-CH" dirty="0"/>
              <a:t> </a:t>
            </a:r>
            <a:r>
              <a:rPr lang="de-CH" dirty="0" err="1"/>
              <a:t>against</a:t>
            </a:r>
            <a:r>
              <a:rPr lang="de-CH" dirty="0"/>
              <a:t> </a:t>
            </a:r>
            <a:r>
              <a:rPr lang="de-CH" dirty="0" err="1"/>
              <a:t>outliers</a:t>
            </a:r>
            <a:endParaRPr lang="de-CH" dirty="0"/>
          </a:p>
          <a:p>
            <a:pPr marL="101600" indent="0">
              <a:buNone/>
            </a:pP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interpreted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transformed</a:t>
            </a:r>
            <a:r>
              <a:rPr lang="de-CH" dirty="0"/>
              <a:t> </a:t>
            </a:r>
            <a:r>
              <a:rPr lang="de-CH" dirty="0" err="1"/>
              <a:t>covariates</a:t>
            </a:r>
            <a:br>
              <a:rPr lang="de-CH" dirty="0"/>
            </a:b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11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</a:t>
            </a:r>
            <a:r>
              <a:rPr lang="de-CH" dirty="0" err="1"/>
              <a:t>Covariates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s-E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CH" dirty="0"/>
              </a:p>
              <a:p>
                <a:r>
                  <a:rPr lang="de-CH" dirty="0"/>
                  <a:t>Properties </a:t>
                </a:r>
                <a:r>
                  <a:rPr lang="de-CH" dirty="0" err="1"/>
                  <a:t>of</a:t>
                </a:r>
                <a:r>
                  <a:rPr lang="de-CH" dirty="0"/>
                  <a:t> </a:t>
                </a:r>
                <a:r>
                  <a:rPr lang="de-CH" dirty="0" err="1"/>
                  <a:t>logarithm</a:t>
                </a:r>
                <a:r>
                  <a:rPr lang="de-CH" dirty="0"/>
                  <a:t> </a:t>
                </a:r>
                <a:r>
                  <a:rPr lang="de-CH" dirty="0" err="1"/>
                  <a:t>allow</a:t>
                </a:r>
                <a:r>
                  <a:rPr lang="de-CH" dirty="0"/>
                  <a:t> </a:t>
                </a:r>
                <a:r>
                  <a:rPr lang="de-CH" dirty="0" err="1"/>
                  <a:t>interpretation</a:t>
                </a:r>
                <a:r>
                  <a:rPr lang="de-CH" dirty="0"/>
                  <a:t>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for</a:t>
                </a:r>
                <a:r>
                  <a:rPr lang="de-CH" dirty="0">
                    <a:solidFill>
                      <a:schemeClr val="accent4">
                        <a:lumMod val="75000"/>
                      </a:schemeClr>
                    </a:solidFill>
                  </a:rPr>
                  <a:t> original </a:t>
                </a:r>
                <a:r>
                  <a:rPr lang="de-CH" dirty="0" err="1">
                    <a:solidFill>
                      <a:schemeClr val="accent4">
                        <a:lumMod val="75000"/>
                      </a:schemeClr>
                    </a:solidFill>
                  </a:rPr>
                  <a:t>covariate</a:t>
                </a:r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r>
                  <a:rPr lang="de-CH" dirty="0"/>
                  <a:t>«</a:t>
                </a:r>
                <a:r>
                  <a:rPr lang="en-US" dirty="0"/>
                  <a:t>A 1% increase in </a:t>
                </a:r>
                <a:r>
                  <a:rPr lang="en-US" i="1" dirty="0"/>
                  <a:t>X</a:t>
                </a:r>
                <a:r>
                  <a:rPr lang="en-US" dirty="0"/>
                  <a:t>  leads to an increase in </a:t>
                </a:r>
                <a:r>
                  <a:rPr lang="en-US" i="1" dirty="0"/>
                  <a:t>E(Y)</a:t>
                </a:r>
                <a:r>
                  <a:rPr lang="en-US" dirty="0"/>
                  <a:t> of about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/100</m:t>
                    </m:r>
                  </m:oMath>
                </a14:m>
                <a:r>
                  <a:rPr lang="de-CH" dirty="0"/>
                  <a:t>» (→ </a:t>
                </a:r>
                <a:r>
                  <a:rPr lang="de-CH" dirty="0" err="1"/>
                  <a:t>lecture</a:t>
                </a:r>
                <a:r>
                  <a:rPr lang="de-CH" dirty="0"/>
                  <a:t> </a:t>
                </a:r>
                <a:r>
                  <a:rPr lang="de-CH" dirty="0" err="1"/>
                  <a:t>notes</a:t>
                </a:r>
                <a:r>
                  <a:rPr lang="de-CH" dirty="0"/>
                  <a:t>)</a:t>
                </a:r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2028" y="1965811"/>
                <a:ext cx="5760300" cy="2381218"/>
              </a:xfrm>
              <a:prstGeom prst="rect">
                <a:avLst/>
              </a:prstGeom>
              <a:blipFill>
                <a:blip r:embed="rId3"/>
                <a:stretch>
                  <a:fillRect r="-1058" b="-25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9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2452980" y="2161800"/>
            <a:ext cx="3498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Data Science is 90% data preparation. </a:t>
            </a:r>
            <a:b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This lecture is about the remaining 10%.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235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Logarithmic</a:t>
            </a:r>
            <a:r>
              <a:rPr lang="de-CH" dirty="0"/>
              <a:t>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01600" indent="0">
                  <a:buNone/>
                </a:pPr>
                <a:r>
                  <a:rPr lang="de-CH" dirty="0"/>
                  <a:t>What </a:t>
                </a:r>
                <a:r>
                  <a:rPr lang="de-CH" dirty="0" err="1"/>
                  <a:t>would</a:t>
                </a:r>
                <a:r>
                  <a:rPr lang="de-CH" dirty="0"/>
                  <a:t> happen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logarithmic</a:t>
                </a:r>
                <a:r>
                  <a:rPr lang="de-CH" dirty="0"/>
                  <a:t> </a:t>
                </a:r>
                <a:r>
                  <a:rPr lang="de-CH" dirty="0" err="1"/>
                  <a:t>response</a:t>
                </a:r>
                <a:r>
                  <a:rPr lang="de-CH" dirty="0"/>
                  <a:t>?</a:t>
                </a:r>
                <a:br>
                  <a:rPr lang="de-CH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de-CH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br>
                  <a:rPr lang="de-CH" dirty="0"/>
                </a:br>
                <a:endParaRPr lang="de-CH" dirty="0"/>
              </a:p>
              <a:p>
                <a:r>
                  <a:rPr lang="de-CH" sz="1600" dirty="0"/>
                  <a:t>«</a:t>
                </a:r>
                <a:r>
                  <a:rPr lang="en-US" sz="1600" dirty="0"/>
                  <a:t>A one-point increase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  is associated with a relative increase in </a:t>
                </a:r>
                <a:r>
                  <a:rPr lang="en-US" sz="1600" i="1" dirty="0"/>
                  <a:t>E(Y)</a:t>
                </a:r>
                <a:r>
                  <a:rPr lang="en-US" sz="1600" dirty="0"/>
                  <a:t>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100%(</m:t>
                        </m:r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−1)≈100% </m:t>
                    </m:r>
                    <m:r>
                      <a:rPr lang="de-CH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» (→ </a:t>
                </a:r>
                <a:r>
                  <a:rPr lang="de-CH" sz="1600" dirty="0" err="1"/>
                  <a:t>lecture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notes</a:t>
                </a:r>
                <a:r>
                  <a:rPr lang="de-CH" sz="1600" dirty="0"/>
                  <a:t>)</a:t>
                </a:r>
              </a:p>
              <a:p>
                <a:r>
                  <a:rPr lang="de-CH" dirty="0"/>
                  <a:t>Relative </a:t>
                </a:r>
                <a:r>
                  <a:rPr lang="de-CH" dirty="0" err="1"/>
                  <a:t>effects</a:t>
                </a:r>
                <a:r>
                  <a:rPr lang="de-CH" dirty="0"/>
                  <a:t> / </a:t>
                </a:r>
                <a:r>
                  <a:rPr lang="de-CH" dirty="0" err="1"/>
                  <a:t>multiplicative</a:t>
                </a:r>
                <a:r>
                  <a:rPr lang="de-CH" dirty="0"/>
                  <a:t> </a:t>
                </a:r>
                <a:r>
                  <a:rPr lang="de-CH" dirty="0" err="1"/>
                  <a:t>model</a:t>
                </a:r>
                <a:endParaRPr lang="de-CH" dirty="0"/>
              </a:p>
              <a:p>
                <a:pPr marL="101600" indent="0">
                  <a:buNone/>
                </a:pP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Two</a:t>
                </a:r>
                <a:r>
                  <a:rPr lang="de-CH" u="sng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  <a:r>
                  <a:rPr lang="de-CH" u="sng" dirty="0" err="1">
                    <a:solidFill>
                      <a:schemeClr val="accent4">
                        <a:lumMod val="75000"/>
                      </a:schemeClr>
                    </a:solidFill>
                  </a:rPr>
                  <a:t>Examples</a:t>
                </a: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marL="101600" indent="0">
                  <a:buNone/>
                </a:pPr>
                <a:endParaRPr lang="de-CH" u="sng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de-CH" sz="1600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5863556" cy="2504589"/>
              </a:xfrm>
              <a:prstGeom prst="rect">
                <a:avLst/>
              </a:prstGeom>
              <a:blipFill>
                <a:blip r:embed="rId3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A47E8A-CF27-4F99-979D-EF71A02E1E15}"/>
              </a:ext>
            </a:extLst>
          </p:cNvPr>
          <p:cNvSpPr txBox="1"/>
          <p:nvPr/>
        </p:nvSpPr>
        <p:spPr>
          <a:xfrm>
            <a:off x="5878502" y="2449514"/>
            <a:ext cx="233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Mathematically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wrong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Biased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Motivation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GLMs</a:t>
            </a:r>
          </a:p>
        </p:txBody>
      </p:sp>
      <p:sp>
        <p:nvSpPr>
          <p:cNvPr id="6" name="Pfeil: nach rechts gekrümmt 5">
            <a:extLst>
              <a:ext uri="{FF2B5EF4-FFF2-40B4-BE49-F238E27FC236}">
                <a16:creationId xmlns:a16="http://schemas.microsoft.com/office/drawing/2014/main" id="{AEF3F12E-D803-4A68-BF7A-27851B3B0C9A}"/>
              </a:ext>
            </a:extLst>
          </p:cNvPr>
          <p:cNvSpPr/>
          <p:nvPr/>
        </p:nvSpPr>
        <p:spPr>
          <a:xfrm flipH="1">
            <a:off x="5539866" y="2639557"/>
            <a:ext cx="265847" cy="387606"/>
          </a:xfrm>
          <a:prstGeom prst="curv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Realistic</a:t>
            </a:r>
            <a:r>
              <a:rPr lang="de-CH" b="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Model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Diamond Prices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3460746" cy="144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Response: log(</a:t>
            </a:r>
            <a:r>
              <a:rPr lang="de-CH" dirty="0" err="1"/>
              <a:t>price</a:t>
            </a:r>
            <a:r>
              <a:rPr lang="de-CH" dirty="0"/>
              <a:t>)</a:t>
            </a:r>
          </a:p>
          <a:p>
            <a:pPr marL="342900" indent="-342900"/>
            <a:r>
              <a:rPr lang="de-CH" dirty="0" err="1"/>
              <a:t>Covariates</a:t>
            </a:r>
            <a:r>
              <a:rPr lang="de-CH" dirty="0"/>
              <a:t>: log(</a:t>
            </a:r>
            <a:r>
              <a:rPr lang="de-CH" dirty="0" err="1"/>
              <a:t>carat</a:t>
            </a:r>
            <a:r>
              <a:rPr lang="de-CH" dirty="0"/>
              <a:t>),</a:t>
            </a:r>
            <a:br>
              <a:rPr lang="de-CH" dirty="0"/>
            </a:br>
            <a:r>
              <a:rPr lang="de-CH" dirty="0" err="1"/>
              <a:t>color</a:t>
            </a:r>
            <a:r>
              <a:rPr lang="de-CH" dirty="0"/>
              <a:t>, </a:t>
            </a:r>
            <a:r>
              <a:rPr lang="de-CH" dirty="0" err="1"/>
              <a:t>cut</a:t>
            </a:r>
            <a:r>
              <a:rPr lang="de-CH" dirty="0"/>
              <a:t> and </a:t>
            </a:r>
            <a:r>
              <a:rPr lang="de-CH" dirty="0" err="1"/>
              <a:t>clarity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dirty="0"/>
          </a:p>
        </p:txBody>
      </p:sp>
      <p:pic>
        <p:nvPicPr>
          <p:cNvPr id="3" name="Picture 4" descr="M.I.D. House of Diamonds (Israel) | Baselworld Brands">
            <a:extLst>
              <a:ext uri="{FF2B5EF4-FFF2-40B4-BE49-F238E27FC236}">
                <a16:creationId xmlns:a16="http://schemas.microsoft.com/office/drawing/2014/main" id="{763C3B54-D0EF-4B45-9DCD-A0463762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311" y="2571750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49731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Linear Regression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4" y="2462924"/>
            <a:ext cx="4744088" cy="161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de-CH" dirty="0"/>
              <a:t>Run last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without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logarithm</a:t>
            </a:r>
            <a:endParaRPr lang="de-CH" dirty="0"/>
          </a:p>
          <a:p>
            <a:pPr marL="342900" indent="-342900"/>
            <a:r>
              <a:rPr lang="de-CH" dirty="0"/>
              <a:t>Interpret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lang="de-CH" dirty="0"/>
          </a:p>
          <a:p>
            <a:pPr marL="342900" indent="-342900"/>
            <a:r>
              <a:rPr lang="en-US" dirty="0"/>
              <a:t>Does model make sense from practical perspective?</a:t>
            </a:r>
            <a:endParaRPr lang="de-CH" dirty="0"/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796" y="1766456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45592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Generalized</a:t>
            </a:r>
            <a:r>
              <a:rPr lang="de-CH" dirty="0"/>
              <a:t>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47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Generalized</a:t>
            </a:r>
            <a:r>
              <a:rPr lang="de-CH" dirty="0"/>
              <a:t> Linear Model (GLM)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(</a:t>
                </a:r>
                <a:r>
                  <a:rPr lang="de-CH" dirty="0" err="1"/>
                  <a:t>One</a:t>
                </a:r>
                <a:r>
                  <a:rPr lang="de-CH" dirty="0"/>
                  <a:t>) </a:t>
                </a:r>
                <a:r>
                  <a:rPr lang="de-CH" dirty="0" err="1"/>
                  <a:t>extension</a:t>
                </a:r>
                <a:r>
                  <a:rPr lang="de-CH" dirty="0"/>
                  <a:t> </a:t>
                </a:r>
                <a:r>
                  <a:rPr lang="de-CH" dirty="0" err="1"/>
                  <a:t>of</a:t>
                </a:r>
                <a:r>
                  <a:rPr lang="de-CH" dirty="0"/>
                  <a:t>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Model </a:t>
                </a:r>
                <a:r>
                  <a:rPr lang="de-CH" dirty="0" err="1"/>
                  <a:t>equation</a:t>
                </a:r>
                <a:endParaRPr lang="de-CH" dirty="0"/>
              </a:p>
              <a:p>
                <a:pPr lvl="1"/>
                <a14:m>
                  <m:oMath xmlns:m="http://schemas.openxmlformats.org/officeDocument/2006/math"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sv-SE" sz="16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CH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CH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1600" i="1" dirty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sv-SE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CH" sz="1600" dirty="0"/>
                  <a:t>)</a:t>
                </a:r>
              </a:p>
              <a:p>
                <a:r>
                  <a:rPr lang="de-CH" dirty="0"/>
                  <a:t>Components</a:t>
                </a:r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Linear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/</a:t>
                </a:r>
                <a:r>
                  <a:rPr lang="de-CH" sz="1600" dirty="0" err="1"/>
                  <a:t>predictor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Link </a:t>
                </a:r>
                <a:r>
                  <a:rPr lang="de-CH" sz="1600" dirty="0" err="1"/>
                  <a:t>function</a:t>
                </a:r>
                <a:r>
                  <a:rPr lang="de-CH" sz="1600" dirty="0"/>
                  <a:t> g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map</a:t>
                </a:r>
                <a:r>
                  <a:rPr lang="de-CH" sz="1600" dirty="0"/>
                  <a:t> </a:t>
                </a:r>
                <a:r>
                  <a:rPr lang="de-CH" sz="1600" i="1" dirty="0"/>
                  <a:t>E(Y) </a:t>
                </a:r>
                <a:r>
                  <a:rPr lang="de-CH" sz="1600" dirty="0" err="1"/>
                  <a:t>to</a:t>
                </a:r>
                <a:r>
                  <a:rPr lang="de-CH" sz="1600" dirty="0"/>
                  <a:t> linear </a:t>
                </a:r>
                <a:r>
                  <a:rPr lang="de-CH" sz="1600" dirty="0" err="1"/>
                  <a:t>scale</a:t>
                </a:r>
                <a:endParaRPr lang="de-CH" sz="1600" dirty="0"/>
              </a:p>
              <a:p>
                <a:pPr marL="1016000" lvl="1" indent="-457200">
                  <a:buFont typeface="+mj-lt"/>
                  <a:buAutoNum type="arabicPeriod"/>
                </a:pPr>
                <a:r>
                  <a:rPr lang="de-CH" sz="1600" dirty="0"/>
                  <a:t>Distribution </a:t>
                </a:r>
                <a:r>
                  <a:rPr lang="de-CH" sz="1600" dirty="0" err="1"/>
                  <a:t>of</a:t>
                </a:r>
                <a:r>
                  <a:rPr lang="de-CH" sz="1600" dirty="0"/>
                  <a:t> </a:t>
                </a:r>
                <a:r>
                  <a:rPr lang="de-CH" sz="1600" i="1" dirty="0"/>
                  <a:t>Y </a:t>
                </a:r>
                <a:r>
                  <a:rPr lang="de-CH" sz="1600" dirty="0" err="1"/>
                  <a:t>conditional</a:t>
                </a:r>
                <a:r>
                  <a:rPr lang="de-CH" sz="1600" dirty="0"/>
                  <a:t> on </a:t>
                </a:r>
                <a:r>
                  <a:rPr lang="de-CH" sz="1600" dirty="0" err="1"/>
                  <a:t>covariates</a:t>
                </a:r>
                <a:endParaRPr lang="de-CH" sz="1600" dirty="0"/>
              </a:p>
              <a:p>
                <a:endParaRPr lang="de-CH" dirty="0"/>
              </a:p>
              <a:p>
                <a:pPr lvl="1"/>
                <a:endParaRPr lang="de-CH" dirty="0"/>
              </a:p>
              <a:p>
                <a:pPr marL="558800" indent="-457200">
                  <a:buFont typeface="+mj-lt"/>
                  <a:buAutoNum type="arabicPeriod"/>
                </a:pPr>
                <a:endParaRPr lang="de-CH" dirty="0"/>
              </a:p>
              <a:p>
                <a:endParaRPr lang="de-CH" dirty="0"/>
              </a:p>
              <a:p>
                <a:pPr marL="101600" indent="0">
                  <a:buNone/>
                </a:pPr>
                <a:endParaRPr lang="de-CH" dirty="0"/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57515" y="1973068"/>
                <a:ext cx="6052028" cy="2504589"/>
              </a:xfrm>
              <a:prstGeom prst="rect">
                <a:avLst/>
              </a:prstGeom>
              <a:blipFill>
                <a:blip r:embed="rId3"/>
                <a:stretch>
                  <a:fillRect b="-608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2893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7311F27-2821-44A0-A1FF-E5251D026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4" y="1845633"/>
            <a:ext cx="5472000" cy="1827521"/>
          </a:xfrm>
          <a:prstGeom prst="rec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Typical</a:t>
            </a:r>
            <a:r>
              <a:rPr lang="de-CH" dirty="0"/>
              <a:t> GLMs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E83FC7-2B2A-4FE1-86D1-3FA63EE39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613" y="1845632"/>
            <a:ext cx="2182422" cy="264720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de-CH" sz="1400" dirty="0" err="1">
                <a:solidFill>
                  <a:schemeClr val="accent4">
                    <a:lumMod val="75000"/>
                  </a:schemeClr>
                </a:solidFill>
              </a:rPr>
              <a:t>Predictions</a:t>
            </a:r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«Natural» link?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Log-Link? 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For binary Y</a:t>
            </a:r>
            <a:br>
              <a:rPr lang="es-ES" sz="14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E(Y) = P(Y = 1) = p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Tweedie-GLM</a:t>
            </a: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GLM minimizes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deviance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s-ES" sz="1400" dirty="0">
                <a:solidFill>
                  <a:schemeClr val="accent4">
                    <a:lumMod val="75000"/>
                  </a:schemeClr>
                </a:solidFill>
              </a:rPr>
              <a:t>MSE </a:t>
            </a:r>
            <a:r>
              <a:rPr lang="es-ES" sz="1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Deviance</a:t>
            </a:r>
            <a:endParaRPr lang="de-CH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DBA66A-98DA-446F-9966-A8472D4BE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4" y="3744746"/>
            <a:ext cx="5475593" cy="748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AF2AB41C-EAD8-419E-B810-855373515D86}"/>
              </a:ext>
            </a:extLst>
          </p:cNvPr>
          <p:cNvSpPr/>
          <p:nvPr/>
        </p:nvSpPr>
        <p:spPr>
          <a:xfrm rot="16200000">
            <a:off x="5117816" y="706388"/>
            <a:ext cx="288000" cy="2088000"/>
          </a:xfrm>
          <a:prstGeom prst="rightBrac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7ED4B-DDAE-4847-AB78-4D463B159C97}"/>
              </a:ext>
            </a:extLst>
          </p:cNvPr>
          <p:cNvSpPr txBox="1"/>
          <p:nvPr/>
        </p:nvSpPr>
        <p:spPr>
          <a:xfrm>
            <a:off x="4091463" y="1360166"/>
            <a:ext cx="2340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Important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also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for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other</a:t>
            </a:r>
            <a:r>
              <a:rPr lang="de-CH" sz="1000" dirty="0">
                <a:solidFill>
                  <a:schemeClr val="accent4">
                    <a:lumMod val="75000"/>
                  </a:schemeClr>
                </a:solidFill>
              </a:rPr>
              <a:t> ML </a:t>
            </a:r>
            <a:r>
              <a:rPr lang="de-CH" sz="1000" dirty="0" err="1">
                <a:solidFill>
                  <a:schemeClr val="accent4">
                    <a:lumMod val="75000"/>
                  </a:schemeClr>
                </a:solidFill>
              </a:rPr>
              <a:t>algorithms</a:t>
            </a:r>
            <a:endParaRPr lang="de-CH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6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Why</a:t>
            </a:r>
            <a:r>
              <a:rPr lang="de-CH" dirty="0"/>
              <a:t> GLM, not Linear Regression?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357515" y="1973068"/>
            <a:ext cx="5434210" cy="2666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Linearity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not </a:t>
            </a:r>
            <a:r>
              <a:rPr lang="de-CH" dirty="0" err="1"/>
              <a:t>always</a:t>
            </a:r>
            <a:r>
              <a:rPr lang="de-CH" dirty="0"/>
              <a:t> </a:t>
            </a:r>
            <a:r>
              <a:rPr lang="de-CH" dirty="0" err="1"/>
              <a:t>realistic</a:t>
            </a:r>
            <a:endParaRPr lang="de-CH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Binary </a:t>
            </a:r>
            <a:r>
              <a:rPr lang="en-US" sz="1400" i="1" dirty="0"/>
              <a:t>Y</a:t>
            </a:r>
            <a:r>
              <a:rPr lang="en-US" sz="1400" dirty="0"/>
              <a:t>: Jump from 0.5 to 0.6 success probability less impressive than from 0.89 to 0.99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Count </a:t>
            </a:r>
            <a:r>
              <a:rPr lang="en-US" sz="1400" i="1" dirty="0"/>
              <a:t>Y</a:t>
            </a:r>
            <a:r>
              <a:rPr lang="en-US" sz="1400" dirty="0"/>
              <a:t>: Jump from </a:t>
            </a:r>
            <a:r>
              <a:rPr lang="en-US" sz="1400" i="1" dirty="0"/>
              <a:t>E(Y)</a:t>
            </a:r>
            <a:r>
              <a:rPr lang="en-US" sz="1400" dirty="0"/>
              <a:t> of 2 to 3 less impressive than from 0.1 to 1.1.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Right-skewed Y: Jump from 1 Mio to 1.1 Mio deemed larger than from 2 Mio to 2.1 Mio.</a:t>
            </a:r>
            <a:endParaRPr lang="de-CH" sz="1400" dirty="0"/>
          </a:p>
          <a:p>
            <a:r>
              <a:rPr lang="de-CH" dirty="0"/>
              <a:t>GLM </a:t>
            </a:r>
            <a:r>
              <a:rPr lang="de-CH" dirty="0" err="1"/>
              <a:t>solves</a:t>
            </a:r>
            <a:r>
              <a:rPr lang="de-CH" dirty="0"/>
              <a:t> </a:t>
            </a:r>
            <a:r>
              <a:rPr lang="de-CH" dirty="0" err="1"/>
              <a:t>problem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</a:t>
            </a:r>
            <a:r>
              <a:rPr lang="de-CH" dirty="0" err="1"/>
              <a:t>suitable</a:t>
            </a:r>
            <a:r>
              <a:rPr lang="de-CH" dirty="0"/>
              <a:t> link g</a:t>
            </a:r>
          </a:p>
          <a:p>
            <a:r>
              <a:rPr lang="de-CH" dirty="0"/>
              <a:t>Further </a:t>
            </a:r>
            <a:r>
              <a:rPr lang="de-CH" dirty="0" err="1"/>
              <a:t>advantages</a:t>
            </a:r>
            <a:r>
              <a:rPr lang="de-CH" dirty="0"/>
              <a:t>?</a:t>
            </a:r>
          </a:p>
          <a:p>
            <a:pPr lvl="1"/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66800882-84FD-4911-ADAA-8FF1E455F1E9}"/>
              </a:ext>
            </a:extLst>
          </p:cNvPr>
          <p:cNvSpPr/>
          <p:nvPr/>
        </p:nvSpPr>
        <p:spPr>
          <a:xfrm>
            <a:off x="6634886" y="2479853"/>
            <a:ext cx="212141" cy="753465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91D1C3-8999-4FBD-B9DB-F1B53C7C786C}"/>
              </a:ext>
            </a:extLst>
          </p:cNvPr>
          <p:cNvSpPr txBox="1"/>
          <p:nvPr/>
        </p:nvSpPr>
        <p:spPr>
          <a:xfrm>
            <a:off x="6847027" y="260101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Log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response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impossible</a:t>
            </a:r>
          </a:p>
        </p:txBody>
      </p:sp>
    </p:spTree>
    <p:extLst>
      <p:ext uri="{BB962C8B-B14F-4D97-AF65-F5344CB8AC3E}">
        <p14:creationId xmlns:p14="http://schemas.microsoft.com/office/powerpoint/2010/main" val="26897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42417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/>
              <a:t>Interpretation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Effects</a:t>
            </a:r>
            <a:r>
              <a:rPr lang="de-CH" dirty="0"/>
              <a:t> </a:t>
            </a:r>
            <a:r>
              <a:rPr lang="de-CH" dirty="0" err="1"/>
              <a:t>guided</a:t>
            </a:r>
            <a:r>
              <a:rPr lang="de-CH" dirty="0"/>
              <a:t> </a:t>
            </a:r>
            <a:r>
              <a:rPr lang="de-CH" dirty="0" err="1"/>
              <a:t>by</a:t>
            </a:r>
            <a:r>
              <a:rPr lang="de-CH" dirty="0"/>
              <a:t> Link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de-CH" dirty="0"/>
                  <a:t>Identity link: like linear </a:t>
                </a:r>
                <a:r>
                  <a:rPr lang="de-CH" dirty="0" err="1"/>
                  <a:t>regression</a:t>
                </a:r>
                <a:endParaRPr lang="de-CH" dirty="0"/>
              </a:p>
              <a:p>
                <a:r>
                  <a:rPr lang="de-CH" dirty="0"/>
                  <a:t>Log link: like linear </a:t>
                </a:r>
                <a:r>
                  <a:rPr lang="de-CH" dirty="0" err="1"/>
                  <a:t>regression</a:t>
                </a:r>
                <a:r>
                  <a:rPr lang="de-CH" dirty="0"/>
                  <a:t> </a:t>
                </a:r>
                <a:r>
                  <a:rPr lang="de-CH" dirty="0" err="1"/>
                  <a:t>with</a:t>
                </a:r>
                <a:r>
                  <a:rPr lang="de-CH" dirty="0"/>
                  <a:t> log </a:t>
                </a:r>
                <a:r>
                  <a:rPr lang="de-CH" dirty="0" err="1"/>
                  <a:t>response</a:t>
                </a:r>
                <a:endParaRPr lang="de-CH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response</a:t>
                </a:r>
                <a:endParaRPr lang="de-CH" sz="1600" dirty="0"/>
              </a:p>
              <a:p>
                <a:r>
                  <a:rPr lang="de-CH" dirty="0"/>
                  <a:t>Logit link → additive </a:t>
                </a:r>
                <a:r>
                  <a:rPr lang="de-CH" dirty="0" err="1"/>
                  <a:t>model</a:t>
                </a:r>
                <a:r>
                  <a:rPr lang="de-CH" dirty="0"/>
                  <a:t> </a:t>
                </a:r>
                <a:r>
                  <a:rPr lang="de-CH" dirty="0" err="1"/>
                  <a:t>for</a:t>
                </a:r>
                <a:r>
                  <a:rPr lang="de-CH" dirty="0"/>
                  <a:t> </a:t>
                </a:r>
                <a:r>
                  <a:rPr lang="de-CH" dirty="0" err="1"/>
                  <a:t>logit</a:t>
                </a:r>
                <a:r>
                  <a:rPr lang="de-CH" dirty="0"/>
                  <a:t>(</a:t>
                </a:r>
                <a14:m>
                  <m:oMath xmlns:m="http://schemas.openxmlformats.org/officeDocument/2006/math">
                    <m:r>
                      <a:rPr lang="de-CH" sz="2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de-CH" dirty="0"/>
                  <a:t>) </a:t>
                </a:r>
                <a:endParaRPr lang="de-CH" sz="160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sz="1600" i="0" dirty="0" err="1" smtClean="0">
                            <a:latin typeface="Cambria Math" panose="02040503050406030204" pitchFamily="18" charset="0"/>
                          </a:rPr>
                          <m:t>odds</m:t>
                        </m:r>
                        <m:d>
                          <m:dPr>
                            <m:ctrlP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de-CH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CH" sz="160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de-CH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CH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CH" sz="16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/>
                  <a:t>→ </a:t>
                </a:r>
                <a:r>
                  <a:rPr lang="de-CH" sz="1600" dirty="0" err="1"/>
                  <a:t>multiplicative</a:t>
                </a:r>
                <a:r>
                  <a:rPr lang="de-CH" sz="1600" dirty="0"/>
                  <a:t> </a:t>
                </a:r>
                <a:r>
                  <a:rPr lang="de-CH" sz="1600" dirty="0" err="1"/>
                  <a:t>model</a:t>
                </a:r>
                <a:r>
                  <a:rPr lang="de-CH" sz="1600" dirty="0"/>
                  <a:t> </a:t>
                </a:r>
                <a:r>
                  <a:rPr lang="de-CH" sz="1600" dirty="0" err="1"/>
                  <a:t>for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sz="1600" i="0" dirty="0" smtClean="0">
                        <a:latin typeface="Cambria Math" panose="02040503050406030204" pitchFamily="18" charset="0"/>
                      </a:rPr>
                      <m:t>odds</m:t>
                    </m:r>
                    <m:d>
                      <m:dPr>
                        <m:ctrlPr>
                          <a:rPr lang="de-CH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de-CH" sz="1600" b="0" dirty="0"/>
              </a:p>
              <a:p>
                <a:pPr lvl="1"/>
                <a:r>
                  <a:rPr lang="de-CH" sz="1600" dirty="0" err="1"/>
                  <a:t>Coefficients</a:t>
                </a:r>
                <a:r>
                  <a:rPr lang="de-CH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CH" sz="1600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−1≈100%</m:t>
                    </m:r>
                    <m:r>
                      <a:rPr lang="de-CH" sz="1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de-CH" sz="1600" dirty="0"/>
                  <a:t> interpreted </a:t>
                </a:r>
                <a:r>
                  <a:rPr lang="de-CH" sz="1600" dirty="0" err="1"/>
                  <a:t>as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odds</a:t>
                </a:r>
                <a:r>
                  <a:rPr lang="de-CH" sz="1600" dirty="0"/>
                  <a:t> </a:t>
                </a:r>
                <a:r>
                  <a:rPr lang="de-CH" sz="1600" dirty="0" err="1"/>
                  <a:t>ratios</a:t>
                </a:r>
                <a:r>
                  <a:rPr lang="de-CH" sz="1600" dirty="0"/>
                  <a:t>. </a:t>
                </a: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5" y="1986717"/>
                <a:ext cx="6217938" cy="2614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D826FB3-B420-41D0-8AC4-9B38D5952641}"/>
              </a:ext>
            </a:extLst>
          </p:cNvPr>
          <p:cNvCxnSpPr>
            <a:cxnSpLocks/>
          </p:cNvCxnSpPr>
          <p:nvPr/>
        </p:nvCxnSpPr>
        <p:spPr>
          <a:xfrm flipH="1">
            <a:off x="5764845" y="2346512"/>
            <a:ext cx="188259" cy="2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7EE8A37-5EA2-418B-AF2E-6793BAEAB79F}"/>
              </a:ext>
            </a:extLst>
          </p:cNvPr>
          <p:cNvSpPr txBox="1"/>
          <p:nvPr/>
        </p:nvSpPr>
        <p:spPr>
          <a:xfrm>
            <a:off x="5894564" y="2014451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Now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clean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way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/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CH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de-CH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de-CH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CE820AF-3178-46B1-AC7D-D3DF8691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91" y="3140100"/>
                <a:ext cx="1867751" cy="307777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8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4" y="1835525"/>
            <a:ext cx="65377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b="0" u="sng" dirty="0" err="1">
                <a:solidFill>
                  <a:schemeClr val="accent4">
                    <a:lumMod val="75000"/>
                  </a:schemeClr>
                </a:solidFill>
              </a:rPr>
              <a:t>Examples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b="0" dirty="0" err="1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de-CH" b="0" dirty="0">
                <a:solidFill>
                  <a:schemeClr val="accent4">
                    <a:lumMod val="75000"/>
                  </a:schemeClr>
                </a:solidFill>
              </a:rPr>
              <a:t> Insurance Claim Data</a:t>
            </a:r>
            <a:endParaRPr b="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5" y="2462925"/>
            <a:ext cx="5577804" cy="95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buFont typeface="+mj-lt"/>
              <a:buAutoNum type="arabicPeriod"/>
            </a:pPr>
            <a:r>
              <a:rPr lang="de-CH" dirty="0"/>
              <a:t>Poisson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counts</a:t>
            </a:r>
            <a:endParaRPr lang="de-CH" dirty="0"/>
          </a:p>
          <a:p>
            <a:pPr indent="-457200">
              <a:buFont typeface="+mj-lt"/>
              <a:buAutoNum type="arabicPeriod"/>
            </a:pPr>
            <a:r>
              <a:rPr lang="de-CH" dirty="0"/>
              <a:t>Binary </a:t>
            </a:r>
            <a:r>
              <a:rPr lang="de-CH" dirty="0" err="1"/>
              <a:t>logistic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(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) 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683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031425" y="1835525"/>
            <a:ext cx="4462232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e-CH" dirty="0" err="1"/>
              <a:t>Exercise</a:t>
            </a:r>
            <a:r>
              <a:rPr lang="de-CH" dirty="0"/>
              <a:t> on GLM</a:t>
            </a:r>
            <a:endParaRPr dirty="0"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1031423" y="2462924"/>
            <a:ext cx="4549105" cy="168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600" dirty="0"/>
              <a:t>Fit  Gamma regression with log-link to explain diamond prices by log(carat), color, cut and clarity. </a:t>
            </a:r>
          </a:p>
          <a:p>
            <a:pPr marL="285750" indent="-285750"/>
            <a:r>
              <a:rPr lang="en-US" sz="1600" dirty="0"/>
              <a:t>Compare the coefficients with corresponding linear regression for log(price).</a:t>
            </a:r>
          </a:p>
          <a:p>
            <a:pPr marL="285750" indent="-285750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relative </a:t>
            </a:r>
            <a:r>
              <a:rPr lang="de-CH" sz="1600" dirty="0" err="1"/>
              <a:t>prediction</a:t>
            </a:r>
            <a:r>
              <a:rPr lang="de-CH" sz="1600" dirty="0"/>
              <a:t> </a:t>
            </a:r>
            <a:r>
              <a:rPr lang="de-CH" sz="1600" dirty="0" err="1"/>
              <a:t>bias</a:t>
            </a:r>
            <a:r>
              <a:rPr lang="de-CH" sz="1600" dirty="0"/>
              <a:t> on USD </a:t>
            </a:r>
            <a:r>
              <a:rPr lang="de-CH" sz="1600" dirty="0" err="1"/>
              <a:t>scale</a:t>
            </a:r>
            <a:r>
              <a:rPr lang="de-CH" sz="1600" dirty="0"/>
              <a:t>.</a:t>
            </a:r>
          </a:p>
        </p:txBody>
      </p:sp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pic>
        <p:nvPicPr>
          <p:cNvPr id="2052" name="Picture 4" descr="M.I.D. House of Diamonds (Israel) | Baselworld Brands">
            <a:extLst>
              <a:ext uri="{FF2B5EF4-FFF2-40B4-BE49-F238E27FC236}">
                <a16:creationId xmlns:a16="http://schemas.microsoft.com/office/drawing/2014/main" id="{3C39F68A-24C7-4619-BDB7-72C236AF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656" y="1924947"/>
            <a:ext cx="1647372" cy="1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6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About Michael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Pricing </a:t>
            </a:r>
            <a:r>
              <a:rPr lang="de-CH" dirty="0" err="1"/>
              <a:t>actuary</a:t>
            </a:r>
            <a:r>
              <a:rPr lang="de-CH" dirty="0"/>
              <a:t> </a:t>
            </a:r>
            <a:r>
              <a:rPr lang="de-CH"/>
              <a:t>at Swiss Mobiliar </a:t>
            </a:r>
            <a:r>
              <a:rPr lang="de-CH" dirty="0"/>
              <a:t>(</a:t>
            </a:r>
            <a:r>
              <a:rPr lang="de-CH" dirty="0" err="1"/>
              <a:t>since</a:t>
            </a:r>
            <a:r>
              <a:rPr lang="de-CH" dirty="0"/>
              <a:t> 2018)</a:t>
            </a:r>
          </a:p>
          <a:p>
            <a:r>
              <a:rPr lang="de-CH" dirty="0"/>
              <a:t>PhD in </a:t>
            </a:r>
            <a:r>
              <a:rPr lang="de-CH" dirty="0" err="1"/>
              <a:t>statistics</a:t>
            </a:r>
            <a:r>
              <a:rPr lang="de-CH" dirty="0"/>
              <a:t> (2008)</a:t>
            </a:r>
          </a:p>
          <a:p>
            <a:r>
              <a:rPr lang="de-CH" dirty="0">
                <a:hlinkClick r:id="rId3"/>
              </a:rPr>
              <a:t>On-topic </a:t>
            </a:r>
            <a:r>
              <a:rPr lang="de-CH" dirty="0" err="1">
                <a:hlinkClick r:id="rId3"/>
              </a:rPr>
              <a:t>blog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Christian </a:t>
            </a:r>
            <a:r>
              <a:rPr lang="de-CH" dirty="0" err="1"/>
              <a:t>Lorentzen</a:t>
            </a:r>
            <a:endParaRPr lang="de-CH" dirty="0"/>
          </a:p>
          <a:p>
            <a:r>
              <a:rPr lang="de-CH" dirty="0"/>
              <a:t>More </a:t>
            </a:r>
            <a:r>
              <a:rPr lang="de-CH" dirty="0" err="1"/>
              <a:t>stuff</a:t>
            </a:r>
            <a:r>
              <a:rPr lang="de-CH" dirty="0"/>
              <a:t> on </a:t>
            </a:r>
            <a:r>
              <a:rPr lang="de-CH" dirty="0" err="1">
                <a:hlinkClick r:id="rId4"/>
              </a:rPr>
              <a:t>my</a:t>
            </a:r>
            <a:r>
              <a:rPr lang="de-CH" dirty="0">
                <a:hlinkClick r:id="rId4"/>
              </a:rPr>
              <a:t> </a:t>
            </a:r>
            <a:r>
              <a:rPr lang="de-CH" dirty="0" err="1">
                <a:hlinkClick r:id="rId4"/>
              </a:rPr>
              <a:t>github</a:t>
            </a:r>
            <a:r>
              <a:rPr lang="de-CH" dirty="0">
                <a:hlinkClick r:id="rId4"/>
              </a:rPr>
              <a:t> </a:t>
            </a:r>
            <a:r>
              <a:rPr lang="de-CH" dirty="0" err="1">
                <a:hlinkClick r:id="rId4"/>
              </a:rPr>
              <a:t>page</a:t>
            </a: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95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2.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5538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Overfitting should not be rewarded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good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?»</a:t>
            </a:r>
          </a:p>
          <a:p>
            <a:pPr marL="101600" lvl="0" indent="0">
              <a:buNone/>
            </a:pPr>
            <a:r>
              <a:rPr lang="de-CH" dirty="0"/>
              <a:t>«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among</a:t>
            </a:r>
            <a:r>
              <a:rPr lang="de-CH" dirty="0"/>
              <a:t> alternatives?»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dirty="0"/>
              <a:t>Approach</a:t>
            </a:r>
          </a:p>
          <a:p>
            <a:r>
              <a:rPr lang="de-CH" dirty="0"/>
              <a:t>«</a:t>
            </a:r>
            <a:r>
              <a:rPr lang="de-CH" dirty="0" err="1"/>
              <a:t>Insample</a:t>
            </a:r>
            <a:r>
              <a:rPr lang="de-CH" dirty="0"/>
              <a:t>» </a:t>
            </a:r>
            <a:r>
              <a:rPr lang="de-CH" dirty="0" err="1"/>
              <a:t>performance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biased</a:t>
            </a:r>
            <a:endParaRPr lang="de-CH" dirty="0"/>
          </a:p>
          <a:p>
            <a:r>
              <a:rPr lang="de-CH" dirty="0"/>
              <a:t>Use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splitting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get</a:t>
            </a:r>
            <a:r>
              <a:rPr lang="de-CH" dirty="0"/>
              <a:t> fair </a:t>
            </a:r>
            <a:r>
              <a:rPr lang="de-CH" dirty="0" err="1"/>
              <a:t>results</a:t>
            </a:r>
            <a:endParaRPr lang="de-CH" dirty="0"/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47103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46665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Excursion: k-Nearest-</a:t>
            </a:r>
            <a:r>
              <a:rPr lang="en-US" dirty="0" err="1"/>
              <a:t>Neighbour</a:t>
            </a:r>
            <a:r>
              <a:rPr lang="en-US" dirty="0"/>
              <a:t> (k-NN)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Alternative </a:t>
            </a:r>
            <a:r>
              <a:rPr lang="de-CH" dirty="0" err="1"/>
              <a:t>to</a:t>
            </a:r>
            <a:r>
              <a:rPr lang="de-CH" dirty="0"/>
              <a:t> linear </a:t>
            </a:r>
            <a:r>
              <a:rPr lang="de-CH" dirty="0" err="1"/>
              <a:t>model</a:t>
            </a:r>
            <a:endParaRPr lang="de-CH" dirty="0"/>
          </a:p>
          <a:p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work</a:t>
            </a:r>
            <a:r>
              <a:rPr lang="de-CH" dirty="0"/>
              <a:t>?</a:t>
            </a:r>
          </a:p>
          <a:p>
            <a:r>
              <a:rPr lang="de-CH" dirty="0"/>
              <a:t>Classification &amp; Regression</a:t>
            </a:r>
          </a:p>
          <a:p>
            <a:r>
              <a:rPr lang="de-CH" dirty="0" err="1"/>
              <a:t>Standardization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  <a:p>
            <a:pPr marL="101600" lvl="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0417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Simple Validation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210623" cy="2445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Insample</a:t>
            </a:r>
            <a:r>
              <a:rPr lang="de-CH" dirty="0"/>
              <a:t>, 1-NN </a:t>
            </a:r>
            <a:r>
              <a:rPr lang="de-CH" dirty="0" err="1"/>
              <a:t>would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!?</a:t>
            </a:r>
          </a:p>
          <a:p>
            <a:r>
              <a:rPr lang="de-CH" dirty="0"/>
              <a:t>Split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training</a:t>
            </a:r>
            <a:r>
              <a:rPr lang="de-CH" dirty="0"/>
              <a:t> and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e.g., 80%/20%</a:t>
            </a:r>
          </a:p>
          <a:p>
            <a:r>
              <a:rPr lang="de-CH" dirty="0"/>
              <a:t>Use </a:t>
            </a:r>
            <a:r>
              <a:rPr lang="de-CH" dirty="0" err="1"/>
              <a:t>performance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decisions</a:t>
            </a:r>
            <a:r>
              <a:rPr lang="de-CH" dirty="0"/>
              <a:t> (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models</a:t>
            </a:r>
            <a:r>
              <a:rPr lang="de-CH" dirty="0"/>
              <a:t>, </a:t>
            </a:r>
            <a:r>
              <a:rPr lang="de-CH" dirty="0" err="1"/>
              <a:t>choose</a:t>
            </a:r>
            <a:r>
              <a:rPr lang="de-CH" dirty="0"/>
              <a:t> </a:t>
            </a:r>
            <a:r>
              <a:rPr lang="de-CH" dirty="0" err="1"/>
              <a:t>parameters</a:t>
            </a:r>
            <a:r>
              <a:rPr lang="de-CH" dirty="0"/>
              <a:t> like k)</a:t>
            </a:r>
          </a:p>
          <a:p>
            <a:r>
              <a:rPr lang="de-CH" dirty="0" err="1"/>
              <a:t>Measure</a:t>
            </a:r>
            <a:r>
              <a:rPr lang="de-CH" dirty="0"/>
              <a:t> </a:t>
            </a:r>
            <a:r>
              <a:rPr lang="de-CH" dirty="0" err="1"/>
              <a:t>amount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overfitting</a:t>
            </a:r>
            <a:r>
              <a:rPr lang="de-CH" dirty="0"/>
              <a:t>?</a:t>
            </a:r>
          </a:p>
          <a:p>
            <a:pPr marL="101600" lvl="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0E5CE0-1F4E-4ECC-B570-BB8BB65162EC}"/>
              </a:ext>
            </a:extLst>
          </p:cNvPr>
          <p:cNvSpPr txBox="1"/>
          <p:nvPr/>
        </p:nvSpPr>
        <p:spPr>
          <a:xfrm>
            <a:off x="1901953" y="3926353"/>
            <a:ext cx="1351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indent="0">
              <a:buNone/>
            </a:pPr>
            <a:r>
              <a:rPr lang="de-CH" sz="1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1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9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Cross-Validation (CV)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7454208" cy="3021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sz="1800" dirty="0"/>
              <a:t>Simple </a:t>
            </a:r>
            <a:r>
              <a:rPr lang="de-CH" sz="1800" dirty="0" err="1"/>
              <a:t>validation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neither</a:t>
            </a:r>
            <a:r>
              <a:rPr lang="de-CH" sz="1800" dirty="0"/>
              <a:t> </a:t>
            </a:r>
            <a:r>
              <a:rPr lang="de-CH" sz="1800" dirty="0" err="1"/>
              <a:t>economic</a:t>
            </a:r>
            <a:r>
              <a:rPr lang="de-CH" sz="1800" dirty="0"/>
              <a:t> </a:t>
            </a:r>
            <a:r>
              <a:rPr lang="de-CH" sz="1800" dirty="0" err="1"/>
              <a:t>nor</a:t>
            </a:r>
            <a:r>
              <a:rPr lang="de-CH" sz="1800" dirty="0"/>
              <a:t> robust, </a:t>
            </a:r>
            <a:r>
              <a:rPr lang="de-CH" sz="1800" dirty="0" err="1"/>
              <a:t>except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large </a:t>
            </a:r>
            <a:r>
              <a:rPr lang="de-CH" sz="1800" dirty="0" err="1"/>
              <a:t>data</a:t>
            </a:r>
            <a:endParaRPr lang="de-CH" sz="1800" dirty="0"/>
          </a:p>
          <a:p>
            <a:r>
              <a:rPr lang="de-CH" sz="1800" dirty="0" err="1"/>
              <a:t>Better</a:t>
            </a:r>
            <a:r>
              <a:rPr lang="de-CH" sz="1800" dirty="0"/>
              <a:t>: k-</a:t>
            </a:r>
            <a:r>
              <a:rPr lang="de-CH" sz="1800" dirty="0" err="1"/>
              <a:t>fold</a:t>
            </a:r>
            <a:r>
              <a:rPr lang="de-CH" sz="1800" dirty="0"/>
              <a:t> </a:t>
            </a:r>
            <a:r>
              <a:rPr lang="de-CH" sz="1800" dirty="0" err="1"/>
              <a:t>cross</a:t>
            </a:r>
            <a:r>
              <a:rPr lang="de-CH" sz="1800" dirty="0"/>
              <a:t>-validation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r>
              <a:rPr lang="de-CH" sz="1800" dirty="0" err="1"/>
              <a:t>How</a:t>
            </a:r>
            <a:r>
              <a:rPr lang="de-CH" sz="1800" dirty="0"/>
              <a:t>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choose</a:t>
            </a:r>
            <a:r>
              <a:rPr lang="de-CH" sz="1800" dirty="0"/>
              <a:t> and fit </a:t>
            </a:r>
            <a:r>
              <a:rPr lang="de-CH" sz="1800" dirty="0" err="1"/>
              <a:t>best</a:t>
            </a:r>
            <a:r>
              <a:rPr lang="de-CH" sz="1800" dirty="0"/>
              <a:t>/final </a:t>
            </a:r>
            <a:r>
              <a:rPr lang="de-CH" sz="1800" dirty="0" err="1"/>
              <a:t>model</a:t>
            </a:r>
            <a:r>
              <a:rPr lang="de-CH" sz="1800" dirty="0"/>
              <a:t>?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means</a:t>
            </a:r>
            <a:r>
              <a:rPr lang="de-CH" sz="1800" dirty="0"/>
              <a:t> «</a:t>
            </a:r>
            <a:r>
              <a:rPr lang="de-CH" sz="1800" dirty="0" err="1"/>
              <a:t>best</a:t>
            </a:r>
            <a:r>
              <a:rPr lang="de-CH" sz="1800"/>
              <a:t>»?</a:t>
            </a:r>
            <a:endParaRPr lang="de-CH" sz="1800" dirty="0"/>
          </a:p>
          <a:p>
            <a:r>
              <a:rPr lang="de-CH" sz="1400" dirty="0" err="1"/>
              <a:t>Repeated</a:t>
            </a:r>
            <a:r>
              <a:rPr lang="de-CH" sz="1400" dirty="0"/>
              <a:t> CV?</a:t>
            </a:r>
          </a:p>
          <a:p>
            <a:pPr marL="101600" indent="0"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03689792-A134-42EE-8F23-7AF0EA66A343}"/>
              </a:ext>
            </a:extLst>
          </p:cNvPr>
          <p:cNvSpPr txBox="1">
            <a:spLocks/>
          </p:cNvSpPr>
          <p:nvPr/>
        </p:nvSpPr>
        <p:spPr>
          <a:xfrm>
            <a:off x="5499204" y="3207935"/>
            <a:ext cx="1553778" cy="615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de-CH" sz="24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400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  <a:p>
            <a:pPr marL="101600" indent="0">
              <a:buFont typeface="Roboto Condensed"/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52A603-6D96-41B5-A4BB-EB6D7FDF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56" y="2629106"/>
            <a:ext cx="3835195" cy="150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572750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Hyperparameter Tuning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74486" y="2170824"/>
            <a:ext cx="6716202" cy="1994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 err="1"/>
              <a:t>Choosing</a:t>
            </a:r>
            <a:r>
              <a:rPr lang="de-CH" dirty="0"/>
              <a:t> k in k-NN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«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hyperparameter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tuning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»</a:t>
            </a:r>
          </a:p>
          <a:p>
            <a:r>
              <a:rPr lang="de-CH" dirty="0" err="1"/>
              <a:t>Algorithms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1 </a:t>
            </a:r>
            <a:r>
              <a:rPr lang="de-CH" dirty="0" err="1"/>
              <a:t>hyperparameter</a:t>
            </a:r>
            <a:r>
              <a:rPr lang="de-CH" dirty="0"/>
              <a:t>?</a:t>
            </a:r>
          </a:p>
          <a:p>
            <a:r>
              <a:rPr lang="de-CH" dirty="0" err="1"/>
              <a:t>Grid</a:t>
            </a:r>
            <a:r>
              <a:rPr lang="de-CH" dirty="0"/>
              <a:t> Search CV</a:t>
            </a:r>
          </a:p>
          <a:p>
            <a:r>
              <a:rPr lang="de-CH" dirty="0" err="1"/>
              <a:t>Randomized</a:t>
            </a:r>
            <a:r>
              <a:rPr lang="de-CH" dirty="0"/>
              <a:t> Search CV</a:t>
            </a:r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466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Test Data and Final Workflow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Problematic</a:t>
            </a:r>
            <a:r>
              <a:rPr lang="de-CH" dirty="0"/>
              <a:t> </a:t>
            </a:r>
            <a:r>
              <a:rPr lang="de-CH" dirty="0" err="1"/>
              <a:t>consequence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tuning</a:t>
            </a:r>
            <a:r>
              <a:rPr lang="de-CH" dirty="0"/>
              <a:t>?</a:t>
            </a:r>
          </a:p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Overfitting</a:t>
            </a:r>
            <a:r>
              <a:rPr lang="de-CH" dirty="0"/>
              <a:t> on </a:t>
            </a:r>
            <a:r>
              <a:rPr lang="de-CH" dirty="0" err="1"/>
              <a:t>validation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on CV!</a:t>
            </a:r>
          </a:p>
          <a:p>
            <a:r>
              <a:rPr lang="de-CH" dirty="0"/>
              <a:t>Performance </a:t>
            </a:r>
            <a:r>
              <a:rPr lang="de-CH" dirty="0" err="1"/>
              <a:t>of</a:t>
            </a:r>
            <a:r>
              <a:rPr lang="de-CH" dirty="0"/>
              <a:t> final </a:t>
            </a:r>
            <a:r>
              <a:rPr lang="de-CH" dirty="0" err="1"/>
              <a:t>model</a:t>
            </a:r>
            <a:r>
              <a:rPr lang="de-CH" dirty="0"/>
              <a:t>? → 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Test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de-CH" dirty="0"/>
          </a:p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BBE81-0380-4189-909A-C4EAEB6E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70" y="3077023"/>
            <a:ext cx="3233423" cy="1085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21824E9-7585-4137-89C5-76F0C4F80C9B}"/>
              </a:ext>
            </a:extLst>
          </p:cNvPr>
          <p:cNvSpPr txBox="1"/>
          <p:nvPr/>
        </p:nvSpPr>
        <p:spPr>
          <a:xfrm>
            <a:off x="1502501" y="4330968"/>
            <a:ext cx="2180405" cy="307777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Test = Validation?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33E884-7BC9-45D3-AAC5-414551FC3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5" y="3078663"/>
            <a:ext cx="3122559" cy="10858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0BA9225-C810-43BF-931F-0F84E2D05F62}"/>
              </a:ext>
            </a:extLst>
          </p:cNvPr>
          <p:cNvSpPr txBox="1"/>
          <p:nvPr/>
        </p:nvSpPr>
        <p:spPr>
          <a:xfrm>
            <a:off x="4295300" y="4162874"/>
            <a:ext cx="2498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of</a:t>
            </a:r>
            <a:r>
              <a:rPr lang="de-CH" u="sng" dirty="0">
                <a:solidFill>
                  <a:schemeClr val="accent4">
                    <a:lumMod val="75000"/>
                  </a:schemeClr>
                </a:solidFill>
              </a:rPr>
              <a:t> Workflow B</a:t>
            </a:r>
          </a:p>
        </p:txBody>
      </p:sp>
    </p:spTree>
    <p:extLst>
      <p:ext uri="{BB962C8B-B14F-4D97-AF65-F5344CB8AC3E}">
        <p14:creationId xmlns:p14="http://schemas.microsoft.com/office/powerpoint/2010/main" val="8572638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6383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Using Independent Partitions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3476788" y="3034148"/>
            <a:ext cx="2192491" cy="49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Time-Series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splits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2064804" y="3915886"/>
            <a:ext cx="1966176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Stratified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splits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51770" y="2651747"/>
            <a:ext cx="2125017" cy="49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Grouped</a:t>
            </a:r>
            <a:r>
              <a:rPr lang="de-CH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400" dirty="0" err="1">
                <a:solidFill>
                  <a:schemeClr val="tx2">
                    <a:lumMod val="50000"/>
                  </a:schemeClr>
                </a:solidFill>
              </a:rPr>
              <a:t>splits</a:t>
            </a:r>
            <a:endParaRPr lang="de-CH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2418476" y="2060511"/>
            <a:ext cx="2366833" cy="49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>
                <a:solidFill>
                  <a:schemeClr val="accent6">
                    <a:lumMod val="75000"/>
                  </a:schemeClr>
                </a:solidFill>
              </a:rPr>
              <a:t>Random </a:t>
            </a:r>
            <a:r>
              <a:rPr lang="de-CH" sz="2400" dirty="0" err="1">
                <a:solidFill>
                  <a:schemeClr val="accent6">
                    <a:lumMod val="75000"/>
                  </a:schemeClr>
                </a:solidFill>
              </a:rPr>
              <a:t>splits</a:t>
            </a:r>
            <a:endParaRPr lang="de-CH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with Diamonds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292740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As alternative to grouped splitting, deduplicate (why?) the diamonds data on "price" and all covariates and repeat the last example. Do the results change? </a:t>
            </a:r>
            <a:r>
              <a:rPr lang="en-US" sz="1600"/>
              <a:t>Which results do you trust more?</a:t>
            </a:r>
            <a:endParaRPr lang="en-US" sz="1600" dirty="0"/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Use CV to select the best polynomial degree of log(carat) in the Gamma GLM with log-link (with additional covariates color, cut, clarity). Evaluate on a test data.</a:t>
            </a:r>
          </a:p>
        </p:txBody>
      </p:sp>
    </p:spTree>
    <p:extLst>
      <p:ext uri="{BB962C8B-B14F-4D97-AF65-F5344CB8AC3E}">
        <p14:creationId xmlns:p14="http://schemas.microsoft.com/office/powerpoint/2010/main" val="1723013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3.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Trees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114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What is Machine Learning (ML)?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5947599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dirty="0"/>
              <a:t>Collection of statistical algorithms used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predict things (supervised ML) or to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investigate data structure (unsupervised ML).</a:t>
            </a:r>
          </a:p>
          <a:p>
            <a:pPr marL="101600" indent="0">
              <a:buNone/>
            </a:pPr>
            <a:r>
              <a:rPr lang="en-US" dirty="0"/>
              <a:t>This lecture is on supervised ML</a:t>
            </a:r>
          </a:p>
          <a:p>
            <a:r>
              <a:rPr lang="en-US" sz="1600" dirty="0"/>
              <a:t>Regression</a:t>
            </a:r>
          </a:p>
          <a:p>
            <a:r>
              <a:rPr lang="en-US" sz="1600" dirty="0"/>
              <a:t>Classification</a:t>
            </a:r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3209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321711" y="2704253"/>
            <a:ext cx="2774710" cy="53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tx2">
                    <a:lumMod val="50000"/>
                  </a:schemeClr>
                </a:solidFill>
              </a:rPr>
              <a:t>Gradient </a:t>
            </a:r>
            <a:r>
              <a:rPr lang="de-CH" sz="2800" dirty="0" err="1">
                <a:solidFill>
                  <a:schemeClr val="tx2">
                    <a:lumMod val="50000"/>
                  </a:schemeClr>
                </a:solidFill>
              </a:rPr>
              <a:t>boosting</a:t>
            </a:r>
            <a:endParaRPr lang="de-CH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3221805" y="1637566"/>
            <a:ext cx="30231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800" dirty="0">
                <a:solidFill>
                  <a:schemeClr val="accent6">
                    <a:lumMod val="75000"/>
                  </a:schemeClr>
                </a:solidFill>
              </a:rPr>
              <a:t>Random Forests</a:t>
            </a:r>
          </a:p>
        </p:txBody>
      </p:sp>
    </p:spTree>
    <p:extLst>
      <p:ext uri="{BB962C8B-B14F-4D97-AF65-F5344CB8AC3E}">
        <p14:creationId xmlns:p14="http://schemas.microsoft.com/office/powerpoint/2010/main" val="3569357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Decision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Simple</a:t>
            </a:r>
          </a:p>
          <a:p>
            <a:r>
              <a:rPr lang="de-CH" dirty="0"/>
              <a:t>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interpret</a:t>
            </a:r>
            <a:endParaRPr lang="de-CH" dirty="0"/>
          </a:p>
          <a:p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like </a:t>
            </a:r>
            <a:r>
              <a:rPr lang="de-CH" sz="1600" dirty="0" err="1"/>
              <a:t>wolves</a:t>
            </a:r>
            <a:r>
              <a:rPr lang="de-CH" sz="1600" dirty="0"/>
              <a:t>: </a:t>
            </a:r>
            <a:br>
              <a:rPr lang="de-CH" sz="1600" dirty="0"/>
            </a:br>
            <a:r>
              <a:rPr lang="de-CH" sz="1600" dirty="0"/>
              <a:t> </a:t>
            </a:r>
            <a:r>
              <a:rPr lang="de-CH" sz="1600" dirty="0" err="1"/>
              <a:t>Weak</a:t>
            </a:r>
            <a:r>
              <a:rPr lang="de-CH" sz="1600" dirty="0"/>
              <a:t> </a:t>
            </a:r>
            <a:r>
              <a:rPr lang="de-CH" sz="1600" dirty="0" err="1"/>
              <a:t>alone</a:t>
            </a:r>
            <a:r>
              <a:rPr lang="de-CH" sz="1600" dirty="0"/>
              <a:t>, strong </a:t>
            </a:r>
            <a:r>
              <a:rPr lang="de-CH" sz="1600" dirty="0" err="1"/>
              <a:t>together</a:t>
            </a:r>
            <a:endParaRPr lang="de-CH" sz="1600" dirty="0"/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1984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, Friedman)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/>
          </a:p>
        </p:txBody>
      </p:sp>
      <p:pic>
        <p:nvPicPr>
          <p:cNvPr id="2050" name="Picture 2" descr="Leafless Tree Under Gray Sky">
            <a:extLst>
              <a:ext uri="{FF2B5EF4-FFF2-40B4-BE49-F238E27FC236}">
                <a16:creationId xmlns:a16="http://schemas.microsoft.com/office/drawing/2014/main" id="{6A61B927-0A01-4D8B-BC37-FA69234F6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85" y="942577"/>
            <a:ext cx="2755443" cy="34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3CEA3-28B7-4C2D-B6D9-6CA577CC1436}"/>
              </a:ext>
            </a:extLst>
          </p:cNvPr>
          <p:cNvSpPr txBox="1"/>
          <p:nvPr/>
        </p:nvSpPr>
        <p:spPr>
          <a:xfrm>
            <a:off x="4674856" y="4366072"/>
            <a:ext cx="264907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https://images.pexels.com/photos/3732527/pexels-photo-3732527.jpeg</a:t>
            </a:r>
          </a:p>
        </p:txBody>
      </p:sp>
    </p:spTree>
    <p:extLst>
      <p:ext uri="{BB962C8B-B14F-4D97-AF65-F5344CB8AC3E}">
        <p14:creationId xmlns:p14="http://schemas.microsoft.com/office/powerpoint/2010/main" val="1322101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EC80B8E-24D1-4450-83B7-ED1E8923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57" y="1149725"/>
            <a:ext cx="4940980" cy="365878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Decision Trees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6" y="1777125"/>
            <a:ext cx="3649432" cy="159018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Algorithm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Split: find </a:t>
            </a:r>
            <a:r>
              <a:rPr lang="de-CH" dirty="0" err="1"/>
              <a:t>best</a:t>
            </a:r>
            <a:r>
              <a:rPr lang="de-CH" dirty="0"/>
              <a:t> «</a:t>
            </a:r>
            <a:r>
              <a:rPr lang="de-CH" dirty="0" err="1"/>
              <a:t>yes</a:t>
            </a:r>
            <a:r>
              <a:rPr lang="de-CH" dirty="0"/>
              <a:t>/</a:t>
            </a:r>
            <a:r>
              <a:rPr lang="de-CH" dirty="0" err="1"/>
              <a:t>no</a:t>
            </a:r>
            <a:r>
              <a:rPr lang="de-CH" dirty="0"/>
              <a:t>»</a:t>
            </a:r>
            <a:br>
              <a:rPr lang="de-CH" dirty="0"/>
            </a:br>
            <a:r>
              <a:rPr lang="de-CH" dirty="0" err="1"/>
              <a:t>question</a:t>
            </a:r>
            <a:r>
              <a:rPr lang="de-CH" dirty="0"/>
              <a:t> on </a:t>
            </a:r>
            <a:r>
              <a:rPr lang="de-CH" dirty="0" err="1"/>
              <a:t>best</a:t>
            </a:r>
            <a:r>
              <a:rPr lang="de-CH" dirty="0"/>
              <a:t> feature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Apply</a:t>
            </a:r>
            <a:r>
              <a:rPr lang="de-CH" dirty="0"/>
              <a:t> </a:t>
            </a:r>
            <a:r>
              <a:rPr lang="de-CH" dirty="0" err="1"/>
              <a:t>Step</a:t>
            </a:r>
            <a:r>
              <a:rPr lang="de-CH" dirty="0"/>
              <a:t> 1 </a:t>
            </a:r>
            <a:r>
              <a:rPr lang="de-CH" dirty="0" err="1"/>
              <a:t>recursively</a:t>
            </a: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D182820B-9F17-4881-901F-3A34F4943BD6}"/>
              </a:ext>
            </a:extLst>
          </p:cNvPr>
          <p:cNvSpPr txBox="1">
            <a:spLocks/>
          </p:cNvSpPr>
          <p:nvPr/>
        </p:nvSpPr>
        <p:spPr>
          <a:xfrm>
            <a:off x="5733188" y="2508810"/>
            <a:ext cx="1058537" cy="44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3626E3D-0A4D-4624-9FE0-C69A79DB086B}"/>
              </a:ext>
            </a:extLst>
          </p:cNvPr>
          <p:cNvSpPr txBox="1"/>
          <p:nvPr/>
        </p:nvSpPr>
        <p:spPr>
          <a:xfrm>
            <a:off x="2924977" y="1814039"/>
            <a:ext cx="15037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Regarding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br>
              <a:rPr lang="de-CH" sz="1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sz="1200" dirty="0" err="1">
                <a:solidFill>
                  <a:schemeClr val="accent4">
                    <a:lumMod val="75000"/>
                  </a:schemeClr>
                </a:solidFill>
              </a:rPr>
              <a:t>improvement</a:t>
            </a:r>
            <a:endParaRPr lang="de-CH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83C0934-E0D3-4A0F-9233-2022B5252BF8}"/>
              </a:ext>
            </a:extLst>
          </p:cNvPr>
          <p:cNvCxnSpPr/>
          <p:nvPr/>
        </p:nvCxnSpPr>
        <p:spPr>
          <a:xfrm flipH="1">
            <a:off x="2963801" y="2240372"/>
            <a:ext cx="129747" cy="14791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803DB7-87F7-45BC-8F98-D17749B85779}"/>
              </a:ext>
            </a:extLst>
          </p:cNvPr>
          <p:cNvCxnSpPr>
            <a:cxnSpLocks/>
          </p:cNvCxnSpPr>
          <p:nvPr/>
        </p:nvCxnSpPr>
        <p:spPr>
          <a:xfrm>
            <a:off x="3195792" y="2238935"/>
            <a:ext cx="60457" cy="46504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Google Shape;203;p17">
            <a:extLst>
              <a:ext uri="{FF2B5EF4-FFF2-40B4-BE49-F238E27FC236}">
                <a16:creationId xmlns:a16="http://schemas.microsoft.com/office/drawing/2014/main" id="{5A9BEE0F-C185-466C-ADBE-4680574FC644}"/>
              </a:ext>
            </a:extLst>
          </p:cNvPr>
          <p:cNvSpPr txBox="1">
            <a:spLocks/>
          </p:cNvSpPr>
          <p:nvPr/>
        </p:nvSpPr>
        <p:spPr>
          <a:xfrm>
            <a:off x="1185667" y="3531423"/>
            <a:ext cx="2498827" cy="12009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400" dirty="0" err="1"/>
              <a:t>Typical</a:t>
            </a:r>
            <a:r>
              <a:rPr lang="de-CH" sz="1400" dirty="0"/>
              <a:t> </a:t>
            </a:r>
            <a:r>
              <a:rPr lang="de-CH" sz="1400" dirty="0" err="1"/>
              <a:t>losses</a:t>
            </a:r>
            <a:r>
              <a:rPr lang="de-CH" sz="1400" dirty="0"/>
              <a:t>: MSE, </a:t>
            </a:r>
            <a:br>
              <a:rPr lang="de-CH" sz="1400" u="sng" dirty="0"/>
            </a:br>
            <a:r>
              <a:rPr lang="de-CH" sz="1400" dirty="0"/>
              <a:t>log </a:t>
            </a:r>
            <a:r>
              <a:rPr lang="de-CH" sz="1400" dirty="0" err="1"/>
              <a:t>loss</a:t>
            </a:r>
            <a:r>
              <a:rPr lang="de-CH" sz="1400" dirty="0"/>
              <a:t>/</a:t>
            </a:r>
            <a:r>
              <a:rPr lang="de-CH" sz="1400" dirty="0" err="1"/>
              <a:t>cross-entropy</a:t>
            </a:r>
            <a:r>
              <a:rPr lang="de-CH" sz="1400" dirty="0"/>
              <a:t>/ </a:t>
            </a:r>
            <a:br>
              <a:rPr lang="de-CH" sz="1400" dirty="0"/>
            </a:br>
            <a:r>
              <a:rPr lang="de-CH" sz="1400" dirty="0" err="1"/>
              <a:t>information</a:t>
            </a:r>
            <a:r>
              <a:rPr lang="de-CH" sz="1400" dirty="0"/>
              <a:t> </a:t>
            </a:r>
            <a:r>
              <a:rPr lang="de-CH" sz="1400" dirty="0" err="1"/>
              <a:t>or</a:t>
            </a:r>
            <a:r>
              <a:rPr lang="de-CH" sz="1400" dirty="0"/>
              <a:t> Gini</a:t>
            </a:r>
          </a:p>
          <a:p>
            <a:r>
              <a:rPr lang="de-CH" sz="1400" dirty="0" err="1"/>
              <a:t>Predictions</a:t>
            </a:r>
            <a:r>
              <a:rPr lang="de-CH" sz="1400" dirty="0"/>
              <a:t>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84EB69-61F6-4DAF-9126-4066CD9E6A3B}"/>
              </a:ext>
            </a:extLst>
          </p:cNvPr>
          <p:cNvSpPr txBox="1"/>
          <p:nvPr/>
        </p:nvSpPr>
        <p:spPr>
          <a:xfrm>
            <a:off x="6791725" y="4306229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Leaves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9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Properties of Decision Trees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3192604" y="2848283"/>
            <a:ext cx="1513068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covariates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1684641" y="3221595"/>
            <a:ext cx="1513068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Interactions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766421" y="2655770"/>
            <a:ext cx="1631093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Values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805405" y="1964020"/>
            <a:ext cx="1201095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Outliers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423645" y="2013272"/>
            <a:ext cx="990753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Greedy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7C9830-15BC-42F3-ADEF-7BECA89B682A}"/>
              </a:ext>
            </a:extLst>
          </p:cNvPr>
          <p:cNvSpPr txBox="1"/>
          <p:nvPr/>
        </p:nvSpPr>
        <p:spPr>
          <a:xfrm>
            <a:off x="961552" y="3915783"/>
            <a:ext cx="5203835" cy="30777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accent1"/>
                </a:solidFill>
              </a:rPr>
              <a:t>Properties </a:t>
            </a:r>
            <a:r>
              <a:rPr lang="de-CH" dirty="0" err="1">
                <a:solidFill>
                  <a:schemeClr val="accent1"/>
                </a:solidFill>
              </a:rPr>
              <a:t>are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inherited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to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groups</a:t>
            </a:r>
            <a:r>
              <a:rPr lang="de-CH" dirty="0">
                <a:solidFill>
                  <a:schemeClr val="accent1"/>
                </a:solidFill>
              </a:rPr>
              <a:t>/</a:t>
            </a:r>
            <a:r>
              <a:rPr lang="de-CH" dirty="0" err="1">
                <a:solidFill>
                  <a:schemeClr val="accent1"/>
                </a:solidFill>
              </a:rPr>
              <a:t>ensembles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of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decision</a:t>
            </a:r>
            <a:r>
              <a:rPr lang="de-CH" dirty="0">
                <a:solidFill>
                  <a:schemeClr val="accent1"/>
                </a:solidFill>
              </a:rPr>
              <a:t> </a:t>
            </a:r>
            <a:r>
              <a:rPr lang="de-CH" dirty="0" err="1">
                <a:solidFill>
                  <a:schemeClr val="accent1"/>
                </a:solidFill>
              </a:rPr>
              <a:t>trees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EE884FFE-22F1-43CE-9160-F52679AB7F46}"/>
              </a:ext>
            </a:extLst>
          </p:cNvPr>
          <p:cNvSpPr txBox="1">
            <a:spLocks/>
          </p:cNvSpPr>
          <p:nvPr/>
        </p:nvSpPr>
        <p:spPr>
          <a:xfrm>
            <a:off x="4919022" y="2595359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/>
                </a:solidFill>
              </a:rPr>
              <a:t>Extrapolation</a:t>
            </a:r>
          </a:p>
        </p:txBody>
      </p:sp>
    </p:spTree>
    <p:extLst>
      <p:ext uri="{BB962C8B-B14F-4D97-AF65-F5344CB8AC3E}">
        <p14:creationId xmlns:p14="http://schemas.microsoft.com/office/powerpoint/2010/main" val="3173065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Group of many </a:t>
            </a:r>
            <a:br>
              <a:rPr lang="en-US" dirty="0"/>
            </a:br>
            <a:r>
              <a:rPr lang="en-US" dirty="0"/>
              <a:t>decision trees</a:t>
            </a:r>
          </a:p>
          <a:p>
            <a:r>
              <a:rPr lang="en-US" dirty="0"/>
              <a:t>Perform very well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Around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2001 </a:t>
            </a:r>
            <a:br>
              <a:rPr lang="de-CH" dirty="0"/>
            </a:br>
            <a:r>
              <a:rPr lang="de-CH" dirty="0"/>
              <a:t>(</a:t>
            </a:r>
            <a:r>
              <a:rPr lang="de-CH" dirty="0" err="1"/>
              <a:t>Breiman</a:t>
            </a:r>
            <a:r>
              <a:rPr lang="de-CH" dirty="0"/>
              <a:t>)</a:t>
            </a:r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/>
          </a:p>
        </p:txBody>
      </p:sp>
      <p:pic>
        <p:nvPicPr>
          <p:cNvPr id="1032" name="Picture 8" descr="Photography of Forest">
            <a:extLst>
              <a:ext uri="{FF2B5EF4-FFF2-40B4-BE49-F238E27FC236}">
                <a16:creationId xmlns:a16="http://schemas.microsoft.com/office/drawing/2014/main" id="{F6B5D367-F5E1-447B-8826-7BAE1888F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94" y="1031208"/>
            <a:ext cx="2421265" cy="343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93388F3-5A31-4A7B-A10C-D588C31508A3}"/>
              </a:ext>
            </a:extLst>
          </p:cNvPr>
          <p:cNvSpPr txBox="1"/>
          <p:nvPr/>
        </p:nvSpPr>
        <p:spPr>
          <a:xfrm>
            <a:off x="4640237" y="4431401"/>
            <a:ext cx="26193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https://images.pexels.com/photos/1459534/pexels-photo-1459534.jpeg</a:t>
            </a:r>
          </a:p>
        </p:txBody>
      </p:sp>
    </p:spTree>
    <p:extLst>
      <p:ext uri="{BB962C8B-B14F-4D97-AF65-F5344CB8AC3E}">
        <p14:creationId xmlns:p14="http://schemas.microsoft.com/office/powerpoint/2010/main" val="1176791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 Random Forests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83849"/>
            <a:ext cx="6882170" cy="221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train</a:t>
            </a:r>
            <a:r>
              <a:rPr lang="de-CH" dirty="0"/>
              <a:t> 500 </a:t>
            </a:r>
            <a:r>
              <a:rPr lang="de-CH" dirty="0" err="1"/>
              <a:t>trees</a:t>
            </a:r>
            <a:r>
              <a:rPr lang="de-CH" dirty="0"/>
              <a:t>,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different? </a:t>
            </a:r>
            <a:br>
              <a:rPr lang="de-CH" dirty="0"/>
            </a:br>
            <a:r>
              <a:rPr lang="de-CH" dirty="0"/>
              <a:t>→ </a:t>
            </a:r>
            <a:r>
              <a:rPr lang="de-CH" dirty="0" err="1"/>
              <a:t>Introduce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randomness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split</a:t>
            </a:r>
            <a:r>
              <a:rPr lang="de-CH" dirty="0"/>
              <a:t> </a:t>
            </a:r>
            <a:r>
              <a:rPr lang="de-CH" dirty="0" err="1"/>
              <a:t>considers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features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tree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trained</a:t>
            </a:r>
            <a:r>
              <a:rPr lang="de-CH" dirty="0"/>
              <a:t> on </a:t>
            </a:r>
            <a:r>
              <a:rPr lang="de-CH" dirty="0" err="1"/>
              <a:t>bootstrap</a:t>
            </a:r>
            <a:r>
              <a:rPr lang="de-CH" dirty="0"/>
              <a:t> sample.</a:t>
            </a:r>
          </a:p>
          <a:p>
            <a:pPr marL="101600" indent="0">
              <a:buNone/>
            </a:pPr>
            <a:r>
              <a:rPr lang="de-CH" dirty="0" err="1"/>
              <a:t>Predictions</a:t>
            </a:r>
            <a:r>
              <a:rPr lang="de-CH" dirty="0"/>
              <a:t>?</a:t>
            </a:r>
            <a:r>
              <a:rPr lang="de-CH" u="sng" dirty="0"/>
              <a:t> 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646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Comments on Random Forests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/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CC46C02A-3B08-4E9D-8895-642071544F7F}"/>
              </a:ext>
            </a:extLst>
          </p:cNvPr>
          <p:cNvSpPr txBox="1">
            <a:spLocks/>
          </p:cNvSpPr>
          <p:nvPr/>
        </p:nvSpPr>
        <p:spPr>
          <a:xfrm>
            <a:off x="4444975" y="3187507"/>
            <a:ext cx="2436314" cy="5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Parameter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tuning</a:t>
            </a:r>
            <a:endParaRPr lang="de-CH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C8DD0645-0292-43D9-8A7E-35784562903D}"/>
              </a:ext>
            </a:extLst>
          </p:cNvPr>
          <p:cNvSpPr txBox="1">
            <a:spLocks/>
          </p:cNvSpPr>
          <p:nvPr/>
        </p:nvSpPr>
        <p:spPr>
          <a:xfrm>
            <a:off x="2150765" y="3089149"/>
            <a:ext cx="2120000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rgbClr val="4BB5D9"/>
                </a:solidFill>
              </a:rPr>
              <a:t>Out-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-Bag (OOB)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86144C0F-6CCB-412A-943C-EE1779454CBE}"/>
              </a:ext>
            </a:extLst>
          </p:cNvPr>
          <p:cNvSpPr txBox="1">
            <a:spLocks/>
          </p:cNvSpPr>
          <p:nvPr/>
        </p:nvSpPr>
        <p:spPr>
          <a:xfrm>
            <a:off x="1903484" y="2482261"/>
            <a:ext cx="1833675" cy="45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Diversification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!</a:t>
            </a: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BDAEF781-6C2C-4FA5-AB31-80008F62ECE1}"/>
              </a:ext>
            </a:extLst>
          </p:cNvPr>
          <p:cNvSpPr txBox="1">
            <a:spLocks/>
          </p:cNvSpPr>
          <p:nvPr/>
        </p:nvSpPr>
        <p:spPr>
          <a:xfrm>
            <a:off x="2499591" y="1968282"/>
            <a:ext cx="2186709" cy="409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trees</a:t>
            </a:r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767C32E2-A149-4591-A6B1-EFEDCB71BF71}"/>
              </a:ext>
            </a:extLst>
          </p:cNvPr>
          <p:cNvSpPr txBox="1">
            <a:spLocks/>
          </p:cNvSpPr>
          <p:nvPr/>
        </p:nvSpPr>
        <p:spPr>
          <a:xfrm>
            <a:off x="4270765" y="2697971"/>
            <a:ext cx="2382524" cy="45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Insample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42EF501-8AAD-4750-B8A8-6510B144BB27}"/>
              </a:ext>
            </a:extLst>
          </p:cNvPr>
          <p:cNvSpPr txBox="1"/>
          <p:nvPr/>
        </p:nvSpPr>
        <p:spPr>
          <a:xfrm>
            <a:off x="1483718" y="3855003"/>
            <a:ext cx="1849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sz="28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sz="28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292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5123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Interpreting a “Black Box” is Important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dirty="0"/>
              <a:t>Minimum </a:t>
            </a:r>
            <a:r>
              <a:rPr lang="de-CH" dirty="0" err="1"/>
              <a:t>interpretation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?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Performance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Variable </a:t>
            </a:r>
            <a:r>
              <a:rPr lang="de-CH" dirty="0" err="1"/>
              <a:t>importance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Effects</a:t>
            </a:r>
            <a:r>
              <a:rPr lang="de-CH" dirty="0"/>
              <a:t> → e.g. partial </a:t>
            </a:r>
            <a:r>
              <a:rPr lang="de-CH" dirty="0" err="1"/>
              <a:t>dependence</a:t>
            </a:r>
            <a:r>
              <a:rPr lang="de-CH" dirty="0"/>
              <a:t> </a:t>
            </a:r>
            <a:r>
              <a:rPr lang="de-CH" dirty="0" err="1"/>
              <a:t>plots</a:t>
            </a:r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r>
              <a:rPr lang="de-CH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endParaRPr lang="de-CH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418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Random Forests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In our diamonds random forest, replace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 by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log(carat). </a:t>
            </a:r>
            <a:r>
              <a:rPr lang="en-US" sz="1600" dirty="0"/>
              <a:t>Do the results change?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a (</a:t>
            </a:r>
            <a:r>
              <a:rPr lang="de-CH" sz="1600" dirty="0" err="1"/>
              <a:t>probability</a:t>
            </a:r>
            <a:r>
              <a:rPr lang="de-CH" sz="1600" dirty="0"/>
              <a:t>)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 err="1"/>
              <a:t>Choose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 </a:t>
            </a:r>
            <a:r>
              <a:rPr lang="de-CH" sz="1600" dirty="0" err="1"/>
              <a:t>depth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OOB </a:t>
            </a:r>
            <a:r>
              <a:rPr lang="de-CH" sz="1600" dirty="0" err="1"/>
              <a:t>performance</a:t>
            </a:r>
            <a:r>
              <a:rPr lang="de-CH" sz="1600" dirty="0"/>
              <a:t> </a:t>
            </a:r>
            <a:r>
              <a:rPr lang="de-CH" sz="1600" dirty="0" err="1"/>
              <a:t>or</a:t>
            </a:r>
            <a:r>
              <a:rPr lang="de-CH" sz="1600" dirty="0"/>
              <a:t> CV.</a:t>
            </a:r>
          </a:p>
          <a:p>
            <a:pPr lvl="1"/>
            <a:r>
              <a:rPr lang="de-CH" sz="1600" dirty="0" err="1"/>
              <a:t>Evaluate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an </a:t>
            </a:r>
            <a:r>
              <a:rPr lang="de-CH" sz="1600" dirty="0" err="1"/>
              <a:t>independent</a:t>
            </a:r>
            <a:r>
              <a:rPr lang="de-CH" sz="1600" dirty="0"/>
              <a:t> 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dataset</a:t>
            </a:r>
            <a:r>
              <a:rPr lang="de-CH" sz="1600" dirty="0"/>
              <a:t>.</a:t>
            </a:r>
          </a:p>
          <a:p>
            <a:pPr lvl="1"/>
            <a:r>
              <a:rPr lang="de-CH" sz="160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147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Gradient Boosted Trees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717862" y="2024653"/>
            <a:ext cx="4105028" cy="2064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Group of many decision trees</a:t>
            </a:r>
          </a:p>
          <a:p>
            <a:r>
              <a:rPr lang="en-US" sz="1800" dirty="0"/>
              <a:t>Perform very well</a:t>
            </a:r>
          </a:p>
          <a:p>
            <a:r>
              <a:rPr lang="en-US" sz="1800" dirty="0"/>
              <a:t>“Black Box”</a:t>
            </a:r>
          </a:p>
          <a:p>
            <a:r>
              <a:rPr lang="de-CH" sz="1800" dirty="0" err="1"/>
              <a:t>Around</a:t>
            </a:r>
            <a:r>
              <a:rPr lang="de-CH" sz="1800" dirty="0"/>
              <a:t> </a:t>
            </a:r>
            <a:r>
              <a:rPr lang="de-CH" sz="1800" dirty="0" err="1"/>
              <a:t>since</a:t>
            </a:r>
            <a:r>
              <a:rPr lang="de-CH" sz="1800" dirty="0"/>
              <a:t> 2001 (Friedman)</a:t>
            </a:r>
          </a:p>
          <a:p>
            <a:r>
              <a:rPr lang="de-CH" sz="1800" dirty="0" err="1">
                <a:hlinkClick r:id="rId3"/>
              </a:rPr>
              <a:t>XGBoost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LightGBM</a:t>
            </a:r>
            <a:r>
              <a:rPr lang="de-CH" sz="1800" dirty="0">
                <a:hlinkClick r:id="rId3"/>
              </a:rPr>
              <a:t>, </a:t>
            </a:r>
            <a:r>
              <a:rPr lang="de-CH" sz="1800" dirty="0" err="1">
                <a:hlinkClick r:id="rId3"/>
              </a:rPr>
              <a:t>CatBoost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8F0FFC-293A-4A6D-A8F0-E809AFD9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90" y="1058087"/>
            <a:ext cx="3445366" cy="17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0AECAA8-B95C-472C-AEE2-DCD9770EAF0C}"/>
              </a:ext>
            </a:extLst>
          </p:cNvPr>
          <p:cNvSpPr txBox="1"/>
          <p:nvPr/>
        </p:nvSpPr>
        <p:spPr>
          <a:xfrm>
            <a:off x="4749597" y="2630764"/>
            <a:ext cx="25259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600" dirty="0"/>
              <a:t>https://www.gormanalysis.com/blog/gradient-boosting-explained/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43240337-13D5-46E3-85FA-B4C13CA1776E}"/>
              </a:ext>
            </a:extLst>
          </p:cNvPr>
          <p:cNvSpPr/>
          <p:nvPr/>
        </p:nvSpPr>
        <p:spPr>
          <a:xfrm>
            <a:off x="4242546" y="2233673"/>
            <a:ext cx="472473" cy="1376862"/>
          </a:xfrm>
          <a:prstGeom prst="rightBrace">
            <a:avLst>
              <a:gd name="adj1" fmla="val 8333"/>
              <a:gd name="adj2" fmla="val 6943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B708292-1074-4B73-97FE-C59B24F88397}"/>
              </a:ext>
            </a:extLst>
          </p:cNvPr>
          <p:cNvSpPr txBox="1"/>
          <p:nvPr/>
        </p:nvSpPr>
        <p:spPr>
          <a:xfrm>
            <a:off x="4749597" y="3009658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2"/>
                </a:solidFill>
              </a:rPr>
              <a:t>Like </a:t>
            </a:r>
            <a:r>
              <a:rPr lang="de-CH" dirty="0" err="1">
                <a:solidFill>
                  <a:schemeClr val="bg2"/>
                </a:solidFill>
              </a:rPr>
              <a:t>random</a:t>
            </a:r>
            <a:r>
              <a:rPr lang="de-CH" dirty="0">
                <a:solidFill>
                  <a:schemeClr val="bg2"/>
                </a:solidFill>
              </a:rPr>
              <a:t> </a:t>
            </a:r>
            <a:r>
              <a:rPr lang="de-CH" dirty="0" err="1">
                <a:solidFill>
                  <a:schemeClr val="bg2"/>
                </a:solidFill>
              </a:rPr>
              <a:t>forests</a:t>
            </a:r>
            <a:endParaRPr lang="de-CH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Lecture Overview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4"/>
            <a:ext cx="5860193" cy="262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dirty="0"/>
              <a:t>Basics and Linear Models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/>
              <a:t>Model </a:t>
            </a:r>
            <a:r>
              <a:rPr lang="de-CH" dirty="0" err="1"/>
              <a:t>Selection</a:t>
            </a:r>
            <a:r>
              <a:rPr lang="de-CH" dirty="0"/>
              <a:t> and Validation</a:t>
            </a:r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Trees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r>
              <a:rPr lang="de-CH" dirty="0" err="1"/>
              <a:t>Neural</a:t>
            </a:r>
            <a:r>
              <a:rPr lang="de-CH" dirty="0"/>
              <a:t> Nets</a:t>
            </a:r>
          </a:p>
          <a:p>
            <a:r>
              <a:rPr lang="de-CH" sz="1600" dirty="0"/>
              <a:t>Material: </a:t>
            </a:r>
            <a:r>
              <a:rPr lang="en-US" sz="1600" dirty="0">
                <a:solidFill>
                  <a:srgbClr val="607896"/>
                </a:solidFill>
                <a:latin typeface="Roboto Condensed"/>
                <a:ea typeface="Roboto Condensed"/>
                <a:sym typeface="Roboto Condensed"/>
                <a:hlinkClick r:id="rId3"/>
              </a:rPr>
              <a:t>https://github.com/mayer79/ml_lecture</a:t>
            </a:r>
            <a:endParaRPr lang="en-US" sz="1600" dirty="0">
              <a:solidFill>
                <a:srgbClr val="607896"/>
              </a:solidFill>
              <a:latin typeface="Roboto Condensed"/>
              <a:ea typeface="Roboto Condensed"/>
              <a:sym typeface="Roboto Condensed"/>
            </a:endParaRPr>
          </a:p>
          <a:p>
            <a:r>
              <a:rPr lang="en" sz="1600" dirty="0"/>
              <a:t>Presentation template: </a:t>
            </a:r>
            <a:r>
              <a:rPr lang="en" sz="1600" u="sng" dirty="0">
                <a:hlinkClick r:id="rId4"/>
              </a:rPr>
              <a:t>SlidesCarnival</a:t>
            </a: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454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How does Gradient Boosting Work?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6277051" cy="14237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de-CH" sz="1800" dirty="0" err="1"/>
              <a:t>Algorithm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Fit simple </a:t>
            </a:r>
            <a:r>
              <a:rPr lang="de-CH" sz="1600" dirty="0" err="1"/>
              <a:t>model</a:t>
            </a:r>
            <a:r>
              <a:rPr lang="de-CH" sz="1600" dirty="0"/>
              <a:t> (</a:t>
            </a:r>
            <a:r>
              <a:rPr lang="de-CH" sz="1600" dirty="0" err="1"/>
              <a:t>often</a:t>
            </a:r>
            <a:r>
              <a:rPr lang="de-CH" sz="1600" dirty="0"/>
              <a:t> a </a:t>
            </a:r>
            <a:r>
              <a:rPr lang="de-CH" sz="1600" dirty="0" err="1"/>
              <a:t>small</a:t>
            </a:r>
            <a:r>
              <a:rPr lang="de-CH" sz="1600" dirty="0"/>
              <a:t> </a:t>
            </a:r>
            <a:r>
              <a:rPr lang="de-CH" sz="1600" dirty="0" err="1"/>
              <a:t>decision</a:t>
            </a:r>
            <a:r>
              <a:rPr lang="de-CH" sz="1600" dirty="0"/>
              <a:t> </a:t>
            </a:r>
            <a:r>
              <a:rPr lang="de-CH" sz="1600" dirty="0" err="1"/>
              <a:t>tree</a:t>
            </a:r>
            <a:r>
              <a:rPr lang="de-CH" sz="1600" dirty="0"/>
              <a:t>).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Add </a:t>
            </a:r>
            <a:r>
              <a:rPr lang="de-CH" sz="1600" dirty="0" err="1"/>
              <a:t>another</a:t>
            </a:r>
            <a:r>
              <a:rPr lang="de-CH" sz="1600" dirty="0"/>
              <a:t> simple </a:t>
            </a:r>
            <a:r>
              <a:rPr lang="de-CH" sz="1600" dirty="0" err="1"/>
              <a:t>model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correct</a:t>
            </a:r>
            <a:r>
              <a:rPr lang="de-CH" sz="1600" dirty="0"/>
              <a:t> </a:t>
            </a:r>
            <a:r>
              <a:rPr lang="de-CH" sz="1600" dirty="0" err="1"/>
              <a:t>errors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first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/>
              <a:t>Repeat </a:t>
            </a:r>
            <a:r>
              <a:rPr lang="de-CH" sz="1600" dirty="0" err="1"/>
              <a:t>Step</a:t>
            </a:r>
            <a:r>
              <a:rPr lang="de-CH" sz="1600" dirty="0"/>
              <a:t> 2 </a:t>
            </a:r>
            <a:r>
              <a:rPr lang="de-CH" sz="1600" dirty="0" err="1"/>
              <a:t>until</a:t>
            </a:r>
            <a:r>
              <a:rPr lang="de-CH" sz="1600" dirty="0"/>
              <a:t> </a:t>
            </a:r>
            <a:r>
              <a:rPr lang="de-CH" sz="1600" dirty="0" err="1"/>
              <a:t>stopping</a:t>
            </a:r>
            <a:r>
              <a:rPr lang="de-CH" sz="1600" dirty="0"/>
              <a:t> </a:t>
            </a:r>
            <a:r>
              <a:rPr lang="de-CH" sz="1600" dirty="0" err="1"/>
              <a:t>criterion</a:t>
            </a:r>
            <a:r>
              <a:rPr lang="de-CH" sz="1600" dirty="0"/>
              <a:t> </a:t>
            </a:r>
            <a:r>
              <a:rPr lang="de-CH" sz="1600" dirty="0" err="1"/>
              <a:t>triggers</a:t>
            </a:r>
            <a:r>
              <a:rPr lang="de-CH" sz="1600" dirty="0"/>
              <a:t>.</a:t>
            </a:r>
          </a:p>
          <a:p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found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de-CH" sz="1600" dirty="0" err="1"/>
              <a:t>combining</a:t>
            </a:r>
            <a:r>
              <a:rPr lang="de-CH" sz="1600" dirty="0"/>
              <a:t> </a:t>
            </a:r>
            <a:r>
              <a:rPr lang="de-CH" sz="1600" dirty="0" err="1"/>
              <a:t>predictions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/>
              <a:t>all simple </a:t>
            </a:r>
            <a:r>
              <a:rPr lang="de-CH" sz="1600" dirty="0" err="1"/>
              <a:t>models</a:t>
            </a:r>
            <a:r>
              <a:rPr lang="de-CH" sz="1600" dirty="0"/>
              <a:t> </a:t>
            </a:r>
            <a:br>
              <a:rPr lang="de-CH" sz="1600" dirty="0"/>
            </a:br>
            <a:r>
              <a:rPr lang="de-CH" sz="1600" dirty="0"/>
              <a:t>(like </a:t>
            </a:r>
            <a:r>
              <a:rPr lang="de-CH" sz="1600" dirty="0" err="1"/>
              <a:t>random</a:t>
            </a:r>
            <a:r>
              <a:rPr lang="de-CH" sz="1600" dirty="0"/>
              <a:t> </a:t>
            </a:r>
            <a:r>
              <a:rPr lang="de-CH" sz="1600" dirty="0" err="1"/>
              <a:t>forest</a:t>
            </a:r>
            <a:r>
              <a:rPr lang="de-CH" sz="1600" dirty="0"/>
              <a:t>).</a:t>
            </a:r>
          </a:p>
          <a:p>
            <a:r>
              <a:rPr lang="de-CH" sz="1600" dirty="0"/>
              <a:t>Flexible </a:t>
            </a:r>
            <a:r>
              <a:rPr lang="de-CH" sz="1600" dirty="0" err="1"/>
              <a:t>regarding</a:t>
            </a:r>
            <a:r>
              <a:rPr lang="de-CH" sz="1600" dirty="0"/>
              <a:t> </a:t>
            </a:r>
            <a:r>
              <a:rPr lang="de-CH" sz="1600" dirty="0" err="1"/>
              <a:t>loss</a:t>
            </a:r>
            <a:r>
              <a:rPr lang="de-CH" sz="1600" dirty="0"/>
              <a:t> </a:t>
            </a:r>
            <a:r>
              <a:rPr lang="de-CH" sz="1600" dirty="0" err="1"/>
              <a:t>function</a:t>
            </a:r>
            <a:r>
              <a:rPr lang="de-CH" sz="1600" dirty="0"/>
              <a:t> (GLMs…)</a:t>
            </a:r>
          </a:p>
          <a:p>
            <a:pPr marL="101600" indent="0">
              <a:buNone/>
            </a:pPr>
            <a:endParaRPr lang="de-CH" dirty="0"/>
          </a:p>
          <a:p>
            <a:pPr marL="558800" indent="-457200">
              <a:buFont typeface="+mj-lt"/>
              <a:buAutoNum type="arabicPeriod"/>
            </a:pPr>
            <a:endParaRPr lang="de-CH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90ED1D9-7617-4B45-B585-6B402348630C}"/>
              </a:ext>
            </a:extLst>
          </p:cNvPr>
          <p:cNvSpPr txBox="1"/>
          <p:nvPr/>
        </p:nvSpPr>
        <p:spPr>
          <a:xfrm>
            <a:off x="3758453" y="1830425"/>
            <a:ext cx="1815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Completely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different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random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forest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B5FCB9C-CF5D-4608-A391-CAB75C69871E}"/>
              </a:ext>
            </a:extLst>
          </p:cNvPr>
          <p:cNvSpPr txBox="1"/>
          <p:nvPr/>
        </p:nvSpPr>
        <p:spPr>
          <a:xfrm>
            <a:off x="2017142" y="4206573"/>
            <a:ext cx="3556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</p:spTree>
    <p:extLst>
      <p:ext uri="{BB962C8B-B14F-4D97-AF65-F5344CB8AC3E}">
        <p14:creationId xmlns:p14="http://schemas.microsoft.com/office/powerpoint/2010/main" val="1114903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Parameter Tuning is Essential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4" y="1777125"/>
            <a:ext cx="6156029" cy="236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boosting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r>
              <a:rPr lang="de-CH" sz="1800" dirty="0"/>
              <a:t>/</a:t>
            </a:r>
            <a:r>
              <a:rPr lang="de-CH" sz="1800" dirty="0" err="1"/>
              <a:t>trees</a:t>
            </a:r>
            <a:br>
              <a:rPr lang="de-CH" sz="1800" dirty="0"/>
            </a:br>
            <a:r>
              <a:rPr lang="de-CH" sz="1800" dirty="0"/>
              <a:t>→ find </a:t>
            </a:r>
            <a:r>
              <a:rPr lang="de-CH" sz="1800" dirty="0" err="1"/>
              <a:t>by</a:t>
            </a:r>
            <a:r>
              <a:rPr lang="de-CH" sz="1800" dirty="0"/>
              <a:t> </a:t>
            </a:r>
            <a:r>
              <a:rPr lang="de-CH" sz="1800" dirty="0" err="1"/>
              <a:t>early</a:t>
            </a:r>
            <a:r>
              <a:rPr lang="de-CH" sz="1800" dirty="0"/>
              <a:t> </a:t>
            </a:r>
            <a:r>
              <a:rPr lang="de-CH" sz="1800" dirty="0" err="1"/>
              <a:t>stopping</a:t>
            </a:r>
            <a:r>
              <a:rPr lang="de-CH" sz="1800" dirty="0"/>
              <a:t> (</a:t>
            </a:r>
            <a:r>
              <a:rPr lang="de-CH" sz="1800" dirty="0" err="1"/>
              <a:t>validation</a:t>
            </a:r>
            <a:r>
              <a:rPr lang="de-CH" sz="1800" dirty="0"/>
              <a:t>/CV)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800" dirty="0"/>
              <a:t>Learning rate</a:t>
            </a:r>
            <a:br>
              <a:rPr lang="de-CH" sz="1800" dirty="0"/>
            </a:br>
            <a:r>
              <a:rPr lang="de-CH" sz="1800" dirty="0"/>
              <a:t>→ </a:t>
            </a:r>
            <a:r>
              <a:rPr lang="de-CH" sz="1800" dirty="0" err="1"/>
              <a:t>to</a:t>
            </a:r>
            <a:r>
              <a:rPr lang="de-CH" sz="1800" dirty="0"/>
              <a:t> </a:t>
            </a:r>
            <a:r>
              <a:rPr lang="de-CH" sz="1800" dirty="0" err="1"/>
              <a:t>get</a:t>
            </a:r>
            <a:r>
              <a:rPr lang="de-CH" sz="1800" dirty="0"/>
              <a:t> </a:t>
            </a:r>
            <a:r>
              <a:rPr lang="de-CH" sz="1800" dirty="0" err="1"/>
              <a:t>reasonable</a:t>
            </a:r>
            <a:r>
              <a:rPr lang="de-CH" sz="1800" dirty="0"/>
              <a:t>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rounds</a:t>
            </a:r>
            <a:endParaRPr lang="de-CH" sz="1800" dirty="0"/>
          </a:p>
          <a:p>
            <a:pPr marL="558800" indent="-457200">
              <a:buFont typeface="+mj-lt"/>
              <a:buAutoNum type="arabicPeriod"/>
            </a:pPr>
            <a:r>
              <a:rPr lang="de-CH" sz="1800" dirty="0" err="1"/>
              <a:t>Regularization</a:t>
            </a:r>
            <a:endParaRPr lang="de-CH" sz="1800" dirty="0"/>
          </a:p>
          <a:p>
            <a:pPr lvl="1"/>
            <a:r>
              <a:rPr lang="de-CH" sz="1800" dirty="0" err="1"/>
              <a:t>Tree</a:t>
            </a:r>
            <a:r>
              <a:rPr lang="de-CH" sz="1800" dirty="0"/>
              <a:t> </a:t>
            </a:r>
            <a:r>
              <a:rPr lang="de-CH" sz="1800" dirty="0" err="1"/>
              <a:t>depth</a:t>
            </a:r>
            <a:r>
              <a:rPr lang="de-CH" sz="1800" dirty="0"/>
              <a:t>, </a:t>
            </a:r>
            <a:r>
              <a:rPr lang="de-CH" sz="1800" dirty="0" err="1"/>
              <a:t>number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leaves</a:t>
            </a:r>
            <a:r>
              <a:rPr lang="de-CH" sz="1800" dirty="0"/>
              <a:t>, </a:t>
            </a:r>
            <a:r>
              <a:rPr lang="de-CH" sz="1800" dirty="0" err="1"/>
              <a:t>loss</a:t>
            </a:r>
            <a:r>
              <a:rPr lang="de-CH" sz="1800" dirty="0"/>
              <a:t> </a:t>
            </a:r>
            <a:r>
              <a:rPr lang="de-CH" sz="1800" dirty="0" err="1"/>
              <a:t>penalties</a:t>
            </a:r>
            <a:r>
              <a:rPr lang="de-CH" sz="1800" dirty="0"/>
              <a:t>, …</a:t>
            </a:r>
          </a:p>
          <a:p>
            <a:pPr lvl="1"/>
            <a:r>
              <a:rPr lang="de-CH" sz="1800" dirty="0"/>
              <a:t>→ </a:t>
            </a:r>
            <a:r>
              <a:rPr lang="de-CH" sz="1800" dirty="0" err="1"/>
              <a:t>Grid</a:t>
            </a:r>
            <a:r>
              <a:rPr lang="de-CH" sz="1800" dirty="0"/>
              <a:t>/</a:t>
            </a:r>
            <a:r>
              <a:rPr lang="de-CH" sz="1800" dirty="0" err="1"/>
              <a:t>Randomized</a:t>
            </a:r>
            <a:r>
              <a:rPr lang="de-CH" sz="1800" dirty="0"/>
              <a:t> </a:t>
            </a:r>
            <a:r>
              <a:rPr lang="de-CH" sz="1800" dirty="0" err="1"/>
              <a:t>search</a:t>
            </a:r>
            <a:r>
              <a:rPr lang="de-CH" sz="1800" dirty="0"/>
              <a:t> &amp; </a:t>
            </a:r>
            <a:r>
              <a:rPr lang="de-CH" sz="1800" dirty="0" err="1"/>
              <a:t>iterate</a:t>
            </a:r>
            <a:endParaRPr lang="de-CH" sz="1800" dirty="0"/>
          </a:p>
          <a:p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F7560D-7D2C-42FE-8F12-2BDB759C0C30}"/>
              </a:ext>
            </a:extLst>
          </p:cNvPr>
          <p:cNvSpPr txBox="1"/>
          <p:nvPr/>
        </p:nvSpPr>
        <p:spPr>
          <a:xfrm>
            <a:off x="1322198" y="4164930"/>
            <a:ext cx="2467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de-CH" sz="2000" u="sng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de-CH" sz="2000" u="sng" dirty="0" err="1">
                <a:solidFill>
                  <a:schemeClr val="accent4">
                    <a:lumMod val="75000"/>
                  </a:schemeClr>
                </a:solidFill>
              </a:rPr>
              <a:t>XGBoost</a:t>
            </a:r>
            <a:endParaRPr lang="de-CH" sz="20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57D6CF-A4B3-4821-87BD-8B55E2527656}"/>
              </a:ext>
            </a:extLst>
          </p:cNvPr>
          <p:cNvSpPr txBox="1"/>
          <p:nvPr/>
        </p:nvSpPr>
        <p:spPr>
          <a:xfrm>
            <a:off x="6460243" y="2058345"/>
            <a:ext cx="2010375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Why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not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big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grid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search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on all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parameters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Loss versus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performance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metric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  <a:p>
            <a:pPr marL="101600" indent="0">
              <a:buNone/>
            </a:pP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Confusion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matrix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714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Gradient Boosting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5903332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online documentation of </a:t>
            </a:r>
            <a:r>
              <a:rPr lang="en-US" sz="1600" dirty="0" err="1"/>
              <a:t>XGBoost</a:t>
            </a:r>
            <a:r>
              <a:rPr lang="en-US" sz="1600" dirty="0"/>
              <a:t> to make the last model monotonically increasing 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carat</a:t>
            </a:r>
            <a:r>
              <a:rPr lang="en-US" sz="1600" dirty="0"/>
              <a:t>. Check the resulting partial dependence plot.</a:t>
            </a:r>
          </a:p>
          <a:p>
            <a:pPr marL="558800" indent="-457200">
              <a:buFont typeface="+mj-lt"/>
              <a:buAutoNum type="arabicPeriod"/>
            </a:pPr>
            <a:r>
              <a:rPr lang="de-CH" sz="1600" dirty="0" err="1"/>
              <a:t>Develop</a:t>
            </a:r>
            <a:r>
              <a:rPr lang="de-CH" sz="1600" dirty="0"/>
              <a:t> a strong </a:t>
            </a:r>
            <a:r>
              <a:rPr lang="de-CH" sz="1600" dirty="0" err="1"/>
              <a:t>XGBoost</a:t>
            </a:r>
            <a:r>
              <a:rPr lang="de-CH" sz="1600" dirty="0"/>
              <a:t> </a:t>
            </a:r>
            <a:r>
              <a:rPr lang="de-CH" sz="1600" dirty="0" err="1"/>
              <a:t>model</a:t>
            </a:r>
            <a:r>
              <a:rPr lang="de-CH" sz="1600" dirty="0"/>
              <a:t> on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data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predict</a:t>
            </a:r>
            <a:r>
              <a:rPr lang="de-CH" sz="1600" dirty="0"/>
              <a:t> </a:t>
            </a:r>
            <a:r>
              <a:rPr lang="de-CH" sz="1600" dirty="0" err="1"/>
              <a:t>claim</a:t>
            </a:r>
            <a:r>
              <a:rPr lang="de-CH" sz="1600" dirty="0"/>
              <a:t> </a:t>
            </a:r>
            <a:r>
              <a:rPr lang="de-CH" sz="1600" dirty="0" err="1"/>
              <a:t>probability</a:t>
            </a:r>
            <a:r>
              <a:rPr lang="de-CH" sz="1600" dirty="0"/>
              <a:t> </a:t>
            </a:r>
            <a:r>
              <a:rPr lang="de-CH" sz="1600" dirty="0" err="1"/>
              <a:t>by</a:t>
            </a:r>
            <a:r>
              <a:rPr lang="de-CH" sz="1600" dirty="0"/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veh_value</a:t>
            </a:r>
            <a:r>
              <a:rPr lang="en-US" sz="1600" dirty="0"/>
              <a:t>,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veh_body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veh_age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en-US" sz="1600" dirty="0"/>
              <a:t>,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dirty="0"/>
              <a:t>, and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agecat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binary:logistic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objective</a:t>
            </a:r>
            <a:r>
              <a:rPr lang="de-CH" sz="1600"/>
              <a:t>.</a:t>
            </a:r>
            <a:endParaRPr lang="de-CH" sz="1600" dirty="0"/>
          </a:p>
          <a:p>
            <a:pPr lvl="1"/>
            <a:r>
              <a:rPr lang="de-CH" sz="1600" dirty="0"/>
              <a:t>Use 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de-CH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600" dirty="0"/>
              <a:t> </a:t>
            </a:r>
            <a:r>
              <a:rPr lang="de-CH" sz="1600" dirty="0" err="1"/>
              <a:t>as</a:t>
            </a:r>
            <a:r>
              <a:rPr lang="de-CH" sz="1600" dirty="0"/>
              <a:t> </a:t>
            </a:r>
            <a:r>
              <a:rPr lang="de-CH" sz="1600" dirty="0" err="1"/>
              <a:t>evaluation</a:t>
            </a:r>
            <a:r>
              <a:rPr lang="de-CH" sz="1600" dirty="0"/>
              <a:t> </a:t>
            </a:r>
            <a:r>
              <a:rPr lang="de-CH" sz="1600" dirty="0" err="1"/>
              <a:t>metric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Use a clean CV/</a:t>
            </a:r>
            <a:r>
              <a:rPr lang="de-CH" sz="1600" dirty="0" err="1"/>
              <a:t>test</a:t>
            </a:r>
            <a:r>
              <a:rPr lang="de-CH" sz="1600" dirty="0"/>
              <a:t> </a:t>
            </a:r>
            <a:r>
              <a:rPr lang="de-CH" sz="1600" dirty="0" err="1"/>
              <a:t>strategy</a:t>
            </a:r>
            <a:r>
              <a:rPr lang="de-CH" sz="1600" dirty="0"/>
              <a:t>.</a:t>
            </a:r>
          </a:p>
          <a:p>
            <a:pPr lvl="1"/>
            <a:r>
              <a:rPr lang="de-CH" sz="1600" dirty="0"/>
              <a:t>Interpret </a:t>
            </a:r>
            <a:r>
              <a:rPr lang="de-CH" sz="1600" dirty="0" err="1"/>
              <a:t>the</a:t>
            </a:r>
            <a:r>
              <a:rPr lang="de-CH" sz="1600" dirty="0"/>
              <a:t> </a:t>
            </a:r>
            <a:r>
              <a:rPr lang="de-CH" sz="1600" dirty="0" err="1"/>
              <a:t>results</a:t>
            </a:r>
            <a:r>
              <a:rPr lang="de-CH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051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4.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 err="1"/>
              <a:t>Neural</a:t>
            </a:r>
            <a:r>
              <a:rPr lang="de-CH" dirty="0"/>
              <a:t> Nets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36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Neural Nets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36376"/>
            <a:ext cx="5185398" cy="21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Around since the 1950ies</a:t>
            </a:r>
          </a:p>
          <a:p>
            <a:r>
              <a:rPr lang="en-US" dirty="0"/>
              <a:t>Underwent different development steps, e.g., use of backpropagation, GPUs</a:t>
            </a:r>
          </a:p>
          <a:p>
            <a:r>
              <a:rPr lang="en-US" dirty="0"/>
              <a:t>“Black Box”</a:t>
            </a:r>
          </a:p>
          <a:p>
            <a:r>
              <a:rPr lang="de-CH" dirty="0" err="1"/>
              <a:t>TensorFlow</a:t>
            </a:r>
            <a:r>
              <a:rPr lang="de-CH" dirty="0"/>
              <a:t>/Keras, </a:t>
            </a:r>
            <a:r>
              <a:rPr lang="de-CH" dirty="0" err="1"/>
              <a:t>PyTorch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6069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931475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“Swiss Army Knife” among ML Algorithms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4114029" y="2043890"/>
            <a:ext cx="2864224" cy="44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Fit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data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larger </a:t>
            </a:r>
            <a:r>
              <a:rPr lang="de-CH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than</a:t>
            </a:r>
            <a:r>
              <a:rPr lang="de-CH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RAM</a:t>
            </a: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6048303" y="2432480"/>
            <a:ext cx="1914596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Learn</a:t>
            </a:r>
            <a:r>
              <a:rPr lang="de-CH" sz="2000" dirty="0">
                <a:solidFill>
                  <a:srgbClr val="4BB5D9"/>
                </a:solidFill>
              </a:rPr>
              <a:t> «online»</a:t>
            </a: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1270980" y="2400627"/>
            <a:ext cx="2380527" cy="807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Learn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interactions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and non-linear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terms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1466914" y="1975328"/>
            <a:ext cx="2409369" cy="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Can fit linear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models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2437960" y="3299201"/>
            <a:ext cx="2566331" cy="38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&gt;1 Responses possible</a:t>
            </a: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900799" y="3783588"/>
            <a:ext cx="2995162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Flexible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mixed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de-CH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in- and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output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dimensions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24103" y="3386954"/>
            <a:ext cx="2566331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Sequential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spatial</a:t>
            </a:r>
            <a:r>
              <a:rPr lang="de-CH" sz="2000" dirty="0">
                <a:solidFill>
                  <a:schemeClr val="tx2">
                    <a:lumMod val="75000"/>
                  </a:schemeClr>
                </a:solidFill>
              </a:rPr>
              <a:t> in- and </a:t>
            </a:r>
            <a:r>
              <a:rPr lang="de-CH" sz="2000" dirty="0" err="1">
                <a:solidFill>
                  <a:schemeClr val="tx2">
                    <a:lumMod val="75000"/>
                  </a:schemeClr>
                </a:solidFill>
              </a:rPr>
              <a:t>output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224739" y="2596506"/>
            <a:ext cx="2380527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Non-linear </a:t>
            </a:r>
            <a:br>
              <a:rPr lang="de-CH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dimension</a:t>
            </a:r>
            <a:r>
              <a:rPr lang="de-CH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bg2">
                    <a:lumMod val="75000"/>
                  </a:schemeClr>
                </a:solidFill>
              </a:rPr>
              <a:t>reduction</a:t>
            </a:r>
            <a:endParaRPr lang="de-CH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4015154" y="4156733"/>
            <a:ext cx="2566331" cy="40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Flexible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4">
                    <a:lumMod val="75000"/>
                  </a:schemeClr>
                </a:solidFill>
              </a:rPr>
              <a:t>functions</a:t>
            </a:r>
            <a:endParaRPr lang="de-CH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15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4" y="1149725"/>
            <a:ext cx="6725736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Neural Nets in three Steps</a:t>
            </a:r>
            <a:endParaRPr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3"/>
            <a:ext cx="4532033" cy="138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dirty="0"/>
              <a:t>Linear regression as neural net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Hidden layers</a:t>
            </a:r>
          </a:p>
          <a:p>
            <a:pPr marL="558800" indent="-457200">
              <a:buFont typeface="+mj-lt"/>
              <a:buAutoNum type="arabicPeriod"/>
            </a:pPr>
            <a:r>
              <a:rPr lang="en-US" dirty="0"/>
              <a:t>Activation functions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A5CBA2-73D5-461E-A400-3D5EBCBAA679}"/>
              </a:ext>
            </a:extLst>
          </p:cNvPr>
          <p:cNvSpPr txBox="1"/>
          <p:nvPr/>
        </p:nvSpPr>
        <p:spPr>
          <a:xfrm>
            <a:off x="2841470" y="3743228"/>
            <a:ext cx="143821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Diamonds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26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DA637C-6B0F-4E55-858C-167AC50B0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29" y="3143914"/>
            <a:ext cx="3246783" cy="1450425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65089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1: Linear Regression as Neural Net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CH" b="0" i="0" dirty="0" smtClean="0">
                            <a:latin typeface="Cambria Math" panose="02040503050406030204" pitchFamily="18" charset="0"/>
                          </a:rPr>
                          <m:t>Price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carat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≈−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2256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de-CH" i="1" dirty="0" smtClean="0">
                        <a:latin typeface="Cambria Math" panose="02040503050406030204" pitchFamily="18" charset="0"/>
                      </a:rPr>
                      <m:t>7756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Represented as neural network graph</a:t>
                </a:r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768289"/>
                <a:ext cx="5158504" cy="1321802"/>
              </a:xfrm>
              <a:prstGeom prst="rect">
                <a:avLst/>
              </a:prstGeom>
              <a:blipFill>
                <a:blip r:embed="rId4"/>
                <a:stretch>
                  <a:fillRect b="-69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198FECE-19BA-49AD-919E-F6988223348E}"/>
              </a:ext>
            </a:extLst>
          </p:cNvPr>
          <p:cNvSpPr txBox="1"/>
          <p:nvPr/>
        </p:nvSpPr>
        <p:spPr>
          <a:xfrm>
            <a:off x="4136134" y="3038804"/>
            <a:ext cx="2034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Output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dense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/fully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connected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DE4215-5E7F-44F5-896B-066FCDC5F558}"/>
              </a:ext>
            </a:extLst>
          </p:cNvPr>
          <p:cNvSpPr txBox="1"/>
          <p:nvPr/>
        </p:nvSpPr>
        <p:spPr>
          <a:xfrm>
            <a:off x="1866851" y="3077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Input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layer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5AC6472-0B8A-409A-BC87-D1D520C9929E}"/>
              </a:ext>
            </a:extLst>
          </p:cNvPr>
          <p:cNvSpPr txBox="1"/>
          <p:nvPr/>
        </p:nvSpPr>
        <p:spPr>
          <a:xfrm>
            <a:off x="3641136" y="4506789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Nodes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1A7A9A2-58F4-4E1B-BB1F-3CFFA745E3CD}"/>
              </a:ext>
            </a:extLst>
          </p:cNvPr>
          <p:cNvCxnSpPr>
            <a:cxnSpLocks/>
          </p:cNvCxnSpPr>
          <p:nvPr/>
        </p:nvCxnSpPr>
        <p:spPr>
          <a:xfrm flipH="1" flipV="1">
            <a:off x="2640217" y="4346454"/>
            <a:ext cx="1094448" cy="200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8FBE581-3F7E-4C22-81A0-28BECE155704}"/>
              </a:ext>
            </a:extLst>
          </p:cNvPr>
          <p:cNvCxnSpPr>
            <a:cxnSpLocks/>
          </p:cNvCxnSpPr>
          <p:nvPr/>
        </p:nvCxnSpPr>
        <p:spPr>
          <a:xfrm flipV="1">
            <a:off x="3756988" y="4155141"/>
            <a:ext cx="532624" cy="385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2B337A-E082-4486-953D-D9A230A20CDE}"/>
              </a:ext>
            </a:extLst>
          </p:cNvPr>
          <p:cNvCxnSpPr>
            <a:cxnSpLocks/>
          </p:cNvCxnSpPr>
          <p:nvPr/>
        </p:nvCxnSpPr>
        <p:spPr>
          <a:xfrm flipH="1" flipV="1">
            <a:off x="2640216" y="3854314"/>
            <a:ext cx="1094449" cy="6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6E0D4D3-70D7-4EDE-A6F9-187109B9BAE6}"/>
              </a:ext>
            </a:extLst>
          </p:cNvPr>
          <p:cNvSpPr txBox="1"/>
          <p:nvPr/>
        </p:nvSpPr>
        <p:spPr>
          <a:xfrm>
            <a:off x="2902385" y="376462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Weights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21B0F98-3CDA-4952-93D8-EC79644C427E}"/>
              </a:ext>
            </a:extLst>
          </p:cNvPr>
          <p:cNvSpPr txBox="1"/>
          <p:nvPr/>
        </p:nvSpPr>
        <p:spPr>
          <a:xfrm>
            <a:off x="6498978" y="22990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9424E1-1F1A-4F74-83F9-911C01A0FB96}"/>
              </a:ext>
            </a:extLst>
          </p:cNvPr>
          <p:cNvSpPr txBox="1"/>
          <p:nvPr/>
        </p:nvSpPr>
        <p:spPr>
          <a:xfrm>
            <a:off x="2013122" y="3569659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900" dirty="0">
                <a:solidFill>
                  <a:schemeClr val="accent4">
                    <a:lumMod val="75000"/>
                  </a:schemeClr>
                </a:solidFill>
              </a:rPr>
              <a:t>Bias </a:t>
            </a:r>
            <a:r>
              <a:rPr lang="de-CH" sz="900" dirty="0" err="1">
                <a:solidFill>
                  <a:schemeClr val="accent4">
                    <a:lumMod val="75000"/>
                  </a:schemeClr>
                </a:solidFill>
              </a:rPr>
              <a:t>unit</a:t>
            </a:r>
            <a:endParaRPr lang="de-CH" sz="9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93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The Optimization Algorithm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6" y="1768288"/>
            <a:ext cx="6523381" cy="274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101600" indent="0">
              <a:buNone/>
            </a:pPr>
            <a:r>
              <a:rPr lang="en-US" dirty="0"/>
              <a:t>“Mini-batch gradient descent with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backpropagation</a:t>
            </a:r>
            <a:r>
              <a:rPr lang="en-US" dirty="0"/>
              <a:t>”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Init step: Randomly initiate parameters.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Forward step: Use parameters to calculate predictions of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batch.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Backprop step: Evaluate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  <a:r>
              <a:rPr lang="en-US" sz="1600" dirty="0"/>
              <a:t> (e.g. MSE) of batch. Change parameters systematically to make loss smaller.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Steps 2 &amp; 3 until one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epoch</a:t>
            </a:r>
            <a:r>
              <a:rPr lang="en-US" sz="1600" dirty="0"/>
              <a:t> is over.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Repeat Step 4 until loss stabilizes.</a:t>
            </a:r>
          </a:p>
        </p:txBody>
      </p:sp>
      <p:sp>
        <p:nvSpPr>
          <p:cNvPr id="8" name="Google Shape;203;p17">
            <a:extLst>
              <a:ext uri="{FF2B5EF4-FFF2-40B4-BE49-F238E27FC236}">
                <a16:creationId xmlns:a16="http://schemas.microsoft.com/office/drawing/2014/main" id="{496AFB42-E1E3-4D02-AFDF-BFF8FE9239CA}"/>
              </a:ext>
            </a:extLst>
          </p:cNvPr>
          <p:cNvSpPr txBox="1">
            <a:spLocks/>
          </p:cNvSpPr>
          <p:nvPr/>
        </p:nvSpPr>
        <p:spPr>
          <a:xfrm>
            <a:off x="6159054" y="3313076"/>
            <a:ext cx="1882286" cy="10109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SGD?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Gradients?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Local Minima?</a:t>
            </a:r>
          </a:p>
        </p:txBody>
      </p:sp>
    </p:spTree>
    <p:extLst>
      <p:ext uri="{BB962C8B-B14F-4D97-AF65-F5344CB8AC3E}">
        <p14:creationId xmlns:p14="http://schemas.microsoft.com/office/powerpoint/2010/main" val="727036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C8619D4-75DB-433A-8FC5-6DE63B18A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278764"/>
            <a:ext cx="4475602" cy="328683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2: Hidden Layers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  <p:sp>
        <p:nvSpPr>
          <p:cNvPr id="7" name="Google Shape;203;p17">
            <a:extLst>
              <a:ext uri="{FF2B5EF4-FFF2-40B4-BE49-F238E27FC236}">
                <a16:creationId xmlns:a16="http://schemas.microsoft.com/office/drawing/2014/main" id="{915817C9-DA6A-4107-A500-CF605EC7F638}"/>
              </a:ext>
            </a:extLst>
          </p:cNvPr>
          <p:cNvSpPr txBox="1">
            <a:spLocks/>
          </p:cNvSpPr>
          <p:nvPr/>
        </p:nvSpPr>
        <p:spPr>
          <a:xfrm>
            <a:off x="939737" y="1929652"/>
            <a:ext cx="4593727" cy="244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de-CH" sz="1800" dirty="0"/>
              <a:t>Add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hidden</a:t>
            </a:r>
            <a:r>
              <a:rPr lang="de-CH" sz="1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sz="1800" dirty="0" err="1">
                <a:solidFill>
                  <a:schemeClr val="accent4">
                    <a:lumMod val="75000"/>
                  </a:schemeClr>
                </a:solidFill>
              </a:rPr>
              <a:t>layers</a:t>
            </a:r>
            <a:r>
              <a:rPr lang="de-CH" sz="1800" dirty="0"/>
              <a:t> </a:t>
            </a:r>
            <a:r>
              <a:rPr lang="de-CH" sz="1800" dirty="0" err="1"/>
              <a:t>for</a:t>
            </a:r>
            <a:r>
              <a:rPr lang="de-CH" sz="1800" dirty="0"/>
              <a:t> </a:t>
            </a:r>
            <a:r>
              <a:rPr lang="de-CH" sz="1800" dirty="0" err="1"/>
              <a:t>more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 err="1"/>
              <a:t>parameters</a:t>
            </a:r>
            <a:r>
              <a:rPr lang="de-CH" sz="1800" dirty="0"/>
              <a:t> (= </a:t>
            </a:r>
            <a:r>
              <a:rPr lang="de-CH" sz="1800" dirty="0" err="1"/>
              <a:t>flexibility</a:t>
            </a:r>
            <a:r>
              <a:rPr lang="de-CH" sz="1800" dirty="0"/>
              <a:t>)</a:t>
            </a:r>
          </a:p>
          <a:p>
            <a:r>
              <a:rPr lang="de-CH" sz="1800" dirty="0" err="1"/>
              <a:t>Their</a:t>
            </a:r>
            <a:r>
              <a:rPr lang="de-CH" sz="1800" dirty="0"/>
              <a:t> </a:t>
            </a:r>
            <a:r>
              <a:rPr lang="de-CH" sz="1800" dirty="0" err="1"/>
              <a:t>nodes</a:t>
            </a:r>
            <a:r>
              <a:rPr lang="de-CH" sz="1800" dirty="0"/>
              <a:t> </a:t>
            </a:r>
            <a:r>
              <a:rPr lang="de-CH" sz="1800" dirty="0" err="1"/>
              <a:t>are</a:t>
            </a:r>
            <a:r>
              <a:rPr lang="de-CH" sz="1800" dirty="0"/>
              <a:t> </a:t>
            </a:r>
            <a:br>
              <a:rPr lang="de-CH" sz="1800" dirty="0"/>
            </a:br>
            <a:r>
              <a:rPr lang="de-CH" sz="1800" dirty="0"/>
              <a:t>latent/</a:t>
            </a:r>
            <a:r>
              <a:rPr lang="de-CH" sz="1800" dirty="0" err="1"/>
              <a:t>implicit</a:t>
            </a:r>
            <a:r>
              <a:rPr lang="de-CH" sz="1800" dirty="0"/>
              <a:t> variables</a:t>
            </a:r>
          </a:p>
          <a:p>
            <a:r>
              <a:rPr lang="de-CH" sz="1800" dirty="0" err="1"/>
              <a:t>Representational</a:t>
            </a:r>
            <a:r>
              <a:rPr lang="de-CH" sz="1800" dirty="0"/>
              <a:t> </a:t>
            </a:r>
            <a:r>
              <a:rPr lang="de-CH" sz="1800" dirty="0" err="1"/>
              <a:t>learning</a:t>
            </a:r>
            <a:endParaRPr lang="de-CH" sz="1800" dirty="0"/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Encoding</a:t>
            </a:r>
            <a:r>
              <a:rPr lang="de-CH" sz="1400" dirty="0"/>
              <a:t>?</a:t>
            </a:r>
          </a:p>
          <a:p>
            <a:r>
              <a:rPr lang="de-CH" sz="1400" dirty="0">
                <a:solidFill>
                  <a:schemeClr val="accent4">
                    <a:lumMod val="75000"/>
                  </a:schemeClr>
                </a:solidFill>
              </a:rPr>
              <a:t>Deep</a:t>
            </a:r>
            <a:r>
              <a:rPr lang="de-CH" sz="1400" dirty="0"/>
              <a:t> </a:t>
            </a:r>
            <a:r>
              <a:rPr lang="de-CH" sz="1400" dirty="0" err="1"/>
              <a:t>neural</a:t>
            </a:r>
            <a:r>
              <a:rPr lang="de-CH" sz="1400" dirty="0"/>
              <a:t> </a:t>
            </a:r>
            <a:r>
              <a:rPr lang="de-CH" sz="1400" dirty="0" err="1"/>
              <a:t>net</a:t>
            </a:r>
            <a:r>
              <a:rPr lang="de-CH" sz="14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C32BEEF-1D53-4672-9CE1-05CBD2F2F6C7}"/>
              </a:ext>
            </a:extLst>
          </p:cNvPr>
          <p:cNvSpPr txBox="1"/>
          <p:nvPr/>
        </p:nvSpPr>
        <p:spPr>
          <a:xfrm>
            <a:off x="3319906" y="4159143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7200" b="0" dirty="0">
                <a:solidFill>
                  <a:srgbClr val="3796BF"/>
                </a:solidFill>
              </a:rPr>
              <a:t>1.</a:t>
            </a:r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 and Linear Models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Google Shape;190;p15">
            <a:extLst>
              <a:ext uri="{FF2B5EF4-FFF2-40B4-BE49-F238E27FC236}">
                <a16:creationId xmlns:a16="http://schemas.microsoft.com/office/drawing/2014/main" id="{75584262-C8E6-4AF9-8219-CDF1D4005175}"/>
              </a:ext>
            </a:extLst>
          </p:cNvPr>
          <p:cNvSpPr txBox="1">
            <a:spLocks noGrp="1"/>
          </p:cNvSpPr>
          <p:nvPr/>
        </p:nvSpPr>
        <p:spPr>
          <a:xfrm>
            <a:off x="699396" y="3380752"/>
            <a:ext cx="50745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Condensed"/>
              <a:buNone/>
              <a:defRPr sz="30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" dirty="0"/>
              <a:t>Basics – Linear Regression – GLMs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1BB25CF-20D2-4590-84E8-F615077A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58" y="1380335"/>
            <a:ext cx="4842058" cy="3316049"/>
          </a:xfrm>
          <a:prstGeom prst="rect">
            <a:avLst/>
          </a:prstGeom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US" dirty="0"/>
              <a:t>Step 3: Activation Functions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556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»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1pPr>
                <a:lvl2pPr marL="914400" marR="0" lvl="1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BB5D9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3pPr>
                <a:lvl4pPr marL="1828800" marR="0" lvl="3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4pPr>
                <a:lvl5pPr marL="2286000" marR="0" lvl="4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5pPr>
                <a:lvl6pPr marL="2743200" marR="0" lvl="5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⋄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6pPr>
                <a:lvl7pPr marL="3200400" marR="0" lvl="6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●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7pPr>
                <a:lvl8pPr marL="3657600" marR="0" lvl="7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○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8pPr>
                <a:lvl9pPr marL="4114800" marR="0" lvl="8" indent="-355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07896"/>
                  </a:buClr>
                  <a:buSzPts val="2000"/>
                  <a:buFont typeface="Roboto Condensed"/>
                  <a:buChar char="■"/>
                  <a:defRPr sz="2000" b="0" i="0" u="none" strike="noStrike" cap="none">
                    <a:solidFill>
                      <a:srgbClr val="607896"/>
                    </a:solidFill>
                    <a:latin typeface="Roboto Condensed"/>
                    <a:ea typeface="Roboto Condensed"/>
                    <a:cs typeface="Roboto Condensed"/>
                    <a:sym typeface="Roboto Condensed"/>
                  </a:defRPr>
                </a:lvl9pPr>
              </a:lstStyle>
              <a:p>
                <a:pPr marL="101600" indent="0">
                  <a:buNone/>
                </a:pPr>
                <a:r>
                  <a:rPr lang="en-US" sz="1800" dirty="0"/>
                  <a:t>Non-linear transformations </a:t>
                </a:r>
                <a14:m>
                  <m:oMath xmlns:m="http://schemas.openxmlformats.org/officeDocument/2006/math">
                    <m:r>
                      <a:rPr lang="de-CH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of node values necessary!</a:t>
                </a:r>
              </a:p>
              <a:p>
                <a:pPr marL="101600" indent="0">
                  <a:buNone/>
                </a:pPr>
                <a:endParaRPr lang="en-US" sz="1800" dirty="0"/>
              </a:p>
              <a:p>
                <a:pPr marL="101600" indent="0">
                  <a:buNone/>
                </a:pPr>
                <a:r>
                  <a:rPr lang="en-US" sz="1800" dirty="0"/>
                  <a:t>Two purposes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Imply interactions and </a:t>
                </a:r>
                <a:br>
                  <a:rPr lang="en-US" sz="1600" dirty="0"/>
                </a:br>
                <a:r>
                  <a:rPr lang="en-US" sz="1600" dirty="0"/>
                  <a:t>non-linear terms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Inverse link as in GLMs</a:t>
                </a:r>
                <a:endParaRPr lang="de-CH" sz="1600" dirty="0"/>
              </a:p>
            </p:txBody>
          </p:sp>
        </mc:Choice>
        <mc:Fallback xmlns="">
          <p:sp>
            <p:nvSpPr>
              <p:cNvPr id="7" name="Google Shape;203;p17">
                <a:extLst>
                  <a:ext uri="{FF2B5EF4-FFF2-40B4-BE49-F238E27FC236}">
                    <a16:creationId xmlns:a16="http://schemas.microsoft.com/office/drawing/2014/main" id="{915817C9-DA6A-4107-A500-CF605EC7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37" y="1929652"/>
                <a:ext cx="4741645" cy="2487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E47942E-AA08-4CFB-BBE9-CAFA5E539C27}"/>
              </a:ext>
            </a:extLst>
          </p:cNvPr>
          <p:cNvSpPr txBox="1"/>
          <p:nvPr/>
        </p:nvSpPr>
        <p:spPr>
          <a:xfrm>
            <a:off x="3704664" y="4017249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u="sng" dirty="0" err="1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de-CH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84CA2DC-CB33-43D2-AEB7-2B1A2E6F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735" y="2667420"/>
            <a:ext cx="455999" cy="4662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B0C48F0-F0DC-449E-9CBA-5669970C0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975" y="2656335"/>
            <a:ext cx="450068" cy="4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980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Practical Considerations</a:t>
            </a:r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  <p:sp>
        <p:nvSpPr>
          <p:cNvPr id="2" name="Google Shape;301;p27">
            <a:extLst>
              <a:ext uri="{FF2B5EF4-FFF2-40B4-BE49-F238E27FC236}">
                <a16:creationId xmlns:a16="http://schemas.microsoft.com/office/drawing/2014/main" id="{2A9F0F4E-EF58-48CC-80BE-1413D7BD1EDA}"/>
              </a:ext>
            </a:extLst>
          </p:cNvPr>
          <p:cNvSpPr txBox="1">
            <a:spLocks/>
          </p:cNvSpPr>
          <p:nvPr/>
        </p:nvSpPr>
        <p:spPr>
          <a:xfrm>
            <a:off x="1581629" y="2674193"/>
            <a:ext cx="1602212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Callbacks</a:t>
            </a:r>
            <a:endParaRPr lang="de-CH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301;p27">
            <a:extLst>
              <a:ext uri="{FF2B5EF4-FFF2-40B4-BE49-F238E27FC236}">
                <a16:creationId xmlns:a16="http://schemas.microsoft.com/office/drawing/2014/main" id="{00FE1F6B-EFB3-4196-90A7-B581B09E4488}"/>
              </a:ext>
            </a:extLst>
          </p:cNvPr>
          <p:cNvSpPr txBox="1">
            <a:spLocks/>
          </p:cNvSpPr>
          <p:nvPr/>
        </p:nvSpPr>
        <p:spPr>
          <a:xfrm>
            <a:off x="3052795" y="2615008"/>
            <a:ext cx="1832775" cy="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rgbClr val="4BB5D9"/>
                </a:solidFill>
              </a:rPr>
              <a:t>Types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of</a:t>
            </a:r>
            <a:r>
              <a:rPr lang="de-CH" sz="2000" dirty="0">
                <a:solidFill>
                  <a:srgbClr val="4BB5D9"/>
                </a:solidFill>
              </a:rPr>
              <a:t> </a:t>
            </a:r>
            <a:r>
              <a:rPr lang="de-CH" sz="2000" dirty="0" err="1">
                <a:solidFill>
                  <a:srgbClr val="4BB5D9"/>
                </a:solidFill>
              </a:rPr>
              <a:t>layers</a:t>
            </a:r>
            <a:endParaRPr lang="de-CH" sz="2000" dirty="0">
              <a:solidFill>
                <a:srgbClr val="4BB5D9"/>
              </a:solidFill>
            </a:endParaRPr>
          </a:p>
        </p:txBody>
      </p:sp>
      <p:sp>
        <p:nvSpPr>
          <p:cNvPr id="4" name="Google Shape;301;p27">
            <a:extLst>
              <a:ext uri="{FF2B5EF4-FFF2-40B4-BE49-F238E27FC236}">
                <a16:creationId xmlns:a16="http://schemas.microsoft.com/office/drawing/2014/main" id="{B147A1AD-F589-4288-9205-212717E201D9}"/>
              </a:ext>
            </a:extLst>
          </p:cNvPr>
          <p:cNvSpPr txBox="1">
            <a:spLocks/>
          </p:cNvSpPr>
          <p:nvPr/>
        </p:nvSpPr>
        <p:spPr>
          <a:xfrm>
            <a:off x="5205211" y="2324021"/>
            <a:ext cx="2081704" cy="45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Categorical</a:t>
            </a:r>
            <a:r>
              <a:rPr lang="de-CH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tx2">
                    <a:lumMod val="50000"/>
                  </a:schemeClr>
                </a:solidFill>
              </a:rPr>
              <a:t>input</a:t>
            </a:r>
            <a:endParaRPr lang="de-CH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301;p27">
            <a:extLst>
              <a:ext uri="{FF2B5EF4-FFF2-40B4-BE49-F238E27FC236}">
                <a16:creationId xmlns:a16="http://schemas.microsoft.com/office/drawing/2014/main" id="{9EA06422-F40C-4B1C-8097-AEB597B15B74}"/>
              </a:ext>
            </a:extLst>
          </p:cNvPr>
          <p:cNvSpPr txBox="1">
            <a:spLocks/>
          </p:cNvSpPr>
          <p:nvPr/>
        </p:nvSpPr>
        <p:spPr>
          <a:xfrm>
            <a:off x="4337133" y="1835170"/>
            <a:ext cx="2664021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75000"/>
                  </a:schemeClr>
                </a:solidFill>
              </a:rPr>
              <a:t>Input </a:t>
            </a:r>
            <a:r>
              <a:rPr lang="de-CH" sz="2000" dirty="0" err="1">
                <a:solidFill>
                  <a:schemeClr val="accent6">
                    <a:lumMod val="75000"/>
                  </a:schemeClr>
                </a:solidFill>
              </a:rPr>
              <a:t>standardization</a:t>
            </a:r>
            <a:endParaRPr lang="de-CH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Google Shape;301;p27">
            <a:extLst>
              <a:ext uri="{FF2B5EF4-FFF2-40B4-BE49-F238E27FC236}">
                <a16:creationId xmlns:a16="http://schemas.microsoft.com/office/drawing/2014/main" id="{9A6EA1EA-2DB0-4081-9D2A-5E755226E49B}"/>
              </a:ext>
            </a:extLst>
          </p:cNvPr>
          <p:cNvSpPr txBox="1">
            <a:spLocks/>
          </p:cNvSpPr>
          <p:nvPr/>
        </p:nvSpPr>
        <p:spPr>
          <a:xfrm>
            <a:off x="1256615" y="3328565"/>
            <a:ext cx="1796180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Overfitting</a:t>
            </a:r>
            <a:r>
              <a:rPr lang="de-CH" sz="2000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CH" sz="2000" dirty="0" err="1">
                <a:solidFill>
                  <a:schemeClr val="accent2">
                    <a:lumMod val="75000"/>
                  </a:schemeClr>
                </a:solidFill>
              </a:rPr>
              <a:t>regularization</a:t>
            </a:r>
            <a:endParaRPr lang="de-CH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Google Shape;301;p27">
            <a:extLst>
              <a:ext uri="{FF2B5EF4-FFF2-40B4-BE49-F238E27FC236}">
                <a16:creationId xmlns:a16="http://schemas.microsoft.com/office/drawing/2014/main" id="{888B0080-F5FC-4580-B94D-2249EA0314D2}"/>
              </a:ext>
            </a:extLst>
          </p:cNvPr>
          <p:cNvSpPr txBox="1">
            <a:spLocks/>
          </p:cNvSpPr>
          <p:nvPr/>
        </p:nvSpPr>
        <p:spPr>
          <a:xfrm>
            <a:off x="3183841" y="3309352"/>
            <a:ext cx="1701729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Choosing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CH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50000"/>
                  </a:schemeClr>
                </a:solidFill>
              </a:rPr>
              <a:t>architecture</a:t>
            </a:r>
            <a:endParaRPr lang="de-CH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Google Shape;301;p27">
            <a:extLst>
              <a:ext uri="{FF2B5EF4-FFF2-40B4-BE49-F238E27FC236}">
                <a16:creationId xmlns:a16="http://schemas.microsoft.com/office/drawing/2014/main" id="{C47DE316-FA36-4E0A-8847-AF6EF5D28745}"/>
              </a:ext>
            </a:extLst>
          </p:cNvPr>
          <p:cNvSpPr txBox="1">
            <a:spLocks/>
          </p:cNvSpPr>
          <p:nvPr/>
        </p:nvSpPr>
        <p:spPr>
          <a:xfrm>
            <a:off x="4997589" y="3429762"/>
            <a:ext cx="2248398" cy="68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Custom losses and evaluation metrics</a:t>
            </a:r>
            <a:endParaRPr lang="de-CH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Google Shape;301;p27">
            <a:extLst>
              <a:ext uri="{FF2B5EF4-FFF2-40B4-BE49-F238E27FC236}">
                <a16:creationId xmlns:a16="http://schemas.microsoft.com/office/drawing/2014/main" id="{8777BE7C-DEFD-4279-97F8-86B0108F28C1}"/>
              </a:ext>
            </a:extLst>
          </p:cNvPr>
          <p:cNvSpPr txBox="1">
            <a:spLocks/>
          </p:cNvSpPr>
          <p:nvPr/>
        </p:nvSpPr>
        <p:spPr>
          <a:xfrm>
            <a:off x="4572000" y="2976773"/>
            <a:ext cx="1286274" cy="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Optimizer</a:t>
            </a:r>
          </a:p>
        </p:txBody>
      </p:sp>
      <p:sp>
        <p:nvSpPr>
          <p:cNvPr id="11" name="Google Shape;301;p27">
            <a:extLst>
              <a:ext uri="{FF2B5EF4-FFF2-40B4-BE49-F238E27FC236}">
                <a16:creationId xmlns:a16="http://schemas.microsoft.com/office/drawing/2014/main" id="{F4357D1A-E498-4954-BC1C-09DC4C1AA7B4}"/>
              </a:ext>
            </a:extLst>
          </p:cNvPr>
          <p:cNvSpPr txBox="1">
            <a:spLocks/>
          </p:cNvSpPr>
          <p:nvPr/>
        </p:nvSpPr>
        <p:spPr>
          <a:xfrm>
            <a:off x="5858274" y="2839908"/>
            <a:ext cx="1698942" cy="40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4">
                    <a:lumMod val="75000"/>
                  </a:schemeClr>
                </a:solidFill>
              </a:rPr>
              <a:t>Interpretation</a:t>
            </a:r>
          </a:p>
        </p:txBody>
      </p:sp>
      <p:sp>
        <p:nvSpPr>
          <p:cNvPr id="10" name="Google Shape;301;p27">
            <a:extLst>
              <a:ext uri="{FF2B5EF4-FFF2-40B4-BE49-F238E27FC236}">
                <a16:creationId xmlns:a16="http://schemas.microsoft.com/office/drawing/2014/main" id="{5BD1E3D3-6255-4E35-B511-8C8BD76B4D4A}"/>
              </a:ext>
            </a:extLst>
          </p:cNvPr>
          <p:cNvSpPr txBox="1">
            <a:spLocks/>
          </p:cNvSpPr>
          <p:nvPr/>
        </p:nvSpPr>
        <p:spPr>
          <a:xfrm>
            <a:off x="3436043" y="2259335"/>
            <a:ext cx="1854692" cy="43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Missing</a:t>
            </a: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1">
                    <a:lumMod val="75000"/>
                  </a:schemeClr>
                </a:solidFill>
              </a:rPr>
              <a:t>values</a:t>
            </a:r>
            <a:endParaRPr lang="de-CH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301;p27">
            <a:extLst>
              <a:ext uri="{FF2B5EF4-FFF2-40B4-BE49-F238E27FC236}">
                <a16:creationId xmlns:a16="http://schemas.microsoft.com/office/drawing/2014/main" id="{F1E21474-688D-4303-9A72-2576BA59A973}"/>
              </a:ext>
            </a:extLst>
          </p:cNvPr>
          <p:cNvSpPr txBox="1">
            <a:spLocks/>
          </p:cNvSpPr>
          <p:nvPr/>
        </p:nvSpPr>
        <p:spPr>
          <a:xfrm>
            <a:off x="1139353" y="1971147"/>
            <a:ext cx="2484662" cy="64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sz="3000" b="1" i="0" u="none" strike="noStrike" cap="none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Validation and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tuning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of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main</a:t>
            </a:r>
            <a:r>
              <a:rPr lang="de-CH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parameters</a:t>
            </a:r>
            <a:endParaRPr lang="de-CH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003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u="sng" dirty="0"/>
              <a:t>Example</a:t>
            </a:r>
            <a:r>
              <a:rPr lang="en-US" u="sng"/>
              <a:t>: diamonds</a:t>
            </a:r>
            <a:endParaRPr u="sng"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32F9C1-7B92-4D3F-AF40-D18719B2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87" y="1864408"/>
            <a:ext cx="4166514" cy="26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41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Exercises on Neural Nets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/>
          </a:p>
        </p:txBody>
      </p:sp>
      <p:sp>
        <p:nvSpPr>
          <p:cNvPr id="9" name="Google Shape;203;p17">
            <a:extLst>
              <a:ext uri="{FF2B5EF4-FFF2-40B4-BE49-F238E27FC236}">
                <a16:creationId xmlns:a16="http://schemas.microsoft.com/office/drawing/2014/main" id="{6843B8F2-03C5-4A98-A021-4AF6B79E3250}"/>
              </a:ext>
            </a:extLst>
          </p:cNvPr>
          <p:cNvSpPr txBox="1">
            <a:spLocks/>
          </p:cNvSpPr>
          <p:nvPr/>
        </p:nvSpPr>
        <p:spPr>
          <a:xfrm>
            <a:off x="1183825" y="1929525"/>
            <a:ext cx="6160636" cy="28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558800" indent="-457200">
              <a:buFont typeface="+mj-lt"/>
              <a:buAutoNum type="arabicPeriod"/>
            </a:pPr>
            <a:r>
              <a:rPr lang="en-US" sz="1600" dirty="0"/>
              <a:t>Fit diamond prices by gamma deviance loss with log-link</a:t>
            </a:r>
            <a:br>
              <a:rPr lang="en-US" sz="1600" dirty="0"/>
            </a:br>
            <a:r>
              <a:rPr lang="en-US" sz="1600" dirty="0"/>
              <a:t>(custom loss as in lecture notes; log-link means "exponential" output activation)</a:t>
            </a:r>
          </a:p>
          <a:p>
            <a:pPr lvl="1"/>
            <a:r>
              <a:rPr lang="en-US" sz="1600" dirty="0"/>
              <a:t>Tune model by simple validation.</a:t>
            </a:r>
          </a:p>
          <a:p>
            <a:pPr lvl="1"/>
            <a:r>
              <a:rPr lang="en-US" sz="1600" dirty="0"/>
              <a:t>Evaluate final model (for simplicity) on validation data. </a:t>
            </a:r>
          </a:p>
          <a:p>
            <a:pPr lvl="1"/>
            <a:r>
              <a:rPr lang="en-US" sz="1600" dirty="0"/>
              <a:t>Interpret final model.</a:t>
            </a:r>
          </a:p>
          <a:p>
            <a:pPr marL="558800" lvl="1" indent="0">
              <a:buNone/>
            </a:pPr>
            <a:r>
              <a:rPr lang="en-US" sz="1600"/>
              <a:t>Hints: </a:t>
            </a:r>
            <a:r>
              <a:rPr lang="en-US" sz="1600" dirty="0"/>
              <a:t>Use smaller learning rate and replace "</a:t>
            </a:r>
            <a:r>
              <a:rPr lang="en-US" sz="1600" dirty="0" err="1"/>
              <a:t>relu</a:t>
            </a:r>
            <a:r>
              <a:rPr lang="en-US" sz="1600" dirty="0"/>
              <a:t>" by "tanh". Furthermore, the response is to be transformed from int to float.</a:t>
            </a:r>
          </a:p>
          <a:p>
            <a:pPr marL="558800" indent="-457200">
              <a:buFont typeface="+mj-lt"/>
              <a:buAutoNum type="arabicPeriod"/>
            </a:pPr>
            <a:r>
              <a:rPr lang="en-US" sz="1600" dirty="0"/>
              <a:t>Study either the optional claims data example in the lecture notes or build your own neural net, predicting claim yes/no.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992851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Final Words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70843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Comparison </a:t>
            </a:r>
            <a:r>
              <a:rPr lang="en-US"/>
              <a:t>of ML </a:t>
            </a:r>
            <a:r>
              <a:rPr lang="en-US" dirty="0"/>
              <a:t>Algorithms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903332" cy="2861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CH" dirty="0"/>
          </a:p>
          <a:p>
            <a:pPr marL="101600" indent="0">
              <a:buNone/>
            </a:pPr>
            <a:endParaRPr lang="de-CH" dirty="0"/>
          </a:p>
          <a:p>
            <a:pPr marL="101600" indent="0">
              <a:buNone/>
            </a:pPr>
            <a:endParaRPr lang="de-CH" dirty="0"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36A092-8C46-46E5-BF75-2239CEC13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841870"/>
            <a:ext cx="6077617" cy="26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sz="7200" b="0" dirty="0">
              <a:solidFill>
                <a:srgbClr val="3796BF"/>
              </a:solidFill>
            </a:endParaRPr>
          </a:p>
          <a:p>
            <a:r>
              <a:rPr lang="de-CH" dirty="0"/>
              <a:t>Basics</a:t>
            </a:r>
            <a:endParaRPr dirty="0"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033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C58C81A3-854B-4B77-BC6F-990AAA18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76" y="2842309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Intro</a:t>
            </a:r>
            <a:endParaRPr dirty="0"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3088652" cy="275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Organization of data?</a:t>
            </a:r>
          </a:p>
          <a:p>
            <a:r>
              <a:rPr lang="en-US" dirty="0"/>
              <a:t>Data types?</a:t>
            </a:r>
          </a:p>
          <a:p>
            <a:r>
              <a:rPr lang="en-US" dirty="0"/>
              <a:t>Descriptive analysis</a:t>
            </a:r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5415247-B55A-4848-844B-934ACF79A281}"/>
              </a:ext>
            </a:extLst>
          </p:cNvPr>
          <p:cNvSpPr txBox="1"/>
          <p:nvPr/>
        </p:nvSpPr>
        <p:spPr>
          <a:xfrm>
            <a:off x="4120077" y="1901082"/>
            <a:ext cx="325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Structure of diamonds data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09F77B2-BCA7-43EE-AE7D-9E117DF1C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021" y="2267566"/>
            <a:ext cx="3371850" cy="12668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79065BD-0E47-4B1B-960A-D0EB628B4DD9}"/>
              </a:ext>
            </a:extLst>
          </p:cNvPr>
          <p:cNvSpPr txBox="1"/>
          <p:nvPr/>
        </p:nvSpPr>
        <p:spPr>
          <a:xfrm>
            <a:off x="1457008" y="3696031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u="sng">
                <a:solidFill>
                  <a:schemeClr val="accent4">
                    <a:lumMod val="75000"/>
                  </a:schemeClr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Statistical Models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Google Shape;203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GB" b="0" dirty="0"/>
                  <a:t>Approximate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response variable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b="0" dirty="0"/>
                  <a:t> by </a:t>
                </a:r>
                <a:r>
                  <a:rPr lang="en-GB" b="0" dirty="0">
                    <a:solidFill>
                      <a:schemeClr val="accent4">
                        <a:lumMod val="75000"/>
                      </a:schemeClr>
                    </a:solidFill>
                  </a:rPr>
                  <a:t>covariates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0"/>
                <a:r>
                  <a:rPr lang="en-GB" dirty="0"/>
                  <a:t>Estimate unknown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from data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GB" b="0" dirty="0"/>
              </a:p>
              <a:p>
                <a:pPr lvl="0"/>
                <a:r>
                  <a:rPr lang="en-GB" dirty="0"/>
                  <a:t>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b="0" dirty="0"/>
                  <a:t> for prediction and to investigate relationships.</a:t>
                </a:r>
              </a:p>
              <a:p>
                <a:pPr lvl="0"/>
                <a:r>
                  <a:rPr lang="en-GB" dirty="0"/>
                  <a:t>Model equation </a:t>
                </a:r>
                <a:br>
                  <a:rPr lang="en-GB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s-E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s-E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de-C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Google Shape;203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1424" y="1777125"/>
                <a:ext cx="6498929" cy="2521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44FA226-0E9A-43C4-AA6C-8FF29D3B4A08}"/>
              </a:ext>
            </a:extLst>
          </p:cNvPr>
          <p:cNvCxnSpPr>
            <a:cxnSpLocks/>
          </p:cNvCxnSpPr>
          <p:nvPr/>
        </p:nvCxnSpPr>
        <p:spPr>
          <a:xfrm flipV="1">
            <a:off x="3065929" y="4036106"/>
            <a:ext cx="53788" cy="24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C4546FF-6C7E-4DA6-90B6-EC4F8D9D392F}"/>
              </a:ext>
            </a:extLst>
          </p:cNvPr>
          <p:cNvSpPr txBox="1"/>
          <p:nvPr/>
        </p:nvSpPr>
        <p:spPr>
          <a:xfrm>
            <a:off x="2057400" y="4210918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are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often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interested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 in </a:t>
            </a:r>
            <a:br>
              <a:rPr lang="de-CH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expectations</a:t>
            </a:r>
            <a:endParaRPr lang="de-CH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39EE4C-19BA-437A-B3BA-8600FB646957}"/>
              </a:ext>
            </a:extLst>
          </p:cNvPr>
          <p:cNvSpPr txBox="1"/>
          <p:nvPr/>
        </p:nvSpPr>
        <p:spPr>
          <a:xfrm>
            <a:off x="4992914" y="1378042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Other </a:t>
            </a:r>
            <a:r>
              <a:rPr lang="de-CH" dirty="0" err="1">
                <a:solidFill>
                  <a:schemeClr val="accent4">
                    <a:lumMod val="75000"/>
                  </a:schemeClr>
                </a:solidFill>
              </a:rPr>
              <a:t>terms</a:t>
            </a:r>
            <a:r>
              <a:rPr lang="de-CH" dirty="0">
                <a:solidFill>
                  <a:schemeClr val="accent4">
                    <a:lumMod val="75000"/>
                  </a:schemeClr>
                </a:solidFill>
              </a:rPr>
              <a:t>?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C515CE9-2F96-4BC5-9688-0E78E0C2CAAD}"/>
              </a:ext>
            </a:extLst>
          </p:cNvPr>
          <p:cNvCxnSpPr>
            <a:cxnSpLocks/>
          </p:cNvCxnSpPr>
          <p:nvPr/>
        </p:nvCxnSpPr>
        <p:spPr>
          <a:xfrm flipH="1">
            <a:off x="4548935" y="1685819"/>
            <a:ext cx="904410" cy="238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69F413-C912-4BDF-A3EC-470371E5B950}"/>
              </a:ext>
            </a:extLst>
          </p:cNvPr>
          <p:cNvCxnSpPr>
            <a:cxnSpLocks/>
          </p:cNvCxnSpPr>
          <p:nvPr/>
        </p:nvCxnSpPr>
        <p:spPr>
          <a:xfrm>
            <a:off x="5756157" y="1717604"/>
            <a:ext cx="162563" cy="28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7808"/>
      </p:ext>
    </p:extLst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2391</Words>
  <Application>Microsoft Office PowerPoint</Application>
  <PresentationFormat>Bildschirmpräsentation (16:9)</PresentationFormat>
  <Paragraphs>480</Paragraphs>
  <Slides>65</Slides>
  <Notes>65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Oswald</vt:lpstr>
      <vt:lpstr>Consolas</vt:lpstr>
      <vt:lpstr>Courier New</vt:lpstr>
      <vt:lpstr>Cambria Math</vt:lpstr>
      <vt:lpstr>Arial</vt:lpstr>
      <vt:lpstr>Roboto Condensed</vt:lpstr>
      <vt:lpstr>Wolsey template</vt:lpstr>
      <vt:lpstr>Introduction to  Machine Learning Copyright © Michael Mayer</vt:lpstr>
      <vt:lpstr>PowerPoint-Präsentation</vt:lpstr>
      <vt:lpstr>About Michael</vt:lpstr>
      <vt:lpstr>What is Machine Learning (ML)?</vt:lpstr>
      <vt:lpstr>Lecture Overview</vt:lpstr>
      <vt:lpstr>1. Basics and Linear Models</vt:lpstr>
      <vt:lpstr> Basics</vt:lpstr>
      <vt:lpstr>Intro</vt:lpstr>
      <vt:lpstr>Statistical Models</vt:lpstr>
      <vt:lpstr> Linear Regression</vt:lpstr>
      <vt:lpstr>Linear Regression</vt:lpstr>
      <vt:lpstr>Aspects of Model Quality</vt:lpstr>
      <vt:lpstr>Typical Problems</vt:lpstr>
      <vt:lpstr>Categorical Covariates</vt:lpstr>
      <vt:lpstr>Linear Regression is Flexible</vt:lpstr>
      <vt:lpstr>Non-Linear Terms</vt:lpstr>
      <vt:lpstr>Interactions</vt:lpstr>
      <vt:lpstr>Transformations of Covariates</vt:lpstr>
      <vt:lpstr>Logarithmic Covariates</vt:lpstr>
      <vt:lpstr>Logarithmic Responses</vt:lpstr>
      <vt:lpstr>Example: Realistic Model for Diamond Prices</vt:lpstr>
      <vt:lpstr>Exercise on Linear Regression</vt:lpstr>
      <vt:lpstr> Generalized Linear Models</vt:lpstr>
      <vt:lpstr>Generalized Linear Model (GLM)</vt:lpstr>
      <vt:lpstr>Typical GLMs</vt:lpstr>
      <vt:lpstr>Why GLM, not Linear Regression?</vt:lpstr>
      <vt:lpstr>Interpretation of Effects guided by Link</vt:lpstr>
      <vt:lpstr>Examples with Insurance Claim Data</vt:lpstr>
      <vt:lpstr>Exercise on GLM</vt:lpstr>
      <vt:lpstr>2. Model Selection and Validation</vt:lpstr>
      <vt:lpstr>Overfitting should not be rewarded</vt:lpstr>
      <vt:lpstr>Excursion: k-Nearest-Neighbour (k-NN)</vt:lpstr>
      <vt:lpstr>Simple Validation</vt:lpstr>
      <vt:lpstr>Cross-Validation (CV)</vt:lpstr>
      <vt:lpstr>Hyperparameter Tuning</vt:lpstr>
      <vt:lpstr>Test Data and Final Workflow</vt:lpstr>
      <vt:lpstr>Using Independent Partitions is Essential</vt:lpstr>
      <vt:lpstr>Exercises with Diamonds</vt:lpstr>
      <vt:lpstr>3. Trees</vt:lpstr>
      <vt:lpstr>Decision Trees</vt:lpstr>
      <vt:lpstr>Decision Trees</vt:lpstr>
      <vt:lpstr>How do Decision Trees Work?</vt:lpstr>
      <vt:lpstr>Properties of Decision Trees</vt:lpstr>
      <vt:lpstr>Random Forests</vt:lpstr>
      <vt:lpstr>How do Random Forests Work?</vt:lpstr>
      <vt:lpstr>Comments on Random Forests</vt:lpstr>
      <vt:lpstr>Interpreting a “Black Box” is Important</vt:lpstr>
      <vt:lpstr>Exercises on Random Forests</vt:lpstr>
      <vt:lpstr>Gradient Boosted Trees</vt:lpstr>
      <vt:lpstr>How does Gradient Boosting Work?</vt:lpstr>
      <vt:lpstr>Parameter Tuning is Essential</vt:lpstr>
      <vt:lpstr>Exercises on Gradient Boosting</vt:lpstr>
      <vt:lpstr>4. Neural Nets</vt:lpstr>
      <vt:lpstr>Neural Nets</vt:lpstr>
      <vt:lpstr>“Swiss Army Knife” among ML Algorithms</vt:lpstr>
      <vt:lpstr>Understanding Neural Nets in three Steps</vt:lpstr>
      <vt:lpstr>Step 1: Linear Regression as Neural Net</vt:lpstr>
      <vt:lpstr>The Optimization Algorithm</vt:lpstr>
      <vt:lpstr>Step 2: Hidden Layers</vt:lpstr>
      <vt:lpstr>Step 3: Activation Functions</vt:lpstr>
      <vt:lpstr>Practical Considerations</vt:lpstr>
      <vt:lpstr>Example: diamonds</vt:lpstr>
      <vt:lpstr>Exercises on Neural Nets</vt:lpstr>
      <vt:lpstr> Final Words</vt:lpstr>
      <vt:lpstr>Comparison of 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Michael</dc:creator>
  <cp:lastModifiedBy>Michael Mayer</cp:lastModifiedBy>
  <cp:revision>320</cp:revision>
  <dcterms:modified xsi:type="dcterms:W3CDTF">2021-12-26T15:42:26Z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624f80-466a-4324-91bb-078ba1487887_Enabled">
    <vt:lpwstr>true</vt:lpwstr>
  </property>
  <property fmtid="{D5CDD505-2E9C-101B-9397-08002B2CF9AE}" pid="3" name="MSIP_Label_36624f80-466a-4324-91bb-078ba1487887_SetDate">
    <vt:lpwstr>2020-10-08T08:56:13Z</vt:lpwstr>
  </property>
  <property fmtid="{D5CDD505-2E9C-101B-9397-08002B2CF9AE}" pid="4" name="MSIP_Label_36624f80-466a-4324-91bb-078ba1487887_Method">
    <vt:lpwstr>Privileged</vt:lpwstr>
  </property>
  <property fmtid="{D5CDD505-2E9C-101B-9397-08002B2CF9AE}" pid="5" name="MSIP_Label_36624f80-466a-4324-91bb-078ba1487887_Name">
    <vt:lpwstr>36624f80-466a-4324-91bb-078ba1487887</vt:lpwstr>
  </property>
  <property fmtid="{D5CDD505-2E9C-101B-9397-08002B2CF9AE}" pid="6" name="MSIP_Label_36624f80-466a-4324-91bb-078ba1487887_SiteId">
    <vt:lpwstr>af7227b1-ac3a-4487-9e9f-ba462bb409d4</vt:lpwstr>
  </property>
  <property fmtid="{D5CDD505-2E9C-101B-9397-08002B2CF9AE}" pid="7" name="MSIP_Label_36624f80-466a-4324-91bb-078ba1487887_ActionId">
    <vt:lpwstr>e52c7f89-cbf8-4ad8-b2e2-282193c47808</vt:lpwstr>
  </property>
  <property fmtid="{D5CDD505-2E9C-101B-9397-08002B2CF9AE}" pid="8" name="MSIP_Label_36624f80-466a-4324-91bb-078ba1487887_ContentBits">
    <vt:lpwstr>0</vt:lpwstr>
  </property>
</Properties>
</file>