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Oswald" panose="00000500000000000000" pitchFamily="2" charset="0"/>
      <p:regular r:id="rId69"/>
      <p:bold r:id="rId70"/>
    </p:embeddedFont>
    <p:embeddedFont>
      <p:font typeface="Roboto Condensed" panose="02000000000000000000" pitchFamily="2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142" d="100"/>
          <a:sy n="142" d="100"/>
        </p:scale>
        <p:origin x="684" y="114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covariates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covariate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r="-1058"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is 90% data preparation. 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This lecture is about the remaining 10%.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/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Covariates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49731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96" y="1766456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4559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covariates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2182422" cy="25949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00037" y="640208"/>
            <a:ext cx="182880" cy="208214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21124" y="1366964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4241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/>
              <a:t>.</a:t>
            </a:r>
            <a:endParaRPr lang="de-CH" sz="16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Mobiliar</a:t>
            </a:r>
          </a:p>
          <a:p>
            <a:r>
              <a:rPr lang="de-CH" dirty="0"/>
              <a:t>Classic </a:t>
            </a:r>
            <a:r>
              <a:rPr lang="de-CH" dirty="0" err="1"/>
              <a:t>statistics</a:t>
            </a:r>
            <a:r>
              <a:rPr lang="de-CH" dirty="0"/>
              <a:t> </a:t>
            </a:r>
            <a:r>
              <a:rPr lang="de-CH" dirty="0" err="1"/>
              <a:t>background</a:t>
            </a:r>
            <a:endParaRPr lang="de-CH" dirty="0"/>
          </a:p>
          <a:p>
            <a:r>
              <a:rPr lang="de-CH" dirty="0"/>
              <a:t>Strong </a:t>
            </a:r>
            <a:r>
              <a:rPr lang="de-CH" dirty="0" err="1"/>
              <a:t>interest</a:t>
            </a:r>
            <a:r>
              <a:rPr lang="de-CH" dirty="0"/>
              <a:t> in ML</a:t>
            </a:r>
          </a:p>
          <a:p>
            <a:r>
              <a:rPr lang="de-CH" dirty="0"/>
              <a:t>R </a:t>
            </a:r>
            <a:r>
              <a:rPr lang="de-CH" dirty="0" err="1"/>
              <a:t>programmer</a:t>
            </a:r>
            <a:endParaRPr lang="de-CH" dirty="0">
              <a:hlinkClick r:id="rId3"/>
            </a:endParaRPr>
          </a:p>
          <a:p>
            <a:pPr marL="101600" indent="0">
              <a:buNone/>
            </a:pPr>
            <a:endParaRPr lang="de-CH" u="sng" dirty="0">
              <a:hlinkClick r:id="rId3"/>
            </a:endParaRPr>
          </a:p>
          <a:p>
            <a:pPr marL="101600" indent="0">
              <a:buNone/>
            </a:pPr>
            <a:r>
              <a:rPr lang="de-CH" dirty="0"/>
              <a:t>Further </a:t>
            </a:r>
            <a:r>
              <a:rPr lang="de-CH" dirty="0" err="1"/>
              <a:t>stuff</a:t>
            </a:r>
            <a:r>
              <a:rPr lang="de-CH" dirty="0"/>
              <a:t>: </a:t>
            </a:r>
            <a:r>
              <a:rPr lang="de-CH" dirty="0">
                <a:hlinkClick r:id="rId3"/>
              </a:rPr>
              <a:t>https://github.com/mayer79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e.g.,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/>
              <a:t>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Repeated</a:t>
            </a:r>
            <a:r>
              <a:rPr lang="de-CH" sz="18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638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476788" y="3034148"/>
            <a:ext cx="2192491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064804" y="3915886"/>
            <a:ext cx="1966176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0" y="2651747"/>
            <a:ext cx="2125017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418476" y="2060511"/>
            <a:ext cx="2366833" cy="49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</a:t>
            </a:r>
            <a:br>
              <a:rPr lang="en-US" sz="1600" dirty="0"/>
            </a:b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covariates and repeat the last example. Do the results change? Are these results overly pessimistic?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covariates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192604" y="2848283"/>
            <a:ext cx="1513068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684641" y="3221595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766421" y="265577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805405" y="1964020"/>
            <a:ext cx="120109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423645" y="201327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444975" y="3187507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150765" y="3089149"/>
            <a:ext cx="2120000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833675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2186709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270765" y="2697971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5123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, not CV.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237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simple </a:t>
            </a:r>
            <a:r>
              <a:rPr lang="de-CH" sz="1600" dirty="0" err="1"/>
              <a:t>model</a:t>
            </a:r>
            <a:r>
              <a:rPr lang="de-CH" sz="1600" dirty="0"/>
              <a:t> (</a:t>
            </a:r>
            <a:r>
              <a:rPr lang="de-CH" sz="1600" dirty="0" err="1"/>
              <a:t>often</a:t>
            </a:r>
            <a:r>
              <a:rPr lang="de-CH" sz="1600" dirty="0"/>
              <a:t> a </a:t>
            </a:r>
            <a:r>
              <a:rPr lang="de-CH" sz="1600" dirty="0" err="1"/>
              <a:t>small</a:t>
            </a:r>
            <a:r>
              <a:rPr lang="de-CH" sz="1600" dirty="0"/>
              <a:t> 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).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Add </a:t>
            </a:r>
            <a:r>
              <a:rPr lang="de-CH" sz="1600" dirty="0" err="1"/>
              <a:t>another</a:t>
            </a:r>
            <a:r>
              <a:rPr lang="de-CH" sz="1600" dirty="0"/>
              <a:t> simple </a:t>
            </a:r>
            <a:r>
              <a:rPr lang="de-CH" sz="1600" dirty="0" err="1"/>
              <a:t>model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correct</a:t>
            </a:r>
            <a:r>
              <a:rPr lang="de-CH" sz="1600" dirty="0"/>
              <a:t> </a:t>
            </a:r>
            <a:r>
              <a:rPr lang="de-CH" sz="1600" dirty="0" err="1"/>
              <a:t>errors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first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Repeat </a:t>
            </a:r>
            <a:r>
              <a:rPr lang="de-CH" sz="1600" dirty="0" err="1"/>
              <a:t>Step</a:t>
            </a:r>
            <a:r>
              <a:rPr lang="de-CH" sz="1600" dirty="0"/>
              <a:t> 2 </a:t>
            </a:r>
            <a:r>
              <a:rPr lang="de-CH" sz="1600" dirty="0" err="1"/>
              <a:t>until</a:t>
            </a:r>
            <a:r>
              <a:rPr lang="de-CH" sz="1600" dirty="0"/>
              <a:t> </a:t>
            </a:r>
            <a:r>
              <a:rPr lang="de-CH" sz="1600" dirty="0" err="1"/>
              <a:t>stopping</a:t>
            </a:r>
            <a:r>
              <a:rPr lang="de-CH" sz="1600" dirty="0"/>
              <a:t> </a:t>
            </a:r>
            <a:r>
              <a:rPr lang="de-CH" sz="1600" dirty="0" err="1"/>
              <a:t>criterion</a:t>
            </a:r>
            <a:r>
              <a:rPr lang="de-CH" sz="1600" dirty="0"/>
              <a:t> </a:t>
            </a:r>
            <a:r>
              <a:rPr lang="de-CH" sz="1600" dirty="0" err="1"/>
              <a:t>triggers</a:t>
            </a:r>
            <a:r>
              <a:rPr lang="de-CH" sz="1600" dirty="0"/>
              <a:t>.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/>
              <a:t>all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e.g.,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9314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914596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270980" y="2400627"/>
            <a:ext cx="2380527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4" y="1975328"/>
            <a:ext cx="2409369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0" y="3299201"/>
            <a:ext cx="2566331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900799" y="3783588"/>
            <a:ext cx="2995162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3" y="3386954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39" y="2596506"/>
            <a:ext cx="2380527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4015154" y="4156733"/>
            <a:ext cx="2566331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2573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65089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602212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832775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5205211" y="2324021"/>
            <a:ext cx="2081704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337133" y="1835170"/>
            <a:ext cx="2664021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796180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70172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286274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436043" y="2259335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484662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 dirty="0"/>
              <a:t>Hint: 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covariates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2376</Words>
  <Application>Microsoft Office PowerPoint</Application>
  <PresentationFormat>Bildschirmpräsentation (16:9)</PresentationFormat>
  <Paragraphs>482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1" baseType="lpstr">
      <vt:lpstr>Oswald</vt:lpstr>
      <vt:lpstr>Arial</vt:lpstr>
      <vt:lpstr>Cambria Math</vt:lpstr>
      <vt:lpstr>Courier New</vt:lpstr>
      <vt:lpstr>Roboto Condensed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Covariates</vt:lpstr>
      <vt:lpstr>Linear Regression is Flexible</vt:lpstr>
      <vt:lpstr>Non-Linear Terms</vt:lpstr>
      <vt:lpstr>Interactions</vt:lpstr>
      <vt:lpstr>Transformations of Covariates</vt:lpstr>
      <vt:lpstr>Logarithmic Covariates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298</cp:revision>
  <dcterms:modified xsi:type="dcterms:W3CDTF">2021-10-03T19:57:53Z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