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Lato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66BAF7E-848B-439A-BE3B-CFFE89862FDD}">
  <a:tblStyle styleId="{166BAF7E-848B-439A-BE3B-CFFE89862F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regular.fntdata"/><Relationship Id="rId11" Type="http://schemas.openxmlformats.org/officeDocument/2006/relationships/slide" Target="slides/slide5.xml"/><Relationship Id="rId22" Type="http://schemas.openxmlformats.org/officeDocument/2006/relationships/font" Target="fonts/LatoLight-italic.fntdata"/><Relationship Id="rId10" Type="http://schemas.openxmlformats.org/officeDocument/2006/relationships/slide" Target="slides/slide4.xml"/><Relationship Id="rId21" Type="http://schemas.openxmlformats.org/officeDocument/2006/relationships/font" Target="fonts/LatoLight-bold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23" Type="http://schemas.openxmlformats.org/officeDocument/2006/relationships/font" Target="fonts/Lato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Mining and Text Mining Project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Bip xTech - </a:t>
            </a:r>
            <a:r>
              <a:rPr lang="en" sz="3000"/>
              <a:t>Sales Forecast</a:t>
            </a:r>
            <a:endParaRPr sz="3000"/>
          </a:p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727952" y="42758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Paticchio Alessandro Saverio, Sandrelli Federico, Santambrogio Davide, Scorsolini Philippe, Tricarico Andrea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10/06/2018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Sales Trends Visualization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PCA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k-means clustering (k = 3)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{Region 9}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{Region 2, Region 6}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{</a:t>
            </a:r>
            <a:r>
              <a:rPr lang="en"/>
              <a:t>Region 0, Region 1, Region 3, </a:t>
            </a:r>
            <a:br>
              <a:rPr lang="en"/>
            </a:br>
            <a:r>
              <a:rPr lang="en"/>
              <a:t>Region 4, Region 5, Region 7, </a:t>
            </a:r>
            <a:br>
              <a:rPr lang="en"/>
            </a:br>
            <a:r>
              <a:rPr lang="en"/>
              <a:t>Region 8, Region 10}</a:t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250" y="791725"/>
            <a:ext cx="3657899" cy="240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4800" y="3350800"/>
            <a:ext cx="1652942" cy="162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8326" y="3350801"/>
            <a:ext cx="2249824" cy="162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Dropping [IsOpen==0]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Dealing with Missing Values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Events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Handling Outliers</a:t>
            </a:r>
            <a:endParaRPr/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/>
              <a:t>Normalization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np.log1p</a:t>
            </a:r>
            <a:r>
              <a:rPr lang="en"/>
              <a:t> to all the numerical variables </a:t>
            </a:r>
            <a:br>
              <a:rPr lang="en"/>
            </a:br>
            <a:r>
              <a:rPr lang="en"/>
              <a:t>with a skewness greater than 0.75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Correlation Analysis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i="1" lang="en"/>
              <a:t>Max_Dew_PointC </a:t>
            </a:r>
            <a:endParaRPr i="1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i="1" lang="en"/>
              <a:t>Min_Dew_PointC</a:t>
            </a:r>
            <a:endParaRPr i="1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i="1" lang="en"/>
              <a:t>Max_Sea_Level_PressurehPa</a:t>
            </a:r>
            <a:endParaRPr i="1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i="1" lang="en"/>
              <a:t>Mean_Sea_Level_PressurehPa</a:t>
            </a:r>
            <a:endParaRPr i="1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i="1" lang="en"/>
              <a:t>Max_Gust_SpeedKm_h</a:t>
            </a:r>
            <a:endParaRPr i="1"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926" y="1853850"/>
            <a:ext cx="3064953" cy="30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Feature Manipulation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AvgSalesForMonth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Var</a:t>
            </a:r>
            <a:r>
              <a:rPr lang="en"/>
              <a:t>SalesForMonth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AvgCustomersForMonth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AvgCustomersForMonth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Feature Selection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two-step Approach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1) NumberOfCustomers Prediction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2) Sales Prediction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Random Forests</a:t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4875" y="2571751"/>
            <a:ext cx="4316275" cy="12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Error Function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10-fold Cross-Validation</a:t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600" y="2915075"/>
            <a:ext cx="2806975" cy="17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1275" y="4225075"/>
            <a:ext cx="4400550" cy="476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0" name="Shape 120"/>
          <p:cNvGraphicFramePr/>
          <p:nvPr/>
        </p:nvGraphicFramePr>
        <p:xfrm>
          <a:off x="4346425" y="245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{166BAF7E-848B-439A-BE3B-CFFE89862FDD}</a:tableStyleId>
              </a:tblPr>
              <a:tblGrid>
                <a:gridCol w="403025"/>
                <a:gridCol w="403025"/>
                <a:gridCol w="403025"/>
                <a:gridCol w="403025"/>
                <a:gridCol w="403025"/>
                <a:gridCol w="403025"/>
                <a:gridCol w="403025"/>
                <a:gridCol w="403025"/>
                <a:gridCol w="403025"/>
                <a:gridCol w="40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21" name="Shape 121"/>
          <p:cNvCxnSpPr/>
          <p:nvPr/>
        </p:nvCxnSpPr>
        <p:spPr>
          <a:xfrm flipH="1">
            <a:off x="3729975" y="2893025"/>
            <a:ext cx="1622100" cy="4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Shape 122"/>
          <p:cNvSpPr txBox="1"/>
          <p:nvPr/>
        </p:nvSpPr>
        <p:spPr>
          <a:xfrm>
            <a:off x="4292175" y="1853849"/>
            <a:ext cx="3774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The dataset is divided 2-month periods, for each period we apply the error function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