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14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dirty="0"/>
              <a:t>9/4/2018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9/4/2018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C320C0-2412-4D5B-BBAA-6908716C9BC8}"/>
              </a:ext>
            </a:extLst>
          </p:cNvPr>
          <p:cNvSpPr>
            <a:spLocks noGrp="1"/>
          </p:cNvSpPr>
          <p:nvPr>
            <p:ph type="ctrTitle"/>
          </p:nvPr>
        </p:nvSpPr>
        <p:spPr/>
        <p:txBody>
          <a:bodyPr/>
          <a:lstStyle/>
          <a:p>
            <a:r>
              <a:rPr lang="it-IT" b="1" dirty="0">
                <a:solidFill>
                  <a:schemeClr val="accent2">
                    <a:lumMod val="75000"/>
                  </a:schemeClr>
                </a:solidFill>
                <a:latin typeface="Garamond" panose="02020404030301010803" pitchFamily="18" charset="0"/>
              </a:rPr>
              <a:t>Distributed Systems:</a:t>
            </a:r>
            <a:br>
              <a:rPr lang="it-IT" b="1" dirty="0">
                <a:solidFill>
                  <a:schemeClr val="accent2">
                    <a:lumMod val="75000"/>
                  </a:schemeClr>
                </a:solidFill>
                <a:latin typeface="Garamond" panose="02020404030301010803" pitchFamily="18" charset="0"/>
              </a:rPr>
            </a:br>
            <a:r>
              <a:rPr lang="en-US" b="1" dirty="0">
                <a:solidFill>
                  <a:schemeClr val="accent2">
                    <a:lumMod val="75000"/>
                  </a:schemeClr>
                </a:solidFill>
                <a:latin typeface="Garamond" panose="02020404030301010803" pitchFamily="18" charset="0"/>
              </a:rPr>
              <a:t>Replicated</a:t>
            </a:r>
            <a:r>
              <a:rPr lang="it-IT" b="1" dirty="0">
                <a:solidFill>
                  <a:schemeClr val="accent2">
                    <a:lumMod val="75000"/>
                  </a:schemeClr>
                </a:solidFill>
                <a:latin typeface="Garamond" panose="02020404030301010803" pitchFamily="18" charset="0"/>
              </a:rPr>
              <a:t> data storage </a:t>
            </a:r>
          </a:p>
        </p:txBody>
      </p:sp>
      <p:sp>
        <p:nvSpPr>
          <p:cNvPr id="3" name="Sottotitolo 2">
            <a:extLst>
              <a:ext uri="{FF2B5EF4-FFF2-40B4-BE49-F238E27FC236}">
                <a16:creationId xmlns:a16="http://schemas.microsoft.com/office/drawing/2014/main" id="{17C61D01-3E51-4AB1-88BB-9FAD14B212A9}"/>
              </a:ext>
            </a:extLst>
          </p:cNvPr>
          <p:cNvSpPr>
            <a:spLocks noGrp="1"/>
          </p:cNvSpPr>
          <p:nvPr>
            <p:ph type="subTitle" idx="1"/>
          </p:nvPr>
        </p:nvSpPr>
        <p:spPr/>
        <p:txBody>
          <a:bodyPr>
            <a:normAutofit/>
          </a:bodyPr>
          <a:lstStyle/>
          <a:p>
            <a:r>
              <a:rPr lang="it-IT" sz="2400" i="1" dirty="0">
                <a:latin typeface="Garamond" panose="02020404030301010803" pitchFamily="18" charset="0"/>
              </a:rPr>
              <a:t>Andrea Tricarico</a:t>
            </a:r>
          </a:p>
          <a:p>
            <a:r>
              <a:rPr lang="it-IT" sz="2400" i="1" dirty="0">
                <a:latin typeface="Garamond" panose="02020404030301010803" pitchFamily="18" charset="0"/>
              </a:rPr>
              <a:t>Davide Santambrogio </a:t>
            </a:r>
          </a:p>
          <a:p>
            <a:endParaRPr lang="it-IT" sz="2400" i="1" dirty="0">
              <a:latin typeface="Garamond" panose="02020404030301010803" pitchFamily="18" charset="0"/>
            </a:endParaRPr>
          </a:p>
        </p:txBody>
      </p:sp>
    </p:spTree>
    <p:extLst>
      <p:ext uri="{BB962C8B-B14F-4D97-AF65-F5344CB8AC3E}">
        <p14:creationId xmlns:p14="http://schemas.microsoft.com/office/powerpoint/2010/main" val="685860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CFD703-EA9B-4F3A-9929-F5DABEC0555B}"/>
              </a:ext>
            </a:extLst>
          </p:cNvPr>
          <p:cNvSpPr>
            <a:spLocks noGrp="1"/>
          </p:cNvSpPr>
          <p:nvPr>
            <p:ph type="title"/>
          </p:nvPr>
        </p:nvSpPr>
        <p:spPr>
          <a:xfrm>
            <a:off x="677334" y="609600"/>
            <a:ext cx="8596668" cy="678873"/>
          </a:xfrm>
        </p:spPr>
        <p:txBody>
          <a:bodyPr>
            <a:normAutofit/>
          </a:bodyPr>
          <a:lstStyle/>
          <a:p>
            <a:r>
              <a:rPr lang="en-US" dirty="0">
                <a:solidFill>
                  <a:schemeClr val="accent2">
                    <a:lumMod val="75000"/>
                  </a:schemeClr>
                </a:solidFill>
                <a:latin typeface="Garamond" panose="02020404030301010803" pitchFamily="18" charset="0"/>
              </a:rPr>
              <a:t>Vector clocks for causal delivery</a:t>
            </a:r>
          </a:p>
        </p:txBody>
      </p:sp>
      <p:sp>
        <p:nvSpPr>
          <p:cNvPr id="3" name="Segnaposto contenuto 2">
            <a:extLst>
              <a:ext uri="{FF2B5EF4-FFF2-40B4-BE49-F238E27FC236}">
                <a16:creationId xmlns:a16="http://schemas.microsoft.com/office/drawing/2014/main" id="{B268BE77-2390-4EE0-8B40-42801D26313A}"/>
              </a:ext>
            </a:extLst>
          </p:cNvPr>
          <p:cNvSpPr>
            <a:spLocks noGrp="1"/>
          </p:cNvSpPr>
          <p:nvPr>
            <p:ph idx="1"/>
          </p:nvPr>
        </p:nvSpPr>
        <p:spPr>
          <a:xfrm>
            <a:off x="677334" y="1421477"/>
            <a:ext cx="8596668" cy="4619886"/>
          </a:xfrm>
        </p:spPr>
        <p:txBody>
          <a:bodyPr>
            <a:normAutofit lnSpcReduction="10000"/>
          </a:bodyPr>
          <a:lstStyle/>
          <a:p>
            <a:r>
              <a:rPr lang="en-US" sz="2400" dirty="0">
                <a:latin typeface="Garamond" panose="02020404030301010803" pitchFamily="18" charset="0"/>
              </a:rPr>
              <a:t>Each server has a vector clock and every time it receive a message it will check if it is a message from the future, from the past or it is in sequence. </a:t>
            </a:r>
          </a:p>
          <a:p>
            <a:r>
              <a:rPr lang="en-US" sz="2400" dirty="0">
                <a:latin typeface="Garamond" panose="02020404030301010803" pitchFamily="18" charset="0"/>
              </a:rPr>
              <a:t>If the server has already processed the message then the message is from the past and the server will only send the acks.</a:t>
            </a:r>
          </a:p>
          <a:p>
            <a:r>
              <a:rPr lang="en-US" sz="2400" dirty="0">
                <a:latin typeface="Garamond" panose="02020404030301010803" pitchFamily="18" charset="0"/>
              </a:rPr>
              <a:t>If the function </a:t>
            </a:r>
            <a:r>
              <a:rPr lang="en-US" sz="2400" dirty="0" err="1">
                <a:latin typeface="Garamond" panose="02020404030301010803" pitchFamily="18" charset="0"/>
              </a:rPr>
              <a:t>outOfSequence</a:t>
            </a:r>
            <a:r>
              <a:rPr lang="en-US" sz="2400" dirty="0">
                <a:latin typeface="Garamond" panose="02020404030301010803" pitchFamily="18" charset="0"/>
              </a:rPr>
              <a:t>(</a:t>
            </a:r>
            <a:r>
              <a:rPr lang="en-US" sz="2400" dirty="0" err="1">
                <a:latin typeface="Garamond" panose="02020404030301010803" pitchFamily="18" charset="0"/>
              </a:rPr>
              <a:t>VCMessage</a:t>
            </a:r>
            <a:r>
              <a:rPr lang="en-US" sz="2400" dirty="0">
                <a:latin typeface="Garamond" panose="02020404030301010803" pitchFamily="18" charset="0"/>
              </a:rPr>
              <a:t>, </a:t>
            </a:r>
            <a:r>
              <a:rPr lang="en-US" sz="2400" dirty="0" err="1">
                <a:latin typeface="Garamond" panose="02020404030301010803" pitchFamily="18" charset="0"/>
              </a:rPr>
              <a:t>VCServer</a:t>
            </a:r>
            <a:r>
              <a:rPr lang="en-US" sz="2400" dirty="0">
                <a:latin typeface="Garamond" panose="02020404030301010803" pitchFamily="18" charset="0"/>
              </a:rPr>
              <a:t>, </a:t>
            </a:r>
            <a:r>
              <a:rPr lang="en-US" sz="2400" dirty="0" err="1">
                <a:latin typeface="Garamond" panose="02020404030301010803" pitchFamily="18" charset="0"/>
              </a:rPr>
              <a:t>serverNumber</a:t>
            </a:r>
            <a:r>
              <a:rPr lang="en-US" sz="2400" dirty="0">
                <a:latin typeface="Garamond" panose="02020404030301010803" pitchFamily="18" charset="0"/>
              </a:rPr>
              <a:t>) returns true then the message is from the future and the server add this message to the queue.</a:t>
            </a:r>
          </a:p>
          <a:p>
            <a:r>
              <a:rPr lang="en-US" sz="2400" dirty="0">
                <a:latin typeface="Garamond" panose="02020404030301010803" pitchFamily="18" charset="0"/>
              </a:rPr>
              <a:t>If the message is in the right sequence then the server will run the execute() function of the message.</a:t>
            </a:r>
          </a:p>
          <a:p>
            <a:r>
              <a:rPr lang="en-US" sz="2400" dirty="0">
                <a:latin typeface="Garamond" panose="02020404030301010803" pitchFamily="18" charset="0"/>
              </a:rPr>
              <a:t>After an execute() the server will check if there is a message in the queue which now is in sequence and that can be executed.</a:t>
            </a:r>
          </a:p>
        </p:txBody>
      </p:sp>
    </p:spTree>
    <p:extLst>
      <p:ext uri="{BB962C8B-B14F-4D97-AF65-F5344CB8AC3E}">
        <p14:creationId xmlns:p14="http://schemas.microsoft.com/office/powerpoint/2010/main" val="4038043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51B3FF-0345-4CC8-99D2-24B90DB75E90}"/>
              </a:ext>
            </a:extLst>
          </p:cNvPr>
          <p:cNvSpPr>
            <a:spLocks noGrp="1"/>
          </p:cNvSpPr>
          <p:nvPr>
            <p:ph type="title"/>
          </p:nvPr>
        </p:nvSpPr>
        <p:spPr/>
        <p:txBody>
          <a:bodyPr>
            <a:normAutofit/>
          </a:bodyPr>
          <a:lstStyle/>
          <a:p>
            <a:r>
              <a:rPr lang="en-US" dirty="0">
                <a:solidFill>
                  <a:schemeClr val="accent2">
                    <a:lumMod val="75000"/>
                  </a:schemeClr>
                </a:solidFill>
                <a:latin typeface="Garamond" panose="02020404030301010803" pitchFamily="18" charset="0"/>
              </a:rPr>
              <a:t>Data Storage in Json file</a:t>
            </a:r>
          </a:p>
        </p:txBody>
      </p:sp>
      <p:sp>
        <p:nvSpPr>
          <p:cNvPr id="3" name="Segnaposto contenuto 2">
            <a:extLst>
              <a:ext uri="{FF2B5EF4-FFF2-40B4-BE49-F238E27FC236}">
                <a16:creationId xmlns:a16="http://schemas.microsoft.com/office/drawing/2014/main" id="{A06F1A0B-7E2F-4002-805A-5331F2E85C0D}"/>
              </a:ext>
            </a:extLst>
          </p:cNvPr>
          <p:cNvSpPr>
            <a:spLocks noGrp="1"/>
          </p:cNvSpPr>
          <p:nvPr>
            <p:ph idx="1"/>
          </p:nvPr>
        </p:nvSpPr>
        <p:spPr>
          <a:xfrm>
            <a:off x="677334" y="1404851"/>
            <a:ext cx="8596668" cy="4636511"/>
          </a:xfrm>
        </p:spPr>
        <p:txBody>
          <a:bodyPr>
            <a:normAutofit/>
          </a:bodyPr>
          <a:lstStyle/>
          <a:p>
            <a:r>
              <a:rPr lang="en-US" sz="2400" dirty="0">
                <a:latin typeface="Garamond" panose="02020404030301010803" pitchFamily="18" charset="0"/>
              </a:rPr>
              <a:t>The Data Storage is implemented as a HashMap&lt;String, Integer&gt; in the DataStorage class.</a:t>
            </a:r>
          </a:p>
          <a:p>
            <a:r>
              <a:rPr lang="en-US" sz="2400" dirty="0">
                <a:latin typeface="Garamond" panose="02020404030301010803" pitchFamily="18" charset="0"/>
              </a:rPr>
              <a:t>The storage is also saved in a Json file in order to make possible to restore the data after the last server crashes.</a:t>
            </a:r>
          </a:p>
          <a:p>
            <a:r>
              <a:rPr lang="en-US" sz="2400" dirty="0">
                <a:latin typeface="Garamond" panose="02020404030301010803" pitchFamily="18" charset="0"/>
              </a:rPr>
              <a:t>When a server is started it will look for a backup file and then load it in the HashMap.</a:t>
            </a:r>
          </a:p>
          <a:p>
            <a:r>
              <a:rPr lang="en-US" sz="2400" dirty="0">
                <a:latin typeface="Garamond" panose="02020404030301010803" pitchFamily="18" charset="0"/>
              </a:rPr>
              <a:t>If there are other servers already on the network then the new server will receive the new data from them at the moment of the join.</a:t>
            </a:r>
          </a:p>
          <a:p>
            <a:pPr marL="0" indent="0">
              <a:buNone/>
            </a:pPr>
            <a:endParaRPr lang="en-US" sz="2400" dirty="0">
              <a:latin typeface="Garamond" panose="02020404030301010803" pitchFamily="18" charset="0"/>
            </a:endParaRPr>
          </a:p>
        </p:txBody>
      </p:sp>
    </p:spTree>
    <p:extLst>
      <p:ext uri="{BB962C8B-B14F-4D97-AF65-F5344CB8AC3E}">
        <p14:creationId xmlns:p14="http://schemas.microsoft.com/office/powerpoint/2010/main" val="133231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871FE6-8D27-4565-BE4C-87B85D8F1693}"/>
              </a:ext>
            </a:extLst>
          </p:cNvPr>
          <p:cNvSpPr>
            <a:spLocks noGrp="1"/>
          </p:cNvSpPr>
          <p:nvPr>
            <p:ph type="title"/>
          </p:nvPr>
        </p:nvSpPr>
        <p:spPr>
          <a:xfrm>
            <a:off x="713943" y="572514"/>
            <a:ext cx="7675358" cy="876300"/>
          </a:xfrm>
        </p:spPr>
        <p:txBody>
          <a:bodyPr/>
          <a:lstStyle/>
          <a:p>
            <a:r>
              <a:rPr lang="en-US" dirty="0">
                <a:solidFill>
                  <a:schemeClr val="accent2">
                    <a:lumMod val="75000"/>
                  </a:schemeClr>
                </a:solidFill>
                <a:latin typeface="Garamond" panose="02020404030301010803" pitchFamily="18" charset="0"/>
              </a:rPr>
              <a:t>Requirements</a:t>
            </a:r>
          </a:p>
        </p:txBody>
      </p:sp>
      <p:sp>
        <p:nvSpPr>
          <p:cNvPr id="3" name="Segnaposto contenuto 2">
            <a:extLst>
              <a:ext uri="{FF2B5EF4-FFF2-40B4-BE49-F238E27FC236}">
                <a16:creationId xmlns:a16="http://schemas.microsoft.com/office/drawing/2014/main" id="{3CF39531-5E47-4B85-8E62-17D4200DF635}"/>
              </a:ext>
            </a:extLst>
          </p:cNvPr>
          <p:cNvSpPr>
            <a:spLocks noGrp="1"/>
          </p:cNvSpPr>
          <p:nvPr>
            <p:ph idx="1"/>
          </p:nvPr>
        </p:nvSpPr>
        <p:spPr>
          <a:xfrm>
            <a:off x="630815" y="1919281"/>
            <a:ext cx="9504484" cy="5583115"/>
          </a:xfrm>
        </p:spPr>
        <p:txBody>
          <a:bodyPr>
            <a:normAutofit/>
          </a:bodyPr>
          <a:lstStyle/>
          <a:p>
            <a:r>
              <a:rPr lang="en-US" sz="2400" dirty="0">
                <a:latin typeface="Garamond" panose="02020404030301010803" pitchFamily="18" charset="0"/>
              </a:rPr>
              <a:t>Implement a replicated data storage. N servers keep a copy of the data shared by clients, offering two primitives: int </a:t>
            </a:r>
            <a:r>
              <a:rPr lang="en-US" sz="2400" b="1" dirty="0">
                <a:latin typeface="Garamond" panose="02020404030301010803" pitchFamily="18" charset="0"/>
              </a:rPr>
              <a:t>read</a:t>
            </a:r>
            <a:r>
              <a:rPr lang="en-US" sz="2400" dirty="0">
                <a:latin typeface="Garamond" panose="02020404030301010803" pitchFamily="18" charset="0"/>
              </a:rPr>
              <a:t>(dataId); void </a:t>
            </a:r>
            <a:r>
              <a:rPr lang="en-US" sz="2400" b="1" dirty="0">
                <a:latin typeface="Garamond" panose="02020404030301010803" pitchFamily="18" charset="0"/>
              </a:rPr>
              <a:t>write</a:t>
            </a:r>
            <a:r>
              <a:rPr lang="en-US" sz="2400" dirty="0">
                <a:latin typeface="Garamond" panose="02020404030301010803" pitchFamily="18" charset="0"/>
              </a:rPr>
              <a:t>(dataId, newValue);</a:t>
            </a:r>
          </a:p>
          <a:p>
            <a:r>
              <a:rPr lang="en-US" sz="2400" dirty="0">
                <a:latin typeface="Garamond" panose="02020404030301010803" pitchFamily="18" charset="0"/>
              </a:rPr>
              <a:t>The client may connect to any of these servers.</a:t>
            </a:r>
          </a:p>
          <a:p>
            <a:r>
              <a:rPr lang="en-US" sz="2400" dirty="0">
                <a:latin typeface="Garamond" panose="02020404030301010803" pitchFamily="18" charset="0"/>
              </a:rPr>
              <a:t>Servers cooperate to keep a consistent, replicated copy of the shared data providing a </a:t>
            </a:r>
            <a:r>
              <a:rPr lang="en-US" sz="2400" i="1" dirty="0">
                <a:latin typeface="Garamond" panose="02020404030301010803" pitchFamily="18" charset="0"/>
              </a:rPr>
              <a:t>sequential consistency model</a:t>
            </a:r>
            <a:r>
              <a:rPr lang="en-US" sz="2400" dirty="0">
                <a:latin typeface="Garamond" panose="02020404030301010803" pitchFamily="18" charset="0"/>
              </a:rPr>
              <a:t>. </a:t>
            </a:r>
          </a:p>
          <a:p>
            <a:r>
              <a:rPr lang="en-US" sz="2400" dirty="0">
                <a:latin typeface="Garamond" panose="02020404030301010803" pitchFamily="18" charset="0"/>
              </a:rPr>
              <a:t>Servers are unreliable and unknown to each other.</a:t>
            </a:r>
          </a:p>
          <a:p>
            <a:r>
              <a:rPr lang="en-US" sz="2400" dirty="0">
                <a:latin typeface="Garamond" panose="02020404030301010803" pitchFamily="18" charset="0"/>
              </a:rPr>
              <a:t>Severs run on the same subnet (IP multicast is available among them).</a:t>
            </a:r>
          </a:p>
          <a:p>
            <a:r>
              <a:rPr lang="en-US" sz="2400" dirty="0">
                <a:latin typeface="Garamond" panose="02020404030301010803" pitchFamily="18" charset="0"/>
              </a:rPr>
              <a:t>Channels are unreliable.</a:t>
            </a:r>
            <a:endParaRPr lang="en-US" sz="2400" b="1" dirty="0">
              <a:latin typeface="Garamond" panose="02020404030301010803" pitchFamily="18" charset="0"/>
            </a:endParaRPr>
          </a:p>
        </p:txBody>
      </p:sp>
    </p:spTree>
    <p:extLst>
      <p:ext uri="{BB962C8B-B14F-4D97-AF65-F5344CB8AC3E}">
        <p14:creationId xmlns:p14="http://schemas.microsoft.com/office/powerpoint/2010/main" val="365407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6E92A-9AD2-4F39-8F35-814965255169}"/>
              </a:ext>
            </a:extLst>
          </p:cNvPr>
          <p:cNvSpPr>
            <a:spLocks noGrp="1"/>
          </p:cNvSpPr>
          <p:nvPr>
            <p:ph type="title"/>
          </p:nvPr>
        </p:nvSpPr>
        <p:spPr/>
        <p:txBody>
          <a:bodyPr/>
          <a:lstStyle/>
          <a:p>
            <a:r>
              <a:rPr lang="en-US" dirty="0">
                <a:solidFill>
                  <a:schemeClr val="accent2">
                    <a:lumMod val="75000"/>
                  </a:schemeClr>
                </a:solidFill>
                <a:latin typeface="Garamond" panose="02020404030301010803" pitchFamily="18" charset="0"/>
              </a:rPr>
              <a:t>Project in a nutshell </a:t>
            </a:r>
          </a:p>
        </p:txBody>
      </p:sp>
      <p:sp>
        <p:nvSpPr>
          <p:cNvPr id="3" name="Segnaposto contenuto 2">
            <a:extLst>
              <a:ext uri="{FF2B5EF4-FFF2-40B4-BE49-F238E27FC236}">
                <a16:creationId xmlns:a16="http://schemas.microsoft.com/office/drawing/2014/main" id="{C2621397-3C19-4DE0-A0BE-F252C2B8CC48}"/>
              </a:ext>
            </a:extLst>
          </p:cNvPr>
          <p:cNvSpPr>
            <a:spLocks noGrp="1"/>
          </p:cNvSpPr>
          <p:nvPr>
            <p:ph idx="1"/>
          </p:nvPr>
        </p:nvSpPr>
        <p:spPr/>
        <p:txBody>
          <a:bodyPr/>
          <a:lstStyle/>
          <a:p>
            <a:r>
              <a:rPr lang="en-US" sz="2400" dirty="0">
                <a:latin typeface="Garamond" panose="02020404030301010803" pitchFamily="18" charset="0"/>
              </a:rPr>
              <a:t>Multicast Connection between servers </a:t>
            </a:r>
          </a:p>
          <a:p>
            <a:r>
              <a:rPr lang="en-US" sz="2400" dirty="0">
                <a:latin typeface="Garamond" panose="02020404030301010803" pitchFamily="18" charset="0"/>
              </a:rPr>
              <a:t>Client-Server Connection of multiple Clients </a:t>
            </a:r>
          </a:p>
          <a:p>
            <a:r>
              <a:rPr lang="en-US" sz="2400" dirty="0">
                <a:latin typeface="Garamond" panose="02020404030301010803" pitchFamily="18" charset="0"/>
              </a:rPr>
              <a:t>Join Handling </a:t>
            </a:r>
          </a:p>
          <a:p>
            <a:r>
              <a:rPr lang="en-US" sz="2400" dirty="0">
                <a:latin typeface="Garamond" panose="02020404030301010803" pitchFamily="18" charset="0"/>
              </a:rPr>
              <a:t>Messages Retransmission</a:t>
            </a:r>
          </a:p>
          <a:p>
            <a:r>
              <a:rPr lang="en-US" sz="2400" dirty="0">
                <a:latin typeface="Garamond" panose="02020404030301010803" pitchFamily="18" charset="0"/>
              </a:rPr>
              <a:t>Server’s Crash Handling </a:t>
            </a:r>
          </a:p>
          <a:p>
            <a:r>
              <a:rPr lang="en-US" sz="2400" dirty="0">
                <a:latin typeface="Garamond" panose="02020404030301010803" pitchFamily="18" charset="0"/>
              </a:rPr>
              <a:t>Vector Clocks for causal delivery </a:t>
            </a:r>
          </a:p>
          <a:p>
            <a:r>
              <a:rPr lang="en-US" sz="2400" dirty="0">
                <a:latin typeface="Garamond" panose="02020404030301010803" pitchFamily="18" charset="0"/>
              </a:rPr>
              <a:t>Data Storage in Json file </a:t>
            </a:r>
          </a:p>
          <a:p>
            <a:endParaRPr lang="en-US" dirty="0"/>
          </a:p>
          <a:p>
            <a:endParaRPr lang="en-US" dirty="0"/>
          </a:p>
        </p:txBody>
      </p:sp>
    </p:spTree>
    <p:extLst>
      <p:ext uri="{BB962C8B-B14F-4D97-AF65-F5344CB8AC3E}">
        <p14:creationId xmlns:p14="http://schemas.microsoft.com/office/powerpoint/2010/main" val="1953331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B1DAFF-8F9A-4B83-9F2A-279D9E2002D3}"/>
              </a:ext>
            </a:extLst>
          </p:cNvPr>
          <p:cNvSpPr>
            <a:spLocks noGrp="1"/>
          </p:cNvSpPr>
          <p:nvPr>
            <p:ph type="title"/>
          </p:nvPr>
        </p:nvSpPr>
        <p:spPr/>
        <p:txBody>
          <a:bodyPr/>
          <a:lstStyle/>
          <a:p>
            <a:r>
              <a:rPr lang="it-IT" dirty="0">
                <a:solidFill>
                  <a:schemeClr val="accent2">
                    <a:lumMod val="75000"/>
                  </a:schemeClr>
                </a:solidFill>
                <a:latin typeface="Garamond" panose="02020404030301010803" pitchFamily="18" charset="0"/>
              </a:rPr>
              <a:t>Connections </a:t>
            </a:r>
          </a:p>
        </p:txBody>
      </p:sp>
      <p:sp>
        <p:nvSpPr>
          <p:cNvPr id="3" name="Segnaposto contenuto 2">
            <a:extLst>
              <a:ext uri="{FF2B5EF4-FFF2-40B4-BE49-F238E27FC236}">
                <a16:creationId xmlns:a16="http://schemas.microsoft.com/office/drawing/2014/main" id="{074BAE6A-DB7B-42F6-A46A-A4F6070C4191}"/>
              </a:ext>
            </a:extLst>
          </p:cNvPr>
          <p:cNvSpPr>
            <a:spLocks noGrp="1"/>
          </p:cNvSpPr>
          <p:nvPr>
            <p:ph idx="1"/>
          </p:nvPr>
        </p:nvSpPr>
        <p:spPr/>
        <p:txBody>
          <a:bodyPr/>
          <a:lstStyle/>
          <a:p>
            <a:r>
              <a:rPr lang="en-US" sz="2400" dirty="0">
                <a:latin typeface="Garamond" panose="02020404030301010803" pitchFamily="18" charset="0"/>
              </a:rPr>
              <a:t>Client-Server Connection : Server Socket </a:t>
            </a:r>
          </a:p>
          <a:p>
            <a:pPr lvl="1">
              <a:buFont typeface="Wingdings" panose="05000000000000000000" pitchFamily="2" charset="2"/>
              <a:buChar char="Ø"/>
            </a:pPr>
            <a:r>
              <a:rPr lang="en-US" sz="1800" dirty="0">
                <a:latin typeface="Garamond" panose="02020404030301010803" pitchFamily="18" charset="0"/>
              </a:rPr>
              <a:t>TCP connection </a:t>
            </a:r>
          </a:p>
          <a:p>
            <a:pPr lvl="1">
              <a:buFont typeface="Wingdings" panose="05000000000000000000" pitchFamily="2" charset="2"/>
              <a:buChar char="Ø"/>
            </a:pPr>
            <a:r>
              <a:rPr lang="en-US" sz="1800" dirty="0">
                <a:latin typeface="Garamond" panose="02020404030301010803" pitchFamily="18" charset="0"/>
              </a:rPr>
              <a:t>Point-to-point </a:t>
            </a:r>
          </a:p>
          <a:p>
            <a:pPr lvl="1">
              <a:buFont typeface="Wingdings" panose="05000000000000000000" pitchFamily="2" charset="2"/>
              <a:buChar char="Ø"/>
            </a:pPr>
            <a:r>
              <a:rPr lang="en-US" sz="1800" dirty="0">
                <a:latin typeface="Garamond" panose="02020404030301010803" pitchFamily="18" charset="0"/>
              </a:rPr>
              <a:t>Reliable </a:t>
            </a:r>
          </a:p>
          <a:p>
            <a:r>
              <a:rPr lang="en-US" sz="2400" dirty="0">
                <a:latin typeface="Garamond" panose="02020404030301010803" pitchFamily="18" charset="0"/>
              </a:rPr>
              <a:t>Multicast connection : Multicast Socket </a:t>
            </a:r>
          </a:p>
          <a:p>
            <a:pPr lvl="1">
              <a:buFont typeface="Wingdings" panose="05000000000000000000" pitchFamily="2" charset="2"/>
              <a:buChar char="Ø"/>
            </a:pPr>
            <a:r>
              <a:rPr lang="en-US" sz="1800" dirty="0">
                <a:latin typeface="Garamond" panose="02020404030301010803" pitchFamily="18" charset="0"/>
              </a:rPr>
              <a:t>UDP DatagramSocket</a:t>
            </a:r>
          </a:p>
          <a:p>
            <a:pPr lvl="1">
              <a:buFont typeface="Wingdings" panose="05000000000000000000" pitchFamily="2" charset="2"/>
              <a:buChar char="Ø"/>
            </a:pPr>
            <a:r>
              <a:rPr lang="en-US" sz="1800" dirty="0">
                <a:latin typeface="Garamond" panose="02020404030301010803" pitchFamily="18" charset="0"/>
              </a:rPr>
              <a:t>Broadcasting </a:t>
            </a:r>
          </a:p>
          <a:p>
            <a:pPr lvl="1">
              <a:buFont typeface="Wingdings" panose="05000000000000000000" pitchFamily="2" charset="2"/>
              <a:buChar char="Ø"/>
            </a:pPr>
            <a:r>
              <a:rPr lang="en-US" sz="1800" dirty="0">
                <a:latin typeface="Garamond" panose="02020404030301010803" pitchFamily="18" charset="0"/>
              </a:rPr>
              <a:t>Unreliable </a:t>
            </a:r>
          </a:p>
        </p:txBody>
      </p:sp>
    </p:spTree>
    <p:extLst>
      <p:ext uri="{BB962C8B-B14F-4D97-AF65-F5344CB8AC3E}">
        <p14:creationId xmlns:p14="http://schemas.microsoft.com/office/powerpoint/2010/main" val="3039669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497BE2-946A-4538-B082-EB4FE4E07A3E}"/>
              </a:ext>
            </a:extLst>
          </p:cNvPr>
          <p:cNvSpPr>
            <a:spLocks noGrp="1"/>
          </p:cNvSpPr>
          <p:nvPr>
            <p:ph type="title"/>
          </p:nvPr>
        </p:nvSpPr>
        <p:spPr/>
        <p:txBody>
          <a:bodyPr/>
          <a:lstStyle/>
          <a:p>
            <a:r>
              <a:rPr lang="it-IT" dirty="0">
                <a:solidFill>
                  <a:schemeClr val="accent2">
                    <a:lumMod val="75000"/>
                  </a:schemeClr>
                </a:solidFill>
                <a:latin typeface="Garamond" panose="02020404030301010803" pitchFamily="18" charset="0"/>
              </a:rPr>
              <a:t>Join</a:t>
            </a:r>
            <a:r>
              <a:rPr lang="it-IT" dirty="0"/>
              <a:t> </a:t>
            </a:r>
            <a:r>
              <a:rPr lang="it-IT" dirty="0">
                <a:solidFill>
                  <a:schemeClr val="accent2">
                    <a:lumMod val="75000"/>
                  </a:schemeClr>
                </a:solidFill>
                <a:latin typeface="Garamond" panose="02020404030301010803" pitchFamily="18" charset="0"/>
              </a:rPr>
              <a:t>Handling </a:t>
            </a:r>
          </a:p>
        </p:txBody>
      </p:sp>
      <p:sp>
        <p:nvSpPr>
          <p:cNvPr id="3" name="Segnaposto contenuto 2">
            <a:extLst>
              <a:ext uri="{FF2B5EF4-FFF2-40B4-BE49-F238E27FC236}">
                <a16:creationId xmlns:a16="http://schemas.microsoft.com/office/drawing/2014/main" id="{154BA49D-5235-456A-B663-0F9D0086ACAC}"/>
              </a:ext>
            </a:extLst>
          </p:cNvPr>
          <p:cNvSpPr>
            <a:spLocks noGrp="1"/>
          </p:cNvSpPr>
          <p:nvPr>
            <p:ph idx="1"/>
          </p:nvPr>
        </p:nvSpPr>
        <p:spPr/>
        <p:txBody>
          <a:bodyPr>
            <a:normAutofit/>
          </a:bodyPr>
          <a:lstStyle/>
          <a:p>
            <a:r>
              <a:rPr lang="it-IT" sz="2400" dirty="0">
                <a:latin typeface="Garamond" panose="02020404030301010803" pitchFamily="18" charset="0"/>
              </a:rPr>
              <a:t>Create a new group or Join in a </a:t>
            </a:r>
            <a:r>
              <a:rPr lang="en-US" sz="2400" dirty="0">
                <a:latin typeface="Garamond" panose="02020404030301010803" pitchFamily="18" charset="0"/>
              </a:rPr>
              <a:t>stated</a:t>
            </a:r>
            <a:r>
              <a:rPr lang="it-IT" sz="2400" dirty="0">
                <a:latin typeface="Garamond" panose="02020404030301010803" pitchFamily="18" charset="0"/>
              </a:rPr>
              <a:t> one (</a:t>
            </a:r>
            <a:r>
              <a:rPr lang="it-IT" sz="2400" dirty="0" err="1">
                <a:latin typeface="Garamond" panose="02020404030301010803" pitchFamily="18" charset="0"/>
              </a:rPr>
              <a:t>through</a:t>
            </a:r>
            <a:r>
              <a:rPr lang="it-IT" sz="2400" dirty="0">
                <a:latin typeface="Garamond" panose="02020404030301010803" pitchFamily="18" charset="0"/>
              </a:rPr>
              <a:t> a group IP)</a:t>
            </a:r>
          </a:p>
          <a:p>
            <a:r>
              <a:rPr lang="it-IT" sz="2400" dirty="0">
                <a:latin typeface="Garamond" panose="02020404030301010803" pitchFamily="18" charset="0"/>
              </a:rPr>
              <a:t>In case of join: Join/</a:t>
            </a:r>
            <a:r>
              <a:rPr lang="it-IT" sz="2400" dirty="0" err="1">
                <a:latin typeface="Garamond" panose="02020404030301010803" pitchFamily="18" charset="0"/>
              </a:rPr>
              <a:t>AckJoin</a:t>
            </a:r>
            <a:r>
              <a:rPr lang="it-IT" sz="2400" dirty="0">
                <a:latin typeface="Garamond" panose="02020404030301010803" pitchFamily="18" charset="0"/>
              </a:rPr>
              <a:t> </a:t>
            </a:r>
            <a:r>
              <a:rPr lang="it-IT" sz="2400" dirty="0" err="1">
                <a:latin typeface="Garamond" panose="02020404030301010803" pitchFamily="18" charset="0"/>
              </a:rPr>
              <a:t>Messages</a:t>
            </a:r>
            <a:endParaRPr lang="it-IT" sz="2400" dirty="0">
              <a:latin typeface="Garamond" panose="02020404030301010803" pitchFamily="18" charset="0"/>
            </a:endParaRPr>
          </a:p>
          <a:p>
            <a:pPr lvl="1">
              <a:buFont typeface="Wingdings" panose="05000000000000000000" pitchFamily="2" charset="2"/>
              <a:buChar char="Ø"/>
            </a:pPr>
            <a:r>
              <a:rPr lang="it-IT" sz="2000" dirty="0">
                <a:latin typeface="Garamond" panose="02020404030301010803" pitchFamily="18" charset="0"/>
              </a:rPr>
              <a:t>Server </a:t>
            </a:r>
            <a:r>
              <a:rPr lang="it-IT" sz="2000" dirty="0" err="1">
                <a:latin typeface="Garamond" panose="02020404030301010803" pitchFamily="18" charset="0"/>
              </a:rPr>
              <a:t>Receives</a:t>
            </a:r>
            <a:r>
              <a:rPr lang="it-IT" sz="2000" dirty="0">
                <a:latin typeface="Garamond" panose="02020404030301010803" pitchFamily="18" charset="0"/>
              </a:rPr>
              <a:t>: </a:t>
            </a:r>
            <a:r>
              <a:rPr lang="it-IT" sz="2000" dirty="0" err="1">
                <a:latin typeface="Garamond" panose="02020404030301010803" pitchFamily="18" charset="0"/>
              </a:rPr>
              <a:t>number</a:t>
            </a:r>
            <a:r>
              <a:rPr lang="it-IT" sz="2000" dirty="0">
                <a:latin typeface="Garamond" panose="02020404030301010803" pitchFamily="18" charset="0"/>
              </a:rPr>
              <a:t> of </a:t>
            </a:r>
            <a:r>
              <a:rPr lang="it-IT" sz="2000" dirty="0" err="1">
                <a:latin typeface="Garamond" panose="02020404030301010803" pitchFamily="18" charset="0"/>
              </a:rPr>
              <a:t>servers</a:t>
            </a:r>
            <a:r>
              <a:rPr lang="it-IT" sz="2000" dirty="0">
                <a:latin typeface="Garamond" panose="02020404030301010803" pitchFamily="18" charset="0"/>
              </a:rPr>
              <a:t> and data storage </a:t>
            </a:r>
          </a:p>
          <a:p>
            <a:pPr lvl="1">
              <a:buFont typeface="Wingdings" panose="05000000000000000000" pitchFamily="2" charset="2"/>
              <a:buChar char="Ø"/>
            </a:pPr>
            <a:r>
              <a:rPr lang="it-IT" sz="2000" dirty="0">
                <a:latin typeface="Garamond" panose="02020404030301010803" pitchFamily="18" charset="0"/>
              </a:rPr>
              <a:t>Waits </a:t>
            </a:r>
            <a:r>
              <a:rPr lang="it-IT" sz="2000" dirty="0" err="1">
                <a:latin typeface="Garamond" panose="02020404030301010803" pitchFamily="18" charset="0"/>
              </a:rPr>
              <a:t>all</a:t>
            </a:r>
            <a:r>
              <a:rPr lang="it-IT" sz="2000" dirty="0">
                <a:latin typeface="Garamond" panose="02020404030301010803" pitchFamily="18" charset="0"/>
              </a:rPr>
              <a:t> the </a:t>
            </a:r>
            <a:r>
              <a:rPr lang="it-IT" sz="2000" dirty="0" err="1">
                <a:latin typeface="Garamond" panose="02020404030301010803" pitchFamily="18" charset="0"/>
              </a:rPr>
              <a:t>acks</a:t>
            </a:r>
            <a:r>
              <a:rPr lang="it-IT" sz="2000" dirty="0">
                <a:latin typeface="Garamond" panose="02020404030301010803" pitchFamily="18" charset="0"/>
              </a:rPr>
              <a:t>: </a:t>
            </a:r>
            <a:r>
              <a:rPr lang="it-IT" sz="2000" dirty="0" err="1">
                <a:latin typeface="Garamond" panose="02020404030301010803" pitchFamily="18" charset="0"/>
              </a:rPr>
              <a:t>sure</a:t>
            </a:r>
            <a:r>
              <a:rPr lang="it-IT" sz="2000" dirty="0">
                <a:latin typeface="Garamond" panose="02020404030301010803" pitchFamily="18" charset="0"/>
              </a:rPr>
              <a:t> </a:t>
            </a:r>
            <a:r>
              <a:rPr lang="it-IT" sz="2000" dirty="0" err="1">
                <a:latin typeface="Garamond" panose="02020404030301010803" pitchFamily="18" charset="0"/>
              </a:rPr>
              <a:t>every</a:t>
            </a:r>
            <a:r>
              <a:rPr lang="it-IT" sz="2000" dirty="0">
                <a:latin typeface="Garamond" panose="02020404030301010803" pitchFamily="18" charset="0"/>
              </a:rPr>
              <a:t> server </a:t>
            </a:r>
            <a:r>
              <a:rPr lang="it-IT" sz="2000" dirty="0" err="1">
                <a:latin typeface="Garamond" panose="02020404030301010803" pitchFamily="18" charset="0"/>
              </a:rPr>
              <a:t>aware</a:t>
            </a:r>
            <a:r>
              <a:rPr lang="it-IT" sz="2000" dirty="0">
                <a:latin typeface="Garamond" panose="02020404030301010803" pitchFamily="18" charset="0"/>
              </a:rPr>
              <a:t> of the join</a:t>
            </a:r>
          </a:p>
          <a:p>
            <a:pPr lvl="1">
              <a:buFont typeface="Wingdings" panose="05000000000000000000" pitchFamily="2" charset="2"/>
              <a:buChar char="Ø"/>
            </a:pPr>
            <a:r>
              <a:rPr lang="it-IT" sz="2000" dirty="0" err="1">
                <a:latin typeface="Garamond" panose="02020404030301010803" pitchFamily="18" charset="0"/>
              </a:rPr>
              <a:t>Otherwise</a:t>
            </a:r>
            <a:r>
              <a:rPr lang="it-IT" sz="2000" dirty="0">
                <a:latin typeface="Garamond" panose="02020404030301010803" pitchFamily="18" charset="0"/>
              </a:rPr>
              <a:t> </a:t>
            </a:r>
            <a:r>
              <a:rPr lang="en-US" sz="2000" dirty="0">
                <a:latin typeface="Garamond" panose="02020404030301010803" pitchFamily="18" charset="0"/>
              </a:rPr>
              <a:t>retransmission</a:t>
            </a:r>
            <a:r>
              <a:rPr lang="it-IT" sz="2000" dirty="0">
                <a:latin typeface="Garamond" panose="02020404030301010803" pitchFamily="18" charset="0"/>
              </a:rPr>
              <a:t> </a:t>
            </a:r>
          </a:p>
          <a:p>
            <a:endParaRPr lang="en-US" sz="2000" dirty="0"/>
          </a:p>
        </p:txBody>
      </p:sp>
    </p:spTree>
    <p:extLst>
      <p:ext uri="{BB962C8B-B14F-4D97-AF65-F5344CB8AC3E}">
        <p14:creationId xmlns:p14="http://schemas.microsoft.com/office/powerpoint/2010/main" val="362249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F7A161-63CC-481B-97FE-F5AA616F0DB3}"/>
              </a:ext>
            </a:extLst>
          </p:cNvPr>
          <p:cNvSpPr>
            <a:spLocks noGrp="1"/>
          </p:cNvSpPr>
          <p:nvPr>
            <p:ph type="title"/>
          </p:nvPr>
        </p:nvSpPr>
        <p:spPr/>
        <p:txBody>
          <a:bodyPr/>
          <a:lstStyle/>
          <a:p>
            <a:r>
              <a:rPr lang="it-IT" dirty="0" err="1">
                <a:solidFill>
                  <a:schemeClr val="accent2">
                    <a:lumMod val="75000"/>
                  </a:schemeClr>
                </a:solidFill>
                <a:latin typeface="Garamond" panose="02020404030301010803" pitchFamily="18" charset="0"/>
              </a:rPr>
              <a:t>Messages</a:t>
            </a:r>
            <a:r>
              <a:rPr lang="it-IT" dirty="0">
                <a:solidFill>
                  <a:schemeClr val="accent2">
                    <a:lumMod val="75000"/>
                  </a:schemeClr>
                </a:solidFill>
                <a:latin typeface="Garamond" panose="02020404030301010803" pitchFamily="18" charset="0"/>
              </a:rPr>
              <a:t> </a:t>
            </a:r>
            <a:r>
              <a:rPr lang="it-IT" dirty="0" err="1">
                <a:solidFill>
                  <a:schemeClr val="accent2">
                    <a:lumMod val="75000"/>
                  </a:schemeClr>
                </a:solidFill>
                <a:latin typeface="Garamond" panose="02020404030301010803" pitchFamily="18" charset="0"/>
              </a:rPr>
              <a:t>Retransmission</a:t>
            </a:r>
            <a:r>
              <a:rPr lang="it-IT" dirty="0">
                <a:solidFill>
                  <a:schemeClr val="accent2">
                    <a:lumMod val="75000"/>
                  </a:schemeClr>
                </a:solidFill>
                <a:latin typeface="Garamond" panose="02020404030301010803" pitchFamily="18" charset="0"/>
              </a:rPr>
              <a:t> </a:t>
            </a:r>
          </a:p>
        </p:txBody>
      </p:sp>
      <p:sp>
        <p:nvSpPr>
          <p:cNvPr id="3" name="Segnaposto contenuto 2">
            <a:extLst>
              <a:ext uri="{FF2B5EF4-FFF2-40B4-BE49-F238E27FC236}">
                <a16:creationId xmlns:a16="http://schemas.microsoft.com/office/drawing/2014/main" id="{9554B290-8FD2-4414-A545-F2E0EBF599B7}"/>
              </a:ext>
            </a:extLst>
          </p:cNvPr>
          <p:cNvSpPr>
            <a:spLocks noGrp="1"/>
          </p:cNvSpPr>
          <p:nvPr>
            <p:ph idx="1"/>
          </p:nvPr>
        </p:nvSpPr>
        <p:spPr/>
        <p:txBody>
          <a:bodyPr>
            <a:normAutofit fontScale="92500" lnSpcReduction="20000"/>
          </a:bodyPr>
          <a:lstStyle/>
          <a:p>
            <a:r>
              <a:rPr lang="it-IT" sz="2400" dirty="0">
                <a:latin typeface="Garamond" panose="02020404030301010803" pitchFamily="18" charset="0"/>
              </a:rPr>
              <a:t>Join </a:t>
            </a:r>
            <a:r>
              <a:rPr lang="it-IT" sz="2400" dirty="0" err="1">
                <a:latin typeface="Garamond" panose="02020404030301010803" pitchFamily="18" charset="0"/>
              </a:rPr>
              <a:t>Messages</a:t>
            </a:r>
            <a:endParaRPr lang="it-IT" sz="2400" dirty="0">
              <a:latin typeface="Garamond" panose="02020404030301010803" pitchFamily="18" charset="0"/>
            </a:endParaRPr>
          </a:p>
          <a:p>
            <a:pPr lvl="1">
              <a:buFont typeface="Wingdings" panose="05000000000000000000" pitchFamily="2" charset="2"/>
              <a:buChar char="Ø"/>
            </a:pPr>
            <a:r>
              <a:rPr lang="en-US" sz="2000" dirty="0">
                <a:latin typeface="Garamond" panose="02020404030301010803" pitchFamily="18" charset="0"/>
              </a:rPr>
              <a:t>Only</a:t>
            </a:r>
            <a:r>
              <a:rPr lang="it-IT" sz="2000" dirty="0">
                <a:latin typeface="Garamond" panose="02020404030301010803" pitchFamily="18" charset="0"/>
              </a:rPr>
              <a:t> by the server </a:t>
            </a:r>
            <a:r>
              <a:rPr lang="it-IT" sz="2000" dirty="0" err="1">
                <a:latin typeface="Garamond" panose="02020404030301010803" pitchFamily="18" charset="0"/>
              </a:rPr>
              <a:t>who</a:t>
            </a:r>
            <a:r>
              <a:rPr lang="it-IT" sz="2000" dirty="0">
                <a:latin typeface="Garamond" panose="02020404030301010803" pitchFamily="18" charset="0"/>
              </a:rPr>
              <a:t> </a:t>
            </a:r>
            <a:r>
              <a:rPr lang="it-IT" sz="2000" dirty="0" err="1">
                <a:latin typeface="Garamond" panose="02020404030301010803" pitchFamily="18" charset="0"/>
              </a:rPr>
              <a:t>sent</a:t>
            </a:r>
            <a:r>
              <a:rPr lang="it-IT" sz="2000" dirty="0">
                <a:latin typeface="Garamond" panose="02020404030301010803" pitchFamily="18" charset="0"/>
              </a:rPr>
              <a:t> </a:t>
            </a:r>
            <a:r>
              <a:rPr lang="it-IT" sz="2000" dirty="0" err="1">
                <a:latin typeface="Garamond" panose="02020404030301010803" pitchFamily="18" charset="0"/>
              </a:rPr>
              <a:t>it</a:t>
            </a:r>
            <a:r>
              <a:rPr lang="it-IT" sz="2000" dirty="0">
                <a:latin typeface="Garamond" panose="02020404030301010803" pitchFamily="18" charset="0"/>
              </a:rPr>
              <a:t> the first time </a:t>
            </a:r>
          </a:p>
          <a:p>
            <a:r>
              <a:rPr lang="it-IT" sz="2400" dirty="0">
                <a:latin typeface="Garamond" panose="02020404030301010803" pitchFamily="18" charset="0"/>
              </a:rPr>
              <a:t>Write </a:t>
            </a:r>
            <a:r>
              <a:rPr lang="it-IT" sz="2400" dirty="0" err="1">
                <a:latin typeface="Garamond" panose="02020404030301010803" pitchFamily="18" charset="0"/>
              </a:rPr>
              <a:t>Messages</a:t>
            </a:r>
            <a:r>
              <a:rPr lang="it-IT" sz="2400" dirty="0">
                <a:latin typeface="Garamond" panose="02020404030301010803" pitchFamily="18" charset="0"/>
              </a:rPr>
              <a:t>/</a:t>
            </a:r>
            <a:r>
              <a:rPr lang="it-IT" sz="2400" dirty="0" err="1">
                <a:latin typeface="Garamond" panose="02020404030301010803" pitchFamily="18" charset="0"/>
              </a:rPr>
              <a:t>Remove</a:t>
            </a:r>
            <a:r>
              <a:rPr lang="it-IT" sz="2400" dirty="0">
                <a:latin typeface="Garamond" panose="02020404030301010803" pitchFamily="18" charset="0"/>
              </a:rPr>
              <a:t> Message  </a:t>
            </a:r>
          </a:p>
          <a:p>
            <a:pPr lvl="1">
              <a:buFont typeface="Wingdings" panose="05000000000000000000" pitchFamily="2" charset="2"/>
              <a:buChar char="Ø"/>
            </a:pPr>
            <a:r>
              <a:rPr lang="it-IT" sz="2000" dirty="0">
                <a:latin typeface="Garamond" panose="02020404030301010803" pitchFamily="18" charset="0"/>
              </a:rPr>
              <a:t>By the server </a:t>
            </a:r>
            <a:r>
              <a:rPr lang="it-IT" sz="2000" dirty="0" err="1">
                <a:latin typeface="Garamond" panose="02020404030301010803" pitchFamily="18" charset="0"/>
              </a:rPr>
              <a:t>who</a:t>
            </a:r>
            <a:r>
              <a:rPr lang="it-IT" sz="2000" dirty="0">
                <a:latin typeface="Garamond" panose="02020404030301010803" pitchFamily="18" charset="0"/>
              </a:rPr>
              <a:t> </a:t>
            </a:r>
            <a:r>
              <a:rPr lang="it-IT" sz="2000" dirty="0" err="1">
                <a:latin typeface="Garamond" panose="02020404030301010803" pitchFamily="18" charset="0"/>
              </a:rPr>
              <a:t>sent</a:t>
            </a:r>
            <a:r>
              <a:rPr lang="it-IT" sz="2000" dirty="0">
                <a:latin typeface="Garamond" panose="02020404030301010803" pitchFamily="18" charset="0"/>
              </a:rPr>
              <a:t> </a:t>
            </a:r>
            <a:r>
              <a:rPr lang="it-IT" sz="2000" dirty="0" err="1">
                <a:latin typeface="Garamond" panose="02020404030301010803" pitchFamily="18" charset="0"/>
              </a:rPr>
              <a:t>it</a:t>
            </a:r>
            <a:r>
              <a:rPr lang="it-IT" sz="2000" dirty="0">
                <a:latin typeface="Garamond" panose="02020404030301010803" pitchFamily="18" charset="0"/>
              </a:rPr>
              <a:t> the first time </a:t>
            </a:r>
          </a:p>
          <a:p>
            <a:pPr lvl="1">
              <a:buFont typeface="Wingdings" panose="05000000000000000000" pitchFamily="2" charset="2"/>
              <a:buChar char="Ø"/>
            </a:pPr>
            <a:r>
              <a:rPr lang="it-IT" sz="2000" dirty="0">
                <a:latin typeface="Garamond" panose="02020404030301010803" pitchFamily="18" charset="0"/>
              </a:rPr>
              <a:t>By </a:t>
            </a:r>
            <a:r>
              <a:rPr lang="it-IT" sz="2000" dirty="0" err="1">
                <a:latin typeface="Garamond" panose="02020404030301010803" pitchFamily="18" charset="0"/>
              </a:rPr>
              <a:t>all</a:t>
            </a:r>
            <a:r>
              <a:rPr lang="it-IT" sz="2000" dirty="0">
                <a:latin typeface="Garamond" panose="02020404030301010803" pitchFamily="18" charset="0"/>
              </a:rPr>
              <a:t> the </a:t>
            </a:r>
            <a:r>
              <a:rPr lang="it-IT" sz="2000" dirty="0" err="1">
                <a:latin typeface="Garamond" panose="02020404030301010803" pitchFamily="18" charset="0"/>
              </a:rPr>
              <a:t>servers</a:t>
            </a:r>
            <a:r>
              <a:rPr lang="it-IT" sz="2000" dirty="0">
                <a:latin typeface="Garamond" panose="02020404030301010803" pitchFamily="18" charset="0"/>
              </a:rPr>
              <a:t> </a:t>
            </a:r>
            <a:r>
              <a:rPr lang="it-IT" sz="2000" dirty="0" err="1">
                <a:latin typeface="Garamond" panose="02020404030301010803" pitchFamily="18" charset="0"/>
              </a:rPr>
              <a:t>that</a:t>
            </a:r>
            <a:r>
              <a:rPr lang="it-IT" sz="2000" dirty="0">
                <a:latin typeface="Garamond" panose="02020404030301010803" pitchFamily="18" charset="0"/>
              </a:rPr>
              <a:t> </a:t>
            </a:r>
            <a:r>
              <a:rPr lang="it-IT" sz="2000" dirty="0" err="1">
                <a:latin typeface="Garamond" panose="02020404030301010803" pitchFamily="18" charset="0"/>
              </a:rPr>
              <a:t>receive</a:t>
            </a:r>
            <a:r>
              <a:rPr lang="it-IT" sz="2000" dirty="0">
                <a:latin typeface="Garamond" panose="02020404030301010803" pitchFamily="18" charset="0"/>
              </a:rPr>
              <a:t> </a:t>
            </a:r>
            <a:r>
              <a:rPr lang="it-IT" sz="2000" dirty="0" err="1">
                <a:latin typeface="Garamond" panose="02020404030301010803" pitchFamily="18" charset="0"/>
              </a:rPr>
              <a:t>it</a:t>
            </a:r>
            <a:r>
              <a:rPr lang="it-IT" sz="2000" dirty="0">
                <a:latin typeface="Garamond" panose="02020404030301010803" pitchFamily="18" charset="0"/>
              </a:rPr>
              <a:t> </a:t>
            </a:r>
          </a:p>
          <a:p>
            <a:r>
              <a:rPr lang="it-IT" sz="2400" dirty="0">
                <a:latin typeface="Garamond" panose="02020404030301010803" pitchFamily="18" charset="0"/>
              </a:rPr>
              <a:t>Timer </a:t>
            </a:r>
            <a:r>
              <a:rPr lang="it-IT" sz="2400" dirty="0" err="1">
                <a:latin typeface="Garamond" panose="02020404030301010803" pitchFamily="18" charset="0"/>
              </a:rPr>
              <a:t>Thread</a:t>
            </a:r>
            <a:r>
              <a:rPr lang="it-IT" sz="2400" dirty="0">
                <a:latin typeface="Garamond" panose="02020404030301010803" pitchFamily="18" charset="0"/>
              </a:rPr>
              <a:t> </a:t>
            </a:r>
          </a:p>
          <a:p>
            <a:pPr lvl="1">
              <a:buFont typeface="Wingdings" panose="05000000000000000000" pitchFamily="2" charset="2"/>
              <a:buChar char="Ø"/>
            </a:pPr>
            <a:r>
              <a:rPr lang="it-IT" sz="2000" dirty="0">
                <a:latin typeface="Garamond" panose="02020404030301010803" pitchFamily="18" charset="0"/>
              </a:rPr>
              <a:t>Reference to the </a:t>
            </a:r>
            <a:r>
              <a:rPr lang="it-IT" sz="2000" dirty="0" err="1">
                <a:latin typeface="Garamond" panose="02020404030301010803" pitchFamily="18" charset="0"/>
              </a:rPr>
              <a:t>message</a:t>
            </a:r>
            <a:r>
              <a:rPr lang="it-IT" sz="2000" dirty="0">
                <a:latin typeface="Garamond" panose="02020404030301010803" pitchFamily="18" charset="0"/>
              </a:rPr>
              <a:t> to </a:t>
            </a:r>
            <a:r>
              <a:rPr lang="it-IT" sz="2000" dirty="0" err="1">
                <a:latin typeface="Garamond" panose="02020404030301010803" pitchFamily="18" charset="0"/>
              </a:rPr>
              <a:t>retransmit</a:t>
            </a:r>
            <a:endParaRPr lang="it-IT" sz="2000" dirty="0">
              <a:latin typeface="Garamond" panose="02020404030301010803" pitchFamily="18" charset="0"/>
            </a:endParaRPr>
          </a:p>
          <a:p>
            <a:pPr lvl="1">
              <a:buFont typeface="Wingdings" panose="05000000000000000000" pitchFamily="2" charset="2"/>
              <a:buChar char="Ø"/>
            </a:pPr>
            <a:r>
              <a:rPr lang="it-IT" sz="2000" dirty="0" err="1">
                <a:latin typeface="Garamond" panose="02020404030301010803" pitchFamily="18" charset="0"/>
              </a:rPr>
              <a:t>Attribute</a:t>
            </a:r>
            <a:r>
              <a:rPr lang="it-IT" sz="2000" dirty="0">
                <a:latin typeface="Garamond" panose="02020404030301010803" pitchFamily="18" charset="0"/>
              </a:rPr>
              <a:t> of the </a:t>
            </a:r>
            <a:r>
              <a:rPr lang="it-IT" sz="2000" dirty="0" err="1">
                <a:latin typeface="Garamond" panose="02020404030301010803" pitchFamily="18" charset="0"/>
              </a:rPr>
              <a:t>logic</a:t>
            </a:r>
            <a:r>
              <a:rPr lang="it-IT" sz="2000" dirty="0">
                <a:latin typeface="Garamond" panose="02020404030301010803" pitchFamily="18" charset="0"/>
              </a:rPr>
              <a:t> (</a:t>
            </a:r>
            <a:r>
              <a:rPr lang="it-IT" sz="2000" dirty="0" err="1">
                <a:latin typeface="Garamond" panose="02020404030301010803" pitchFamily="18" charset="0"/>
              </a:rPr>
              <a:t>map</a:t>
            </a:r>
            <a:r>
              <a:rPr lang="it-IT" sz="2000" dirty="0">
                <a:latin typeface="Garamond" panose="02020404030301010803" pitchFamily="18" charset="0"/>
              </a:rPr>
              <a:t> for </a:t>
            </a:r>
            <a:r>
              <a:rPr lang="it-IT" sz="2000" dirty="0" err="1">
                <a:latin typeface="Garamond" panose="02020404030301010803" pitchFamily="18" charset="0"/>
              </a:rPr>
              <a:t>write</a:t>
            </a:r>
            <a:r>
              <a:rPr lang="it-IT" sz="2000" dirty="0">
                <a:latin typeface="Garamond" panose="02020404030301010803" pitchFamily="18" charset="0"/>
              </a:rPr>
              <a:t> </a:t>
            </a:r>
            <a:r>
              <a:rPr lang="it-IT" sz="2000" dirty="0" err="1">
                <a:latin typeface="Garamond" panose="02020404030301010803" pitchFamily="18" charset="0"/>
              </a:rPr>
              <a:t>messages</a:t>
            </a:r>
            <a:r>
              <a:rPr lang="it-IT" sz="2000" dirty="0">
                <a:latin typeface="Garamond" panose="02020404030301010803" pitchFamily="18" charset="0"/>
              </a:rPr>
              <a:t>/</a:t>
            </a:r>
            <a:r>
              <a:rPr lang="it-IT" sz="2000" dirty="0" err="1">
                <a:latin typeface="Garamond" panose="02020404030301010803" pitchFamily="18" charset="0"/>
              </a:rPr>
              <a:t>arraylist</a:t>
            </a:r>
            <a:r>
              <a:rPr lang="it-IT" sz="2000" dirty="0">
                <a:latin typeface="Garamond" panose="02020404030301010803" pitchFamily="18" charset="0"/>
              </a:rPr>
              <a:t> for the </a:t>
            </a:r>
            <a:r>
              <a:rPr lang="it-IT" sz="2000" dirty="0" err="1">
                <a:latin typeface="Garamond" panose="02020404030301010803" pitchFamily="18" charset="0"/>
              </a:rPr>
              <a:t>others</a:t>
            </a:r>
            <a:r>
              <a:rPr lang="it-IT" sz="2000" dirty="0">
                <a:latin typeface="Garamond" panose="02020404030301010803" pitchFamily="18" charset="0"/>
              </a:rPr>
              <a:t>)</a:t>
            </a:r>
          </a:p>
          <a:p>
            <a:pPr lvl="1">
              <a:buFont typeface="Wingdings" panose="05000000000000000000" pitchFamily="2" charset="2"/>
              <a:buChar char="Ø"/>
            </a:pPr>
            <a:r>
              <a:rPr lang="it-IT" sz="2000" dirty="0" err="1">
                <a:latin typeface="Garamond" panose="02020404030301010803" pitchFamily="18" charset="0"/>
              </a:rPr>
              <a:t>Retransmit</a:t>
            </a:r>
            <a:r>
              <a:rPr lang="it-IT" sz="2000" dirty="0">
                <a:latin typeface="Garamond" panose="02020404030301010803" pitchFamily="18" charset="0"/>
              </a:rPr>
              <a:t> </a:t>
            </a:r>
            <a:r>
              <a:rPr lang="it-IT" sz="2000" dirty="0" err="1">
                <a:latin typeface="Garamond" panose="02020404030301010803" pitchFamily="18" charset="0"/>
              </a:rPr>
              <a:t>message</a:t>
            </a:r>
            <a:r>
              <a:rPr lang="it-IT" sz="2000" dirty="0">
                <a:latin typeface="Garamond" panose="02020404030301010803" pitchFamily="18" charset="0"/>
              </a:rPr>
              <a:t> </a:t>
            </a:r>
            <a:r>
              <a:rPr lang="it-IT" sz="2000" dirty="0" err="1">
                <a:latin typeface="Garamond" panose="02020404030301010803" pitchFamily="18" charset="0"/>
              </a:rPr>
              <a:t>after</a:t>
            </a:r>
            <a:r>
              <a:rPr lang="it-IT" sz="2000" dirty="0">
                <a:latin typeface="Garamond" panose="02020404030301010803" pitchFamily="18" charset="0"/>
              </a:rPr>
              <a:t> «</a:t>
            </a:r>
            <a:r>
              <a:rPr lang="it-IT" sz="2000" dirty="0" err="1">
                <a:latin typeface="Garamond" panose="02020404030301010803" pitchFamily="18" charset="0"/>
              </a:rPr>
              <a:t>sleep</a:t>
            </a:r>
            <a:r>
              <a:rPr lang="it-IT" sz="2000" dirty="0">
                <a:latin typeface="Garamond" panose="02020404030301010803" pitchFamily="18" charset="0"/>
              </a:rPr>
              <a:t>» </a:t>
            </a:r>
            <a:r>
              <a:rPr lang="it-IT" sz="2000" dirty="0" err="1">
                <a:latin typeface="Garamond" panose="02020404030301010803" pitchFamily="18" charset="0"/>
              </a:rPr>
              <a:t>ms</a:t>
            </a:r>
            <a:endParaRPr lang="it-IT" sz="2000" dirty="0">
              <a:latin typeface="Garamond" panose="02020404030301010803" pitchFamily="18" charset="0"/>
            </a:endParaRPr>
          </a:p>
          <a:p>
            <a:pPr lvl="1">
              <a:buFont typeface="Wingdings" panose="05000000000000000000" pitchFamily="2" charset="2"/>
              <a:buChar char="Ø"/>
            </a:pPr>
            <a:r>
              <a:rPr lang="it-IT" sz="2000" dirty="0" err="1">
                <a:latin typeface="Garamond" panose="02020404030301010803" pitchFamily="18" charset="0"/>
              </a:rPr>
              <a:t>If</a:t>
            </a:r>
            <a:r>
              <a:rPr lang="it-IT" sz="2000" dirty="0">
                <a:latin typeface="Garamond" panose="02020404030301010803" pitchFamily="18" charset="0"/>
              </a:rPr>
              <a:t> </a:t>
            </a:r>
            <a:r>
              <a:rPr lang="it-IT" sz="2000" dirty="0" err="1">
                <a:latin typeface="Garamond" panose="02020404030301010803" pitchFamily="18" charset="0"/>
              </a:rPr>
              <a:t>all</a:t>
            </a:r>
            <a:r>
              <a:rPr lang="it-IT" sz="2000" dirty="0">
                <a:latin typeface="Garamond" panose="02020404030301010803" pitchFamily="18" charset="0"/>
              </a:rPr>
              <a:t> </a:t>
            </a:r>
            <a:r>
              <a:rPr lang="it-IT" sz="2000" dirty="0" err="1">
                <a:latin typeface="Garamond" panose="02020404030301010803" pitchFamily="18" charset="0"/>
              </a:rPr>
              <a:t>acks</a:t>
            </a:r>
            <a:r>
              <a:rPr lang="it-IT" sz="2000" dirty="0">
                <a:latin typeface="Garamond" panose="02020404030301010803" pitchFamily="18" charset="0"/>
              </a:rPr>
              <a:t> are </a:t>
            </a:r>
            <a:r>
              <a:rPr lang="it-IT" sz="2000" dirty="0" err="1">
                <a:latin typeface="Garamond" panose="02020404030301010803" pitchFamily="18" charset="0"/>
              </a:rPr>
              <a:t>received</a:t>
            </a:r>
            <a:r>
              <a:rPr lang="it-IT" sz="2000" dirty="0">
                <a:latin typeface="Garamond" panose="02020404030301010803" pitchFamily="18" charset="0"/>
              </a:rPr>
              <a:t>, the </a:t>
            </a:r>
            <a:r>
              <a:rPr lang="it-IT" sz="2000" dirty="0" err="1">
                <a:latin typeface="Garamond" panose="02020404030301010803" pitchFamily="18" charset="0"/>
              </a:rPr>
              <a:t>thread</a:t>
            </a:r>
            <a:r>
              <a:rPr lang="it-IT" sz="2000" dirty="0">
                <a:latin typeface="Garamond" panose="02020404030301010803" pitchFamily="18" charset="0"/>
              </a:rPr>
              <a:t> </a:t>
            </a:r>
            <a:r>
              <a:rPr lang="it-IT" sz="2000" dirty="0" err="1">
                <a:latin typeface="Garamond" panose="02020404030301010803" pitchFamily="18" charset="0"/>
              </a:rPr>
              <a:t>is</a:t>
            </a:r>
            <a:r>
              <a:rPr lang="it-IT" sz="2000" dirty="0">
                <a:latin typeface="Garamond" panose="02020404030301010803" pitchFamily="18" charset="0"/>
              </a:rPr>
              <a:t> </a:t>
            </a:r>
            <a:r>
              <a:rPr lang="it-IT" sz="2000" dirty="0" err="1">
                <a:latin typeface="Garamond" panose="02020404030301010803" pitchFamily="18" charset="0"/>
              </a:rPr>
              <a:t>interrupted</a:t>
            </a:r>
            <a:r>
              <a:rPr lang="it-IT" sz="2000" dirty="0">
                <a:latin typeface="Garamond" panose="02020404030301010803" pitchFamily="18" charset="0"/>
              </a:rPr>
              <a:t>  </a:t>
            </a:r>
          </a:p>
          <a:p>
            <a:pPr lvl="1">
              <a:buFont typeface="Wingdings" panose="05000000000000000000" pitchFamily="2" charset="2"/>
              <a:buChar char="Ø"/>
            </a:pPr>
            <a:endParaRPr lang="it-IT" sz="2000" dirty="0">
              <a:latin typeface="Garamond" panose="02020404030301010803" pitchFamily="18" charset="0"/>
            </a:endParaRPr>
          </a:p>
          <a:p>
            <a:pPr lvl="1">
              <a:buFont typeface="Wingdings" panose="05000000000000000000" pitchFamily="2" charset="2"/>
              <a:buChar char="Ø"/>
            </a:pPr>
            <a:endParaRPr lang="it-IT" sz="2000" dirty="0">
              <a:latin typeface="Garamond" panose="02020404030301010803" pitchFamily="18" charset="0"/>
            </a:endParaRPr>
          </a:p>
          <a:p>
            <a:pPr lvl="1">
              <a:buFont typeface="Wingdings" panose="05000000000000000000" pitchFamily="2" charset="2"/>
              <a:buChar char="Ø"/>
            </a:pPr>
            <a:endParaRPr lang="it-IT" sz="2000" dirty="0">
              <a:latin typeface="Garamond" panose="02020404030301010803" pitchFamily="18" charset="0"/>
            </a:endParaRPr>
          </a:p>
          <a:p>
            <a:pPr lvl="1">
              <a:buFont typeface="Wingdings" panose="05000000000000000000" pitchFamily="2" charset="2"/>
              <a:buChar char="Ø"/>
            </a:pPr>
            <a:endParaRPr lang="it-IT" sz="2000" dirty="0">
              <a:latin typeface="Garamond" panose="02020404030301010803" pitchFamily="18" charset="0"/>
            </a:endParaRPr>
          </a:p>
        </p:txBody>
      </p:sp>
    </p:spTree>
    <p:extLst>
      <p:ext uri="{BB962C8B-B14F-4D97-AF65-F5344CB8AC3E}">
        <p14:creationId xmlns:p14="http://schemas.microsoft.com/office/powerpoint/2010/main" val="1558470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10E1EF-EEDF-4175-ADA6-786627B49431}"/>
              </a:ext>
            </a:extLst>
          </p:cNvPr>
          <p:cNvSpPr>
            <a:spLocks noGrp="1"/>
          </p:cNvSpPr>
          <p:nvPr>
            <p:ph type="title"/>
          </p:nvPr>
        </p:nvSpPr>
        <p:spPr/>
        <p:txBody>
          <a:bodyPr/>
          <a:lstStyle/>
          <a:p>
            <a:r>
              <a:rPr lang="it-IT" dirty="0" err="1">
                <a:solidFill>
                  <a:schemeClr val="accent2">
                    <a:lumMod val="75000"/>
                  </a:schemeClr>
                </a:solidFill>
                <a:latin typeface="Garamond" panose="02020404030301010803" pitchFamily="18" charset="0"/>
              </a:rPr>
              <a:t>Server’s</a:t>
            </a:r>
            <a:r>
              <a:rPr lang="it-IT" dirty="0">
                <a:solidFill>
                  <a:schemeClr val="accent2">
                    <a:lumMod val="75000"/>
                  </a:schemeClr>
                </a:solidFill>
                <a:latin typeface="Garamond" panose="02020404030301010803" pitchFamily="18" charset="0"/>
              </a:rPr>
              <a:t> Crash Handling: </a:t>
            </a:r>
            <a:r>
              <a:rPr lang="it-IT" dirty="0" err="1">
                <a:solidFill>
                  <a:schemeClr val="accent2">
                    <a:lumMod val="75000"/>
                  </a:schemeClr>
                </a:solidFill>
                <a:latin typeface="Garamond" panose="02020404030301010803" pitchFamily="18" charset="0"/>
              </a:rPr>
              <a:t>recognition</a:t>
            </a:r>
            <a:r>
              <a:rPr lang="it-IT" dirty="0">
                <a:solidFill>
                  <a:schemeClr val="accent2">
                    <a:lumMod val="75000"/>
                  </a:schemeClr>
                </a:solidFill>
                <a:latin typeface="Garamond" panose="02020404030301010803" pitchFamily="18" charset="0"/>
              </a:rPr>
              <a:t>  </a:t>
            </a:r>
          </a:p>
        </p:txBody>
      </p:sp>
      <p:sp>
        <p:nvSpPr>
          <p:cNvPr id="3" name="Segnaposto contenuto 2">
            <a:extLst>
              <a:ext uri="{FF2B5EF4-FFF2-40B4-BE49-F238E27FC236}">
                <a16:creationId xmlns:a16="http://schemas.microsoft.com/office/drawing/2014/main" id="{B159FF5D-C51D-4239-95A0-C67184C032D8}"/>
              </a:ext>
            </a:extLst>
          </p:cNvPr>
          <p:cNvSpPr>
            <a:spLocks noGrp="1"/>
          </p:cNvSpPr>
          <p:nvPr>
            <p:ph idx="1"/>
          </p:nvPr>
        </p:nvSpPr>
        <p:spPr>
          <a:xfrm>
            <a:off x="677333" y="1662545"/>
            <a:ext cx="8849051" cy="4585855"/>
          </a:xfrm>
        </p:spPr>
        <p:txBody>
          <a:bodyPr>
            <a:normAutofit fontScale="92500" lnSpcReduction="10000"/>
          </a:bodyPr>
          <a:lstStyle/>
          <a:p>
            <a:r>
              <a:rPr lang="it-IT" sz="2800" dirty="0" err="1">
                <a:latin typeface="Garamond" panose="02020404030301010803" pitchFamily="18" charset="0"/>
              </a:rPr>
              <a:t>AckNotReceived</a:t>
            </a:r>
            <a:r>
              <a:rPr lang="it-IT" sz="2800" dirty="0">
                <a:latin typeface="Garamond" panose="02020404030301010803" pitchFamily="18" charset="0"/>
              </a:rPr>
              <a:t> </a:t>
            </a:r>
          </a:p>
          <a:p>
            <a:pPr lvl="1">
              <a:buFont typeface="Wingdings" panose="05000000000000000000" pitchFamily="2" charset="2"/>
              <a:buChar char="Ø"/>
            </a:pPr>
            <a:r>
              <a:rPr lang="it-IT" sz="2400" dirty="0" err="1">
                <a:latin typeface="Garamond" panose="02020404030301010803" pitchFamily="18" charset="0"/>
              </a:rPr>
              <a:t>Attribute</a:t>
            </a:r>
            <a:r>
              <a:rPr lang="it-IT" sz="2400" dirty="0">
                <a:latin typeface="Garamond" panose="02020404030301010803" pitchFamily="18" charset="0"/>
              </a:rPr>
              <a:t> of </a:t>
            </a:r>
            <a:r>
              <a:rPr lang="it-IT" sz="2400" dirty="0" err="1">
                <a:latin typeface="Garamond" panose="02020404030301010803" pitchFamily="18" charset="0"/>
              </a:rPr>
              <a:t>message</a:t>
            </a:r>
            <a:r>
              <a:rPr lang="it-IT" sz="2400" dirty="0">
                <a:latin typeface="Garamond" panose="02020404030301010803" pitchFamily="18" charset="0"/>
              </a:rPr>
              <a:t>.</a:t>
            </a:r>
          </a:p>
          <a:p>
            <a:pPr lvl="1">
              <a:buFont typeface="Wingdings" panose="05000000000000000000" pitchFamily="2" charset="2"/>
              <a:buChar char="Ø"/>
            </a:pPr>
            <a:r>
              <a:rPr lang="it-IT" sz="2400" dirty="0" err="1">
                <a:latin typeface="Garamond" panose="02020404030301010803" pitchFamily="18" charset="0"/>
              </a:rPr>
              <a:t>Arraylist</a:t>
            </a:r>
            <a:r>
              <a:rPr lang="it-IT" sz="2400" dirty="0">
                <a:latin typeface="Garamond" panose="02020404030301010803" pitchFamily="18" charset="0"/>
              </a:rPr>
              <a:t>: </a:t>
            </a:r>
            <a:r>
              <a:rPr lang="en-US" sz="2400" dirty="0">
                <a:latin typeface="Garamond" panose="02020404030301010803" pitchFamily="18" charset="0"/>
              </a:rPr>
              <a:t>each</a:t>
            </a:r>
            <a:r>
              <a:rPr lang="it-IT" sz="2400" dirty="0">
                <a:latin typeface="Garamond" panose="02020404030301010803" pitchFamily="18" charset="0"/>
              </a:rPr>
              <a:t> position </a:t>
            </a:r>
            <a:r>
              <a:rPr lang="en-US" sz="2400" dirty="0">
                <a:latin typeface="Garamond" panose="02020404030301010803" pitchFamily="18" charset="0"/>
              </a:rPr>
              <a:t>is</a:t>
            </a:r>
            <a:r>
              <a:rPr lang="it-IT" sz="2400" dirty="0">
                <a:latin typeface="Garamond" panose="02020404030301010803" pitchFamily="18" charset="0"/>
              </a:rPr>
              <a:t> a server, the </a:t>
            </a:r>
            <a:r>
              <a:rPr lang="it-IT" sz="2400" dirty="0" err="1">
                <a:latin typeface="Garamond" panose="02020404030301010803" pitchFamily="18" charset="0"/>
              </a:rPr>
              <a:t>value</a:t>
            </a:r>
            <a:r>
              <a:rPr lang="it-IT" sz="2400" dirty="0">
                <a:latin typeface="Garamond" panose="02020404030301010803" pitchFamily="18" charset="0"/>
              </a:rPr>
              <a:t> shows </a:t>
            </a:r>
            <a:r>
              <a:rPr lang="it-IT" sz="2400" dirty="0" err="1">
                <a:latin typeface="Garamond" panose="02020404030301010803" pitchFamily="18" charset="0"/>
              </a:rPr>
              <a:t>how</a:t>
            </a:r>
            <a:r>
              <a:rPr lang="it-IT" sz="2400" dirty="0">
                <a:latin typeface="Garamond" panose="02020404030301010803" pitchFamily="18" charset="0"/>
              </a:rPr>
              <a:t> </a:t>
            </a:r>
            <a:r>
              <a:rPr lang="it-IT" sz="2400" dirty="0" err="1">
                <a:latin typeface="Garamond" panose="02020404030301010803" pitchFamily="18" charset="0"/>
              </a:rPr>
              <a:t>many</a:t>
            </a:r>
            <a:r>
              <a:rPr lang="it-IT" sz="2400" dirty="0">
                <a:latin typeface="Garamond" panose="02020404030301010803" pitchFamily="18" charset="0"/>
              </a:rPr>
              <a:t> </a:t>
            </a:r>
            <a:r>
              <a:rPr lang="it-IT" sz="2400" dirty="0" err="1">
                <a:latin typeface="Garamond" panose="02020404030301010803" pitchFamily="18" charset="0"/>
              </a:rPr>
              <a:t>acks</a:t>
            </a:r>
            <a:r>
              <a:rPr lang="it-IT" sz="2400" dirty="0">
                <a:latin typeface="Garamond" panose="02020404030301010803" pitchFamily="18" charset="0"/>
              </a:rPr>
              <a:t> of the </a:t>
            </a:r>
            <a:r>
              <a:rPr lang="it-IT" sz="2400" dirty="0" err="1">
                <a:latin typeface="Garamond" panose="02020404030301010803" pitchFamily="18" charset="0"/>
              </a:rPr>
              <a:t>message</a:t>
            </a:r>
            <a:r>
              <a:rPr lang="it-IT" sz="2400" dirty="0">
                <a:latin typeface="Garamond" panose="02020404030301010803" pitchFamily="18" charset="0"/>
              </a:rPr>
              <a:t> are </a:t>
            </a:r>
            <a:r>
              <a:rPr lang="it-IT" sz="2400" dirty="0" err="1">
                <a:latin typeface="Garamond" panose="02020404030301010803" pitchFamily="18" charset="0"/>
              </a:rPr>
              <a:t>not</a:t>
            </a:r>
            <a:r>
              <a:rPr lang="it-IT" sz="2400" dirty="0">
                <a:latin typeface="Garamond" panose="02020404030301010803" pitchFamily="18" charset="0"/>
              </a:rPr>
              <a:t> </a:t>
            </a:r>
            <a:r>
              <a:rPr lang="it-IT" sz="2400" dirty="0" err="1">
                <a:latin typeface="Garamond" panose="02020404030301010803" pitchFamily="18" charset="0"/>
              </a:rPr>
              <a:t>received</a:t>
            </a:r>
            <a:r>
              <a:rPr lang="it-IT" sz="2400" dirty="0">
                <a:latin typeface="Garamond" panose="02020404030301010803" pitchFamily="18" charset="0"/>
              </a:rPr>
              <a:t> from </a:t>
            </a:r>
            <a:r>
              <a:rPr lang="it-IT" sz="2400" dirty="0" err="1">
                <a:latin typeface="Garamond" panose="02020404030301010803" pitchFamily="18" charset="0"/>
              </a:rPr>
              <a:t>that</a:t>
            </a:r>
            <a:r>
              <a:rPr lang="it-IT" sz="2400" dirty="0">
                <a:latin typeface="Garamond" panose="02020404030301010803" pitchFamily="18" charset="0"/>
              </a:rPr>
              <a:t> server.</a:t>
            </a:r>
          </a:p>
          <a:p>
            <a:r>
              <a:rPr lang="it-IT" sz="2800" dirty="0">
                <a:latin typeface="Garamond" panose="02020404030301010803" pitchFamily="18" charset="0"/>
              </a:rPr>
              <a:t>Timer </a:t>
            </a:r>
            <a:r>
              <a:rPr lang="it-IT" sz="2800" dirty="0" err="1">
                <a:latin typeface="Garamond" panose="02020404030301010803" pitchFamily="18" charset="0"/>
              </a:rPr>
              <a:t>Thread</a:t>
            </a:r>
            <a:r>
              <a:rPr lang="it-IT" sz="2800" dirty="0">
                <a:latin typeface="Garamond" panose="02020404030301010803" pitchFamily="18" charset="0"/>
              </a:rPr>
              <a:t> </a:t>
            </a:r>
            <a:r>
              <a:rPr lang="it-IT" sz="2800" dirty="0" err="1">
                <a:latin typeface="Garamond" panose="02020404030301010803" pitchFamily="18" charset="0"/>
              </a:rPr>
              <a:t>retransmissions</a:t>
            </a:r>
            <a:r>
              <a:rPr lang="it-IT" sz="2800" dirty="0">
                <a:latin typeface="Garamond" panose="02020404030301010803" pitchFamily="18" charset="0"/>
              </a:rPr>
              <a:t> </a:t>
            </a:r>
          </a:p>
          <a:p>
            <a:pPr lvl="1">
              <a:buFont typeface="Wingdings" panose="05000000000000000000" pitchFamily="2" charset="2"/>
              <a:buChar char="Ø"/>
            </a:pPr>
            <a:r>
              <a:rPr lang="it-IT" sz="2400" dirty="0" err="1">
                <a:latin typeface="Garamond" panose="02020404030301010803" pitchFamily="18" charset="0"/>
              </a:rPr>
              <a:t>Retransmission</a:t>
            </a:r>
            <a:r>
              <a:rPr lang="it-IT" sz="2400" dirty="0">
                <a:latin typeface="Garamond" panose="02020404030301010803" pitchFamily="18" charset="0"/>
              </a:rPr>
              <a:t> </a:t>
            </a:r>
            <a:r>
              <a:rPr lang="it-IT" sz="2400" dirty="0" err="1">
                <a:latin typeface="Garamond" panose="02020404030301010803" pitchFamily="18" charset="0"/>
              </a:rPr>
              <a:t>threshold</a:t>
            </a:r>
            <a:r>
              <a:rPr lang="it-IT" sz="2400" dirty="0">
                <a:latin typeface="Garamond" panose="02020404030301010803" pitchFamily="18" charset="0"/>
              </a:rPr>
              <a:t>: </a:t>
            </a:r>
            <a:r>
              <a:rPr lang="it-IT" sz="2400" dirty="0" err="1">
                <a:latin typeface="Garamond" panose="02020404030301010803" pitchFamily="18" charset="0"/>
              </a:rPr>
              <a:t>if</a:t>
            </a:r>
            <a:r>
              <a:rPr lang="it-IT" sz="2400" dirty="0">
                <a:latin typeface="Garamond" panose="02020404030301010803" pitchFamily="18" charset="0"/>
              </a:rPr>
              <a:t> a </a:t>
            </a:r>
            <a:r>
              <a:rPr lang="it-IT" sz="2400" dirty="0" err="1">
                <a:latin typeface="Garamond" panose="02020404030301010803" pitchFamily="18" charset="0"/>
              </a:rPr>
              <a:t>value</a:t>
            </a:r>
            <a:r>
              <a:rPr lang="it-IT" sz="2400" dirty="0">
                <a:latin typeface="Garamond" panose="02020404030301010803" pitchFamily="18" charset="0"/>
              </a:rPr>
              <a:t> of the </a:t>
            </a:r>
            <a:r>
              <a:rPr lang="it-IT" sz="2400" dirty="0" err="1">
                <a:latin typeface="Garamond" panose="02020404030301010803" pitchFamily="18" charset="0"/>
              </a:rPr>
              <a:t>AckNotReceived</a:t>
            </a:r>
            <a:r>
              <a:rPr lang="it-IT" sz="2400" dirty="0">
                <a:latin typeface="Garamond" panose="02020404030301010803" pitchFamily="18" charset="0"/>
              </a:rPr>
              <a:t> </a:t>
            </a:r>
            <a:r>
              <a:rPr lang="it-IT" sz="2400" dirty="0" err="1">
                <a:latin typeface="Garamond" panose="02020404030301010803" pitchFamily="18" charset="0"/>
              </a:rPr>
              <a:t>exceeds</a:t>
            </a:r>
            <a:r>
              <a:rPr lang="it-IT" sz="2400" dirty="0">
                <a:latin typeface="Garamond" panose="02020404030301010803" pitchFamily="18" charset="0"/>
              </a:rPr>
              <a:t> </a:t>
            </a:r>
            <a:r>
              <a:rPr lang="it-IT" sz="2400" dirty="0" err="1">
                <a:latin typeface="Garamond" panose="02020404030301010803" pitchFamily="18" charset="0"/>
              </a:rPr>
              <a:t>it</a:t>
            </a:r>
            <a:r>
              <a:rPr lang="it-IT" sz="2400" dirty="0">
                <a:latin typeface="Garamond" panose="02020404030301010803" pitchFamily="18" charset="0"/>
              </a:rPr>
              <a:t>, the server </a:t>
            </a:r>
            <a:r>
              <a:rPr lang="it-IT" sz="2400" dirty="0" err="1">
                <a:latin typeface="Garamond" panose="02020404030301010803" pitchFamily="18" charset="0"/>
              </a:rPr>
              <a:t>represented</a:t>
            </a:r>
            <a:r>
              <a:rPr lang="it-IT" sz="2400" dirty="0">
                <a:latin typeface="Garamond" panose="02020404030301010803" pitchFamily="18" charset="0"/>
              </a:rPr>
              <a:t> by the position of the </a:t>
            </a:r>
            <a:r>
              <a:rPr lang="it-IT" sz="2400" dirty="0" err="1">
                <a:latin typeface="Garamond" panose="02020404030301010803" pitchFamily="18" charset="0"/>
              </a:rPr>
              <a:t>value</a:t>
            </a:r>
            <a:r>
              <a:rPr lang="it-IT" sz="2400" dirty="0">
                <a:latin typeface="Garamond" panose="02020404030301010803" pitchFamily="18" charset="0"/>
              </a:rPr>
              <a:t> </a:t>
            </a:r>
            <a:r>
              <a:rPr lang="it-IT" sz="2400" dirty="0" err="1">
                <a:latin typeface="Garamond" panose="02020404030301010803" pitchFamily="18" charset="0"/>
              </a:rPr>
              <a:t>is</a:t>
            </a:r>
            <a:r>
              <a:rPr lang="it-IT" sz="2400" dirty="0">
                <a:latin typeface="Garamond" panose="02020404030301010803" pitchFamily="18" charset="0"/>
              </a:rPr>
              <a:t> </a:t>
            </a:r>
            <a:r>
              <a:rPr lang="it-IT" sz="2400" dirty="0" err="1">
                <a:latin typeface="Garamond" panose="02020404030301010803" pitchFamily="18" charset="0"/>
              </a:rPr>
              <a:t>not</a:t>
            </a:r>
            <a:r>
              <a:rPr lang="it-IT" sz="2400" dirty="0">
                <a:latin typeface="Garamond" panose="02020404030301010803" pitchFamily="18" charset="0"/>
              </a:rPr>
              <a:t> </a:t>
            </a:r>
            <a:r>
              <a:rPr lang="it-IT" sz="2400" dirty="0" err="1">
                <a:latin typeface="Garamond" panose="02020404030301010803" pitchFamily="18" charset="0"/>
              </a:rPr>
              <a:t>probably</a:t>
            </a:r>
            <a:r>
              <a:rPr lang="it-IT" sz="2400" dirty="0">
                <a:latin typeface="Garamond" panose="02020404030301010803" pitchFamily="18" charset="0"/>
              </a:rPr>
              <a:t> </a:t>
            </a:r>
            <a:r>
              <a:rPr lang="it-IT" sz="2400" dirty="0" err="1">
                <a:latin typeface="Garamond" panose="02020404030301010803" pitchFamily="18" charset="0"/>
              </a:rPr>
              <a:t>working</a:t>
            </a:r>
            <a:r>
              <a:rPr lang="it-IT" sz="2400" dirty="0">
                <a:latin typeface="Garamond" panose="02020404030301010803" pitchFamily="18" charset="0"/>
              </a:rPr>
              <a:t>.</a:t>
            </a:r>
          </a:p>
          <a:p>
            <a:pPr lvl="1">
              <a:buFont typeface="Wingdings" panose="05000000000000000000" pitchFamily="2" charset="2"/>
              <a:buChar char="Ø"/>
            </a:pPr>
            <a:r>
              <a:rPr lang="it-IT" sz="2400" dirty="0" err="1">
                <a:latin typeface="Garamond" panose="02020404030301010803" pitchFamily="18" charset="0"/>
              </a:rPr>
              <a:t>Send</a:t>
            </a:r>
            <a:r>
              <a:rPr lang="it-IT" sz="2400" dirty="0">
                <a:latin typeface="Garamond" panose="02020404030301010803" pitchFamily="18" charset="0"/>
              </a:rPr>
              <a:t> a </a:t>
            </a:r>
            <a:r>
              <a:rPr lang="it-IT" sz="2400" dirty="0" err="1">
                <a:latin typeface="Garamond" panose="02020404030301010803" pitchFamily="18" charset="0"/>
              </a:rPr>
              <a:t>Remove</a:t>
            </a:r>
            <a:r>
              <a:rPr lang="it-IT" sz="2400" dirty="0">
                <a:latin typeface="Garamond" panose="02020404030301010803" pitchFamily="18" charset="0"/>
              </a:rPr>
              <a:t> Message. </a:t>
            </a:r>
          </a:p>
          <a:p>
            <a:pPr lvl="1">
              <a:buFont typeface="Wingdings" panose="05000000000000000000" pitchFamily="2" charset="2"/>
              <a:buChar char="Ø"/>
            </a:pPr>
            <a:r>
              <a:rPr lang="it-IT" sz="2400" dirty="0" err="1">
                <a:latin typeface="Garamond" panose="02020404030301010803" pitchFamily="18" charset="0"/>
              </a:rPr>
              <a:t>Stopped</a:t>
            </a:r>
            <a:r>
              <a:rPr lang="it-IT" sz="2400" dirty="0">
                <a:latin typeface="Garamond" panose="02020404030301010803" pitchFamily="18" charset="0"/>
              </a:rPr>
              <a:t> Mode: </a:t>
            </a:r>
            <a:r>
              <a:rPr lang="it-IT" sz="2400" dirty="0" err="1">
                <a:latin typeface="Garamond" panose="02020404030301010803" pitchFamily="18" charset="0"/>
              </a:rPr>
              <a:t>Untill</a:t>
            </a:r>
            <a:r>
              <a:rPr lang="it-IT" sz="2400" dirty="0">
                <a:latin typeface="Garamond" panose="02020404030301010803" pitchFamily="18" charset="0"/>
              </a:rPr>
              <a:t> the server </a:t>
            </a:r>
            <a:r>
              <a:rPr lang="it-IT" sz="2400" dirty="0" err="1">
                <a:latin typeface="Garamond" panose="02020404030301010803" pitchFamily="18" charset="0"/>
              </a:rPr>
              <a:t>is</a:t>
            </a:r>
            <a:r>
              <a:rPr lang="it-IT" sz="2400" dirty="0">
                <a:latin typeface="Garamond" panose="02020404030301010803" pitchFamily="18" charset="0"/>
              </a:rPr>
              <a:t> </a:t>
            </a:r>
            <a:r>
              <a:rPr lang="it-IT" sz="2400" dirty="0" err="1">
                <a:latin typeface="Garamond" panose="02020404030301010803" pitchFamily="18" charset="0"/>
              </a:rPr>
              <a:t>not</a:t>
            </a:r>
            <a:r>
              <a:rPr lang="it-IT" sz="2400" dirty="0">
                <a:latin typeface="Garamond" panose="02020404030301010803" pitchFamily="18" charset="0"/>
              </a:rPr>
              <a:t> </a:t>
            </a:r>
            <a:r>
              <a:rPr lang="it-IT" sz="2400" dirty="0" err="1">
                <a:latin typeface="Garamond" panose="02020404030301010803" pitchFamily="18" charset="0"/>
              </a:rPr>
              <a:t>effectively</a:t>
            </a:r>
            <a:r>
              <a:rPr lang="it-IT" sz="2400" dirty="0">
                <a:latin typeface="Garamond" panose="02020404030301010803" pitchFamily="18" charset="0"/>
              </a:rPr>
              <a:t> </a:t>
            </a:r>
            <a:r>
              <a:rPr lang="it-IT" sz="2400" dirty="0" err="1">
                <a:latin typeface="Garamond" panose="02020404030301010803" pitchFamily="18" charset="0"/>
              </a:rPr>
              <a:t>removed</a:t>
            </a:r>
            <a:r>
              <a:rPr lang="it-IT" sz="2400" dirty="0">
                <a:latin typeface="Garamond" panose="02020404030301010803" pitchFamily="18" charset="0"/>
              </a:rPr>
              <a:t>, </a:t>
            </a:r>
            <a:r>
              <a:rPr lang="it-IT" sz="2400" dirty="0" err="1">
                <a:latin typeface="Garamond" panose="02020404030301010803" pitchFamily="18" charset="0"/>
              </a:rPr>
              <a:t>other</a:t>
            </a:r>
            <a:r>
              <a:rPr lang="it-IT" sz="2400" dirty="0">
                <a:latin typeface="Garamond" panose="02020404030301010803" pitchFamily="18" charset="0"/>
              </a:rPr>
              <a:t> </a:t>
            </a:r>
            <a:r>
              <a:rPr lang="it-IT" sz="2400" dirty="0" err="1">
                <a:latin typeface="Garamond" panose="02020404030301010803" pitchFamily="18" charset="0"/>
              </a:rPr>
              <a:t>activities</a:t>
            </a:r>
            <a:r>
              <a:rPr lang="it-IT" sz="2400" dirty="0">
                <a:latin typeface="Garamond" panose="02020404030301010803" pitchFamily="18" charset="0"/>
              </a:rPr>
              <a:t> are </a:t>
            </a:r>
            <a:r>
              <a:rPr lang="it-IT" sz="2400" dirty="0" err="1">
                <a:latin typeface="Garamond" panose="02020404030301010803" pitchFamily="18" charset="0"/>
              </a:rPr>
              <a:t>stopped</a:t>
            </a:r>
            <a:r>
              <a:rPr lang="it-IT" sz="2400" dirty="0">
                <a:latin typeface="Garamond" panose="02020404030301010803" pitchFamily="18" charset="0"/>
              </a:rPr>
              <a:t>.</a:t>
            </a:r>
          </a:p>
        </p:txBody>
      </p:sp>
    </p:spTree>
    <p:extLst>
      <p:ext uri="{BB962C8B-B14F-4D97-AF65-F5344CB8AC3E}">
        <p14:creationId xmlns:p14="http://schemas.microsoft.com/office/powerpoint/2010/main" val="895639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8D14E4-A065-40BF-8282-0AB6D906057A}"/>
              </a:ext>
            </a:extLst>
          </p:cNvPr>
          <p:cNvSpPr>
            <a:spLocks noGrp="1"/>
          </p:cNvSpPr>
          <p:nvPr>
            <p:ph type="title"/>
          </p:nvPr>
        </p:nvSpPr>
        <p:spPr/>
        <p:txBody>
          <a:bodyPr>
            <a:normAutofit/>
          </a:bodyPr>
          <a:lstStyle/>
          <a:p>
            <a:r>
              <a:rPr lang="en-US" dirty="0">
                <a:solidFill>
                  <a:schemeClr val="accent2">
                    <a:lumMod val="75000"/>
                  </a:schemeClr>
                </a:solidFill>
                <a:latin typeface="Garamond" panose="02020404030301010803" pitchFamily="18" charset="0"/>
              </a:rPr>
              <a:t>Server’s Crash Handling: removing server</a:t>
            </a:r>
          </a:p>
        </p:txBody>
      </p:sp>
      <p:sp>
        <p:nvSpPr>
          <p:cNvPr id="3" name="Segnaposto contenuto 2">
            <a:extLst>
              <a:ext uri="{FF2B5EF4-FFF2-40B4-BE49-F238E27FC236}">
                <a16:creationId xmlns:a16="http://schemas.microsoft.com/office/drawing/2014/main" id="{5163483A-BDDA-4A3A-A3D2-66C015DE8858}"/>
              </a:ext>
            </a:extLst>
          </p:cNvPr>
          <p:cNvSpPr>
            <a:spLocks noGrp="1"/>
          </p:cNvSpPr>
          <p:nvPr>
            <p:ph idx="1"/>
          </p:nvPr>
        </p:nvSpPr>
        <p:spPr>
          <a:xfrm>
            <a:off x="677334" y="1695797"/>
            <a:ext cx="8596668" cy="4345566"/>
          </a:xfrm>
        </p:spPr>
        <p:txBody>
          <a:bodyPr>
            <a:normAutofit/>
          </a:bodyPr>
          <a:lstStyle/>
          <a:p>
            <a:r>
              <a:rPr lang="en-US" sz="2400" dirty="0">
                <a:latin typeface="Garamond" panose="02020404030301010803" pitchFamily="18" charset="0"/>
              </a:rPr>
              <a:t>As soon as #servers-1 acks are received each server removes the crashed server and disable the Stopped Mode.</a:t>
            </a:r>
          </a:p>
          <a:p>
            <a:r>
              <a:rPr lang="en-US" sz="2400" dirty="0">
                <a:latin typeface="Garamond" panose="02020404030301010803" pitchFamily="18" charset="0"/>
              </a:rPr>
              <a:t>When a server exits from the Stopped Mode it:</a:t>
            </a:r>
          </a:p>
          <a:p>
            <a:pPr lvl="1"/>
            <a:r>
              <a:rPr lang="en-US" sz="2200" dirty="0">
                <a:latin typeface="Garamond" panose="02020404030301010803" pitchFamily="18" charset="0"/>
              </a:rPr>
              <a:t>clears the </a:t>
            </a:r>
            <a:r>
              <a:rPr lang="en-US" sz="2200" dirty="0" err="1">
                <a:latin typeface="Garamond" panose="02020404030301010803" pitchFamily="18" charset="0"/>
              </a:rPr>
              <a:t>ackBuffer</a:t>
            </a:r>
            <a:r>
              <a:rPr lang="en-US" sz="2200" dirty="0">
                <a:latin typeface="Garamond" panose="02020404030301010803" pitchFamily="18" charset="0"/>
              </a:rPr>
              <a:t> and the queue.</a:t>
            </a:r>
          </a:p>
          <a:p>
            <a:pPr lvl="1"/>
            <a:r>
              <a:rPr lang="en-US" sz="2200" dirty="0">
                <a:latin typeface="Garamond" panose="02020404030301010803" pitchFamily="18" charset="0"/>
              </a:rPr>
              <a:t>removes from </a:t>
            </a:r>
            <a:r>
              <a:rPr lang="en-US" sz="2200" dirty="0" err="1">
                <a:latin typeface="Garamond" panose="02020404030301010803" pitchFamily="18" charset="0"/>
              </a:rPr>
              <a:t>from</a:t>
            </a:r>
            <a:r>
              <a:rPr lang="en-US" sz="2200" dirty="0">
                <a:latin typeface="Garamond" panose="02020404030301010803" pitchFamily="18" charset="0"/>
              </a:rPr>
              <a:t> the </a:t>
            </a:r>
            <a:r>
              <a:rPr lang="en-US" sz="2200" dirty="0" err="1">
                <a:latin typeface="Garamond" panose="02020404030301010803" pitchFamily="18" charset="0"/>
              </a:rPr>
              <a:t>writeBuffer</a:t>
            </a:r>
            <a:r>
              <a:rPr lang="en-US" sz="2200" dirty="0">
                <a:latin typeface="Garamond" panose="02020404030301010803" pitchFamily="18" charset="0"/>
              </a:rPr>
              <a:t> the writes from the other servers.</a:t>
            </a:r>
          </a:p>
          <a:p>
            <a:pPr lvl="1"/>
            <a:r>
              <a:rPr lang="en-US" sz="2200" dirty="0">
                <a:latin typeface="Garamond" panose="02020404030301010803" pitchFamily="18" charset="0"/>
              </a:rPr>
              <a:t>resends its own writes (and, doing it, restarts the retransmission timers).</a:t>
            </a:r>
          </a:p>
          <a:p>
            <a:endParaRPr lang="en-US" sz="2400" dirty="0">
              <a:latin typeface="Garamond" panose="02020404030301010803" pitchFamily="18" charset="0"/>
            </a:endParaRPr>
          </a:p>
        </p:txBody>
      </p:sp>
    </p:spTree>
    <p:extLst>
      <p:ext uri="{BB962C8B-B14F-4D97-AF65-F5344CB8AC3E}">
        <p14:creationId xmlns:p14="http://schemas.microsoft.com/office/powerpoint/2010/main" val="426937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9012D5-0482-414A-9626-C2FE65742146}"/>
              </a:ext>
            </a:extLst>
          </p:cNvPr>
          <p:cNvSpPr>
            <a:spLocks noGrp="1"/>
          </p:cNvSpPr>
          <p:nvPr>
            <p:ph type="title"/>
          </p:nvPr>
        </p:nvSpPr>
        <p:spPr>
          <a:xfrm>
            <a:off x="677334" y="609600"/>
            <a:ext cx="8596668" cy="820189"/>
          </a:xfrm>
        </p:spPr>
        <p:txBody>
          <a:bodyPr>
            <a:normAutofit/>
          </a:bodyPr>
          <a:lstStyle/>
          <a:p>
            <a:r>
              <a:rPr lang="en-US" dirty="0">
                <a:solidFill>
                  <a:schemeClr val="accent2">
                    <a:lumMod val="75000"/>
                  </a:schemeClr>
                </a:solidFill>
                <a:latin typeface="Garamond" panose="02020404030301010803" pitchFamily="18" charset="0"/>
              </a:rPr>
              <a:t>Sequential Consistency Model</a:t>
            </a:r>
          </a:p>
        </p:txBody>
      </p:sp>
      <p:sp>
        <p:nvSpPr>
          <p:cNvPr id="3" name="Segnaposto contenuto 2">
            <a:extLst>
              <a:ext uri="{FF2B5EF4-FFF2-40B4-BE49-F238E27FC236}">
                <a16:creationId xmlns:a16="http://schemas.microsoft.com/office/drawing/2014/main" id="{857CC28B-FF6B-4ADE-8825-D456E9AE7D81}"/>
              </a:ext>
            </a:extLst>
          </p:cNvPr>
          <p:cNvSpPr>
            <a:spLocks noGrp="1"/>
          </p:cNvSpPr>
          <p:nvPr>
            <p:ph idx="1"/>
          </p:nvPr>
        </p:nvSpPr>
        <p:spPr>
          <a:xfrm>
            <a:off x="677334" y="1429789"/>
            <a:ext cx="8596668" cy="4611573"/>
          </a:xfrm>
        </p:spPr>
        <p:txBody>
          <a:bodyPr>
            <a:normAutofit lnSpcReduction="10000"/>
          </a:bodyPr>
          <a:lstStyle/>
          <a:p>
            <a:r>
              <a:rPr lang="en-US" sz="2400" dirty="0">
                <a:latin typeface="Garamond" panose="02020404030301010803" pitchFamily="18" charset="0"/>
              </a:rPr>
              <a:t>Achieved using Vector Clocks.</a:t>
            </a:r>
          </a:p>
          <a:p>
            <a:r>
              <a:rPr lang="en-US" sz="2400" dirty="0">
                <a:latin typeface="Garamond" panose="02020404030301010803" pitchFamily="18" charset="0"/>
              </a:rPr>
              <a:t>Increment clock only when sending a message. On receive, just merge, not increment.</a:t>
            </a:r>
          </a:p>
          <a:p>
            <a:r>
              <a:rPr lang="en-US" sz="2400" dirty="0">
                <a:latin typeface="Garamond" panose="02020404030301010803" pitchFamily="18" charset="0"/>
              </a:rPr>
              <a:t>Hold a reply until the previous messages are received.</a:t>
            </a:r>
          </a:p>
          <a:p>
            <a:r>
              <a:rPr lang="en-US" sz="2400" dirty="0">
                <a:latin typeface="Garamond" panose="02020404030301010803" pitchFamily="18" charset="0"/>
              </a:rPr>
              <a:t>A message is in sequence if:</a:t>
            </a:r>
          </a:p>
          <a:p>
            <a:pPr lvl="1"/>
            <a:r>
              <a:rPr lang="en-US" sz="2000" dirty="0">
                <a:latin typeface="Garamond" panose="02020404030301010803" pitchFamily="18" charset="0"/>
              </a:rPr>
              <a:t>– </a:t>
            </a:r>
            <a:r>
              <a:rPr lang="en-US" sz="2000" dirty="0" err="1">
                <a:latin typeface="Garamond" panose="02020404030301010803" pitchFamily="18" charset="0"/>
              </a:rPr>
              <a:t>ts</a:t>
            </a:r>
            <a:r>
              <a:rPr lang="en-US" sz="2000" dirty="0">
                <a:latin typeface="Garamond" panose="02020404030301010803" pitchFamily="18" charset="0"/>
              </a:rPr>
              <a:t>(r)[j] = </a:t>
            </a:r>
            <a:r>
              <a:rPr lang="en-US" sz="2000" dirty="0" err="1">
                <a:latin typeface="Garamond" panose="02020404030301010803" pitchFamily="18" charset="0"/>
              </a:rPr>
              <a:t>Vk</a:t>
            </a:r>
            <a:r>
              <a:rPr lang="en-US" sz="2000" dirty="0">
                <a:latin typeface="Garamond" panose="02020404030301010803" pitchFamily="18" charset="0"/>
              </a:rPr>
              <a:t>[j]+1	</a:t>
            </a:r>
          </a:p>
          <a:p>
            <a:pPr lvl="1"/>
            <a:r>
              <a:rPr lang="en-US" sz="2000" dirty="0">
                <a:latin typeface="Garamond" panose="02020404030301010803" pitchFamily="18" charset="0"/>
              </a:rPr>
              <a:t>– </a:t>
            </a:r>
            <a:r>
              <a:rPr lang="en-US" sz="2000" dirty="0" err="1">
                <a:latin typeface="Garamond" panose="02020404030301010803" pitchFamily="18" charset="0"/>
              </a:rPr>
              <a:t>ts</a:t>
            </a:r>
            <a:r>
              <a:rPr lang="en-US" sz="2000" dirty="0">
                <a:latin typeface="Garamond" panose="02020404030301010803" pitchFamily="18" charset="0"/>
              </a:rPr>
              <a:t>(r)[</a:t>
            </a:r>
            <a:r>
              <a:rPr lang="en-US" sz="2000" dirty="0" err="1">
                <a:latin typeface="Garamond" panose="02020404030301010803" pitchFamily="18" charset="0"/>
              </a:rPr>
              <a:t>i</a:t>
            </a:r>
            <a:r>
              <a:rPr lang="en-US" sz="2000" dirty="0">
                <a:latin typeface="Garamond" panose="02020404030301010803" pitchFamily="18" charset="0"/>
              </a:rPr>
              <a:t>] ≤ </a:t>
            </a:r>
            <a:r>
              <a:rPr lang="en-US" sz="2000" dirty="0" err="1">
                <a:latin typeface="Garamond" panose="02020404030301010803" pitchFamily="18" charset="0"/>
              </a:rPr>
              <a:t>Vk</a:t>
            </a:r>
            <a:r>
              <a:rPr lang="en-US" sz="2000" dirty="0">
                <a:latin typeface="Garamond" panose="02020404030301010803" pitchFamily="18" charset="0"/>
              </a:rPr>
              <a:t>[</a:t>
            </a:r>
            <a:r>
              <a:rPr lang="en-US" sz="2000" dirty="0" err="1">
                <a:latin typeface="Garamond" panose="02020404030301010803" pitchFamily="18" charset="0"/>
              </a:rPr>
              <a:t>i</a:t>
            </a:r>
            <a:r>
              <a:rPr lang="en-US" sz="2000" dirty="0">
                <a:latin typeface="Garamond" panose="02020404030301010803" pitchFamily="18" charset="0"/>
              </a:rPr>
              <a:t>] for all </a:t>
            </a:r>
            <a:r>
              <a:rPr lang="en-US" sz="2000" dirty="0" err="1">
                <a:latin typeface="Garamond" panose="02020404030301010803" pitchFamily="18" charset="0"/>
              </a:rPr>
              <a:t>i</a:t>
            </a:r>
            <a:r>
              <a:rPr lang="en-US" sz="2000" dirty="0">
                <a:latin typeface="Garamond" panose="02020404030301010803" pitchFamily="18" charset="0"/>
              </a:rPr>
              <a:t> ≠ j	</a:t>
            </a:r>
          </a:p>
          <a:p>
            <a:r>
              <a:rPr lang="en-US" sz="2400" dirty="0">
                <a:latin typeface="Garamond" panose="02020404030301010803" pitchFamily="18" charset="0"/>
              </a:rPr>
              <a:t>A server will perform a write only when it receive all the acks from the other servers. And the consistency is assured because every server processes only the messages in sequence and ignores the message “from the future”. </a:t>
            </a:r>
          </a:p>
          <a:p>
            <a:pPr marL="0" indent="0">
              <a:buNone/>
            </a:pPr>
            <a:endParaRPr lang="en-US" sz="2400" dirty="0">
              <a:latin typeface="Garamond" panose="02020404030301010803" pitchFamily="18" charset="0"/>
            </a:endParaRPr>
          </a:p>
        </p:txBody>
      </p:sp>
    </p:spTree>
    <p:extLst>
      <p:ext uri="{BB962C8B-B14F-4D97-AF65-F5344CB8AC3E}">
        <p14:creationId xmlns:p14="http://schemas.microsoft.com/office/powerpoint/2010/main" val="3840044019"/>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41</TotalTime>
  <Words>685</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11</vt:i4>
      </vt:variant>
    </vt:vector>
  </HeadingPairs>
  <TitlesOfParts>
    <vt:vector size="17" baseType="lpstr">
      <vt:lpstr>Arial</vt:lpstr>
      <vt:lpstr>Garamond</vt:lpstr>
      <vt:lpstr>Trebuchet MS</vt:lpstr>
      <vt:lpstr>Wingdings</vt:lpstr>
      <vt:lpstr>Wingdings 3</vt:lpstr>
      <vt:lpstr>Sfaccettatura</vt:lpstr>
      <vt:lpstr>Distributed Systems: Replicated data storage </vt:lpstr>
      <vt:lpstr>Requirements</vt:lpstr>
      <vt:lpstr>Project in a nutshell </vt:lpstr>
      <vt:lpstr>Connections </vt:lpstr>
      <vt:lpstr>Join Handling </vt:lpstr>
      <vt:lpstr>Messages Retransmission </vt:lpstr>
      <vt:lpstr>Server’s Crash Handling: recognition  </vt:lpstr>
      <vt:lpstr>Server’s Crash Handling: removing server</vt:lpstr>
      <vt:lpstr>Sequential Consistency Model</vt:lpstr>
      <vt:lpstr>Vector clocks for causal delivery</vt:lpstr>
      <vt:lpstr>Data Storage in Json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 Replicated data </dc:title>
  <dc:creator>Andrea Tricarico</dc:creator>
  <cp:lastModifiedBy>Andrea Tricarico</cp:lastModifiedBy>
  <cp:revision>23</cp:revision>
  <dcterms:created xsi:type="dcterms:W3CDTF">2018-09-04T23:11:41Z</dcterms:created>
  <dcterms:modified xsi:type="dcterms:W3CDTF">2018-09-05T01:31:13Z</dcterms:modified>
</cp:coreProperties>
</file>