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1" r:id="rId13"/>
    <p:sldId id="283" r:id="rId14"/>
    <p:sldId id="282" r:id="rId15"/>
    <p:sldId id="284" r:id="rId16"/>
    <p:sldId id="286" r:id="rId17"/>
    <p:sldId id="287" r:id="rId18"/>
    <p:sldId id="288" r:id="rId19"/>
    <p:sldId id="289" r:id="rId20"/>
    <p:sldId id="290" r:id="rId21"/>
    <p:sldId id="291" r:id="rId22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9911" autoAdjust="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36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960F3C6-F72F-4CD2-88BE-3E8F02716FC4}" type="datetime1">
              <a:rPr lang="it-IT" smtClean="0"/>
              <a:t>28/01/2018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8933E6-EF01-477A-9F16-F7DB22DF32A9}" type="datetime1">
              <a:rPr lang="it-IT" smtClean="0"/>
              <a:t>28/01/2018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6265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16177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9778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5526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569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1577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9132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7837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85746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8899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4037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7728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72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1227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1222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8278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7077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6009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0241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3" name="Rettangolo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4" name="Rettangolo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5" name="Rettangolo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6" name="Rettangolo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7" name="Rettangolo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 useBgFill="1">
        <p:nvSpPr>
          <p:cNvPr id="30" name="Rettangolo arrotondato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 useBgFill="1">
        <p:nvSpPr>
          <p:cNvPr id="31" name="Rettangolo arrotondato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7" name="Rettangolo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10" name="Rettangolo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11" name="Rettangolo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8A0EBC56-5F8C-4B5D-98A8-4F1D09312B3A}" type="datetime1">
              <a:rPr lang="it-IT" smtClean="0"/>
              <a:t>28/01/2018</a:t>
            </a:fld>
            <a:endParaRPr lang="it-IT" dirty="0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C18A07-A655-4DCE-BF39-E7BD2ACB7DFF}" type="datetime1">
              <a:rPr lang="it-IT" smtClean="0"/>
              <a:t>28/01/2018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it-IT" dirty="0"/>
              <a:t>Fare clic per modificare gli stili del testo dello schema</a:t>
            </a:r>
          </a:p>
          <a:p>
            <a:pPr lvl="1" rtl="0" eaLnBrk="1" latinLnBrk="0" hangingPunct="1"/>
            <a:r>
              <a:rPr lang="it-IT" dirty="0"/>
              <a:t>Secondo livello</a:t>
            </a:r>
          </a:p>
          <a:p>
            <a:pPr lvl="2" rtl="0" eaLnBrk="1" latinLnBrk="0" hangingPunct="1"/>
            <a:r>
              <a:rPr lang="it-IT" dirty="0"/>
              <a:t>Terzo livello</a:t>
            </a:r>
          </a:p>
          <a:p>
            <a:pPr lvl="3" rtl="0" eaLnBrk="1" latinLnBrk="0" hangingPunct="1"/>
            <a:r>
              <a:rPr lang="it-IT" dirty="0"/>
              <a:t>Quarto livello</a:t>
            </a:r>
          </a:p>
          <a:p>
            <a:pPr lvl="4" rtl="0" eaLnBrk="1" latinLnBrk="0" hangingPunct="1"/>
            <a:r>
              <a:rPr lang="it-IT" dirty="0"/>
              <a:t>Quinto livello</a:t>
            </a:r>
            <a:endParaRPr kumimoji="0"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FF80C7-7254-411E-A4C5-1B9D73524654}" type="datetime1">
              <a:rPr lang="it-IT" smtClean="0"/>
              <a:t>28/01/2018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B63033-D228-4CE2-8746-E28B1BE870AD}" type="datetime1">
              <a:rPr lang="it-IT" smtClean="0"/>
              <a:t>28/01/2018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kumimoji="0"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C8626E-29B7-474C-870F-627A64362DAD}" type="datetime1">
              <a:rPr lang="it-IT" smtClean="0"/>
              <a:t>28/01/2018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7F197F-1844-464C-9A8D-F1E555AB4634}" type="datetime1">
              <a:rPr lang="it-IT" smtClean="0"/>
              <a:t>28/01/2018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28" name="Segnaposto piè di pagina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6" name="Segnaposto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F5235C-8912-4B97-9530-FC94A1B4F326}" type="datetime1">
              <a:rPr lang="it-IT" smtClean="0"/>
              <a:t>28/01/2018</a:t>
            </a:fld>
            <a:endParaRPr lang="it-IT" dirty="0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BB59B18B-BBC9-4C3A-8AD4-C457578C78AA}" type="datetime1">
              <a:rPr lang="it-IT" smtClean="0"/>
              <a:t>28/01/2018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6B5E0C-9F8A-49D2-8EB8-86F73AD7015F}" type="datetime1">
              <a:rPr lang="it-IT" smtClean="0"/>
              <a:t>28/01/2018</a:t>
            </a:fld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0F554B-CDAA-4E7E-B954-9B769FBD8FD2}" type="datetime1">
              <a:rPr lang="it-IT" smtClean="0"/>
              <a:t>28/01/2018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it-IT"/>
              <a:t>Fare clic sull'icona per inserire un'immagine</a:t>
            </a:r>
            <a:endParaRPr kumimoji="0"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5A7090-FD05-4F2D-A978-F97B6598DAA9}" type="datetime1">
              <a:rPr lang="it-IT" smtClean="0"/>
              <a:t>28/01/2018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9" name="Rettangolo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0" name="Rettangolo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1" name="Rettangolo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2" name="Rettangolo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 useBgFill="1">
        <p:nvSpPr>
          <p:cNvPr id="33" name="Rettangolo arrotondato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 useBgFill="1">
        <p:nvSpPr>
          <p:cNvPr id="34" name="Rettangolo arrotondato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5" name="Rettangolo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6" name="Rettangolo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7" name="Rettangolo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8" name="Rettangolo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9" name="Rettangolo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40" name="Rettangolo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9F0A5FDE-5D5C-499D-BD22-6F7F59261447}" type="datetime1">
              <a:rPr lang="it-IT" smtClean="0"/>
              <a:t>28/01/2018</a:t>
            </a:fld>
            <a:endParaRPr lang="it-IT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it-IT" sz="8000" b="1" i="1" spc="-150" dirty="0" err="1">
                <a:latin typeface="Tw Cen MT" panose="020B0602020104020603" pitchFamily="34" charset="0"/>
              </a:rPr>
              <a:t>Travlendar</a:t>
            </a:r>
            <a:r>
              <a:rPr lang="it-IT" sz="8000" b="1" i="1" spc="-150" dirty="0">
                <a:latin typeface="Tw Cen MT" panose="020B0602020104020603" pitchFamily="34" charset="0"/>
              </a:rPr>
              <a:t>+</a:t>
            </a:r>
            <a:br>
              <a:rPr lang="it-IT" sz="8000" b="1" i="1" spc="-150" dirty="0">
                <a:latin typeface="Tw Cen MT" panose="020B0602020104020603" pitchFamily="34" charset="0"/>
              </a:rPr>
            </a:br>
            <a:r>
              <a:rPr lang="it-IT" sz="3100" b="1" i="1" spc="-150" dirty="0">
                <a:latin typeface="Tw Cen MT" panose="020B0602020104020603" pitchFamily="34" charset="0"/>
              </a:rPr>
              <a:t>Software Engineering 2 </a:t>
            </a:r>
            <a:r>
              <a:rPr lang="it-IT" sz="3100" b="1" i="1" spc="-150" dirty="0" err="1">
                <a:latin typeface="Tw Cen MT" panose="020B0602020104020603" pitchFamily="34" charset="0"/>
              </a:rPr>
              <a:t>project</a:t>
            </a:r>
            <a:endParaRPr lang="it-IT" sz="3100" b="1" i="1" spc="-150" dirty="0">
              <a:latin typeface="Tw Cen MT" panose="020B0602020104020603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/>
              <a:t>Alessandro Saverio Paticchio</a:t>
            </a:r>
          </a:p>
          <a:p>
            <a:pPr rtl="0"/>
            <a:r>
              <a:rPr lang="it-IT" dirty="0"/>
              <a:t>Andrea Tricarico</a:t>
            </a:r>
          </a:p>
          <a:p>
            <a:pPr rtl="0"/>
            <a:r>
              <a:rPr lang="it-IT" dirty="0"/>
              <a:t>Davide </a:t>
            </a:r>
            <a:r>
              <a:rPr lang="it-IT" dirty="0" err="1"/>
              <a:t>Santambrogio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447675"/>
            <a:ext cx="10972800" cy="1066800"/>
          </a:xfrm>
        </p:spPr>
        <p:txBody>
          <a:bodyPr rtlCol="0"/>
          <a:lstStyle/>
          <a:p>
            <a:pPr rtl="0"/>
            <a:r>
              <a:rPr lang="it-IT" dirty="0"/>
              <a:t>Component </a:t>
            </a:r>
            <a:r>
              <a:rPr lang="it-IT" dirty="0" err="1"/>
              <a:t>view</a:t>
            </a:r>
            <a:r>
              <a:rPr lang="it-IT" dirty="0"/>
              <a:t> – </a:t>
            </a:r>
            <a:r>
              <a:rPr lang="it-IT" dirty="0" err="1"/>
              <a:t>installed</a:t>
            </a:r>
            <a:r>
              <a:rPr lang="it-IT" dirty="0"/>
              <a:t> </a:t>
            </a:r>
            <a:r>
              <a:rPr lang="it-IT" dirty="0" err="1"/>
              <a:t>application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6848241-EE93-44DC-ADB9-2CCB1879D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947" y="1770675"/>
            <a:ext cx="7250678" cy="410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2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447675"/>
            <a:ext cx="10972800" cy="1066800"/>
          </a:xfrm>
        </p:spPr>
        <p:txBody>
          <a:bodyPr rtlCol="0"/>
          <a:lstStyle/>
          <a:p>
            <a:pPr rtl="0"/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BF507AE-0504-4451-9DB7-A91284CD0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50" y="603036"/>
            <a:ext cx="7229475" cy="639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0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447675"/>
            <a:ext cx="10972800" cy="1066800"/>
          </a:xfrm>
        </p:spPr>
        <p:txBody>
          <a:bodyPr rtlCol="0"/>
          <a:lstStyle/>
          <a:p>
            <a:pPr rtl="0"/>
            <a:r>
              <a:rPr lang="it-IT" dirty="0" err="1"/>
              <a:t>Algorithmic</a:t>
            </a:r>
            <a:r>
              <a:rPr lang="it-IT" dirty="0"/>
              <a:t> part in a </a:t>
            </a:r>
            <a:r>
              <a:rPr lang="it-IT" dirty="0" err="1"/>
              <a:t>nutshell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D41FC64-940C-4D5F-B18F-3FC7158D1A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35" t="22083" r="21874" b="14028"/>
          <a:stretch/>
        </p:blipFill>
        <p:spPr>
          <a:xfrm>
            <a:off x="383878" y="1295399"/>
            <a:ext cx="8607723" cy="534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447675"/>
            <a:ext cx="10972800" cy="1066800"/>
          </a:xfrm>
        </p:spPr>
        <p:txBody>
          <a:bodyPr rtlCol="0"/>
          <a:lstStyle/>
          <a:p>
            <a:pPr rtl="0"/>
            <a:r>
              <a:rPr lang="it-IT" dirty="0" err="1"/>
              <a:t>Algorithmic</a:t>
            </a:r>
            <a:r>
              <a:rPr lang="it-IT" dirty="0"/>
              <a:t> part in a </a:t>
            </a:r>
            <a:r>
              <a:rPr lang="it-IT" dirty="0" err="1"/>
              <a:t>nutshell</a:t>
            </a:r>
            <a:r>
              <a:rPr lang="it-IT" dirty="0"/>
              <a:t> - II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42E3A4E-4368-405E-A08E-126C7E00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19" t="32639" r="25859" b="25694"/>
          <a:stretch/>
        </p:blipFill>
        <p:spPr>
          <a:xfrm>
            <a:off x="-295275" y="1319212"/>
            <a:ext cx="1033796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2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447675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it-IT" dirty="0" err="1"/>
              <a:t>Algorithmic</a:t>
            </a:r>
            <a:r>
              <a:rPr lang="it-IT" dirty="0"/>
              <a:t> part in a </a:t>
            </a:r>
            <a:r>
              <a:rPr lang="it-IT" dirty="0" err="1"/>
              <a:t>nutshell</a:t>
            </a:r>
            <a:r>
              <a:rPr lang="it-IT" dirty="0"/>
              <a:t> – III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4D52916-F645-401A-B47C-0F648DC451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41" t="32784" r="18047" b="15139"/>
          <a:stretch/>
        </p:blipFill>
        <p:spPr>
          <a:xfrm>
            <a:off x="152401" y="1428750"/>
            <a:ext cx="10477500" cy="488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447675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it-IT" dirty="0" err="1"/>
              <a:t>Algorithmic</a:t>
            </a:r>
            <a:r>
              <a:rPr lang="it-IT" dirty="0"/>
              <a:t> part in a </a:t>
            </a:r>
            <a:r>
              <a:rPr lang="it-IT" dirty="0" err="1"/>
              <a:t>nutshell</a:t>
            </a:r>
            <a:r>
              <a:rPr lang="it-IT" dirty="0"/>
              <a:t> – III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4D52916-F645-401A-B47C-0F648DC451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41" t="32784" r="18047" b="15139"/>
          <a:stretch/>
        </p:blipFill>
        <p:spPr>
          <a:xfrm>
            <a:off x="152401" y="1428750"/>
            <a:ext cx="10477500" cy="488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1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19075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Integration </a:t>
            </a:r>
            <a:r>
              <a:rPr lang="it-IT" dirty="0" err="1"/>
              <a:t>testing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5652C12-3576-4EA7-8AA7-61D9F0002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396" y="1171576"/>
            <a:ext cx="6790773" cy="31242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044B1B4-EB12-488D-8530-9546588F3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9349" y="4295776"/>
            <a:ext cx="6945751" cy="19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0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19075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Integration </a:t>
            </a:r>
            <a:r>
              <a:rPr lang="it-IT" dirty="0" err="1"/>
              <a:t>testing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9B584D8-5D99-40B1-8F6C-E6E58E8EA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124" y="1285875"/>
            <a:ext cx="6945751" cy="25465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8276C93-18B0-4862-945F-C7C0A0393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3124" y="4899175"/>
            <a:ext cx="5799151" cy="75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5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19075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Integration </a:t>
            </a:r>
            <a:r>
              <a:rPr lang="it-IT" dirty="0" err="1"/>
              <a:t>testing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2C3C790-EFB9-43AC-916D-F11227528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974" y="1401525"/>
            <a:ext cx="5931451" cy="23595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96432A4-7D1C-4EAB-AE44-1FA7BEDE4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349" y="4113175"/>
            <a:ext cx="6306301" cy="16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0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19075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Integration </a:t>
            </a:r>
            <a:r>
              <a:rPr lang="it-IT" dirty="0" err="1"/>
              <a:t>testing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2C3C790-EFB9-43AC-916D-F11227528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974" y="1401525"/>
            <a:ext cx="5931451" cy="23595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96432A4-7D1C-4EAB-AE44-1FA7BEDE4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349" y="4113175"/>
            <a:ext cx="6306301" cy="16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8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447675"/>
            <a:ext cx="10972800" cy="1066800"/>
          </a:xfrm>
        </p:spPr>
        <p:txBody>
          <a:bodyPr rtlCol="0"/>
          <a:lstStyle/>
          <a:p>
            <a:pPr rtl="0"/>
            <a:r>
              <a:rPr lang="it-IT" dirty="0"/>
              <a:t>Use Case </a:t>
            </a:r>
            <a:r>
              <a:rPr lang="it-IT" dirty="0" err="1"/>
              <a:t>diagram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BC25155-6A29-41C5-90FA-C03B23BE9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392040"/>
            <a:ext cx="6762749" cy="557341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B499A35-5BA1-415B-8A2B-64F6C5D4B835}"/>
              </a:ext>
            </a:extLst>
          </p:cNvPr>
          <p:cNvSpPr txBox="1"/>
          <p:nvPr/>
        </p:nvSpPr>
        <p:spPr>
          <a:xfrm>
            <a:off x="6177117" y="1166842"/>
            <a:ext cx="59101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G.1. </a:t>
            </a:r>
            <a:r>
              <a:rPr lang="en-US" dirty="0"/>
              <a:t>Schedule and keep track of the user’s </a:t>
            </a:r>
          </a:p>
          <a:p>
            <a:r>
              <a:rPr lang="en-US" dirty="0"/>
              <a:t>appointments along the days. 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G.2. </a:t>
            </a:r>
            <a:r>
              <a:rPr lang="en-US" dirty="0"/>
              <a:t>Notify the user of incoming appointments, </a:t>
            </a:r>
          </a:p>
          <a:p>
            <a:r>
              <a:rPr lang="en-US" dirty="0"/>
              <a:t>with details about starting time </a:t>
            </a:r>
          </a:p>
          <a:p>
            <a:r>
              <a:rPr lang="en-US" dirty="0"/>
              <a:t>and mean of transportation. 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G.3. </a:t>
            </a:r>
            <a:r>
              <a:rPr lang="en-US" dirty="0"/>
              <a:t>Propose a suitable itinerary throughout </a:t>
            </a:r>
          </a:p>
          <a:p>
            <a:r>
              <a:rPr lang="en-US" dirty="0"/>
              <a:t>the appointments’ locations, according to user’s preferences, </a:t>
            </a:r>
          </a:p>
          <a:p>
            <a:r>
              <a:rPr lang="en-US" dirty="0"/>
              <a:t>appointment description and external information </a:t>
            </a:r>
          </a:p>
          <a:p>
            <a:r>
              <a:rPr lang="en-US" dirty="0"/>
              <a:t>about public transportation, weather forecast, traffic conditions. 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G.4. </a:t>
            </a:r>
            <a:r>
              <a:rPr lang="en-US" dirty="0"/>
              <a:t>Give the possibility to buy a transportation ticket. 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G.5. </a:t>
            </a:r>
            <a:r>
              <a:rPr lang="en-US" dirty="0"/>
              <a:t>Give the possibility to reserve a vehicle-sharing service. 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G.6. </a:t>
            </a:r>
            <a:r>
              <a:rPr lang="en-US" dirty="0"/>
              <a:t>Guide the user through all the appointments’ locations as a navigator.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19075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Integration </a:t>
            </a:r>
            <a:r>
              <a:rPr lang="it-IT" dirty="0" err="1"/>
              <a:t>testing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90C37AD-9087-45C4-B246-04D0278DA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074" y="1104900"/>
            <a:ext cx="3887097" cy="581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2057400"/>
            <a:ext cx="13096875" cy="2457450"/>
          </a:xfrm>
        </p:spPr>
        <p:txBody>
          <a:bodyPr rtlCol="0">
            <a:normAutofit/>
          </a:bodyPr>
          <a:lstStyle/>
          <a:p>
            <a:pPr rtl="0"/>
            <a:r>
              <a:rPr lang="it-IT" dirty="0" err="1"/>
              <a:t>Thanks</a:t>
            </a:r>
            <a:r>
              <a:rPr lang="it-IT" dirty="0"/>
              <a:t> for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precious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Alessandro, Andrea &amp; Davide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D0D9E9-55C9-49FF-AB5D-23C5672A5034}"/>
              </a:ext>
            </a:extLst>
          </p:cNvPr>
          <p:cNvSpPr txBox="1"/>
          <p:nvPr/>
        </p:nvSpPr>
        <p:spPr>
          <a:xfrm>
            <a:off x="6686550" y="5000624"/>
            <a:ext cx="75852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</a:t>
            </a:r>
            <a:r>
              <a:rPr lang="it-IT" sz="8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? </a:t>
            </a:r>
            <a:endParaRPr lang="it-IT" sz="8000" dirty="0"/>
          </a:p>
        </p:txBody>
      </p:sp>
    </p:spTree>
    <p:extLst>
      <p:ext uri="{BB962C8B-B14F-4D97-AF65-F5344CB8AC3E}">
        <p14:creationId xmlns:p14="http://schemas.microsoft.com/office/powerpoint/2010/main" val="365323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447675"/>
            <a:ext cx="10972800" cy="1066800"/>
          </a:xfrm>
        </p:spPr>
        <p:txBody>
          <a:bodyPr rtlCol="0"/>
          <a:lstStyle/>
          <a:p>
            <a:pPr rtl="0"/>
            <a:r>
              <a:rPr lang="it-IT" dirty="0"/>
              <a:t>State chart - </a:t>
            </a:r>
            <a:r>
              <a:rPr lang="it-IT" dirty="0" err="1"/>
              <a:t>Appointment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71FF256-62FF-439A-8379-8770E50A1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283" y="1716253"/>
            <a:ext cx="9116622" cy="444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4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447675"/>
            <a:ext cx="10972800" cy="1066800"/>
          </a:xfrm>
        </p:spPr>
        <p:txBody>
          <a:bodyPr rtlCol="0"/>
          <a:lstStyle/>
          <a:p>
            <a:pPr rtl="0"/>
            <a:r>
              <a:rPr lang="it-IT" dirty="0" err="1"/>
              <a:t>Alloy</a:t>
            </a:r>
            <a:r>
              <a:rPr lang="it-IT" dirty="0"/>
              <a:t> </a:t>
            </a:r>
            <a:r>
              <a:rPr lang="it-IT" dirty="0" err="1"/>
              <a:t>modelling</a:t>
            </a:r>
            <a:r>
              <a:rPr lang="it-IT" dirty="0"/>
              <a:t> in a </a:t>
            </a:r>
            <a:r>
              <a:rPr lang="it-IT" dirty="0" err="1"/>
              <a:t>nutshell</a:t>
            </a: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42C4A7E-EB0A-4A83-8CAE-A10A6AB3F347}"/>
              </a:ext>
            </a:extLst>
          </p:cNvPr>
          <p:cNvSpPr/>
          <p:nvPr/>
        </p:nvSpPr>
        <p:spPr>
          <a:xfrm>
            <a:off x="3048000" y="158234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82E3407-9D1F-456A-8C87-B5A0D19CCBA7}"/>
              </a:ext>
            </a:extLst>
          </p:cNvPr>
          <p:cNvSpPr/>
          <p:nvPr/>
        </p:nvSpPr>
        <p:spPr>
          <a:xfrm>
            <a:off x="609600" y="1582341"/>
            <a:ext cx="115062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fact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AppointmentConstraints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predecessor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=~successor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all a: Appointment | 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a.predecessor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!=a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all a: Appointment |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a.successor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!=a </a:t>
            </a:r>
          </a:p>
          <a:p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//each appointment in a </a:t>
            </a:r>
            <a:r>
              <a:rPr 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dailyschedule</a:t>
            </a: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 must have the same date of it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all d: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DailySchedule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a: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d.contains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| 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d.date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a.startingTime.date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//If there is a predecessor, then it must end before its successor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all a1, a2: Appointment | (a2 in 	a1.predecessor) =&gt; 	(a1.startingTime.hour&gt;a2.finalTime.hour)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all d: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DailySchedule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a1, a2: Appointment | (a2 in a1.predecessor) =&gt; (a1 in 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d.contains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&amp;&amp; 	a2 in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d.contains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all d: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DailySchedule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a1, a2: Appointment | (a2 in a1.successor) =&gt; (a1 in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d.contains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	&amp;&amp; a2 in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d.contains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//If there is a successor, then it must start after its predecessor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all a1,a2 : Appointment | (a2 in a1.successor) =&gt; (a2.startingTime.hour&gt;a1.finalTime.hour) </a:t>
            </a:r>
          </a:p>
          <a:p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//There is only one appointment in a daily schedule without a predecessor/successor </a:t>
            </a: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d: 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DailySchedule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| (#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d.contains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(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[#d.contains.predecessor,1] ))&amp;&amp; ( #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d.contains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=( 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[#d.contains.successor,1])) </a:t>
            </a: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88304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447675"/>
            <a:ext cx="10972800" cy="1066800"/>
          </a:xfrm>
        </p:spPr>
        <p:txBody>
          <a:bodyPr rtlCol="0"/>
          <a:lstStyle/>
          <a:p>
            <a:pPr rtl="0"/>
            <a:r>
              <a:rPr lang="it-IT" dirty="0" err="1"/>
              <a:t>Alloy</a:t>
            </a:r>
            <a:r>
              <a:rPr lang="it-IT" dirty="0"/>
              <a:t> </a:t>
            </a:r>
            <a:r>
              <a:rPr lang="it-IT" dirty="0" err="1"/>
              <a:t>modelling</a:t>
            </a:r>
            <a:r>
              <a:rPr lang="it-IT" dirty="0"/>
              <a:t> in a </a:t>
            </a:r>
            <a:r>
              <a:rPr lang="it-IT" dirty="0" err="1"/>
              <a:t>nutshell</a:t>
            </a:r>
            <a:r>
              <a:rPr lang="it-IT" dirty="0"/>
              <a:t> - II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49E8474-40AD-42B6-B9BA-AF5C6F982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180" y="1437271"/>
            <a:ext cx="8858695" cy="513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9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447675"/>
            <a:ext cx="10972800" cy="1066800"/>
          </a:xfrm>
        </p:spPr>
        <p:txBody>
          <a:bodyPr rtlCol="0"/>
          <a:lstStyle/>
          <a:p>
            <a:pPr rtl="0"/>
            <a:r>
              <a:rPr lang="it-IT" dirty="0"/>
              <a:t>Deployment </a:t>
            </a:r>
            <a:r>
              <a:rPr lang="it-IT" dirty="0" err="1"/>
              <a:t>view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3E7CE85-3C0B-40AC-8CB9-A3FE2B880F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2" y="1232815"/>
            <a:ext cx="10010775" cy="551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8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447675"/>
            <a:ext cx="10972800" cy="1066800"/>
          </a:xfrm>
        </p:spPr>
        <p:txBody>
          <a:bodyPr rtlCol="0"/>
          <a:lstStyle/>
          <a:p>
            <a:pPr rtl="0"/>
            <a:r>
              <a:rPr lang="it-IT" dirty="0"/>
              <a:t>Deployment </a:t>
            </a:r>
            <a:r>
              <a:rPr lang="it-IT" dirty="0" err="1"/>
              <a:t>view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3E7CE85-3C0B-40AC-8CB9-A3FE2B880F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2" y="1232815"/>
            <a:ext cx="10010775" cy="551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447675"/>
            <a:ext cx="10972800" cy="1066800"/>
          </a:xfrm>
        </p:spPr>
        <p:txBody>
          <a:bodyPr rtlCol="0"/>
          <a:lstStyle/>
          <a:p>
            <a:pPr rtl="0"/>
            <a:r>
              <a:rPr lang="it-IT" dirty="0"/>
              <a:t>Component </a:t>
            </a:r>
            <a:r>
              <a:rPr lang="it-IT" dirty="0" err="1"/>
              <a:t>view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983CF8C-1663-46E6-869D-C045C9D4E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299" y="1583925"/>
            <a:ext cx="7673401" cy="496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0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447675"/>
            <a:ext cx="10972800" cy="1066800"/>
          </a:xfrm>
        </p:spPr>
        <p:txBody>
          <a:bodyPr rtlCol="0"/>
          <a:lstStyle/>
          <a:p>
            <a:pPr rtl="0"/>
            <a:r>
              <a:rPr lang="it-IT" dirty="0"/>
              <a:t>Component </a:t>
            </a:r>
            <a:r>
              <a:rPr lang="it-IT" dirty="0" err="1"/>
              <a:t>view</a:t>
            </a:r>
            <a:r>
              <a:rPr lang="it-IT" dirty="0"/>
              <a:t> – </a:t>
            </a:r>
            <a:r>
              <a:rPr lang="it-IT" dirty="0" err="1"/>
              <a:t>installed</a:t>
            </a:r>
            <a:r>
              <a:rPr lang="it-IT" dirty="0"/>
              <a:t> </a:t>
            </a:r>
            <a:r>
              <a:rPr lang="it-IT" dirty="0" err="1"/>
              <a:t>application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6848241-EE93-44DC-ADB9-2CCB1879D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947" y="1770675"/>
            <a:ext cx="7250678" cy="410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0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zione corso di formazion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863_TF03460604.potx" id="{2FE4A75B-C82A-4758-A5F5-FD344AE23662}" vid="{2C197543-6EC1-4D6D-B835-7A67001D4C9A}"/>
    </a:ext>
  </a:extLst>
</a:theme>
</file>

<file path=ppt/theme/theme2.xml><?xml version="1.0" encoding="utf-8"?>
<a:theme xmlns:a="http://schemas.openxmlformats.org/drawingml/2006/main" name="Tema di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corso di formazione</Template>
  <TotalTime>0</TotalTime>
  <Words>1246</Words>
  <Application>Microsoft Office PowerPoint</Application>
  <PresentationFormat>Widescreen</PresentationFormat>
  <Paragraphs>112</Paragraphs>
  <Slides>21</Slides>
  <Notes>21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Georgia</vt:lpstr>
      <vt:lpstr>Tw Cen MT</vt:lpstr>
      <vt:lpstr>Wingdings 2</vt:lpstr>
      <vt:lpstr>Presentazione corso di formazione</vt:lpstr>
      <vt:lpstr>Travlendar+ Software Engineering 2 project</vt:lpstr>
      <vt:lpstr>Use Case diagram</vt:lpstr>
      <vt:lpstr>State chart - Appointment</vt:lpstr>
      <vt:lpstr>Alloy modelling in a nutshell</vt:lpstr>
      <vt:lpstr>Alloy modelling in a nutshell - II</vt:lpstr>
      <vt:lpstr>Deployment view</vt:lpstr>
      <vt:lpstr>Deployment view</vt:lpstr>
      <vt:lpstr>Component view</vt:lpstr>
      <vt:lpstr>Component view – installed application</vt:lpstr>
      <vt:lpstr>Component view – installed application</vt:lpstr>
      <vt:lpstr>Presentazione standard di PowerPoint</vt:lpstr>
      <vt:lpstr>Algorithmic part in a nutshell</vt:lpstr>
      <vt:lpstr>Algorithmic part in a nutshell - II</vt:lpstr>
      <vt:lpstr>Algorithmic part in a nutshell – III</vt:lpstr>
      <vt:lpstr>Algorithmic part in a nutshell – III</vt:lpstr>
      <vt:lpstr>Integration testing</vt:lpstr>
      <vt:lpstr>Integration testing</vt:lpstr>
      <vt:lpstr>Integration testing</vt:lpstr>
      <vt:lpstr>Integration testing</vt:lpstr>
      <vt:lpstr>Integration testing</vt:lpstr>
      <vt:lpstr>Thanks for your precious attention. Alessandro, Andrea &amp; Davide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Travlendar+ Software Engineering 2 project</dc:title>
  <dc:creator>Alessandro Paticchio</dc:creator>
  <cp:lastModifiedBy>Alessandro Paticchio</cp:lastModifiedBy>
  <cp:revision>7</cp:revision>
  <dcterms:created xsi:type="dcterms:W3CDTF">2018-01-28T15:01:48Z</dcterms:created>
  <dcterms:modified xsi:type="dcterms:W3CDTF">2018-01-28T20:39:05Z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