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3"/>
    <p:sldId id="266" r:id="rId4"/>
    <p:sldId id="256" r:id="rId5"/>
    <p:sldId id="258" r:id="rId6"/>
    <p:sldId id="274" r:id="rId7"/>
    <p:sldId id="275" r:id="rId8"/>
    <p:sldId id="276" r:id="rId10"/>
    <p:sldId id="277" r:id="rId11"/>
    <p:sldId id="282" r:id="rId12"/>
    <p:sldId id="283" r:id="rId13"/>
    <p:sldId id="259" r:id="rId14"/>
    <p:sldId id="287" r:id="rId15"/>
    <p:sldId id="260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54471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533385" y="4811237"/>
            <a:ext cx="24272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【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小组成员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】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73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张鸣昊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水利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76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钟闰鑫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精仪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61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谭嘉睿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46133" y="4706738"/>
            <a:ext cx="36995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4638636" y="36963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影视剧信息收集系统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639750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12" name="TextBox 89"/>
          <p:cNvSpPr txBox="1"/>
          <p:nvPr/>
        </p:nvSpPr>
        <p:spPr>
          <a:xfrm>
            <a:off x="5287324" y="4260959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OOP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课程大作业答辩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253218" y="2313215"/>
            <a:ext cx="70065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44171" y="1816275"/>
            <a:ext cx="2441363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爬虫类设计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------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派生类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1651" y="2542779"/>
            <a:ext cx="7218392" cy="172437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派生出多种爬虫工具，如对豆瓣电影的爬取，对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IMDB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演员信息的爬取，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RottenTomatoes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电视剧信息的爬取，对某一年度榜单的爬取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针对不同的读取内容，结合策略模式，进行信息存储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支持搜索功能，即联网时在线实时爬取所需具体某一电影信息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任意多边形 27"/>
          <p:cNvSpPr/>
          <p:nvPr/>
        </p:nvSpPr>
        <p:spPr>
          <a:xfrm>
            <a:off x="491401" y="4144899"/>
            <a:ext cx="6856750" cy="73189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以下是部分信息在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中的存储情况：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5130" b="48595"/>
          <a:stretch>
            <a:fillRect/>
          </a:stretch>
        </p:blipFill>
        <p:spPr>
          <a:xfrm>
            <a:off x="0" y="4689475"/>
            <a:ext cx="5063490" cy="1528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36737" t="15999" r="22894" b="38805"/>
          <a:stretch>
            <a:fillRect/>
          </a:stretch>
        </p:blipFill>
        <p:spPr>
          <a:xfrm>
            <a:off x="5071110" y="3818890"/>
            <a:ext cx="3797935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选题设计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目前进展</a:t>
            </a:r>
            <a:endParaRPr lang="zh-CN" altLang="en-US" dirty="0"/>
          </a:p>
        </p:txBody>
      </p:sp>
      <p:sp>
        <p:nvSpPr>
          <p:cNvPr id="23" name="TextBox 29"/>
          <p:cNvSpPr txBox="1"/>
          <p:nvPr/>
        </p:nvSpPr>
        <p:spPr>
          <a:xfrm>
            <a:off x="938975" y="3332531"/>
            <a:ext cx="6342219" cy="23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目前的工作情况（答辩时）：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1.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基本完成了组件和的构建和一部分接口的关联工作；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正在解决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bug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问题；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正在进行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Qt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的设计工作，将实现界面跳转等功能；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目前的工作情况（考试周）：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正在解决一些剩余的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bug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问题。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8218" y="1804758"/>
            <a:ext cx="97997" cy="139702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82137" y="5952840"/>
            <a:ext cx="83844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07217" y="3429000"/>
            <a:ext cx="0" cy="28978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938975" y="1801626"/>
            <a:ext cx="5326222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小组成员共同讨论，经过多次修改，设计最终方案。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张鸣昊主要负责爬虫类和策略类基础工作，谭嘉睿主要负责事物类，钟闰鑫主要负责数据类及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GUI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。小组成员集中协作，后期共同修改了策略类。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08857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选题设计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目前进展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58218" y="1804758"/>
            <a:ext cx="97997" cy="139702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82137" y="5952840"/>
            <a:ext cx="83844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07217" y="3429000"/>
            <a:ext cx="0" cy="28978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856047" y="1673475"/>
            <a:ext cx="5326222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08857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 descr="微信图片_20180615124119"/>
          <p:cNvPicPr>
            <a:picLocks noChangeAspect="1"/>
          </p:cNvPicPr>
          <p:nvPr/>
        </p:nvPicPr>
        <p:blipFill>
          <a:blip r:embed="rId2"/>
          <a:srcRect l="31574" t="29562" r="35804" b="28677"/>
          <a:stretch>
            <a:fillRect/>
          </a:stretch>
        </p:blipFill>
        <p:spPr>
          <a:xfrm>
            <a:off x="1026795" y="1673225"/>
            <a:ext cx="2997200" cy="2054225"/>
          </a:xfrm>
          <a:prstGeom prst="rect">
            <a:avLst/>
          </a:prstGeom>
        </p:spPr>
      </p:pic>
      <p:pic>
        <p:nvPicPr>
          <p:cNvPr id="5" name="图片 4" descr="微信图片_20180615124147"/>
          <p:cNvPicPr>
            <a:picLocks noChangeAspect="1"/>
          </p:cNvPicPr>
          <p:nvPr/>
        </p:nvPicPr>
        <p:blipFill>
          <a:blip r:embed="rId3"/>
          <a:srcRect l="31692" t="28597" r="35928" b="28276"/>
          <a:stretch>
            <a:fillRect/>
          </a:stretch>
        </p:blipFill>
        <p:spPr>
          <a:xfrm>
            <a:off x="4921250" y="1673225"/>
            <a:ext cx="3256915" cy="2117090"/>
          </a:xfrm>
          <a:prstGeom prst="rect">
            <a:avLst/>
          </a:prstGeom>
        </p:spPr>
      </p:pic>
      <p:pic>
        <p:nvPicPr>
          <p:cNvPr id="7" name="图片 6" descr="微信图片_20180615124135"/>
          <p:cNvPicPr>
            <a:picLocks noChangeAspect="1"/>
          </p:cNvPicPr>
          <p:nvPr/>
        </p:nvPicPr>
        <p:blipFill>
          <a:blip r:embed="rId4"/>
          <a:srcRect l="31970" t="29899" r="36389" b="23681"/>
          <a:stretch>
            <a:fillRect/>
          </a:stretch>
        </p:blipFill>
        <p:spPr>
          <a:xfrm>
            <a:off x="1084580" y="3701415"/>
            <a:ext cx="2881630" cy="2251710"/>
          </a:xfrm>
          <a:prstGeom prst="rect">
            <a:avLst/>
          </a:prstGeom>
        </p:spPr>
      </p:pic>
      <p:pic>
        <p:nvPicPr>
          <p:cNvPr id="8" name="图片 7" descr="微信图片_20180615124225"/>
          <p:cNvPicPr>
            <a:picLocks noChangeAspect="1"/>
          </p:cNvPicPr>
          <p:nvPr/>
        </p:nvPicPr>
        <p:blipFill>
          <a:blip r:embed="rId5"/>
          <a:srcRect l="25170" t="21728" r="33359" b="28754"/>
          <a:stretch>
            <a:fillRect/>
          </a:stretch>
        </p:blipFill>
        <p:spPr>
          <a:xfrm>
            <a:off x="4921250" y="3811905"/>
            <a:ext cx="3432175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选题设计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8857" y="1303761"/>
            <a:ext cx="1338828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问题与反思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050431" y="5303540"/>
            <a:ext cx="4001939" cy="1291799"/>
            <a:chOff x="4901096" y="2938092"/>
            <a:chExt cx="3866248" cy="124799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" b="7848"/>
            <a:stretch>
              <a:fillRect/>
            </a:stretch>
          </p:blipFill>
          <p:spPr>
            <a:xfrm>
              <a:off x="6924140" y="2938093"/>
              <a:ext cx="1843204" cy="1247998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0"/>
            <a:stretch>
              <a:fillRect/>
            </a:stretch>
          </p:blipFill>
          <p:spPr>
            <a:xfrm>
              <a:off x="4901096" y="2938092"/>
              <a:ext cx="1838645" cy="1247999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1" name="直接连接符 30"/>
          <p:cNvCxnSpPr/>
          <p:nvPr/>
        </p:nvCxnSpPr>
        <p:spPr>
          <a:xfrm>
            <a:off x="367511" y="5140855"/>
            <a:ext cx="8384492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9"/>
          <p:cNvSpPr txBox="1"/>
          <p:nvPr/>
        </p:nvSpPr>
        <p:spPr>
          <a:xfrm>
            <a:off x="807217" y="1968766"/>
            <a:ext cx="6285089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模块之间嵌套、关联关系较为复杂，用面向对象的思想设计程序框架有一定难度；经过多次修改确定方案。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5762" y="2081054"/>
            <a:ext cx="399996" cy="399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TextBox 29"/>
          <p:cNvSpPr txBox="1"/>
          <p:nvPr/>
        </p:nvSpPr>
        <p:spPr>
          <a:xfrm>
            <a:off x="807217" y="2828203"/>
            <a:ext cx="6594044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小组成员来自不同院系，缺乏交流机会；最终选择集体熬夜一起写代码。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762" y="2956191"/>
            <a:ext cx="399996" cy="399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TextBox 29"/>
          <p:cNvSpPr txBox="1"/>
          <p:nvPr/>
        </p:nvSpPr>
        <p:spPr>
          <a:xfrm>
            <a:off x="807217" y="3662077"/>
            <a:ext cx="6840492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部分网站格式非常复杂，且不同事物之间可能会出现格式不统一的情况，增加了一些困难。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5762" y="3831328"/>
            <a:ext cx="399996" cy="399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3521948" y="4990960"/>
            <a:ext cx="5622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感谢面向对象程序设计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60556" y="4878839"/>
            <a:ext cx="44575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755710" y="382056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08262" y="313807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6706" y="32048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19293" y="3317711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4566" y="31482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53389" y="3229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06932" y="3317711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08262" y="371745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66706" y="3784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目前进展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19293" y="389709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64566" y="372767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3389" y="3808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问题与反思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06932" y="389709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>
            <a:fillRect/>
          </a:stretch>
        </p:blipFill>
        <p:spPr>
          <a:xfrm>
            <a:off x="253218" y="4285074"/>
            <a:ext cx="3777677" cy="22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0235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选题设计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8857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52309" y="63033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  <a:ea typeface="华文楷体" panose="02010600040101010101" pitchFamily="2" charset="-122"/>
              </a:rPr>
              <a:t>图片源自大作业详解</a:t>
            </a:r>
            <a:r>
              <a:rPr lang="en-US" altLang="zh-CN" sz="1600" dirty="0">
                <a:solidFill>
                  <a:srgbClr val="7030A0"/>
                </a:solidFill>
                <a:ea typeface="华文楷体" panose="02010600040101010101" pitchFamily="2" charset="-122"/>
              </a:rPr>
              <a:t>ppt</a:t>
            </a:r>
            <a:endParaRPr lang="zh-CN" altLang="en-US" sz="1600" dirty="0">
              <a:solidFill>
                <a:srgbClr val="7030A0"/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136129" y="1740209"/>
            <a:ext cx="8767193" cy="251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en-US" altLang="zh-CN" sz="2400" dirty="0"/>
              <a:t>         </a:t>
            </a:r>
            <a:r>
              <a:rPr lang="zh-CN" altLang="en-US" sz="2400" dirty="0"/>
              <a:t>日常生活中，我们对影视剧信息的快速批量获取、查询有一定需求。我们希望实现一个简易系统，能从影视剧网站（豆瓣、</a:t>
            </a:r>
            <a:r>
              <a:rPr lang="en-US" altLang="zh-CN" sz="2400" dirty="0"/>
              <a:t>IMDB</a:t>
            </a:r>
            <a:r>
              <a:rPr lang="zh-CN" altLang="en-US" sz="2400" dirty="0"/>
              <a:t>、烂番茄）抓取影视有关事物（电影、电视剧、人物）的信息（名称、评分、主演、片长、相似影片等），并对数据实现合理的存储、归类功能，并用</a:t>
            </a:r>
            <a:r>
              <a:rPr lang="en-US" altLang="zh-CN" sz="2400" dirty="0"/>
              <a:t>GUI</a:t>
            </a:r>
            <a:r>
              <a:rPr lang="zh-CN" altLang="en-US" sz="2400" dirty="0"/>
              <a:t>进行展示，根据用户的需求进行信息检索与获取，力求丰富同学们的课余生活。</a:t>
            </a:r>
            <a:endParaRPr lang="en-US" altLang="zh-CN" sz="2400" dirty="0"/>
          </a:p>
        </p:txBody>
      </p:sp>
      <p:sp>
        <p:nvSpPr>
          <p:cNvPr id="28" name="矩形 27"/>
          <p:cNvSpPr/>
          <p:nvPr/>
        </p:nvSpPr>
        <p:spPr>
          <a:xfrm>
            <a:off x="253218" y="1863792"/>
            <a:ext cx="284561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320373" y="4334372"/>
            <a:ext cx="4435871" cy="2065565"/>
            <a:chOff x="239349" y="1489447"/>
            <a:chExt cx="11282091" cy="525350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49" y="1489447"/>
              <a:ext cx="5337625" cy="5172618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4072979" y="1503324"/>
              <a:ext cx="7448461" cy="5239632"/>
              <a:chOff x="598259" y="1442196"/>
              <a:chExt cx="7448461" cy="52396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282"/>
              <a:stretch>
                <a:fillRect/>
              </a:stretch>
            </p:blipFill>
            <p:spPr>
              <a:xfrm>
                <a:off x="4077409" y="1442196"/>
                <a:ext cx="3969311" cy="5239632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259" y="1442196"/>
                <a:ext cx="3479150" cy="51587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680" y="2305518"/>
            <a:ext cx="3170962" cy="2723550"/>
            <a:chOff x="4572000" y="2445108"/>
            <a:chExt cx="5803941" cy="2723550"/>
          </a:xfrm>
        </p:grpSpPr>
        <p:sp>
          <p:nvSpPr>
            <p:cNvPr id="19" name="直接连接符 18"/>
            <p:cNvSpPr/>
            <p:nvPr/>
          </p:nvSpPr>
          <p:spPr>
            <a:xfrm>
              <a:off x="4572000" y="516865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直接连接符 19"/>
            <p:cNvSpPr/>
            <p:nvPr/>
          </p:nvSpPr>
          <p:spPr>
            <a:xfrm>
              <a:off x="4572000" y="3806883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直接连接符 20"/>
            <p:cNvSpPr/>
            <p:nvPr/>
          </p:nvSpPr>
          <p:spPr>
            <a:xfrm>
              <a:off x="4572000" y="244510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2" name="任意多边形 21"/>
          <p:cNvSpPr/>
          <p:nvPr/>
        </p:nvSpPr>
        <p:spPr>
          <a:xfrm>
            <a:off x="1838699" y="3173237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模板方法模式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6757" y="3240621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[ </a:t>
            </a:r>
            <a:r>
              <a:rPr lang="zh-CN" altLang="en-US" kern="1200" dirty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模式一 </a:t>
            </a:r>
            <a:r>
              <a:rPr lang="en-US" altLang="zh-CN" kern="1200" dirty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]</a:t>
            </a:r>
            <a:endParaRPr lang="zh-CN" altLang="en-US" kern="120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20434" y="3814450"/>
            <a:ext cx="3894590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为不同类型的共性提供接口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用基类指针统一管理不同的派生类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4612" y="4597637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[ 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模式二 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40463" y="5173921"/>
            <a:ext cx="4269449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不同种类的模块存储方式有区别</a:t>
            </a:r>
            <a:endParaRPr lang="en-US" altLang="zh-CN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尽量解耦合，以便增加新类型时更能复用已有代码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64507" y="1859079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[ 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题目特点 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92649" y="2352834"/>
            <a:ext cx="4108418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有不同电影网站、不同品种的影视类事物、多种数据，要在格式上进行统一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857814" y="4556670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策略模式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838700" y="1820787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多样化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4869176" y="2534345"/>
            <a:ext cx="3995144" cy="160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爬虫类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BaseCatcher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事物类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BaseObject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数据类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BaseData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排行榜类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Ranking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各种策略类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BaseStrategy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Input/Output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273" y="6201196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0"/>
          <p:cNvSpPr txBox="1"/>
          <p:nvPr/>
        </p:nvSpPr>
        <p:spPr>
          <a:xfrm>
            <a:off x="5543443" y="1891169"/>
            <a:ext cx="19543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70221" y="1859079"/>
            <a:ext cx="48771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0"/>
          <p:cNvSpPr txBox="1"/>
          <p:nvPr/>
        </p:nvSpPr>
        <p:spPr>
          <a:xfrm>
            <a:off x="6060592" y="151975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部分模块的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UML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633" y="678904"/>
            <a:ext cx="9617088" cy="60271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253218" y="2313215"/>
            <a:ext cx="70065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44172" y="1816275"/>
            <a:ext cx="2374062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数据类设计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-----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基类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095724" y="2588221"/>
            <a:ext cx="6232730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数据的类型，如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电影名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”,”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等，便于在界面显示时用基类指针得到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type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，而不需要知道数据的具体类型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任意多边形 29"/>
          <p:cNvSpPr/>
          <p:nvPr/>
        </p:nvSpPr>
        <p:spPr>
          <a:xfrm>
            <a:off x="222336" y="2274717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BaseData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5" name="任意多边形 29"/>
          <p:cNvSpPr/>
          <p:nvPr/>
        </p:nvSpPr>
        <p:spPr>
          <a:xfrm>
            <a:off x="433785" y="2555007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string type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任意多边形 29"/>
          <p:cNvSpPr/>
          <p:nvPr/>
        </p:nvSpPr>
        <p:spPr>
          <a:xfrm>
            <a:off x="433785" y="2838122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showType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()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8" name="任意多边形 29"/>
          <p:cNvSpPr/>
          <p:nvPr/>
        </p:nvSpPr>
        <p:spPr>
          <a:xfrm>
            <a:off x="448071" y="3327133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5837" y="4445803"/>
            <a:ext cx="3370634" cy="719362"/>
            <a:chOff x="385837" y="4159690"/>
            <a:chExt cx="3370634" cy="719362"/>
          </a:xfrm>
        </p:grpSpPr>
        <p:sp>
          <p:nvSpPr>
            <p:cNvPr id="39" name="任意多边形 29"/>
            <p:cNvSpPr/>
            <p:nvPr/>
          </p:nvSpPr>
          <p:spPr>
            <a:xfrm>
              <a:off x="385837" y="4159690"/>
              <a:ext cx="3370633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setData</a:t>
              </a:r>
              <a:r>
                <a:rPr lang="en-US" altLang="zh-CN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(string </a:t>
              </a:r>
              <a:r>
                <a:rPr lang="en-US" altLang="zh-CN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data,Input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* in)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0" name="任意多边形 29"/>
            <p:cNvSpPr/>
            <p:nvPr/>
          </p:nvSpPr>
          <p:spPr>
            <a:xfrm>
              <a:off x="385838" y="4432613"/>
              <a:ext cx="3370633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showData</a:t>
              </a:r>
              <a:r>
                <a:rPr lang="en-US" altLang="zh-CN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(</a:t>
              </a:r>
              <a:r>
                <a:rPr lang="en-US" altLang="zh-CN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Onput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* out)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41" name="任意多边形 27"/>
          <p:cNvSpPr/>
          <p:nvPr/>
        </p:nvSpPr>
        <p:spPr>
          <a:xfrm>
            <a:off x="812709" y="5246540"/>
            <a:ext cx="7110392" cy="1338876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输入输出数据采用策略模式，方便之后添加更多的输入输出方式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大多数数据采用标准输入输出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派生类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stdInput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stdOutput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，输入数据以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分割，输出数据以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分割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32628" y="4455458"/>
            <a:ext cx="5069016" cy="712405"/>
            <a:chOff x="3689146" y="3309452"/>
            <a:chExt cx="5069016" cy="712405"/>
          </a:xfrm>
        </p:grpSpPr>
        <p:sp>
          <p:nvSpPr>
            <p:cNvPr id="42" name="任意多边形 29"/>
            <p:cNvSpPr/>
            <p:nvPr/>
          </p:nvSpPr>
          <p:spPr>
            <a:xfrm>
              <a:off x="3689146" y="3309452"/>
              <a:ext cx="5069016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i</a:t>
              </a:r>
              <a:r>
                <a:rPr lang="en-US" altLang="zh-CN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nput(vector&lt;string&gt;,string) //class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Input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基类虚函数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 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3" name="任意多边形 29"/>
            <p:cNvSpPr/>
            <p:nvPr/>
          </p:nvSpPr>
          <p:spPr>
            <a:xfrm>
              <a:off x="3689146" y="3575418"/>
              <a:ext cx="4828778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out</a:t>
              </a:r>
              <a:r>
                <a:rPr lang="en-US" altLang="zh-CN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华文楷体" panose="02010600040101010101" pitchFamily="2" charset="-122"/>
                  <a:cs typeface="+mn-cs"/>
                </a:rPr>
                <a:t>put(vector&lt;string&gt;) //class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Output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基类虚函数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44" name="任意多边形 29"/>
          <p:cNvSpPr/>
          <p:nvPr/>
        </p:nvSpPr>
        <p:spPr>
          <a:xfrm>
            <a:off x="416429" y="3567496"/>
            <a:ext cx="2037424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vector&lt;string&gt;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datas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" name="任意多边形 27"/>
          <p:cNvSpPr/>
          <p:nvPr/>
        </p:nvSpPr>
        <p:spPr>
          <a:xfrm>
            <a:off x="2758546" y="3485592"/>
            <a:ext cx="6232730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真正数据存放，全部采用字符串，由于每个类型有着多个数据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比如一个电影的主演有多个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因此采用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vector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对于派生类，可根据其类型增添其他数据类型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int,float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253218" y="2313215"/>
            <a:ext cx="70065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44171" y="1816275"/>
            <a:ext cx="2441363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数据类设计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------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派生类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52398" y="2471080"/>
            <a:ext cx="6232730" cy="800495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派生类主要为重写基类虚函数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setData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showData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，并根据不同的派生类选择增添数据成员与函数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任意多边形 29"/>
          <p:cNvSpPr/>
          <p:nvPr/>
        </p:nvSpPr>
        <p:spPr>
          <a:xfrm>
            <a:off x="221428" y="3132428"/>
            <a:ext cx="2933664" cy="320572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例如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Date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(public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" name="任意多边形 29"/>
          <p:cNvSpPr/>
          <p:nvPr/>
        </p:nvSpPr>
        <p:spPr>
          <a:xfrm>
            <a:off x="580810" y="3311203"/>
            <a:ext cx="2037424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year,month,day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" name="任意多边形 27"/>
          <p:cNvSpPr/>
          <p:nvPr/>
        </p:nvSpPr>
        <p:spPr>
          <a:xfrm>
            <a:off x="2685534" y="3404310"/>
            <a:ext cx="2037424" cy="392964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整数型的年月日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0810" y="3568574"/>
            <a:ext cx="2037424" cy="1091548"/>
            <a:chOff x="648110" y="3892001"/>
            <a:chExt cx="2037424" cy="1091548"/>
          </a:xfrm>
        </p:grpSpPr>
        <p:sp>
          <p:nvSpPr>
            <p:cNvPr id="29" name="任意多边形 29"/>
            <p:cNvSpPr/>
            <p:nvPr/>
          </p:nvSpPr>
          <p:spPr>
            <a:xfrm>
              <a:off x="648110" y="3892001"/>
              <a:ext cx="2037424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operator&gt;(Date&amp;)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48110" y="4211148"/>
              <a:ext cx="2037424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operator&lt;(Date&amp;)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1" name="任意多边形 29"/>
            <p:cNvSpPr/>
            <p:nvPr/>
          </p:nvSpPr>
          <p:spPr>
            <a:xfrm>
              <a:off x="648110" y="4537110"/>
              <a:ext cx="2037424" cy="446439"/>
            </a:xfrm>
            <a:custGeom>
              <a:avLst/>
              <a:gdLst>
                <a:gd name="connsiteX0" fmla="*/ 0 w 4294916"/>
                <a:gd name="connsiteY0" fmla="*/ 0 h 446439"/>
                <a:gd name="connsiteX1" fmla="*/ 4294916 w 4294916"/>
                <a:gd name="connsiteY1" fmla="*/ 0 h 446439"/>
                <a:gd name="connsiteX2" fmla="*/ 4294916 w 4294916"/>
                <a:gd name="connsiteY2" fmla="*/ 446439 h 446439"/>
                <a:gd name="connsiteX3" fmla="*/ 0 w 4294916"/>
                <a:gd name="connsiteY3" fmla="*/ 446439 h 446439"/>
                <a:gd name="connsiteX4" fmla="*/ 0 w 4294916"/>
                <a:gd name="connsiteY4" fmla="*/ 0 h 4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916" h="446439">
                  <a:moveTo>
                    <a:pt x="0" y="0"/>
                  </a:moveTo>
                  <a:lnTo>
                    <a:pt x="4294916" y="0"/>
                  </a:lnTo>
                  <a:lnTo>
                    <a:pt x="4294916" y="446439"/>
                  </a:lnTo>
                  <a:lnTo>
                    <a:pt x="0" y="446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b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operator==(Date&amp;)</a:t>
              </a:r>
              <a:endParaRPr lang="zh-CN" alt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34" name="任意多边形 27"/>
          <p:cNvSpPr/>
          <p:nvPr/>
        </p:nvSpPr>
        <p:spPr>
          <a:xfrm>
            <a:off x="2685534" y="3871446"/>
            <a:ext cx="5834390" cy="392964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重载操作符，便于之后进行日期的比较，用于排行榜排序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6" name="任意多边形 29"/>
          <p:cNvSpPr/>
          <p:nvPr/>
        </p:nvSpPr>
        <p:spPr>
          <a:xfrm>
            <a:off x="113175" y="4684898"/>
            <a:ext cx="3412620" cy="320572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DouBanScore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(public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6" name="任意多边形 29"/>
          <p:cNvSpPr/>
          <p:nvPr/>
        </p:nvSpPr>
        <p:spPr>
          <a:xfrm>
            <a:off x="462631" y="4977330"/>
            <a:ext cx="3412620" cy="320572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Double points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[Maxstar+1]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" name="任意多边形 27"/>
          <p:cNvSpPr/>
          <p:nvPr/>
        </p:nvSpPr>
        <p:spPr>
          <a:xfrm>
            <a:off x="3155092" y="4955204"/>
            <a:ext cx="5834390" cy="392964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豆瓣五星分别评分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8" name="任意多边形 27"/>
          <p:cNvSpPr/>
          <p:nvPr/>
        </p:nvSpPr>
        <p:spPr>
          <a:xfrm>
            <a:off x="798979" y="5293038"/>
            <a:ext cx="6392654" cy="65974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由于各个网站评分格式差异很大，均不采用标准输入输出，对于豆瓣采用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DBSinput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(public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input)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DBSoutput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(public output)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49" name="任意多边形 29"/>
          <p:cNvSpPr/>
          <p:nvPr/>
        </p:nvSpPr>
        <p:spPr>
          <a:xfrm>
            <a:off x="462631" y="6016914"/>
            <a:ext cx="5361520" cy="320572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double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getScore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()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得到豆瓣评分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用于排序与比较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0" name="任意多边形 29"/>
          <p:cNvSpPr/>
          <p:nvPr/>
        </p:nvSpPr>
        <p:spPr>
          <a:xfrm>
            <a:off x="462630" y="6293176"/>
            <a:ext cx="6037023" cy="320572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double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getRate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(int star)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得到星级占比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253218" y="2313215"/>
            <a:ext cx="70065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44171" y="1816275"/>
            <a:ext cx="2441363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数据类设计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------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格式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1651" y="2542779"/>
            <a:ext cx="7218392" cy="172437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为了兼容不同网站的数据格式差异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格式目前有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用于日期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DateFormat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用于评分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DBSinput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DBSoutput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豆瓣评分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RTSinput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烂番茄评分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用于输入输出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stdInput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stdOutput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标准输入输出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等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任意多边形 27"/>
          <p:cNvSpPr/>
          <p:nvPr/>
        </p:nvSpPr>
        <p:spPr>
          <a:xfrm>
            <a:off x="491401" y="4144899"/>
            <a:ext cx="6856750" cy="73189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例如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DateFormat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及其派生类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stdDateFormat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EnglishDateFormat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以兼容中英文日期不同格式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4860925"/>
            <a:ext cx="3699544" cy="7181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5704470"/>
            <a:ext cx="2865368" cy="6934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03" y="4630025"/>
            <a:ext cx="3520625" cy="1711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8" y="13037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选题背景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10238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目前进展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253218" y="2313215"/>
            <a:ext cx="70065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44171" y="1816275"/>
            <a:ext cx="2441363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爬虫类设计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------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基类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1651" y="2542779"/>
            <a:ext cx="7218392" cy="172437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BaseCatcher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用于生成适配不同网站的爬虫工具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SaveinBaseObject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成员函数进行爬取后的存储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体现了多态性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5251" y="130376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问题与反思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任意多边形 27"/>
          <p:cNvSpPr/>
          <p:nvPr/>
        </p:nvSpPr>
        <p:spPr>
          <a:xfrm>
            <a:off x="491401" y="4144899"/>
            <a:ext cx="6856750" cy="731897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0545" t="14147" r="32066" b="43394"/>
          <a:stretch>
            <a:fillRect/>
          </a:stretch>
        </p:blipFill>
        <p:spPr>
          <a:xfrm>
            <a:off x="3743325" y="3585845"/>
            <a:ext cx="4558665" cy="2912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WPS 演示</Application>
  <PresentationFormat>全屏显示(4:3)</PresentationFormat>
  <Paragraphs>251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华文楷体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keywords>ppt</cp:keywords>
  <cp:lastModifiedBy>张鸣昊</cp:lastModifiedBy>
  <cp:revision>74</cp:revision>
  <dcterms:created xsi:type="dcterms:W3CDTF">2014-08-08T13:32:00Z</dcterms:created>
  <dcterms:modified xsi:type="dcterms:W3CDTF">2018-07-01T15:06:23Z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