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80" r:id="rId4"/>
    <p:sldId id="259" r:id="rId5"/>
    <p:sldId id="261" r:id="rId6"/>
    <p:sldId id="299" r:id="rId7"/>
    <p:sldId id="258" r:id="rId8"/>
    <p:sldId id="297" r:id="rId9"/>
    <p:sldId id="298" r:id="rId10"/>
    <p:sldId id="260" r:id="rId11"/>
    <p:sldId id="300" r:id="rId12"/>
    <p:sldId id="301" r:id="rId13"/>
  </p:sldIdLst>
  <p:sldSz cx="9144000" cy="5143500" type="screen16x9"/>
  <p:notesSz cx="6858000" cy="9144000"/>
  <p:embeddedFontLst>
    <p:embeddedFont>
      <p:font typeface="Advent Pro Medium" panose="020B0604020202020204" charset="0"/>
      <p:regular r:id="rId15"/>
      <p:bold r:id="rId16"/>
      <p:italic r:id="rId17"/>
      <p:boldItalic r:id="rId18"/>
    </p:embeddedFont>
    <p:embeddedFont>
      <p:font typeface="Advent Pro SemiBold" panose="020B0604020202020204" charset="0"/>
      <p:regular r:id="rId19"/>
      <p:bold r:id="rId20"/>
      <p:italic r:id="rId21"/>
      <p:boldItalic r:id="rId22"/>
    </p:embeddedFont>
    <p:embeddedFont>
      <p:font typeface="Fira Sans Condensed Medium" panose="020B0603050000020004" pitchFamily="3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Livvic Light" pitchFamily="2" charset="0"/>
      <p:regular r:id="rId31"/>
      <p:italic r:id="rId32"/>
    </p:embeddedFont>
    <p:embeddedFont>
      <p:font typeface="Maven Pro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538724-D0D9-4180-BA04-2A1036B651E8}">
  <a:tblStyle styleId="{4A538724-D0D9-4180-BA04-2A1036B65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62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082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89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94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3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775493" y="3073907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Introdução de Conceitos Importantes</a:t>
            </a:r>
            <a:endParaRPr b="1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17750" y="996729"/>
            <a:ext cx="602214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Estrutura de Dados:</a:t>
            </a:r>
            <a:br>
              <a:rPr lang="pt-BR" b="1" dirty="0"/>
            </a:br>
            <a:r>
              <a:rPr lang="pt-BR" b="1" dirty="0"/>
              <a:t>Pilha e Fila</a:t>
            </a:r>
            <a:endParaRPr b="1" dirty="0"/>
          </a:p>
        </p:txBody>
      </p:sp>
      <p:sp>
        <p:nvSpPr>
          <p:cNvPr id="437" name="Google Shape;437;p25"/>
          <p:cNvSpPr/>
          <p:nvPr/>
        </p:nvSpPr>
        <p:spPr>
          <a:xfrm>
            <a:off x="2879853" y="408728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435620" y="2969585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1637401" y="448405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4512003" y="4547091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41006" y="2508511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Quais métodos básicos utilizados?</a:t>
            </a:r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3384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Adicionar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318140" cy="814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é usado para </a:t>
            </a:r>
            <a:r>
              <a:rPr lang="pt-BR" b="1" dirty="0"/>
              <a:t>adicionar</a:t>
            </a:r>
            <a:r>
              <a:rPr lang="pt-BR" dirty="0"/>
              <a:t> um elemento à pilha</a:t>
            </a:r>
            <a:endParaRPr lang="en-US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6923314" y="1196025"/>
            <a:ext cx="12643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Remover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737140" y="1684093"/>
            <a:ext cx="245052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é usado para </a:t>
            </a:r>
            <a:r>
              <a:rPr lang="pt-BR" b="1" dirty="0"/>
              <a:t>remover</a:t>
            </a:r>
            <a:r>
              <a:rPr lang="pt-BR" dirty="0"/>
              <a:t> um elemento da pilha</a:t>
            </a:r>
          </a:p>
        </p:txBody>
      </p:sp>
      <p:grpSp>
        <p:nvGrpSpPr>
          <p:cNvPr id="577" name="Google Shape;577;p29"/>
          <p:cNvGrpSpPr/>
          <p:nvPr/>
        </p:nvGrpSpPr>
        <p:grpSpPr>
          <a:xfrm>
            <a:off x="2870936" y="2949843"/>
            <a:ext cx="3402127" cy="1842617"/>
            <a:chOff x="3788647" y="2587733"/>
            <a:chExt cx="1787113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723322" y="2623430"/>
              <a:ext cx="852438" cy="884943"/>
              <a:chOff x="4723322" y="2623430"/>
              <a:chExt cx="852438" cy="884943"/>
            </a:xfrm>
          </p:grpSpPr>
          <p:sp>
            <p:nvSpPr>
              <p:cNvPr id="579" name="Google Shape;579;p29"/>
              <p:cNvSpPr/>
              <p:nvPr/>
            </p:nvSpPr>
            <p:spPr>
              <a:xfrm rot="5400000">
                <a:off x="4334190" y="3017268"/>
                <a:ext cx="875531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 rot="16200000">
                <a:off x="4483346" y="3015928"/>
                <a:ext cx="875828" cy="100243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 rot="5400000">
                <a:off x="4634027" y="3017486"/>
                <a:ext cx="878882" cy="10018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 rot="5400000">
                <a:off x="4781325" y="3019621"/>
                <a:ext cx="880237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 rot="5400000">
                <a:off x="4934763" y="3013467"/>
                <a:ext cx="880237" cy="10016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 rot="5400000">
                <a:off x="5084209" y="3014818"/>
                <a:ext cx="882937" cy="100164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788647" y="2630248"/>
              <a:ext cx="878192" cy="876771"/>
              <a:chOff x="3788647" y="2630248"/>
              <a:chExt cx="878192" cy="876771"/>
            </a:xfrm>
          </p:grpSpPr>
          <p:sp>
            <p:nvSpPr>
              <p:cNvPr id="586" name="Google Shape;586;p29"/>
              <p:cNvSpPr/>
              <p:nvPr/>
            </p:nvSpPr>
            <p:spPr>
              <a:xfrm rot="5400000">
                <a:off x="3402534" y="3022764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 rot="5400000">
                <a:off x="3566074" y="3021286"/>
                <a:ext cx="873418" cy="98045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5400000">
                <a:off x="3723075" y="3021593"/>
                <a:ext cx="873419" cy="97433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5400000">
                <a:off x="3878205" y="3018274"/>
                <a:ext cx="873419" cy="97368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 rot="5400000">
                <a:off x="4033659" y="3017906"/>
                <a:ext cx="875493" cy="10018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 rot="5400000">
                <a:off x="4180389" y="3019331"/>
                <a:ext cx="875531" cy="9736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689481" y="2587733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2DA3403-9EA0-AC71-C94B-7AAA3B5B6E84}"/>
              </a:ext>
            </a:extLst>
          </p:cNvPr>
          <p:cNvSpPr/>
          <p:nvPr/>
        </p:nvSpPr>
        <p:spPr>
          <a:xfrm>
            <a:off x="1496696" y="3718813"/>
            <a:ext cx="1147310" cy="299417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5CE75F2-95F9-35D1-35C6-402D1814C648}"/>
              </a:ext>
            </a:extLst>
          </p:cNvPr>
          <p:cNvSpPr/>
          <p:nvPr/>
        </p:nvSpPr>
        <p:spPr>
          <a:xfrm>
            <a:off x="6499994" y="3701135"/>
            <a:ext cx="1147310" cy="29941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1062245" cy="367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Tamanho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7" y="3690880"/>
            <a:ext cx="209495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retorna o </a:t>
            </a:r>
            <a:r>
              <a:rPr lang="pt-BR" b="1" dirty="0"/>
              <a:t>número de elementos </a:t>
            </a:r>
            <a:r>
              <a:rPr lang="pt-BR" dirty="0"/>
              <a:t>atualmente na fila</a:t>
            </a:r>
            <a:endParaRPr lang="en-US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159845" cy="425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Está Vazio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1291433" cy="425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Pegar Topo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299" y="3764368"/>
            <a:ext cx="191995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permite </a:t>
            </a:r>
            <a:r>
              <a:rPr lang="pt-BR" b="1" dirty="0"/>
              <a:t>ver</a:t>
            </a:r>
            <a:r>
              <a:rPr lang="pt-BR" dirty="0"/>
              <a:t> o elemento na </a:t>
            </a:r>
            <a:r>
              <a:rPr lang="pt-BR" b="1" dirty="0"/>
              <a:t>frente da fila </a:t>
            </a:r>
            <a:r>
              <a:rPr lang="pt-BR" dirty="0"/>
              <a:t>sem removê-lo</a:t>
            </a:r>
            <a:endParaRPr lang="en-US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6" y="3731712"/>
            <a:ext cx="209495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verifica se a fila </a:t>
            </a:r>
            <a:r>
              <a:rPr lang="pt-BR" b="1" dirty="0"/>
              <a:t>está vazia</a:t>
            </a:r>
            <a:r>
              <a:rPr lang="pt-BR" dirty="0"/>
              <a:t>, ou seja, se não contém nenhum elemento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5270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Outros métodos bastante utilizados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194481" y="157148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21404" y="158473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 rot="10800000" flipH="1" flipV="1">
            <a:off x="1194480" y="1983531"/>
            <a:ext cx="28819" cy="951255"/>
          </a:xfrm>
          <a:prstGeom prst="bentConnector3">
            <a:avLst>
              <a:gd name="adj1" fmla="val -79322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 rot="10800000" flipH="1" flipV="1">
            <a:off x="3921403" y="1996783"/>
            <a:ext cx="21423" cy="938003"/>
          </a:xfrm>
          <a:prstGeom prst="bentConnector3">
            <a:avLst>
              <a:gd name="adj1" fmla="val -106707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7" name="Google Shape;10117;p58"/>
          <p:cNvGrpSpPr/>
          <p:nvPr/>
        </p:nvGrpSpPr>
        <p:grpSpPr>
          <a:xfrm>
            <a:off x="1405701" y="1791747"/>
            <a:ext cx="374709" cy="374010"/>
            <a:chOff x="1421638" y="4125629"/>
            <a:chExt cx="374709" cy="374010"/>
          </a:xfrm>
        </p:grpSpPr>
        <p:sp>
          <p:nvSpPr>
            <p:cNvPr id="10118" name="Google Shape;10118;p58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58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097;p58">
            <a:extLst>
              <a:ext uri="{FF2B5EF4-FFF2-40B4-BE49-F238E27FC236}">
                <a16:creationId xmlns:a16="http://schemas.microsoft.com/office/drawing/2014/main" id="{9400F19C-0A32-CC3E-1AF8-B8250439D5D2}"/>
              </a:ext>
            </a:extLst>
          </p:cNvPr>
          <p:cNvGrpSpPr/>
          <p:nvPr/>
        </p:nvGrpSpPr>
        <p:grpSpPr>
          <a:xfrm>
            <a:off x="4132291" y="1806385"/>
            <a:ext cx="355402" cy="354291"/>
            <a:chOff x="4129482" y="3681059"/>
            <a:chExt cx="355402" cy="354291"/>
          </a:xfrm>
        </p:grpSpPr>
        <p:sp>
          <p:nvSpPr>
            <p:cNvPr id="6" name="Google Shape;10098;p58">
              <a:extLst>
                <a:ext uri="{FF2B5EF4-FFF2-40B4-BE49-F238E27FC236}">
                  <a16:creationId xmlns:a16="http://schemas.microsoft.com/office/drawing/2014/main" id="{DCCCF713-AADB-9ACD-8B78-72638D121535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99;p58">
              <a:extLst>
                <a:ext uri="{FF2B5EF4-FFF2-40B4-BE49-F238E27FC236}">
                  <a16:creationId xmlns:a16="http://schemas.microsoft.com/office/drawing/2014/main" id="{4169E3FF-BC27-F329-F034-A16A0E3CC9BC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00;p58">
              <a:extLst>
                <a:ext uri="{FF2B5EF4-FFF2-40B4-BE49-F238E27FC236}">
                  <a16:creationId xmlns:a16="http://schemas.microsoft.com/office/drawing/2014/main" id="{D39F6858-A6CB-2DED-CBB5-BBCAC537C639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01;p58">
              <a:extLst>
                <a:ext uri="{FF2B5EF4-FFF2-40B4-BE49-F238E27FC236}">
                  <a16:creationId xmlns:a16="http://schemas.microsoft.com/office/drawing/2014/main" id="{38446ADB-2D85-5A02-B161-5075CCB95EA3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0" name="Google Shape;10240;p59"/>
          <p:cNvGrpSpPr/>
          <p:nvPr/>
        </p:nvGrpSpPr>
        <p:grpSpPr>
          <a:xfrm>
            <a:off x="6913955" y="1811891"/>
            <a:ext cx="369805" cy="353782"/>
            <a:chOff x="3950316" y="3820307"/>
            <a:chExt cx="369805" cy="353782"/>
          </a:xfrm>
        </p:grpSpPr>
        <p:sp>
          <p:nvSpPr>
            <p:cNvPr id="10241" name="Google Shape;10241;p59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59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59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59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268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706092" y="3073907"/>
            <a:ext cx="385180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Como aplicamos estes conceitos?</a:t>
            </a:r>
            <a:endParaRPr b="1"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17750" y="996729"/>
            <a:ext cx="602214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AGORA VAMOS PRÁTICAR</a:t>
            </a:r>
            <a:endParaRPr b="1" dirty="0"/>
          </a:p>
        </p:txBody>
      </p:sp>
      <p:sp>
        <p:nvSpPr>
          <p:cNvPr id="437" name="Google Shape;437;p25"/>
          <p:cNvSpPr/>
          <p:nvPr/>
        </p:nvSpPr>
        <p:spPr>
          <a:xfrm>
            <a:off x="2879853" y="408728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435620" y="2969585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1637401" y="448405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4512003" y="4547091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41006" y="2508511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76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Dados representam uma unidade ou um elemento de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informação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que pode ser acessado através de uma variável. Eles podem conter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vários tipos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diferentes:</a:t>
            </a:r>
          </a:p>
          <a:p>
            <a:pPr marL="0" marR="0" lvl="0" indent="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endParaRPr kumimoji="0" lang="pt-BR" sz="2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</a:t>
            </a:r>
            <a:endParaRPr kumimoji="0" lang="pt-BR" sz="2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</a:t>
            </a:r>
            <a:endParaRPr kumimoji="0" lang="pt-BR" sz="2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Boolean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FFFFFF"/>
                </a:solidFill>
              </a:rPr>
              <a:t>O que são </a:t>
            </a:r>
            <a:r>
              <a:rPr lang="pt-BR" sz="3200" b="1" dirty="0">
                <a:solidFill>
                  <a:schemeClr val="bg1"/>
                </a:solidFill>
              </a:rPr>
              <a:t>dados</a:t>
            </a:r>
            <a:r>
              <a:rPr lang="pt-BR" sz="3200" b="1" dirty="0">
                <a:solidFill>
                  <a:srgbClr val="FFFFFF"/>
                </a:solidFill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541554" y="2101377"/>
            <a:ext cx="3908700" cy="1160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b="1" dirty="0" err="1">
                <a:uFill>
                  <a:noFill/>
                </a:uFill>
              </a:rPr>
              <a:t>Inserir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ou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b="1" dirty="0" err="1">
                <a:uFill>
                  <a:noFill/>
                </a:uFill>
              </a:rPr>
              <a:t>excluir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elementos</a:t>
            </a:r>
            <a:endParaRPr lang="en-US" sz="1400" dirty="0"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b="1" dirty="0" err="1">
                <a:uFill>
                  <a:noFill/>
                </a:uFill>
              </a:rPr>
              <a:t>Buscar</a:t>
            </a:r>
            <a:r>
              <a:rPr lang="en-US" sz="1400" dirty="0">
                <a:uFill>
                  <a:noFill/>
                </a:uFill>
              </a:rPr>
              <a:t> e </a:t>
            </a:r>
            <a:r>
              <a:rPr lang="en-US" sz="1400" b="1" dirty="0" err="1">
                <a:uFill>
                  <a:noFill/>
                </a:uFill>
              </a:rPr>
              <a:t>localizar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elementos</a:t>
            </a:r>
            <a:endParaRPr lang="en-US" sz="1400" dirty="0"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b="1" dirty="0">
                <a:uFill>
                  <a:noFill/>
                </a:uFill>
              </a:rPr>
              <a:t>Ordenar</a:t>
            </a:r>
            <a:r>
              <a:rPr lang="pt-BR" sz="1400" dirty="0">
                <a:uFill>
                  <a:noFill/>
                </a:uFill>
              </a:rPr>
              <a:t> (classificar) elementos de acordo com alguma ordem especificada</a:t>
            </a:r>
            <a:endParaRPr lang="en-US" sz="1400" dirty="0"/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estrutura de dados?</a:t>
            </a:r>
          </a:p>
        </p:txBody>
      </p:sp>
      <p:sp>
        <p:nvSpPr>
          <p:cNvPr id="1582" name="Google Shape;1582;p49"/>
          <p:cNvSpPr txBox="1">
            <a:spLocks noGrp="1"/>
          </p:cNvSpPr>
          <p:nvPr>
            <p:ph type="body" idx="2"/>
          </p:nvPr>
        </p:nvSpPr>
        <p:spPr>
          <a:xfrm>
            <a:off x="4750896" y="2816325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hare Tech"/>
                <a:ea typeface="Share Tech"/>
                <a:cs typeface="Share Tech"/>
                <a:sym typeface="Share Tech"/>
              </a:rPr>
              <a:t>A estrutura de dados pode ter algumas características:</a:t>
            </a:r>
            <a:endParaRPr sz="18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pt-BR" sz="1400" dirty="0">
                <a:uFill>
                  <a:noFill/>
                </a:uFill>
              </a:rPr>
              <a:t>Ser </a:t>
            </a:r>
            <a:r>
              <a:rPr lang="pt-BR" sz="1400" b="1" dirty="0">
                <a:uFill>
                  <a:noFill/>
                </a:uFill>
              </a:rPr>
              <a:t>lineares</a:t>
            </a:r>
            <a:r>
              <a:rPr lang="pt-BR" sz="1400" dirty="0">
                <a:uFill>
                  <a:noFill/>
                </a:uFill>
              </a:rPr>
              <a:t> ou </a:t>
            </a:r>
            <a:r>
              <a:rPr lang="pt-BR" sz="1400" b="1" dirty="0">
                <a:uFill>
                  <a:noFill/>
                </a:uFill>
              </a:rPr>
              <a:t>não lineares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sz="1400" dirty="0" err="1">
                <a:uFill>
                  <a:noFill/>
                </a:uFill>
              </a:rPr>
              <a:t>Serem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b="1" dirty="0" err="1">
                <a:uFill>
                  <a:noFill/>
                </a:uFill>
              </a:rPr>
              <a:t>homogêneas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ou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b="1" dirty="0" err="1">
                <a:uFill>
                  <a:noFill/>
                </a:uFill>
              </a:rPr>
              <a:t>heterogêneas</a:t>
            </a:r>
            <a:endParaRPr lang="en-US" sz="1400" b="1" dirty="0"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sz="1400" dirty="0" err="1">
                <a:uFill>
                  <a:noFill/>
                </a:uFill>
              </a:rPr>
              <a:t>Serem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b="1" dirty="0" err="1">
                <a:uFill>
                  <a:noFill/>
                </a:uFill>
              </a:rPr>
              <a:t>estáticas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ou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b="1" dirty="0" err="1">
                <a:uFill>
                  <a:noFill/>
                </a:uFill>
              </a:rPr>
              <a:t>dinâmicas</a:t>
            </a:r>
            <a:endParaRPr lang="en-US" sz="1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1D89E9-63DB-65C5-014D-051CAC7727AA}"/>
              </a:ext>
            </a:extLst>
          </p:cNvPr>
          <p:cNvSpPr txBox="1"/>
          <p:nvPr/>
        </p:nvSpPr>
        <p:spPr>
          <a:xfrm>
            <a:off x="514350" y="1143000"/>
            <a:ext cx="7952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pt-BR" dirty="0">
                <a:solidFill>
                  <a:schemeClr val="bg1"/>
                </a:solidFill>
              </a:rPr>
              <a:t>As estruturas de dados definem a </a:t>
            </a:r>
            <a:r>
              <a:rPr lang="pt-BR" b="1" dirty="0">
                <a:solidFill>
                  <a:schemeClr val="bg1"/>
                </a:solidFill>
              </a:rPr>
              <a:t>organização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b="1" dirty="0">
                <a:solidFill>
                  <a:schemeClr val="bg1"/>
                </a:solidFill>
              </a:rPr>
              <a:t>métodos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b="1" dirty="0">
                <a:solidFill>
                  <a:schemeClr val="bg1"/>
                </a:solidFill>
              </a:rPr>
              <a:t>acesso</a:t>
            </a:r>
            <a:r>
              <a:rPr lang="pt-BR" dirty="0">
                <a:solidFill>
                  <a:schemeClr val="bg1"/>
                </a:solidFill>
              </a:rPr>
              <a:t> e opções de </a:t>
            </a:r>
            <a:r>
              <a:rPr lang="pt-BR" b="1" dirty="0">
                <a:solidFill>
                  <a:schemeClr val="bg1"/>
                </a:solidFill>
              </a:rPr>
              <a:t>processamento</a:t>
            </a:r>
            <a:r>
              <a:rPr lang="pt-BR" dirty="0">
                <a:solidFill>
                  <a:schemeClr val="bg1"/>
                </a:solidFill>
              </a:rPr>
              <a:t> para a informação manipulada pelo programa. Ou seja, cada estrutura de dados tem um conjunto de métodos próprios para realizar operações como: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4" y="1083182"/>
            <a:ext cx="3618439" cy="260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</a:t>
            </a:r>
            <a:r>
              <a:rPr lang="pt-BR" b="1" dirty="0"/>
              <a:t>pilha</a:t>
            </a:r>
            <a:r>
              <a:rPr lang="pt-BR" dirty="0"/>
              <a:t>, ou </a:t>
            </a:r>
            <a:r>
              <a:rPr lang="pt-BR" i="1" dirty="0" err="1"/>
              <a:t>stack</a:t>
            </a:r>
            <a:r>
              <a:rPr lang="pt-BR" dirty="0"/>
              <a:t>, é uma estrutura onde o elemento a ser removido do conjunto é sempre o mesmo: aquele que foi inserido por último. Esse tipo de política de remoção é conhecida como </a:t>
            </a:r>
            <a:r>
              <a:rPr lang="pt-BR" b="1" dirty="0"/>
              <a:t>LIFO</a:t>
            </a:r>
            <a:r>
              <a:rPr lang="pt-BR" dirty="0"/>
              <a:t>, isto é, </a:t>
            </a:r>
            <a:r>
              <a:rPr lang="pt-BR" dirty="0" err="1"/>
              <a:t>last</a:t>
            </a:r>
            <a:r>
              <a:rPr lang="pt-BR" dirty="0"/>
              <a:t> in, </a:t>
            </a:r>
            <a:r>
              <a:rPr lang="pt-BR" dirty="0" err="1"/>
              <a:t>first</a:t>
            </a:r>
            <a:r>
              <a:rPr lang="pt-BR" dirty="0"/>
              <a:t> out (</a:t>
            </a:r>
            <a:r>
              <a:rPr lang="pt-BR" b="1" dirty="0"/>
              <a:t>O último que entra é o primeiro que sai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PILHA?</a:t>
            </a:r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17B44C16-9D76-E3F4-B3CE-2C549244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81176"/>
            <a:ext cx="3935183" cy="27945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77E40A-13FE-A9CE-9FC5-14E1E60A0F8D}"/>
              </a:ext>
            </a:extLst>
          </p:cNvPr>
          <p:cNvSpPr/>
          <p:nvPr/>
        </p:nvSpPr>
        <p:spPr>
          <a:xfrm>
            <a:off x="3507552" y="1680718"/>
            <a:ext cx="723900" cy="722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que utilizamos Pilhas?</a:t>
            </a:r>
            <a:endParaRPr lang="pt-BR" sz="30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5752366" y="311663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Navegação</a:t>
            </a:r>
            <a:r>
              <a:rPr lang="en-US" dirty="0"/>
              <a:t> Entre </a:t>
            </a:r>
            <a:r>
              <a:rPr lang="en-US" dirty="0" err="1"/>
              <a:t>Telas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1395714" y="1722334"/>
            <a:ext cx="198325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Desfazer</a:t>
            </a:r>
            <a:r>
              <a:rPr lang="pt-BR" dirty="0"/>
              <a:t> e </a:t>
            </a:r>
            <a:r>
              <a:rPr lang="pt-BR" b="1" dirty="0"/>
              <a:t>Refazer</a:t>
            </a:r>
            <a:r>
              <a:rPr lang="pt-BR" dirty="0"/>
              <a:t> em Editores de Texto</a:t>
            </a:r>
            <a:endParaRPr lang="en-U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5753215" y="1697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Notificações</a:t>
            </a:r>
            <a:endParaRPr lang="en-US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1289700" y="3099893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Gestão</a:t>
            </a:r>
            <a:r>
              <a:rPr lang="pt-BR" dirty="0"/>
              <a:t> de </a:t>
            </a:r>
            <a:r>
              <a:rPr lang="pt-BR" b="1" dirty="0"/>
              <a:t>Transições</a:t>
            </a:r>
            <a:r>
              <a:rPr lang="pt-BR" dirty="0"/>
              <a:t> de Estado</a:t>
            </a:r>
            <a:endParaRPr lang="en-US" dirty="0"/>
          </a:p>
        </p:txBody>
      </p:sp>
      <p:sp>
        <p:nvSpPr>
          <p:cNvPr id="611" name="Google Shape;611;p30"/>
          <p:cNvSpPr/>
          <p:nvPr/>
        </p:nvSpPr>
        <p:spPr>
          <a:xfrm>
            <a:off x="3491348" y="307801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0"/>
          <p:cNvSpPr/>
          <p:nvPr/>
        </p:nvSpPr>
        <p:spPr>
          <a:xfrm>
            <a:off x="4918470" y="3077036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cxnSpLocks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2192" y="2028982"/>
            <a:ext cx="680140" cy="14179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 flipV="1">
            <a:off x="4215248" y="3438986"/>
            <a:ext cx="703222" cy="97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56" name="Google Shape;13756;p64"/>
          <p:cNvGrpSpPr/>
          <p:nvPr/>
        </p:nvGrpSpPr>
        <p:grpSpPr>
          <a:xfrm>
            <a:off x="3692674" y="1894775"/>
            <a:ext cx="361971" cy="314958"/>
            <a:chOff x="3716358" y="1544655"/>
            <a:chExt cx="361971" cy="314958"/>
          </a:xfrm>
        </p:grpSpPr>
        <p:sp>
          <p:nvSpPr>
            <p:cNvPr id="13757" name="Google Shape;13757;p64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64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64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64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64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2" name="Google Shape;13762;p64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3763" name="Google Shape;13763;p64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64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64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64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64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46" name="Google Shape;10146;p58"/>
          <p:cNvGrpSpPr/>
          <p:nvPr/>
        </p:nvGrpSpPr>
        <p:grpSpPr>
          <a:xfrm>
            <a:off x="5102687" y="1857446"/>
            <a:ext cx="344065" cy="368644"/>
            <a:chOff x="4149138" y="4121151"/>
            <a:chExt cx="344065" cy="368644"/>
          </a:xfrm>
        </p:grpSpPr>
        <p:sp>
          <p:nvSpPr>
            <p:cNvPr id="10147" name="Google Shape;10147;p58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8" name="Google Shape;10148;p58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58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58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58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58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58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58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58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58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58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58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7" name="Google Shape;9907;p58"/>
          <p:cNvGrpSpPr/>
          <p:nvPr/>
        </p:nvGrpSpPr>
        <p:grpSpPr>
          <a:xfrm>
            <a:off x="3658275" y="3274293"/>
            <a:ext cx="372835" cy="342573"/>
            <a:chOff x="1952836" y="2774422"/>
            <a:chExt cx="372835" cy="342573"/>
          </a:xfrm>
        </p:grpSpPr>
        <p:sp>
          <p:nvSpPr>
            <p:cNvPr id="9908" name="Google Shape;9908;p58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58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58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8" name="Google Shape;9828;p58"/>
          <p:cNvSpPr/>
          <p:nvPr/>
        </p:nvSpPr>
        <p:spPr>
          <a:xfrm>
            <a:off x="5102687" y="3251406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Quais métodos básicos utilizados?</a:t>
            </a:r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3384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Adicionar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318140" cy="814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é usado para </a:t>
            </a:r>
            <a:r>
              <a:rPr lang="pt-BR" b="1" dirty="0"/>
              <a:t>adicionar</a:t>
            </a:r>
            <a:r>
              <a:rPr lang="pt-BR" dirty="0"/>
              <a:t> um elemento à pilha</a:t>
            </a:r>
            <a:endParaRPr lang="en-US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6923314" y="1196025"/>
            <a:ext cx="126436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Remover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737140" y="1684093"/>
            <a:ext cx="2450526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é usado para </a:t>
            </a:r>
            <a:r>
              <a:rPr lang="pt-BR" b="1" dirty="0"/>
              <a:t>remover</a:t>
            </a:r>
            <a:r>
              <a:rPr lang="pt-BR" dirty="0"/>
              <a:t> um elemento da pilha</a:t>
            </a:r>
          </a:p>
        </p:txBody>
      </p:sp>
      <p:grpSp>
        <p:nvGrpSpPr>
          <p:cNvPr id="577" name="Google Shape;577;p29"/>
          <p:cNvGrpSpPr/>
          <p:nvPr/>
        </p:nvGrpSpPr>
        <p:grpSpPr>
          <a:xfrm>
            <a:off x="2466797" y="2984711"/>
            <a:ext cx="4594825" cy="1842617"/>
            <a:chOff x="3834069" y="2439811"/>
            <a:chExt cx="2413629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86668AA6-E8BD-5089-ADCA-8D88FFD10CB8}"/>
              </a:ext>
            </a:extLst>
          </p:cNvPr>
          <p:cNvSpPr/>
          <p:nvPr/>
        </p:nvSpPr>
        <p:spPr>
          <a:xfrm>
            <a:off x="3249386" y="2490433"/>
            <a:ext cx="1232828" cy="510603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3F83B6EE-E9BF-4B83-558C-796DCF6B767A}"/>
              </a:ext>
            </a:extLst>
          </p:cNvPr>
          <p:cNvSpPr/>
          <p:nvPr/>
        </p:nvSpPr>
        <p:spPr>
          <a:xfrm>
            <a:off x="4852158" y="2484397"/>
            <a:ext cx="1232828" cy="510603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1062245" cy="367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Tamanho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7" y="3690880"/>
            <a:ext cx="209495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retorna o </a:t>
            </a:r>
            <a:r>
              <a:rPr lang="pt-BR" b="1" dirty="0"/>
              <a:t>número de elementos </a:t>
            </a:r>
            <a:r>
              <a:rPr lang="pt-BR" dirty="0"/>
              <a:t>atualmente na pilha</a:t>
            </a:r>
            <a:endParaRPr lang="en-US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159845" cy="425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Está Vazio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1291433" cy="425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Pegar Topo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300" y="3764368"/>
            <a:ext cx="191995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permite </a:t>
            </a:r>
            <a:r>
              <a:rPr lang="pt-BR" b="1" dirty="0"/>
              <a:t>ver</a:t>
            </a:r>
            <a:r>
              <a:rPr lang="pt-BR" dirty="0"/>
              <a:t> o elemento no </a:t>
            </a:r>
            <a:r>
              <a:rPr lang="pt-BR" b="1" dirty="0"/>
              <a:t>topo</a:t>
            </a:r>
            <a:r>
              <a:rPr lang="pt-BR" dirty="0"/>
              <a:t> da pilha sem removê-lo</a:t>
            </a:r>
            <a:endParaRPr lang="en-US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6" y="3731712"/>
            <a:ext cx="209495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método verifica se a pilha </a:t>
            </a:r>
            <a:r>
              <a:rPr lang="pt-BR" b="1" dirty="0"/>
              <a:t>está</a:t>
            </a:r>
            <a:r>
              <a:rPr lang="pt-BR" dirty="0"/>
              <a:t> </a:t>
            </a:r>
            <a:r>
              <a:rPr lang="pt-BR" b="1" dirty="0"/>
              <a:t>vazia</a:t>
            </a:r>
            <a:r>
              <a:rPr lang="pt-BR" dirty="0"/>
              <a:t>, ou seja, se não contém nenhum elemento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5270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Outros métodos bastante utilizados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194481" y="157148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21404" y="158473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 rot="10800000" flipH="1" flipV="1">
            <a:off x="1194480" y="1983531"/>
            <a:ext cx="28819" cy="951255"/>
          </a:xfrm>
          <a:prstGeom prst="bentConnector3">
            <a:avLst>
              <a:gd name="adj1" fmla="val -79322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 rot="10800000" flipH="1" flipV="1">
            <a:off x="3921403" y="1996783"/>
            <a:ext cx="21423" cy="938003"/>
          </a:xfrm>
          <a:prstGeom prst="bentConnector3">
            <a:avLst>
              <a:gd name="adj1" fmla="val -106707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7" name="Google Shape;10117;p58"/>
          <p:cNvGrpSpPr/>
          <p:nvPr/>
        </p:nvGrpSpPr>
        <p:grpSpPr>
          <a:xfrm>
            <a:off x="1405701" y="1791747"/>
            <a:ext cx="374709" cy="374010"/>
            <a:chOff x="1421638" y="4125629"/>
            <a:chExt cx="374709" cy="374010"/>
          </a:xfrm>
        </p:grpSpPr>
        <p:sp>
          <p:nvSpPr>
            <p:cNvPr id="10118" name="Google Shape;10118;p58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58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0097;p58">
            <a:extLst>
              <a:ext uri="{FF2B5EF4-FFF2-40B4-BE49-F238E27FC236}">
                <a16:creationId xmlns:a16="http://schemas.microsoft.com/office/drawing/2014/main" id="{9400F19C-0A32-CC3E-1AF8-B8250439D5D2}"/>
              </a:ext>
            </a:extLst>
          </p:cNvPr>
          <p:cNvGrpSpPr/>
          <p:nvPr/>
        </p:nvGrpSpPr>
        <p:grpSpPr>
          <a:xfrm>
            <a:off x="4132291" y="1806385"/>
            <a:ext cx="355402" cy="354291"/>
            <a:chOff x="4129482" y="3681059"/>
            <a:chExt cx="355402" cy="354291"/>
          </a:xfrm>
        </p:grpSpPr>
        <p:sp>
          <p:nvSpPr>
            <p:cNvPr id="6" name="Google Shape;10098;p58">
              <a:extLst>
                <a:ext uri="{FF2B5EF4-FFF2-40B4-BE49-F238E27FC236}">
                  <a16:creationId xmlns:a16="http://schemas.microsoft.com/office/drawing/2014/main" id="{DCCCF713-AADB-9ACD-8B78-72638D121535}"/>
                </a:ext>
              </a:extLst>
            </p:cNvPr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99;p58">
              <a:extLst>
                <a:ext uri="{FF2B5EF4-FFF2-40B4-BE49-F238E27FC236}">
                  <a16:creationId xmlns:a16="http://schemas.microsoft.com/office/drawing/2014/main" id="{4169E3FF-BC27-F329-F034-A16A0E3CC9BC}"/>
                </a:ext>
              </a:extLst>
            </p:cNvPr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00;p58">
              <a:extLst>
                <a:ext uri="{FF2B5EF4-FFF2-40B4-BE49-F238E27FC236}">
                  <a16:creationId xmlns:a16="http://schemas.microsoft.com/office/drawing/2014/main" id="{D39F6858-A6CB-2DED-CBB5-BBCAC537C639}"/>
                </a:ext>
              </a:extLst>
            </p:cNvPr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01;p58">
              <a:extLst>
                <a:ext uri="{FF2B5EF4-FFF2-40B4-BE49-F238E27FC236}">
                  <a16:creationId xmlns:a16="http://schemas.microsoft.com/office/drawing/2014/main" id="{38446ADB-2D85-5A02-B161-5075CCB95EA3}"/>
                </a:ext>
              </a:extLst>
            </p:cNvPr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0" name="Google Shape;10240;p59"/>
          <p:cNvGrpSpPr/>
          <p:nvPr/>
        </p:nvGrpSpPr>
        <p:grpSpPr>
          <a:xfrm>
            <a:off x="6913955" y="1811891"/>
            <a:ext cx="369805" cy="353782"/>
            <a:chOff x="3950316" y="3820307"/>
            <a:chExt cx="369805" cy="353782"/>
          </a:xfrm>
        </p:grpSpPr>
        <p:sp>
          <p:nvSpPr>
            <p:cNvPr id="10241" name="Google Shape;10241;p59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59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59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59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083182"/>
            <a:ext cx="3463318" cy="260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</a:t>
            </a:r>
            <a:r>
              <a:rPr lang="pt-BR" b="1" dirty="0"/>
              <a:t>Fila</a:t>
            </a:r>
            <a:r>
              <a:rPr lang="pt-BR" dirty="0"/>
              <a:t>, ou </a:t>
            </a:r>
            <a:r>
              <a:rPr lang="pt-BR" i="1" dirty="0" err="1"/>
              <a:t>queue</a:t>
            </a:r>
            <a:r>
              <a:rPr lang="pt-BR" dirty="0"/>
              <a:t>, tem uma estrutura semelhante à pilha, porém com uma diferença conceitual importante: o paradigma por trás da fila é o </a:t>
            </a:r>
            <a:r>
              <a:rPr lang="pt-BR" b="1" dirty="0"/>
              <a:t>FIFO</a:t>
            </a:r>
            <a:r>
              <a:rPr lang="pt-BR" dirty="0"/>
              <a:t> - </a:t>
            </a:r>
            <a:r>
              <a:rPr lang="pt-BR" dirty="0" err="1"/>
              <a:t>First</a:t>
            </a:r>
            <a:r>
              <a:rPr lang="pt-BR" dirty="0"/>
              <a:t> In, </a:t>
            </a:r>
            <a:r>
              <a:rPr lang="pt-BR" dirty="0" err="1"/>
              <a:t>First</a:t>
            </a:r>
            <a:r>
              <a:rPr lang="pt-BR" dirty="0"/>
              <a:t> Out, ou “</a:t>
            </a:r>
            <a:r>
              <a:rPr lang="pt-BR" b="1" dirty="0"/>
              <a:t>O primeiro a entrar é o primeiro a sair</a:t>
            </a:r>
            <a:r>
              <a:rPr lang="pt-BR" dirty="0"/>
              <a:t>”.</a:t>
            </a:r>
            <a:endParaRPr lang="en-US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FILA?</a:t>
            </a:r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Gráfico, Gráfico de cascata&#10;&#10;Descrição gerada automaticamente">
            <a:extLst>
              <a:ext uri="{FF2B5EF4-FFF2-40B4-BE49-F238E27FC236}">
                <a16:creationId xmlns:a16="http://schemas.microsoft.com/office/drawing/2014/main" id="{9A1AD9A6-89DD-C46E-ADBD-7BF174AB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6" y="1672561"/>
            <a:ext cx="4010113" cy="28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77E40A-13FE-A9CE-9FC5-14E1E60A0F8D}"/>
              </a:ext>
            </a:extLst>
          </p:cNvPr>
          <p:cNvSpPr/>
          <p:nvPr/>
        </p:nvSpPr>
        <p:spPr>
          <a:xfrm>
            <a:off x="3507552" y="1680718"/>
            <a:ext cx="723900" cy="722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que utilizamos Fila?</a:t>
            </a:r>
            <a:endParaRPr lang="pt-BR" sz="30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5752366" y="311663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Fila de mensagens</a:t>
            </a:r>
            <a:r>
              <a:rPr lang="pt-BR" dirty="0"/>
              <a:t> de texto</a:t>
            </a:r>
            <a:endParaRPr lang="en-U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1395714" y="1722334"/>
            <a:ext cx="198325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Sistema de reserva</a:t>
            </a:r>
            <a:r>
              <a:rPr lang="pt-BR" dirty="0"/>
              <a:t> de passagens</a:t>
            </a:r>
            <a:endParaRPr lang="en-US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5753215" y="16975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Balanço de carga</a:t>
            </a:r>
            <a:r>
              <a:rPr lang="pt-BR" dirty="0"/>
              <a:t> em servidores</a:t>
            </a:r>
            <a:endParaRPr lang="en-US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1224643" y="3099893"/>
            <a:ext cx="214975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Sistema de triagem</a:t>
            </a:r>
            <a:r>
              <a:rPr lang="pt-BR" dirty="0"/>
              <a:t> em serviços de emergência</a:t>
            </a:r>
            <a:endParaRPr lang="en-US" dirty="0"/>
          </a:p>
        </p:txBody>
      </p:sp>
      <p:sp>
        <p:nvSpPr>
          <p:cNvPr id="611" name="Google Shape;611;p30"/>
          <p:cNvSpPr/>
          <p:nvPr/>
        </p:nvSpPr>
        <p:spPr>
          <a:xfrm>
            <a:off x="3507552" y="3083629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840519" y="1678206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0"/>
          <p:cNvSpPr/>
          <p:nvPr/>
        </p:nvSpPr>
        <p:spPr>
          <a:xfrm>
            <a:off x="4883805" y="3083629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cxnSpLocks/>
            <a:endCxn id="612" idx="1"/>
          </p:cNvCxnSpPr>
          <p:nvPr/>
        </p:nvCxnSpPr>
        <p:spPr>
          <a:xfrm>
            <a:off x="4165969" y="2040156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195225" y="2076384"/>
            <a:ext cx="681523" cy="13329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1452" y="3445579"/>
            <a:ext cx="65235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56" name="Google Shape;13756;p64"/>
          <p:cNvGrpSpPr/>
          <p:nvPr/>
        </p:nvGrpSpPr>
        <p:grpSpPr>
          <a:xfrm>
            <a:off x="5066778" y="3288100"/>
            <a:ext cx="361971" cy="314958"/>
            <a:chOff x="3716358" y="1544655"/>
            <a:chExt cx="361971" cy="314958"/>
          </a:xfrm>
        </p:grpSpPr>
        <p:sp>
          <p:nvSpPr>
            <p:cNvPr id="13757" name="Google Shape;13757;p64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64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64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64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64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2" name="Google Shape;13762;p64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3763" name="Google Shape;13763;p64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64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64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64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64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9" name="Google Shape;13439;p64"/>
          <p:cNvGrpSpPr/>
          <p:nvPr/>
        </p:nvGrpSpPr>
        <p:grpSpPr>
          <a:xfrm>
            <a:off x="3693082" y="1869834"/>
            <a:ext cx="327976" cy="324316"/>
            <a:chOff x="7528096" y="2450059"/>
            <a:chExt cx="327976" cy="324316"/>
          </a:xfrm>
        </p:grpSpPr>
        <p:sp>
          <p:nvSpPr>
            <p:cNvPr id="13440" name="Google Shape;13440;p64"/>
            <p:cNvSpPr/>
            <p:nvPr/>
          </p:nvSpPr>
          <p:spPr>
            <a:xfrm>
              <a:off x="7569411" y="2697187"/>
              <a:ext cx="26928" cy="25623"/>
            </a:xfrm>
            <a:custGeom>
              <a:avLst/>
              <a:gdLst/>
              <a:ahLst/>
              <a:cxnLst/>
              <a:rect l="l" t="t" r="r" b="b"/>
              <a:pathLst>
                <a:path w="846" h="805" extrusionOk="0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64"/>
            <p:cNvSpPr/>
            <p:nvPr/>
          </p:nvSpPr>
          <p:spPr>
            <a:xfrm>
              <a:off x="7600859" y="2728667"/>
              <a:ext cx="26578" cy="25591"/>
            </a:xfrm>
            <a:custGeom>
              <a:avLst/>
              <a:gdLst/>
              <a:ahLst/>
              <a:cxnLst/>
              <a:rect l="l" t="t" r="r" b="b"/>
              <a:pathLst>
                <a:path w="835" h="804" extrusionOk="0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64"/>
            <p:cNvSpPr/>
            <p:nvPr/>
          </p:nvSpPr>
          <p:spPr>
            <a:xfrm>
              <a:off x="7585326" y="2713102"/>
              <a:ext cx="26546" cy="25241"/>
            </a:xfrm>
            <a:custGeom>
              <a:avLst/>
              <a:gdLst/>
              <a:ahLst/>
              <a:cxnLst/>
              <a:rect l="l" t="t" r="r" b="b"/>
              <a:pathLst>
                <a:path w="834" h="793" extrusionOk="0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64"/>
            <p:cNvSpPr/>
            <p:nvPr/>
          </p:nvSpPr>
          <p:spPr>
            <a:xfrm>
              <a:off x="7528096" y="2450059"/>
              <a:ext cx="327976" cy="324316"/>
            </a:xfrm>
            <a:custGeom>
              <a:avLst/>
              <a:gdLst/>
              <a:ahLst/>
              <a:cxnLst/>
              <a:rect l="l" t="t" r="r" b="b"/>
              <a:pathLst>
                <a:path w="10304" h="10189" extrusionOk="0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64"/>
            <p:cNvSpPr/>
            <p:nvPr/>
          </p:nvSpPr>
          <p:spPr>
            <a:xfrm>
              <a:off x="7712296" y="2525528"/>
              <a:ext cx="79989" cy="60954"/>
            </a:xfrm>
            <a:custGeom>
              <a:avLst/>
              <a:gdLst/>
              <a:ahLst/>
              <a:cxnLst/>
              <a:rect l="l" t="t" r="r" b="b"/>
              <a:pathLst>
                <a:path w="2513" h="1915" extrusionOk="0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9" name="Google Shape;9829;p58"/>
          <p:cNvGrpSpPr/>
          <p:nvPr/>
        </p:nvGrpSpPr>
        <p:grpSpPr>
          <a:xfrm>
            <a:off x="5014332" y="1869834"/>
            <a:ext cx="359213" cy="327807"/>
            <a:chOff x="1958520" y="2302574"/>
            <a:chExt cx="359213" cy="327807"/>
          </a:xfrm>
        </p:grpSpPr>
        <p:sp>
          <p:nvSpPr>
            <p:cNvPr id="9830" name="Google Shape;9830;p5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5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5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4" name="Google Shape;10394;p59"/>
          <p:cNvGrpSpPr/>
          <p:nvPr/>
        </p:nvGrpSpPr>
        <p:grpSpPr>
          <a:xfrm>
            <a:off x="3667436" y="3276206"/>
            <a:ext cx="368308" cy="338746"/>
            <a:chOff x="6195998" y="1983102"/>
            <a:chExt cx="368308" cy="338746"/>
          </a:xfrm>
        </p:grpSpPr>
        <p:sp>
          <p:nvSpPr>
            <p:cNvPr id="10395" name="Google Shape;10395;p59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6" name="Google Shape;10396;p59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7" name="Google Shape;10397;p59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1640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463</Words>
  <Application>Microsoft Office PowerPoint</Application>
  <PresentationFormat>Apresentação na tela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Maven Pro</vt:lpstr>
      <vt:lpstr>Fira Sans Condensed Medium</vt:lpstr>
      <vt:lpstr>Advent Pro Medium</vt:lpstr>
      <vt:lpstr>Advent Pro SemiBold</vt:lpstr>
      <vt:lpstr>Fira Sans Extra Condensed Medium</vt:lpstr>
      <vt:lpstr>Share Tech</vt:lpstr>
      <vt:lpstr>Livvic Light</vt:lpstr>
      <vt:lpstr>Arial</vt:lpstr>
      <vt:lpstr>Nunito Light</vt:lpstr>
      <vt:lpstr>Data Science Consulting by Slidesgo</vt:lpstr>
      <vt:lpstr>Estrutura de Dados: Pilha e Fila</vt:lpstr>
      <vt:lpstr>O que são dados?</vt:lpstr>
      <vt:lpstr>E estrutura de dados?</vt:lpstr>
      <vt:lpstr>O que é PILHA?</vt:lpstr>
      <vt:lpstr>Para que utilizamos Pilhas?</vt:lpstr>
      <vt:lpstr>Quais métodos básicos utilizados?</vt:lpstr>
      <vt:lpstr>Tamanho</vt:lpstr>
      <vt:lpstr>O que é FILA?</vt:lpstr>
      <vt:lpstr>Para que utilizamos Fila?</vt:lpstr>
      <vt:lpstr>Quais métodos básicos utilizados?</vt:lpstr>
      <vt:lpstr>Tamanho</vt:lpstr>
      <vt:lpstr>AGORA VAMOS PRÁTICAR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Dados: Pilha e Fila</dc:title>
  <dc:creator>Talia Gonçalves</dc:creator>
  <cp:lastModifiedBy>Talia Gonçalves</cp:lastModifiedBy>
  <cp:revision>4</cp:revision>
  <dcterms:modified xsi:type="dcterms:W3CDTF">2024-05-13T16:02:36Z</dcterms:modified>
</cp:coreProperties>
</file>