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32"/>
  </p:notesMasterIdLst>
  <p:sldIdLst>
    <p:sldId id="256" r:id="rId2"/>
    <p:sldId id="258" r:id="rId3"/>
    <p:sldId id="28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5143500" type="screen16x9"/>
  <p:notesSz cx="9144000" cy="6858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Lato" panose="020F0502020204030203" pitchFamily="34" charset="0"/>
      <p:regular r:id="rId37"/>
      <p:bold r:id="rId38"/>
      <p:italic r:id="rId39"/>
      <p:boldItalic r:id="rId40"/>
    </p:embeddedFont>
    <p:embeddedFont>
      <p:font typeface="Palanquin SemiBold" panose="020B0004020203020204" pitchFamily="34" charset="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9966"/>
    <a:srgbClr val="CC3399"/>
    <a:srgbClr val="FEF4EA"/>
    <a:srgbClr val="FFD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96C04E-EB10-4DB7-B0BE-153471B84A8E}">
  <a:tblStyle styleId="{4196C04E-EB10-4DB7-B0BE-153471B84A8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6" autoAdjust="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14607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Recommande des items similaires aux articles déjà cliqués dans le passé</a:t>
            </a:r>
            <a:endParaRPr/>
          </a:p>
        </p:txBody>
      </p:sp>
      <p:sp>
        <p:nvSpPr>
          <p:cNvPr id="172" name="Google Shape;172;p10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Memory based basé sur les plus proches voisins</a:t>
            </a:r>
            <a:endParaRPr/>
          </a:p>
        </p:txBody>
      </p:sp>
      <p:sp>
        <p:nvSpPr>
          <p:cNvPr id="240" name="Google Shape;240;p16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2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0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93261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7" name="Google Shape;40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obj">
  <p:cSld name="OBJECT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431544" y="1779651"/>
            <a:ext cx="62808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rgbClr val="6C5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147064" y="2933890"/>
            <a:ext cx="68499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2085848" y="4860885"/>
            <a:ext cx="1301100" cy="1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594052" y="4877580"/>
            <a:ext cx="5358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63829" y="4860885"/>
            <a:ext cx="2184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642619" y="306515"/>
            <a:ext cx="78588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rgbClr val="9BB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619630" y="1861470"/>
            <a:ext cx="61209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2085848" y="4860885"/>
            <a:ext cx="1301100" cy="1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594052" y="4877580"/>
            <a:ext cx="5358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63829" y="4860885"/>
            <a:ext cx="2184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527933" y="1383601"/>
            <a:ext cx="1875154" cy="216217"/>
          </a:xfrm>
          <a:custGeom>
            <a:avLst/>
            <a:gdLst/>
            <a:ahLst/>
            <a:cxnLst/>
            <a:rect l="l" t="t" r="r" b="b"/>
            <a:pathLst>
              <a:path w="1875154" h="288289" extrusionOk="0">
                <a:moveTo>
                  <a:pt x="1874774" y="0"/>
                </a:moveTo>
                <a:lnTo>
                  <a:pt x="0" y="0"/>
                </a:lnTo>
                <a:lnTo>
                  <a:pt x="0" y="288036"/>
                </a:lnTo>
                <a:lnTo>
                  <a:pt x="1874774" y="288036"/>
                </a:lnTo>
                <a:lnTo>
                  <a:pt x="1874774" y="0"/>
                </a:lnTo>
                <a:close/>
              </a:path>
            </a:pathLst>
          </a:custGeom>
          <a:solidFill>
            <a:srgbClr val="A8B50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5402707" y="1383601"/>
            <a:ext cx="1875154" cy="216217"/>
          </a:xfrm>
          <a:custGeom>
            <a:avLst/>
            <a:gdLst/>
            <a:ahLst/>
            <a:cxnLst/>
            <a:rect l="l" t="t" r="r" b="b"/>
            <a:pathLst>
              <a:path w="1875154" h="288289" extrusionOk="0">
                <a:moveTo>
                  <a:pt x="1874773" y="0"/>
                </a:moveTo>
                <a:lnTo>
                  <a:pt x="0" y="0"/>
                </a:lnTo>
                <a:lnTo>
                  <a:pt x="0" y="288036"/>
                </a:lnTo>
                <a:lnTo>
                  <a:pt x="1874773" y="288036"/>
                </a:lnTo>
                <a:lnTo>
                  <a:pt x="187477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7277480" y="1383601"/>
            <a:ext cx="1866900" cy="216217"/>
          </a:xfrm>
          <a:custGeom>
            <a:avLst/>
            <a:gdLst/>
            <a:ahLst/>
            <a:cxnLst/>
            <a:rect l="l" t="t" r="r" b="b"/>
            <a:pathLst>
              <a:path w="1866900" h="288289" extrusionOk="0">
                <a:moveTo>
                  <a:pt x="0" y="288036"/>
                </a:moveTo>
                <a:lnTo>
                  <a:pt x="1866518" y="288036"/>
                </a:lnTo>
                <a:lnTo>
                  <a:pt x="186651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6C50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642619" y="306515"/>
            <a:ext cx="78588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rgbClr val="9BB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00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42619" y="306515"/>
            <a:ext cx="78588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rgbClr val="9BB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2085848" y="4860885"/>
            <a:ext cx="1301100" cy="1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594052" y="4877580"/>
            <a:ext cx="5358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63829" y="4860885"/>
            <a:ext cx="2184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2085848" y="4860885"/>
            <a:ext cx="1301100" cy="1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594052" y="4877580"/>
            <a:ext cx="5358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63829" y="4860885"/>
            <a:ext cx="2184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519494"/>
            <a:ext cx="467995" cy="270033"/>
          </a:xfrm>
          <a:custGeom>
            <a:avLst/>
            <a:gdLst/>
            <a:ahLst/>
            <a:cxnLst/>
            <a:rect l="l" t="t" r="r" b="b"/>
            <a:pathLst>
              <a:path w="467995" h="360044" extrusionOk="0">
                <a:moveTo>
                  <a:pt x="467537" y="0"/>
                </a:moveTo>
                <a:lnTo>
                  <a:pt x="0" y="0"/>
                </a:lnTo>
                <a:lnTo>
                  <a:pt x="0" y="360045"/>
                </a:lnTo>
                <a:lnTo>
                  <a:pt x="467537" y="360045"/>
                </a:lnTo>
                <a:lnTo>
                  <a:pt x="467537" y="0"/>
                </a:lnTo>
                <a:close/>
              </a:path>
            </a:pathLst>
          </a:custGeom>
          <a:solidFill>
            <a:srgbClr val="A8B50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67537" y="519494"/>
            <a:ext cx="467994" cy="270033"/>
          </a:xfrm>
          <a:custGeom>
            <a:avLst/>
            <a:gdLst/>
            <a:ahLst/>
            <a:cxnLst/>
            <a:rect l="l" t="t" r="r" b="b"/>
            <a:pathLst>
              <a:path w="467994" h="360044" extrusionOk="0">
                <a:moveTo>
                  <a:pt x="467537" y="0"/>
                </a:moveTo>
                <a:lnTo>
                  <a:pt x="0" y="0"/>
                </a:lnTo>
                <a:lnTo>
                  <a:pt x="0" y="360045"/>
                </a:lnTo>
                <a:lnTo>
                  <a:pt x="467537" y="360045"/>
                </a:lnTo>
                <a:lnTo>
                  <a:pt x="4675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35088" y="519494"/>
            <a:ext cx="467994" cy="270033"/>
          </a:xfrm>
          <a:custGeom>
            <a:avLst/>
            <a:gdLst/>
            <a:ahLst/>
            <a:cxnLst/>
            <a:rect l="l" t="t" r="r" b="b"/>
            <a:pathLst>
              <a:path w="467994" h="360044" extrusionOk="0">
                <a:moveTo>
                  <a:pt x="467537" y="0"/>
                </a:moveTo>
                <a:lnTo>
                  <a:pt x="0" y="0"/>
                </a:lnTo>
                <a:lnTo>
                  <a:pt x="0" y="360045"/>
                </a:lnTo>
                <a:lnTo>
                  <a:pt x="467537" y="360045"/>
                </a:lnTo>
                <a:lnTo>
                  <a:pt x="467537" y="0"/>
                </a:lnTo>
                <a:close/>
              </a:path>
            </a:pathLst>
          </a:custGeom>
          <a:solidFill>
            <a:srgbClr val="6C50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642619" y="306515"/>
            <a:ext cx="78588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rgbClr val="9BB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619630" y="1861470"/>
            <a:ext cx="61209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2085848" y="4860885"/>
            <a:ext cx="1301100" cy="1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63829" y="4860885"/>
            <a:ext cx="2184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hyperlink" Target="https://recommandationsystem.azurewebsites.net/api/contentBasedMode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commandationsystem.azurewebsites.net/api/colaborativeBasedModel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9006/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2461982" y="4078702"/>
            <a:ext cx="6675709" cy="216217"/>
            <a:chOff x="3527933" y="5445213"/>
            <a:chExt cx="5616447" cy="288290"/>
          </a:xfrm>
        </p:grpSpPr>
        <p:sp>
          <p:nvSpPr>
            <p:cNvPr id="54" name="Google Shape;54;p7"/>
            <p:cNvSpPr/>
            <p:nvPr/>
          </p:nvSpPr>
          <p:spPr>
            <a:xfrm>
              <a:off x="3527933" y="5445213"/>
              <a:ext cx="1875155" cy="288290"/>
            </a:xfrm>
            <a:custGeom>
              <a:avLst/>
              <a:gdLst/>
              <a:ahLst/>
              <a:cxnLst/>
              <a:rect l="l" t="t" r="r" b="b"/>
              <a:pathLst>
                <a:path w="1875154" h="288289" extrusionOk="0">
                  <a:moveTo>
                    <a:pt x="1874774" y="0"/>
                  </a:moveTo>
                  <a:lnTo>
                    <a:pt x="0" y="0"/>
                  </a:lnTo>
                  <a:lnTo>
                    <a:pt x="0" y="288035"/>
                  </a:lnTo>
                  <a:lnTo>
                    <a:pt x="1874774" y="288035"/>
                  </a:lnTo>
                  <a:lnTo>
                    <a:pt x="1874774" y="0"/>
                  </a:lnTo>
                  <a:close/>
                </a:path>
              </a:pathLst>
            </a:custGeom>
            <a:solidFill>
              <a:srgbClr val="A8B50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5402707" y="5445213"/>
              <a:ext cx="1875155" cy="288290"/>
            </a:xfrm>
            <a:custGeom>
              <a:avLst/>
              <a:gdLst/>
              <a:ahLst/>
              <a:cxnLst/>
              <a:rect l="l" t="t" r="r" b="b"/>
              <a:pathLst>
                <a:path w="1875154" h="288289" extrusionOk="0">
                  <a:moveTo>
                    <a:pt x="1874773" y="0"/>
                  </a:moveTo>
                  <a:lnTo>
                    <a:pt x="0" y="0"/>
                  </a:lnTo>
                  <a:lnTo>
                    <a:pt x="0" y="288035"/>
                  </a:lnTo>
                  <a:lnTo>
                    <a:pt x="1874773" y="288035"/>
                  </a:lnTo>
                  <a:lnTo>
                    <a:pt x="18747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7277480" y="5445213"/>
              <a:ext cx="1866900" cy="288290"/>
            </a:xfrm>
            <a:custGeom>
              <a:avLst/>
              <a:gdLst/>
              <a:ahLst/>
              <a:cxnLst/>
              <a:rect l="l" t="t" r="r" b="b"/>
              <a:pathLst>
                <a:path w="1866900" h="288289" extrusionOk="0">
                  <a:moveTo>
                    <a:pt x="0" y="288035"/>
                  </a:moveTo>
                  <a:lnTo>
                    <a:pt x="1866518" y="288035"/>
                  </a:lnTo>
                  <a:lnTo>
                    <a:pt x="1866518" y="0"/>
                  </a:lnTo>
                  <a:lnTo>
                    <a:pt x="0" y="0"/>
                  </a:lnTo>
                  <a:lnTo>
                    <a:pt x="0" y="288035"/>
                  </a:lnTo>
                  <a:close/>
                </a:path>
              </a:pathLst>
            </a:custGeom>
            <a:solidFill>
              <a:srgbClr val="6C50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57;p7"/>
          <p:cNvSpPr txBox="1"/>
          <p:nvPr/>
        </p:nvSpPr>
        <p:spPr>
          <a:xfrm>
            <a:off x="2304879" y="2011200"/>
            <a:ext cx="6071559" cy="11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algn="ctr">
              <a:buSzPts val="1400"/>
            </a:pPr>
            <a:r>
              <a:rPr lang="fr-FR" sz="3600" b="1" dirty="0">
                <a:solidFill>
                  <a:srgbClr val="6C5046"/>
                </a:solidFill>
                <a:latin typeface="Palanquin SemiBold" panose="020B0004020203020204" pitchFamily="34" charset="0"/>
                <a:cs typeface="Palanquin SemiBold" panose="020B0004020203020204" pitchFamily="34" charset="0"/>
              </a:rPr>
              <a:t>Systèmes de recommandation de contenu</a:t>
            </a:r>
            <a:endParaRPr sz="3600" b="1" dirty="0">
              <a:solidFill>
                <a:srgbClr val="6C5046"/>
              </a:solidFill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2461982" y="3296187"/>
            <a:ext cx="3484863" cy="31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latin typeface="Lato" panose="020F0502020204030203" pitchFamily="34" charset="0"/>
              </a:rPr>
              <a:t>Pour encourager la lecture 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>
            <a:spLocks noGrp="1"/>
          </p:cNvSpPr>
          <p:nvPr>
            <p:ph type="title"/>
          </p:nvPr>
        </p:nvSpPr>
        <p:spPr>
          <a:xfrm>
            <a:off x="500859" y="434115"/>
            <a:ext cx="8763000" cy="41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92456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Deux types de systèmes de recommandations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pic>
        <p:nvPicPr>
          <p:cNvPr id="176" name="Google Shape;176;p16" descr="Recommender Systems. An overview of the math behind… | by Nafeea Afshin |  Medium"/>
          <p:cNvPicPr preferRelativeResize="0"/>
          <p:nvPr/>
        </p:nvPicPr>
        <p:blipFill rotWithShape="1">
          <a:blip r:embed="rId3">
            <a:alphaModFix/>
          </a:blip>
          <a:srcRect l="3920" t="6152" r="3644" b="6093"/>
          <a:stretch/>
        </p:blipFill>
        <p:spPr>
          <a:xfrm>
            <a:off x="340397" y="2254090"/>
            <a:ext cx="4231603" cy="1757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7" name="Google Shape;177;p16"/>
          <p:cNvSpPr txBox="1"/>
          <p:nvPr/>
        </p:nvSpPr>
        <p:spPr>
          <a:xfrm>
            <a:off x="10" y="1703021"/>
            <a:ext cx="813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5450" marR="1024255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Basé sur la similarité entre des articles (catégorie , quantité de mots)</a:t>
            </a:r>
            <a:endParaRPr dirty="0"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163827" y="1187263"/>
            <a:ext cx="8688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67030" lvl="0" indent="0" algn="l" rtl="0">
              <a:spcBef>
                <a:spcPts val="5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Systèmes de recommandations basés sur le contenu</a:t>
            </a:r>
            <a:endParaRPr sz="2400" b="1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6EA45F-52B7-42A9-B35D-370FA30D49BD}"/>
              </a:ext>
            </a:extLst>
          </p:cNvPr>
          <p:cNvSpPr txBox="1"/>
          <p:nvPr/>
        </p:nvSpPr>
        <p:spPr>
          <a:xfrm>
            <a:off x="163827" y="4158185"/>
            <a:ext cx="8134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>
                <a:latin typeface="Lato" panose="020F0502020204030203" pitchFamily="34" charset="0"/>
              </a:rPr>
              <a:t>Un utilisateur </a:t>
            </a:r>
            <a:r>
              <a:rPr lang="fr-FR" u="sng" dirty="0">
                <a:latin typeface="Lato" panose="020F0502020204030203" pitchFamily="34" charset="0"/>
              </a:rPr>
              <a:t>interagit</a:t>
            </a:r>
            <a:r>
              <a:rPr lang="fr-FR" dirty="0">
                <a:latin typeface="Lato" panose="020F0502020204030203" pitchFamily="34" charset="0"/>
              </a:rPr>
              <a:t> avec un article.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latin typeface="Lato" panose="020F0502020204030203" pitchFamily="34" charset="0"/>
              </a:rPr>
              <a:t>Cet article est </a:t>
            </a:r>
            <a:r>
              <a:rPr lang="fr-FR" u="sng" dirty="0">
                <a:latin typeface="Lato" panose="020F0502020204030203" pitchFamily="34" charset="0"/>
              </a:rPr>
              <a:t>similaire</a:t>
            </a:r>
            <a:r>
              <a:rPr lang="fr-FR" dirty="0">
                <a:latin typeface="Lato" panose="020F0502020204030203" pitchFamily="34" charset="0"/>
              </a:rPr>
              <a:t> à un autre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latin typeface="Lato" panose="020F0502020204030203" pitchFamily="34" charset="0"/>
              </a:rPr>
              <a:t>Le système lui </a:t>
            </a:r>
            <a:r>
              <a:rPr lang="fr-FR" u="sng" dirty="0">
                <a:latin typeface="Lato" panose="020F0502020204030203" pitchFamily="34" charset="0"/>
              </a:rPr>
              <a:t>recommande</a:t>
            </a:r>
            <a:r>
              <a:rPr lang="fr-FR" dirty="0">
                <a:latin typeface="Lato" panose="020F0502020204030203" pitchFamily="34" charset="0"/>
              </a:rPr>
              <a:t> l’article similaire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7" descr="Collaborative Filtering in Pytorch – Neel Iyer – Data Scientist at Swiss  Reinsura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859" y="2184211"/>
            <a:ext cx="3887184" cy="1833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6" name="Google Shape;186;p17"/>
          <p:cNvSpPr txBox="1"/>
          <p:nvPr/>
        </p:nvSpPr>
        <p:spPr>
          <a:xfrm>
            <a:off x="0" y="1716350"/>
            <a:ext cx="81771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25450" marR="1024255" indent="-28575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Basé sur la similarité de comportement (visites, clics, notes, etc.) des utilisateurs</a:t>
            </a:r>
            <a:endParaRPr dirty="0"/>
          </a:p>
        </p:txBody>
      </p:sp>
      <p:sp>
        <p:nvSpPr>
          <p:cNvPr id="188" name="Google Shape;188;p17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163827" y="1187263"/>
            <a:ext cx="8688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67030" lvl="0" indent="0" algn="l" rtl="0">
              <a:spcBef>
                <a:spcPts val="5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Systèmes de recommandations par filtrage collaboratif</a:t>
            </a:r>
            <a:endParaRPr sz="2400" b="1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9" name="Google Shape;174;p16">
            <a:extLst>
              <a:ext uri="{FF2B5EF4-FFF2-40B4-BE49-F238E27FC236}">
                <a16:creationId xmlns:a16="http://schemas.microsoft.com/office/drawing/2014/main" id="{8AB306AD-1C93-4349-91E6-64FF228E6E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859" y="434115"/>
            <a:ext cx="8763000" cy="41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92456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Deux types de systèmes de recommandations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5BF2B7-B308-417A-A260-2C17931244F6}"/>
              </a:ext>
            </a:extLst>
          </p:cNvPr>
          <p:cNvSpPr txBox="1"/>
          <p:nvPr/>
        </p:nvSpPr>
        <p:spPr>
          <a:xfrm>
            <a:off x="163827" y="4178097"/>
            <a:ext cx="8134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>
                <a:latin typeface="Lato" panose="020F0502020204030203" pitchFamily="34" charset="0"/>
              </a:rPr>
              <a:t>2 utilisateurs (A et B) ont interagit avec les mêmes articles (1 et 2).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latin typeface="Lato" panose="020F0502020204030203" pitchFamily="34" charset="0"/>
              </a:rPr>
              <a:t>L’utilisateur B a interagit avec un article supplémentaire ( article 3)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latin typeface="Lato" panose="020F0502020204030203" pitchFamily="34" charset="0"/>
              </a:rPr>
              <a:t>Le système recommande, à l’utilisateur A, l’article 3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title"/>
          </p:nvPr>
        </p:nvSpPr>
        <p:spPr>
          <a:xfrm>
            <a:off x="3570985" y="1780794"/>
            <a:ext cx="5059082" cy="87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rgbClr val="6C5046"/>
                </a:solidFill>
                <a:latin typeface="Palanquin SemiBold" panose="020B0004020203020204" pitchFamily="34" charset="0"/>
                <a:cs typeface="Palanquin SemiBold" panose="020B0004020203020204" pitchFamily="34" charset="0"/>
              </a:rPr>
              <a:t>Système de recommandations  basé sur le contenu</a:t>
            </a:r>
            <a:endParaRPr sz="2800"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2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>
            <a:spLocks noGrp="1"/>
          </p:cNvSpPr>
          <p:nvPr>
            <p:ph type="title"/>
          </p:nvPr>
        </p:nvSpPr>
        <p:spPr>
          <a:xfrm>
            <a:off x="1477322" y="434192"/>
            <a:ext cx="7375939" cy="41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Principe de recommandation basée sur le contenu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pic>
        <p:nvPicPr>
          <p:cNvPr id="210" name="Google Shape;21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543" y="1953456"/>
            <a:ext cx="3172193" cy="116020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9"/>
          <p:cNvSpPr/>
          <p:nvPr/>
        </p:nvSpPr>
        <p:spPr>
          <a:xfrm>
            <a:off x="417543" y="3209899"/>
            <a:ext cx="3095700" cy="108292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EAF1DD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dk1"/>
                </a:solidFill>
                <a:latin typeface="Lato" panose="020F0502020204030203" pitchFamily="34" charset="0"/>
                <a:ea typeface="Calibri"/>
                <a:cs typeface="Calibri" panose="020F0502020204030204" pitchFamily="34" charset="0"/>
                <a:sym typeface="Calibri"/>
              </a:rPr>
              <a:t>La catégorie </a:t>
            </a:r>
            <a:endParaRPr dirty="0">
              <a:latin typeface="Lato" panose="020F0502020204030203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dk1"/>
                </a:solidFill>
                <a:latin typeface="Lato" panose="020F0502020204030203" pitchFamily="34" charset="0"/>
                <a:ea typeface="Calibri"/>
                <a:cs typeface="Calibri" panose="020F0502020204030204" pitchFamily="34" charset="0"/>
                <a:sym typeface="Calibri"/>
              </a:rPr>
              <a:t>La date de publication</a:t>
            </a:r>
            <a:endParaRPr dirty="0">
              <a:latin typeface="Lato" panose="020F0502020204030203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dk1"/>
                </a:solidFill>
                <a:latin typeface="Lato" panose="020F0502020204030203" pitchFamily="34" charset="0"/>
                <a:ea typeface="Calibri"/>
                <a:cs typeface="Calibri" panose="020F0502020204030204" pitchFamily="34" charset="0"/>
                <a:sym typeface="Calibri"/>
              </a:rPr>
              <a:t>L’éditeur</a:t>
            </a:r>
            <a:endParaRPr dirty="0">
              <a:latin typeface="Lato" panose="020F0502020204030203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dk1"/>
                </a:solidFill>
                <a:latin typeface="Lato" panose="020F0502020204030203" pitchFamily="34" charset="0"/>
                <a:ea typeface="Calibri"/>
                <a:cs typeface="Calibri" panose="020F0502020204030204" pitchFamily="34" charset="0"/>
                <a:sym typeface="Calibri"/>
              </a:rPr>
              <a:t>Le nombre de mots</a:t>
            </a:r>
            <a:endParaRPr dirty="0"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pic>
        <p:nvPicPr>
          <p:cNvPr id="213" name="Google Shape;213;p19" descr="Coche Verte Et Icône De Croix Rouge. Symbole D'approbation Et De Rejet. |  Vecteur Premium"/>
          <p:cNvPicPr preferRelativeResize="0"/>
          <p:nvPr/>
        </p:nvPicPr>
        <p:blipFill rotWithShape="1">
          <a:blip r:embed="rId4">
            <a:alphaModFix/>
          </a:blip>
          <a:srcRect l="12025" t="14436" r="48083" b="16374"/>
          <a:stretch/>
        </p:blipFill>
        <p:spPr>
          <a:xfrm>
            <a:off x="2819780" y="4096866"/>
            <a:ext cx="240524" cy="175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9" descr="Coche Verte Et Icône De Croix Rouge. Symbole D'approbation Et De Rejet. |  Vecteur Premium"/>
          <p:cNvPicPr preferRelativeResize="0"/>
          <p:nvPr/>
        </p:nvPicPr>
        <p:blipFill rotWithShape="1">
          <a:blip r:embed="rId5">
            <a:alphaModFix/>
          </a:blip>
          <a:srcRect l="55689" t="22933" r="10441" b="15262"/>
          <a:stretch/>
        </p:blipFill>
        <p:spPr>
          <a:xfrm>
            <a:off x="2169828" y="3285189"/>
            <a:ext cx="228601" cy="15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9" descr="Coche Verte Et Icône De Croix Rouge. Symbole D'approbation Et De Rejet. |  Vecteur Premium"/>
          <p:cNvPicPr preferRelativeResize="0"/>
          <p:nvPr/>
        </p:nvPicPr>
        <p:blipFill rotWithShape="1">
          <a:blip r:embed="rId5">
            <a:alphaModFix/>
          </a:blip>
          <a:srcRect l="55689" t="22933" r="10441" b="15262"/>
          <a:stretch/>
        </p:blipFill>
        <p:spPr>
          <a:xfrm>
            <a:off x="1851092" y="3839136"/>
            <a:ext cx="228601" cy="15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9" descr="Coche Verte Et Icône De Croix Rouge. Symbole D'approbation Et De Rejet. |  Vecteur Premium"/>
          <p:cNvPicPr preferRelativeResize="0"/>
          <p:nvPr/>
        </p:nvPicPr>
        <p:blipFill rotWithShape="1">
          <a:blip r:embed="rId5">
            <a:alphaModFix/>
          </a:blip>
          <a:srcRect l="55689" t="22933" r="10441" b="15262"/>
          <a:stretch/>
        </p:blipFill>
        <p:spPr>
          <a:xfrm>
            <a:off x="3092038" y="3583540"/>
            <a:ext cx="228601" cy="15753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 txBox="1"/>
          <p:nvPr/>
        </p:nvSpPr>
        <p:spPr>
          <a:xfrm>
            <a:off x="10" y="1703021"/>
            <a:ext cx="813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5450" marR="1024255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La matrice </a:t>
            </a:r>
            <a:r>
              <a:rPr lang="fr-FR" sz="1400" dirty="0" err="1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embedding</a:t>
            </a:r>
            <a:r>
              <a:rPr lang="fr-FR" sz="1400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 contient 250 vecteurs représentant les mots des articles</a:t>
            </a:r>
            <a:endParaRPr dirty="0"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543813" y="1202435"/>
            <a:ext cx="7284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Choix des caractéristiques entre les articles</a:t>
            </a:r>
            <a:endParaRPr sz="2400" b="1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E4B305-67F2-4616-AE18-913DA2F3402F}"/>
              </a:ext>
            </a:extLst>
          </p:cNvPr>
          <p:cNvSpPr txBox="1"/>
          <p:nvPr/>
        </p:nvSpPr>
        <p:spPr>
          <a:xfrm>
            <a:off x="290739" y="2913753"/>
            <a:ext cx="4788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ajoute le nombre de mots par article normalisé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F0F320-EAA1-4733-975E-A8E579182DB3}"/>
              </a:ext>
            </a:extLst>
          </p:cNvPr>
          <p:cNvSpPr txBox="1"/>
          <p:nvPr/>
        </p:nvSpPr>
        <p:spPr>
          <a:xfrm>
            <a:off x="217320" y="4393219"/>
            <a:ext cx="8562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Utilisation de la librairie </a:t>
            </a:r>
            <a:r>
              <a:rPr lang="fr-FR" dirty="0" err="1"/>
              <a:t>Implicit</a:t>
            </a:r>
            <a:r>
              <a:rPr lang="fr-FR" dirty="0"/>
              <a:t> qui facilite la création de modèle « Content </a:t>
            </a:r>
            <a:r>
              <a:rPr lang="fr-FR" dirty="0" err="1"/>
              <a:t>Based</a:t>
            </a:r>
            <a:r>
              <a:rPr lang="fr-FR" dirty="0"/>
              <a:t> » dans le cas d’interactions implicites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/>
        </p:nvSpPr>
        <p:spPr>
          <a:xfrm>
            <a:off x="392296" y="1764959"/>
            <a:ext cx="43479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42900" lvl="0" indent="-342900">
              <a:buSzPts val="1400"/>
              <a:buFont typeface="+mj-lt"/>
              <a:buAutoNum type="arabicPeriod"/>
            </a:pPr>
            <a:r>
              <a:rPr lang="fr-FR" dirty="0">
                <a:latin typeface="Lato" panose="020F0502020204030203" pitchFamily="34" charset="0"/>
              </a:rPr>
              <a:t>Calcul de distances cosinus entre les articles</a:t>
            </a:r>
            <a:endParaRPr dirty="0">
              <a:latin typeface="Lato" panose="020F0502020204030203" pitchFamily="34" charset="0"/>
            </a:endParaRP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fr-FR" dirty="0">
                <a:latin typeface="Lato" panose="020F0502020204030203" pitchFamily="34" charset="0"/>
              </a:rPr>
              <a:t>Choix d’un article aléatoire cliqué par l’utilisateur</a:t>
            </a:r>
            <a:endParaRPr dirty="0">
              <a:latin typeface="Lato" panose="020F0502020204030203" pitchFamily="34" charset="0"/>
            </a:endParaRP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fr-FR" dirty="0">
                <a:latin typeface="Lato" panose="020F0502020204030203" pitchFamily="34" charset="0"/>
              </a:rPr>
              <a:t>Recommandation des 5 articles les plus proches</a:t>
            </a:r>
            <a:endParaRPr dirty="0">
              <a:latin typeface="Lato" panose="020F0502020204030203" pitchFamily="34" charset="0"/>
            </a:endParaRPr>
          </a:p>
        </p:txBody>
      </p:sp>
      <p:pic>
        <p:nvPicPr>
          <p:cNvPr id="227" name="Google Shape;22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813" y="2628383"/>
            <a:ext cx="2942938" cy="220618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0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543813" y="1202435"/>
            <a:ext cx="7284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Recommandation par distance</a:t>
            </a:r>
            <a:endParaRPr sz="2400" b="1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10" name="Google Shape;200;p19">
            <a:extLst>
              <a:ext uri="{FF2B5EF4-FFF2-40B4-BE49-F238E27FC236}">
                <a16:creationId xmlns:a16="http://schemas.microsoft.com/office/drawing/2014/main" id="{1B632F1C-599D-42F3-B187-F2A98008C1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7322" y="434192"/>
            <a:ext cx="7375939" cy="41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Principe de recommandation basée sur le contenu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>
            <a:spLocks noGrp="1"/>
          </p:cNvSpPr>
          <p:nvPr>
            <p:ph type="title"/>
          </p:nvPr>
        </p:nvSpPr>
        <p:spPr>
          <a:xfrm>
            <a:off x="3570984" y="1780794"/>
            <a:ext cx="5072432" cy="87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rgbClr val="6C5046"/>
                </a:solidFill>
                <a:latin typeface="Palanquin SemiBold" panose="020B0004020203020204" pitchFamily="34" charset="0"/>
                <a:cs typeface="Palanquin SemiBold" panose="020B0004020203020204" pitchFamily="34" charset="0"/>
              </a:rPr>
              <a:t>Système de recommandation  basé sur le filtrage collaboratif</a:t>
            </a:r>
            <a:endParaRPr sz="2800"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236" name="Google Shape;236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2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2"/>
          <p:cNvPicPr preferRelativeResize="0"/>
          <p:nvPr/>
        </p:nvPicPr>
        <p:blipFill rotWithShape="1">
          <a:blip r:embed="rId3">
            <a:alphaModFix/>
          </a:blip>
          <a:srcRect t="11241"/>
          <a:stretch/>
        </p:blipFill>
        <p:spPr>
          <a:xfrm>
            <a:off x="4290673" y="1782884"/>
            <a:ext cx="4748554" cy="253548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2"/>
          <p:cNvSpPr txBox="1">
            <a:spLocks noGrp="1"/>
          </p:cNvSpPr>
          <p:nvPr>
            <p:ph type="title"/>
          </p:nvPr>
        </p:nvSpPr>
        <p:spPr>
          <a:xfrm>
            <a:off x="543827" y="470896"/>
            <a:ext cx="8691462" cy="3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92456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Principe de recommandation par filtrage collaboratif</a:t>
            </a:r>
            <a:endParaRPr sz="2500"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45" name="Google Shape;245;p22"/>
          <p:cNvSpPr txBox="1"/>
          <p:nvPr/>
        </p:nvSpPr>
        <p:spPr>
          <a:xfrm>
            <a:off x="543827" y="1202425"/>
            <a:ext cx="84954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Principe de base</a:t>
            </a:r>
            <a:endParaRPr sz="2400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2085848" y="4851845"/>
            <a:ext cx="1301100" cy="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OpenClassrooms</a:t>
            </a:r>
            <a:endParaRPr sz="10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51" name="Google Shape;251;p22"/>
          <p:cNvSpPr txBox="1"/>
          <p:nvPr/>
        </p:nvSpPr>
        <p:spPr>
          <a:xfrm>
            <a:off x="407734" y="1682093"/>
            <a:ext cx="5371842" cy="177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225" rIns="0" bIns="0" anchor="t" anchorCtr="0">
            <a:sp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A58"/>
              </a:buClr>
              <a:buSzPts val="1400"/>
            </a:pPr>
            <a:r>
              <a:rPr lang="fr-FR" sz="1400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Il existe plusieurs types de recommandation :</a:t>
            </a:r>
          </a:p>
          <a:p>
            <a:pPr marL="425450" marR="1024255" lvl="0" indent="-28575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fr-FR" u="sng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Système basé sur l’utilisateur : </a:t>
            </a:r>
            <a:r>
              <a:rPr lang="fr-FR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articles cliqués par des utilisateurs similaires à l’utilisateur</a:t>
            </a:r>
            <a:endParaRPr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</a:endParaRPr>
          </a:p>
          <a:p>
            <a:pPr marL="425450" marR="1024255" indent="-28575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fr-FR" u="sng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Système basé sur l’article :   </a:t>
            </a:r>
            <a:r>
              <a:rPr lang="fr-FR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utilisateurs sont similaires dans leurs clics</a:t>
            </a:r>
          </a:p>
          <a:p>
            <a:pPr marL="425450" marR="1024255" indent="-28575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fr-FR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</a:endParaRPr>
          </a:p>
          <a:p>
            <a:pPr marL="139700" marR="1024255">
              <a:buClr>
                <a:schemeClr val="dk1"/>
              </a:buClr>
              <a:buSzPts val="1400"/>
            </a:pPr>
            <a:r>
              <a:rPr lang="fr-FR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Nous utiliseront le modèle basé sur la factorisation de matrice (ALS)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EF6A5F-D98B-4586-9590-910181CCB471}"/>
              </a:ext>
            </a:extLst>
          </p:cNvPr>
          <p:cNvSpPr/>
          <p:nvPr/>
        </p:nvSpPr>
        <p:spPr>
          <a:xfrm>
            <a:off x="7268479" y="3210412"/>
            <a:ext cx="1401635" cy="1306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670628" y="1173122"/>
            <a:ext cx="7284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dirty="0" err="1">
                <a:solidFill>
                  <a:srgbClr val="292929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Alternating</a:t>
            </a:r>
            <a:r>
              <a:rPr lang="fr-FR" sz="2400" b="1" i="0" dirty="0">
                <a:solidFill>
                  <a:srgbClr val="292929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 Least Squares (ALS)</a:t>
            </a:r>
            <a:endParaRPr sz="2400" b="0" i="0" dirty="0">
              <a:solidFill>
                <a:srgbClr val="292929"/>
              </a:solidFill>
              <a:latin typeface="Lato" panose="020F0502020204030203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543827" y="1807355"/>
            <a:ext cx="51054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SzPts val="1800"/>
              <a:buFont typeface="Wingdings" panose="05000000000000000000" pitchFamily="2" charset="2"/>
              <a:buChar char="Ø"/>
            </a:pPr>
            <a:r>
              <a:rPr lang="fr-FR" dirty="0">
                <a:latin typeface="Lato" panose="020F0502020204030203" pitchFamily="34" charset="0"/>
              </a:rPr>
              <a:t>Principe de la factorisation de Matrice :</a:t>
            </a:r>
            <a:endParaRPr dirty="0">
              <a:latin typeface="Lato" panose="020F0502020204030203" pitchFamily="34" charset="0"/>
            </a:endParaRPr>
          </a:p>
        </p:txBody>
      </p:sp>
      <p:graphicFrame>
        <p:nvGraphicFramePr>
          <p:cNvPr id="262" name="Google Shape;262;p23"/>
          <p:cNvGraphicFramePr/>
          <p:nvPr>
            <p:extLst>
              <p:ext uri="{D42A27DB-BD31-4B8C-83A1-F6EECF244321}">
                <p14:modId xmlns:p14="http://schemas.microsoft.com/office/powerpoint/2010/main" val="3767831767"/>
              </p:ext>
            </p:extLst>
          </p:nvPr>
        </p:nvGraphicFramePr>
        <p:xfrm>
          <a:off x="670628" y="2201030"/>
          <a:ext cx="3987679" cy="741440"/>
        </p:xfrm>
        <a:graphic>
          <a:graphicData uri="http://schemas.openxmlformats.org/drawingml/2006/table">
            <a:tbl>
              <a:tblPr firstRow="1" bandRow="1">
                <a:noFill/>
                <a:tableStyleId>{4196C04E-EB10-4DB7-B0BE-153471B84A8E}</a:tableStyleId>
              </a:tblPr>
              <a:tblGrid>
                <a:gridCol w="758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8325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943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127000" lvl="0" indent="-1778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b="1" u="none" strike="noStrike" cap="none" dirty="0">
                          <a:solidFill>
                            <a:srgbClr val="FFFFFF"/>
                          </a:solidFill>
                          <a:latin typeface="Palanquin SemiBold" panose="020B0004020203020204" pitchFamily="34" charset="0"/>
                          <a:ea typeface="Arial"/>
                          <a:cs typeface="Palanquin SemiBold" panose="020B0004020203020204" pitchFamily="34" charset="0"/>
                          <a:sym typeface="Arial"/>
                        </a:rPr>
                        <a:t>Article 1</a:t>
                      </a:r>
                      <a:endParaRPr sz="700" u="none" strike="noStrike" cap="none" dirty="0"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314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177800" lvl="0" indent="-76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700" b="1" u="none" strike="noStrike" cap="none">
                          <a:solidFill>
                            <a:srgbClr val="FFFFFF"/>
                          </a:solidFill>
                          <a:latin typeface="Palanquin SemiBold" panose="020B0004020203020204" pitchFamily="34" charset="0"/>
                          <a:ea typeface="Arial"/>
                          <a:cs typeface="Palanquin SemiBold" panose="020B0004020203020204" pitchFamily="34" charset="0"/>
                          <a:sym typeface="Arial"/>
                        </a:rPr>
                        <a:t>Article 2</a:t>
                      </a:r>
                      <a:endParaRPr sz="700" u="none" strike="noStrike" cap="none"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314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203200" marR="152400" lvl="0" indent="-127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700" b="1" u="none" strike="noStrike" cap="none">
                          <a:solidFill>
                            <a:srgbClr val="FFFFFF"/>
                          </a:solidFill>
                          <a:latin typeface="Palanquin SemiBold" panose="020B0004020203020204" pitchFamily="34" charset="0"/>
                          <a:ea typeface="Arial"/>
                          <a:cs typeface="Palanquin SemiBold" panose="020B0004020203020204" pitchFamily="34" charset="0"/>
                          <a:sym typeface="Arial"/>
                        </a:rPr>
                        <a:t>Article 3</a:t>
                      </a:r>
                      <a:endParaRPr sz="700" u="none" strike="noStrike" cap="none"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314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203200" marR="152400" lvl="0" indent="-127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700" b="1" u="none" strike="noStrike" cap="none">
                          <a:solidFill>
                            <a:srgbClr val="FFFFFF"/>
                          </a:solidFill>
                          <a:latin typeface="Palanquin SemiBold" panose="020B0004020203020204" pitchFamily="34" charset="0"/>
                          <a:ea typeface="Arial"/>
                          <a:cs typeface="Palanquin SemiBold" panose="020B0004020203020204" pitchFamily="34" charset="0"/>
                          <a:sym typeface="Arial"/>
                        </a:rPr>
                        <a:t>Article 4</a:t>
                      </a:r>
                      <a:endParaRPr sz="700" b="1" u="none" strike="noStrike" cap="none">
                        <a:solidFill>
                          <a:srgbClr val="FFFFFF"/>
                        </a:solidFill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314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900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b="1" u="none" strike="noStrike" cap="none" dirty="0">
                          <a:latin typeface="Palanquin SemiBold" panose="020B0004020203020204" pitchFamily="34" charset="0"/>
                          <a:ea typeface="Arial"/>
                          <a:cs typeface="Palanquin SemiBold" panose="020B0004020203020204" pitchFamily="34" charset="0"/>
                          <a:sym typeface="Arial"/>
                        </a:rPr>
                        <a:t>User 1</a:t>
                      </a:r>
                      <a:endParaRPr sz="700" b="1" u="none" strike="noStrike" cap="none" dirty="0"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73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 dirty="0">
                          <a:latin typeface="Palanquin SemiBold" panose="020B0004020203020204" pitchFamily="34" charset="0"/>
                          <a:ea typeface="Arial"/>
                          <a:cs typeface="Palanquin SemiBold" panose="020B0004020203020204" pitchFamily="34" charset="0"/>
                          <a:sym typeface="Arial"/>
                        </a:rPr>
                        <a:t>5</a:t>
                      </a:r>
                      <a:endParaRPr sz="700" u="none" strike="noStrike" cap="none" dirty="0"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73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159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73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778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>
                          <a:latin typeface="Palanquin SemiBold" panose="020B0004020203020204" pitchFamily="34" charset="0"/>
                          <a:ea typeface="Arial"/>
                          <a:cs typeface="Palanquin SemiBold" panose="020B0004020203020204" pitchFamily="34" charset="0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73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778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73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900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b="1" u="none" strike="noStrike" cap="none" dirty="0">
                          <a:latin typeface="Palanquin SemiBold" panose="020B0004020203020204" pitchFamily="34" charset="0"/>
                          <a:ea typeface="Arial"/>
                          <a:cs typeface="Palanquin SemiBold" panose="020B0004020203020204" pitchFamily="34" charset="0"/>
                          <a:sym typeface="Arial"/>
                        </a:rPr>
                        <a:t>User 2</a:t>
                      </a:r>
                      <a:endParaRPr sz="700" dirty="0">
                        <a:latin typeface="Palanquin SemiBold" panose="020B0004020203020204" pitchFamily="34" charset="0"/>
                        <a:cs typeface="Palanquin SemiBold" panose="020B0004020203020204" pitchFamily="34" charset="0"/>
                      </a:endParaRPr>
                    </a:p>
                  </a:txBody>
                  <a:tcPr marL="0" marR="0" marT="73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73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159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 dirty="0">
                          <a:solidFill>
                            <a:schemeClr val="dk1"/>
                          </a:solidFill>
                          <a:latin typeface="Palanquin SemiBold" panose="020B0004020203020204" pitchFamily="34" charset="0"/>
                          <a:ea typeface="Arial"/>
                          <a:cs typeface="Palanquin SemiBold" panose="020B0004020203020204" pitchFamily="34" charset="0"/>
                          <a:sym typeface="Arial"/>
                        </a:rPr>
                        <a:t>3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73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778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73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778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>
                          <a:latin typeface="Palanquin SemiBold" panose="020B0004020203020204" pitchFamily="34" charset="0"/>
                          <a:ea typeface="Arial"/>
                          <a:cs typeface="Palanquin SemiBold" panose="020B0004020203020204" pitchFamily="34" charset="0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73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400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b="1" u="none" strike="noStrike" cap="none" dirty="0">
                          <a:latin typeface="Palanquin SemiBold" panose="020B0004020203020204" pitchFamily="34" charset="0"/>
                          <a:ea typeface="Arial"/>
                          <a:cs typeface="Palanquin SemiBold" panose="020B0004020203020204" pitchFamily="34" charset="0"/>
                          <a:sym typeface="Arial"/>
                        </a:rPr>
                        <a:t>User 3</a:t>
                      </a:r>
                      <a:endParaRPr sz="700" dirty="0">
                        <a:latin typeface="Palanquin SemiBold" panose="020B0004020203020204" pitchFamily="34" charset="0"/>
                        <a:cs typeface="Palanquin SemiBold" panose="020B0004020203020204" pitchFamily="34" charset="0"/>
                      </a:endParaRPr>
                    </a:p>
                  </a:txBody>
                  <a:tcPr marL="0" marR="0" marT="73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 dirty="0">
                          <a:latin typeface="Palanquin SemiBold" panose="020B0004020203020204" pitchFamily="34" charset="0"/>
                          <a:ea typeface="Arial"/>
                          <a:cs typeface="Palanquin SemiBold" panose="020B0004020203020204" pitchFamily="34" charset="0"/>
                          <a:sym typeface="Arial"/>
                        </a:rPr>
                        <a:t>4</a:t>
                      </a:r>
                      <a:endParaRPr sz="700" u="none" strike="noStrike" cap="none" dirty="0"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73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159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 dirty="0">
                          <a:latin typeface="Palanquin SemiBold" panose="020B0004020203020204" pitchFamily="34" charset="0"/>
                          <a:ea typeface="Arial"/>
                          <a:cs typeface="Palanquin SemiBold" panose="020B0004020203020204" pitchFamily="34" charset="0"/>
                          <a:sym typeface="Arial"/>
                        </a:rPr>
                        <a:t>1</a:t>
                      </a:r>
                      <a:endParaRPr sz="700" u="none" strike="noStrike" cap="none" dirty="0"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73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778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73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778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73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3" name="Google Shape;263;p23"/>
          <p:cNvPicPr preferRelativeResize="0"/>
          <p:nvPr/>
        </p:nvPicPr>
        <p:blipFill rotWithShape="1">
          <a:blip r:embed="rId3">
            <a:alphaModFix/>
          </a:blip>
          <a:srcRect l="37908" t="7062"/>
          <a:stretch/>
        </p:blipFill>
        <p:spPr>
          <a:xfrm>
            <a:off x="4780020" y="1836465"/>
            <a:ext cx="3353471" cy="151856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3"/>
          <p:cNvSpPr txBox="1"/>
          <p:nvPr/>
        </p:nvSpPr>
        <p:spPr>
          <a:xfrm>
            <a:off x="543827" y="3421932"/>
            <a:ext cx="8087433" cy="76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SzPts val="1400"/>
              <a:buFont typeface="+mj-lt"/>
              <a:buAutoNum type="arabicPeriod"/>
            </a:pPr>
            <a:r>
              <a:rPr lang="fr-FR" dirty="0">
                <a:latin typeface="Lato" panose="020F0502020204030203" pitchFamily="34" charset="0"/>
              </a:rPr>
              <a:t>On cherche les facteurs qui minimisent le moindre carré</a:t>
            </a:r>
            <a:endParaRPr dirty="0">
              <a:latin typeface="Lato" panose="020F0502020204030203" pitchFamily="34" charset="0"/>
            </a:endParaRPr>
          </a:p>
          <a:p>
            <a:pPr marL="342900" indent="-342900">
              <a:buSzPts val="1400"/>
              <a:buFont typeface="+mj-lt"/>
              <a:buAutoNum type="arabicPeriod"/>
            </a:pPr>
            <a:r>
              <a:rPr lang="fr-FR" dirty="0">
                <a:latin typeface="Lato" panose="020F0502020204030203" pitchFamily="34" charset="0"/>
              </a:rPr>
              <a:t>On obtient les propriétés des utilisateurs et les propriétés des articles</a:t>
            </a:r>
            <a:endParaRPr dirty="0">
              <a:latin typeface="Lato" panose="020F0502020204030203" pitchFamily="34" charset="0"/>
            </a:endParaRPr>
          </a:p>
          <a:p>
            <a:pPr marL="342900" indent="-342900">
              <a:buSzPts val="1400"/>
              <a:buFont typeface="+mj-lt"/>
              <a:buAutoNum type="arabicPeriod"/>
            </a:pPr>
            <a:r>
              <a:rPr lang="fr-FR" dirty="0">
                <a:latin typeface="Lato" panose="020F0502020204030203" pitchFamily="34" charset="0"/>
              </a:rPr>
              <a:t>On Recommande des articles basés sur des utilisateurs ayant les mêmes propriétés</a:t>
            </a:r>
          </a:p>
        </p:txBody>
      </p:sp>
      <p:sp>
        <p:nvSpPr>
          <p:cNvPr id="12" name="Google Shape;243;p22">
            <a:extLst>
              <a:ext uri="{FF2B5EF4-FFF2-40B4-BE49-F238E27FC236}">
                <a16:creationId xmlns:a16="http://schemas.microsoft.com/office/drawing/2014/main" id="{3ED9A8BC-3041-4F07-8944-A8F63FA889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3827" y="470896"/>
            <a:ext cx="8691462" cy="3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92456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Principe de recommandation par filtrage collaboratif</a:t>
            </a:r>
            <a:endParaRPr sz="2500"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>
            <a:spLocks noGrp="1"/>
          </p:cNvSpPr>
          <p:nvPr>
            <p:ph type="title"/>
          </p:nvPr>
        </p:nvSpPr>
        <p:spPr>
          <a:xfrm>
            <a:off x="3570985" y="1779651"/>
            <a:ext cx="43815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6C5046"/>
                </a:solidFill>
                <a:latin typeface="Palanquin SemiBold" panose="020B0004020203020204" pitchFamily="34" charset="0"/>
                <a:cs typeface="Palanquin SemiBold" panose="020B0004020203020204" pitchFamily="34" charset="0"/>
              </a:rPr>
              <a:t>Avantages et inconvénients  des deux approches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2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title"/>
          </p:nvPr>
        </p:nvSpPr>
        <p:spPr>
          <a:xfrm>
            <a:off x="1467711" y="412263"/>
            <a:ext cx="7516101" cy="41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Avantages et inconvénients des deux  approches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8" name="Google Shape;830;p64">
            <a:extLst>
              <a:ext uri="{FF2B5EF4-FFF2-40B4-BE49-F238E27FC236}">
                <a16:creationId xmlns:a16="http://schemas.microsoft.com/office/drawing/2014/main" id="{2416CB5B-740D-4496-B176-23C7F1278119}"/>
              </a:ext>
            </a:extLst>
          </p:cNvPr>
          <p:cNvSpPr/>
          <p:nvPr/>
        </p:nvSpPr>
        <p:spPr>
          <a:xfrm>
            <a:off x="3313047" y="2955116"/>
            <a:ext cx="1231463" cy="1230834"/>
          </a:xfrm>
          <a:custGeom>
            <a:avLst/>
            <a:gdLst/>
            <a:ahLst/>
            <a:cxnLst/>
            <a:rect l="l" t="t" r="r" b="b"/>
            <a:pathLst>
              <a:path w="8384" h="8384" extrusionOk="0">
                <a:moveTo>
                  <a:pt x="1" y="0"/>
                </a:moveTo>
                <a:cubicBezTo>
                  <a:pt x="23" y="1056"/>
                  <a:pt x="239" y="2096"/>
                  <a:pt x="641" y="3073"/>
                </a:cubicBezTo>
                <a:cubicBezTo>
                  <a:pt x="676" y="3072"/>
                  <a:pt x="710" y="3070"/>
                  <a:pt x="745" y="3070"/>
                </a:cubicBezTo>
                <a:cubicBezTo>
                  <a:pt x="1419" y="3070"/>
                  <a:pt x="2047" y="3416"/>
                  <a:pt x="2406" y="3988"/>
                </a:cubicBezTo>
                <a:cubicBezTo>
                  <a:pt x="2766" y="4558"/>
                  <a:pt x="2808" y="5272"/>
                  <a:pt x="2516" y="5880"/>
                </a:cubicBezTo>
                <a:cubicBezTo>
                  <a:pt x="4076" y="7440"/>
                  <a:pt x="6179" y="8337"/>
                  <a:pt x="8384" y="8383"/>
                </a:cubicBezTo>
                <a:lnTo>
                  <a:pt x="8384" y="3190"/>
                </a:lnTo>
                <a:cubicBezTo>
                  <a:pt x="6664" y="3094"/>
                  <a:pt x="5290" y="1720"/>
                  <a:pt x="5194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832;p64">
            <a:extLst>
              <a:ext uri="{FF2B5EF4-FFF2-40B4-BE49-F238E27FC236}">
                <a16:creationId xmlns:a16="http://schemas.microsoft.com/office/drawing/2014/main" id="{3C37454D-89A8-4D03-AA5C-B1FDD1AFB4A9}"/>
              </a:ext>
            </a:extLst>
          </p:cNvPr>
          <p:cNvSpPr/>
          <p:nvPr/>
        </p:nvSpPr>
        <p:spPr>
          <a:xfrm>
            <a:off x="4599591" y="2955116"/>
            <a:ext cx="1231463" cy="1230834"/>
          </a:xfrm>
          <a:custGeom>
            <a:avLst/>
            <a:gdLst/>
            <a:ahLst/>
            <a:cxnLst/>
            <a:rect l="l" t="t" r="r" b="b"/>
            <a:pathLst>
              <a:path w="8384" h="8384" extrusionOk="0">
                <a:moveTo>
                  <a:pt x="3189" y="0"/>
                </a:moveTo>
                <a:cubicBezTo>
                  <a:pt x="3093" y="1720"/>
                  <a:pt x="1721" y="3092"/>
                  <a:pt x="1" y="3190"/>
                </a:cubicBezTo>
                <a:lnTo>
                  <a:pt x="1" y="8383"/>
                </a:lnTo>
                <a:cubicBezTo>
                  <a:pt x="2206" y="8337"/>
                  <a:pt x="4309" y="7440"/>
                  <a:pt x="5868" y="5880"/>
                </a:cubicBezTo>
                <a:cubicBezTo>
                  <a:pt x="5577" y="5272"/>
                  <a:pt x="5618" y="4558"/>
                  <a:pt x="5979" y="3986"/>
                </a:cubicBezTo>
                <a:cubicBezTo>
                  <a:pt x="6337" y="3416"/>
                  <a:pt x="6965" y="3070"/>
                  <a:pt x="7639" y="3070"/>
                </a:cubicBezTo>
                <a:cubicBezTo>
                  <a:pt x="7675" y="3070"/>
                  <a:pt x="7710" y="3070"/>
                  <a:pt x="7743" y="3073"/>
                </a:cubicBezTo>
                <a:cubicBezTo>
                  <a:pt x="8145" y="2096"/>
                  <a:pt x="8362" y="1056"/>
                  <a:pt x="8384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34;p64">
            <a:extLst>
              <a:ext uri="{FF2B5EF4-FFF2-40B4-BE49-F238E27FC236}">
                <a16:creationId xmlns:a16="http://schemas.microsoft.com/office/drawing/2014/main" id="{A909A041-EC7C-43F5-A5C0-444B872E0CDC}"/>
              </a:ext>
            </a:extLst>
          </p:cNvPr>
          <p:cNvSpPr/>
          <p:nvPr/>
        </p:nvSpPr>
        <p:spPr>
          <a:xfrm>
            <a:off x="4599591" y="1669376"/>
            <a:ext cx="1231316" cy="1230834"/>
          </a:xfrm>
          <a:custGeom>
            <a:avLst/>
            <a:gdLst/>
            <a:ahLst/>
            <a:cxnLst/>
            <a:rect l="l" t="t" r="r" b="b"/>
            <a:pathLst>
              <a:path w="8383" h="8384" extrusionOk="0">
                <a:moveTo>
                  <a:pt x="1" y="1"/>
                </a:moveTo>
                <a:lnTo>
                  <a:pt x="1" y="5194"/>
                </a:lnTo>
                <a:cubicBezTo>
                  <a:pt x="1721" y="5290"/>
                  <a:pt x="3093" y="6662"/>
                  <a:pt x="3189" y="8384"/>
                </a:cubicBezTo>
                <a:lnTo>
                  <a:pt x="8382" y="8384"/>
                </a:lnTo>
                <a:cubicBezTo>
                  <a:pt x="8362" y="7328"/>
                  <a:pt x="8144" y="6286"/>
                  <a:pt x="7742" y="5311"/>
                </a:cubicBezTo>
                <a:cubicBezTo>
                  <a:pt x="7708" y="5312"/>
                  <a:pt x="7673" y="5314"/>
                  <a:pt x="7638" y="5314"/>
                </a:cubicBezTo>
                <a:cubicBezTo>
                  <a:pt x="6964" y="5312"/>
                  <a:pt x="6336" y="4966"/>
                  <a:pt x="5977" y="4396"/>
                </a:cubicBezTo>
                <a:cubicBezTo>
                  <a:pt x="5618" y="3825"/>
                  <a:pt x="5577" y="3110"/>
                  <a:pt x="5867" y="2502"/>
                </a:cubicBezTo>
                <a:cubicBezTo>
                  <a:pt x="4309" y="942"/>
                  <a:pt x="2206" y="45"/>
                  <a:pt x="1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836;p64">
            <a:extLst>
              <a:ext uri="{FF2B5EF4-FFF2-40B4-BE49-F238E27FC236}">
                <a16:creationId xmlns:a16="http://schemas.microsoft.com/office/drawing/2014/main" id="{BFF6EC36-66FE-4D6D-939A-14681E903666}"/>
              </a:ext>
            </a:extLst>
          </p:cNvPr>
          <p:cNvSpPr/>
          <p:nvPr/>
        </p:nvSpPr>
        <p:spPr>
          <a:xfrm>
            <a:off x="3313047" y="1669376"/>
            <a:ext cx="1231463" cy="1230540"/>
          </a:xfrm>
          <a:custGeom>
            <a:avLst/>
            <a:gdLst/>
            <a:ahLst/>
            <a:cxnLst/>
            <a:rect l="l" t="t" r="r" b="b"/>
            <a:pathLst>
              <a:path w="8384" h="8382" extrusionOk="0">
                <a:moveTo>
                  <a:pt x="8384" y="1"/>
                </a:moveTo>
                <a:cubicBezTo>
                  <a:pt x="6179" y="45"/>
                  <a:pt x="4076" y="942"/>
                  <a:pt x="2516" y="2502"/>
                </a:cubicBezTo>
                <a:cubicBezTo>
                  <a:pt x="2808" y="3110"/>
                  <a:pt x="2766" y="3825"/>
                  <a:pt x="2406" y="4396"/>
                </a:cubicBezTo>
                <a:cubicBezTo>
                  <a:pt x="2047" y="4966"/>
                  <a:pt x="1419" y="5312"/>
                  <a:pt x="745" y="5312"/>
                </a:cubicBezTo>
                <a:cubicBezTo>
                  <a:pt x="710" y="5312"/>
                  <a:pt x="675" y="5312"/>
                  <a:pt x="641" y="5311"/>
                </a:cubicBezTo>
                <a:cubicBezTo>
                  <a:pt x="239" y="6286"/>
                  <a:pt x="23" y="7327"/>
                  <a:pt x="1" y="8382"/>
                </a:cubicBezTo>
                <a:lnTo>
                  <a:pt x="5194" y="8382"/>
                </a:lnTo>
                <a:cubicBezTo>
                  <a:pt x="5290" y="6662"/>
                  <a:pt x="6664" y="5290"/>
                  <a:pt x="8384" y="5194"/>
                </a:cubicBezTo>
                <a:lnTo>
                  <a:pt x="8384" y="1"/>
                </a:lnTo>
                <a:close/>
              </a:path>
            </a:pathLst>
          </a:custGeom>
          <a:solidFill>
            <a:srgbClr val="92D050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21;p64">
            <a:extLst>
              <a:ext uri="{FF2B5EF4-FFF2-40B4-BE49-F238E27FC236}">
                <a16:creationId xmlns:a16="http://schemas.microsoft.com/office/drawing/2014/main" id="{53C82A30-6860-43F7-84F7-09FD2C45E237}"/>
              </a:ext>
            </a:extLst>
          </p:cNvPr>
          <p:cNvSpPr txBox="1">
            <a:spLocks/>
          </p:cNvSpPr>
          <p:nvPr/>
        </p:nvSpPr>
        <p:spPr>
          <a:xfrm>
            <a:off x="195503" y="1557761"/>
            <a:ext cx="21306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>
              <a:spcAft>
                <a:spcPts val="1600"/>
              </a:spcAft>
            </a:pPr>
            <a:r>
              <a:rPr lang="fr-FR" dirty="0"/>
              <a:t>Avantages</a:t>
            </a:r>
          </a:p>
        </p:txBody>
      </p:sp>
      <p:sp>
        <p:nvSpPr>
          <p:cNvPr id="13" name="Google Shape;821;p64">
            <a:extLst>
              <a:ext uri="{FF2B5EF4-FFF2-40B4-BE49-F238E27FC236}">
                <a16:creationId xmlns:a16="http://schemas.microsoft.com/office/drawing/2014/main" id="{065B8EAD-B243-4873-9BB0-8AED95F80BDE}"/>
              </a:ext>
            </a:extLst>
          </p:cNvPr>
          <p:cNvSpPr txBox="1">
            <a:spLocks/>
          </p:cNvSpPr>
          <p:nvPr/>
        </p:nvSpPr>
        <p:spPr>
          <a:xfrm>
            <a:off x="543813" y="2876925"/>
            <a:ext cx="21306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>
              <a:spcAft>
                <a:spcPts val="1600"/>
              </a:spcAft>
            </a:pPr>
            <a:r>
              <a:rPr lang="fr-FR" dirty="0"/>
              <a:t>Inconvénients</a:t>
            </a:r>
          </a:p>
        </p:txBody>
      </p:sp>
      <p:sp>
        <p:nvSpPr>
          <p:cNvPr id="15" name="Google Shape;302;p27">
            <a:extLst>
              <a:ext uri="{FF2B5EF4-FFF2-40B4-BE49-F238E27FC236}">
                <a16:creationId xmlns:a16="http://schemas.microsoft.com/office/drawing/2014/main" id="{F3BB0531-E543-44EB-A240-5AD2868E6EF6}"/>
              </a:ext>
            </a:extLst>
          </p:cNvPr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03;p27">
            <a:extLst>
              <a:ext uri="{FF2B5EF4-FFF2-40B4-BE49-F238E27FC236}">
                <a16:creationId xmlns:a16="http://schemas.microsoft.com/office/drawing/2014/main" id="{14D7E439-0C50-4B96-B944-5532F8EBD713}"/>
              </a:ext>
            </a:extLst>
          </p:cNvPr>
          <p:cNvSpPr txBox="1"/>
          <p:nvPr/>
        </p:nvSpPr>
        <p:spPr>
          <a:xfrm>
            <a:off x="543813" y="1202435"/>
            <a:ext cx="795944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fr-FR" sz="2400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   Content </a:t>
            </a:r>
            <a:r>
              <a:rPr lang="fr-FR" sz="2400" dirty="0" err="1">
                <a:latin typeface="Palanquin SemiBold" panose="020B0004020203020204" pitchFamily="34" charset="0"/>
                <a:cs typeface="Palanquin SemiBold" panose="020B0004020203020204" pitchFamily="34" charset="0"/>
              </a:rPr>
              <a:t>Based</a:t>
            </a:r>
            <a:r>
              <a:rPr lang="fr-FR" sz="2400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 			Collaborative </a:t>
            </a:r>
            <a:r>
              <a:rPr lang="fr-FR" sz="2400" dirty="0" err="1">
                <a:latin typeface="Palanquin SemiBold" panose="020B0004020203020204" pitchFamily="34" charset="0"/>
                <a:cs typeface="Palanquin SemiBold" panose="020B0004020203020204" pitchFamily="34" charset="0"/>
              </a:rPr>
              <a:t>Filtered</a:t>
            </a:r>
            <a:endParaRPr lang="fr-FR" sz="2400"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EEDE57-4088-4D3C-BD09-6EAB61CAA7EF}"/>
              </a:ext>
            </a:extLst>
          </p:cNvPr>
          <p:cNvSpPr txBox="1"/>
          <p:nvPr/>
        </p:nvSpPr>
        <p:spPr>
          <a:xfrm>
            <a:off x="402411" y="1949193"/>
            <a:ext cx="287096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55600" marR="22860" lvl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9BBA58"/>
              </a:buClr>
              <a:buSzPts val="1200"/>
            </a:pPr>
            <a:r>
              <a:rPr lang="fr-FR" sz="1100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Un nouvel utilisateur peut recevoir des recommandations dès ses premières interactions avec le système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7401B4-74C7-4FE1-89B2-B068B488DCE9}"/>
              </a:ext>
            </a:extLst>
          </p:cNvPr>
          <p:cNvSpPr txBox="1"/>
          <p:nvPr/>
        </p:nvSpPr>
        <p:spPr>
          <a:xfrm>
            <a:off x="418942" y="3258672"/>
            <a:ext cx="287096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55600" marR="5080" lvl="0" algn="l" rtl="0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</a:pPr>
            <a:r>
              <a:rPr lang="fr-FR" sz="1100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Nécessite une quantité importante d’informations sur les  articles</a:t>
            </a:r>
          </a:p>
        </p:txBody>
      </p:sp>
      <p:sp>
        <p:nvSpPr>
          <p:cNvPr id="19" name="Google Shape;821;p64">
            <a:extLst>
              <a:ext uri="{FF2B5EF4-FFF2-40B4-BE49-F238E27FC236}">
                <a16:creationId xmlns:a16="http://schemas.microsoft.com/office/drawing/2014/main" id="{8FF7A79F-A37A-4EB9-84BE-B36B52D390A4}"/>
              </a:ext>
            </a:extLst>
          </p:cNvPr>
          <p:cNvSpPr txBox="1">
            <a:spLocks/>
          </p:cNvSpPr>
          <p:nvPr/>
        </p:nvSpPr>
        <p:spPr>
          <a:xfrm>
            <a:off x="6102520" y="2768966"/>
            <a:ext cx="21306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>
              <a:spcAft>
                <a:spcPts val="1600"/>
              </a:spcAft>
            </a:pPr>
            <a:r>
              <a:rPr lang="fr-FR" dirty="0"/>
              <a:t>Inconvénients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DB69FE-8112-4E7B-B31B-A80E90D35014}"/>
              </a:ext>
            </a:extLst>
          </p:cNvPr>
          <p:cNvSpPr txBox="1"/>
          <p:nvPr/>
        </p:nvSpPr>
        <p:spPr>
          <a:xfrm>
            <a:off x="5961118" y="1841234"/>
            <a:ext cx="287096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55600"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BA58"/>
              </a:buClr>
              <a:buSzPts val="1200"/>
            </a:pPr>
            <a:r>
              <a:rPr lang="fr-FR" sz="1100" b="0" i="0" u="none" strike="noStrike" cap="none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Pas besoin de métadonnées sur les articles/utilisateurs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EBC5D7-D642-4C08-AE34-A3956AD5D5F3}"/>
              </a:ext>
            </a:extLst>
          </p:cNvPr>
          <p:cNvSpPr txBox="1"/>
          <p:nvPr/>
        </p:nvSpPr>
        <p:spPr>
          <a:xfrm>
            <a:off x="5977649" y="3150713"/>
            <a:ext cx="287096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55600" marR="508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BA58"/>
              </a:buClr>
              <a:buSzPts val="1200"/>
            </a:pPr>
            <a:r>
              <a:rPr lang="fr-FR" sz="1100" b="0" i="0" u="none" strike="noStrike" cap="none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Pas de recommandations possibles s’il n’y a pas eu suffisamment d’interactions  utilisateurs/items</a:t>
            </a:r>
            <a:endParaRPr lang="fr-FR" sz="1100" dirty="0"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22" name="Google Shape;821;p64">
            <a:extLst>
              <a:ext uri="{FF2B5EF4-FFF2-40B4-BE49-F238E27FC236}">
                <a16:creationId xmlns:a16="http://schemas.microsoft.com/office/drawing/2014/main" id="{52973C63-FCCA-432B-BCAC-5CC85535B051}"/>
              </a:ext>
            </a:extLst>
          </p:cNvPr>
          <p:cNvSpPr txBox="1">
            <a:spLocks/>
          </p:cNvSpPr>
          <p:nvPr/>
        </p:nvSpPr>
        <p:spPr>
          <a:xfrm>
            <a:off x="5535317" y="1476841"/>
            <a:ext cx="21306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>
              <a:spcAft>
                <a:spcPts val="1600"/>
              </a:spcAft>
            </a:pPr>
            <a:r>
              <a:rPr lang="fr-FR" dirty="0"/>
              <a:t>Avantages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703471" y="426180"/>
            <a:ext cx="78588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92456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Présentation : « 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Content »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Google Shape;82;p9"/>
          <p:cNvSpPr txBox="1"/>
          <p:nvPr/>
        </p:nvSpPr>
        <p:spPr>
          <a:xfrm>
            <a:off x="1242567" y="3657600"/>
            <a:ext cx="354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Sauf que l’on a besoin de données…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858F72-CBA7-4A16-94E1-1C999A1DDC39}"/>
              </a:ext>
            </a:extLst>
          </p:cNvPr>
          <p:cNvSpPr txBox="1"/>
          <p:nvPr/>
        </p:nvSpPr>
        <p:spPr>
          <a:xfrm>
            <a:off x="5062039" y="1581260"/>
            <a:ext cx="2111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ato" panose="020B0604020202020204" charset="0"/>
                <a:cs typeface="Lato" panose="020B0604020202020204" charset="0"/>
              </a:rPr>
              <a:t>Encourager la lecture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3F80D5-C091-4492-8E6F-D90EB4711D1A}"/>
              </a:ext>
            </a:extLst>
          </p:cNvPr>
          <p:cNvSpPr txBox="1"/>
          <p:nvPr/>
        </p:nvSpPr>
        <p:spPr>
          <a:xfrm>
            <a:off x="5062038" y="2315430"/>
            <a:ext cx="3288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ato" panose="020B0604020202020204" charset="0"/>
                <a:cs typeface="Lato" panose="020B0604020202020204" charset="0"/>
              </a:rPr>
              <a:t>Recommander 5 articles pertinents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B4B4A-8695-49B8-8B6F-BB65BC39F8E6}"/>
              </a:ext>
            </a:extLst>
          </p:cNvPr>
          <p:cNvSpPr txBox="1"/>
          <p:nvPr/>
        </p:nvSpPr>
        <p:spPr>
          <a:xfrm>
            <a:off x="4855041" y="2941674"/>
            <a:ext cx="38423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ato" panose="020B0604020202020204" charset="0"/>
                <a:cs typeface="Lato" panose="020B0604020202020204" charset="0"/>
              </a:rPr>
              <a:t>Création d’une MVP (application mobile) : </a:t>
            </a:r>
          </a:p>
          <a:p>
            <a:pPr marL="342900" indent="-342900">
              <a:buFont typeface="Arial"/>
              <a:buAutoNum type="arabicPeriod"/>
            </a:pPr>
            <a:r>
              <a:rPr lang="fr-FR" dirty="0">
                <a:latin typeface="Lato" panose="020B0604020202020204" charset="0"/>
                <a:cs typeface="Lato" panose="020B0604020202020204" charset="0"/>
              </a:rPr>
              <a:t>Récupérer des données</a:t>
            </a:r>
          </a:p>
          <a:p>
            <a:pPr marL="342900" indent="-342900">
              <a:buFont typeface="Arial"/>
              <a:buAutoNum type="arabicPeriod"/>
            </a:pPr>
            <a:r>
              <a:rPr lang="fr-FR" dirty="0">
                <a:latin typeface="Lato" panose="020B0604020202020204" charset="0"/>
                <a:cs typeface="Lato" panose="020B0604020202020204" charset="0"/>
              </a:rPr>
              <a:t>Créer un système de recommandation</a:t>
            </a:r>
          </a:p>
          <a:p>
            <a:pPr marL="342900" indent="-342900">
              <a:buFont typeface="Arial"/>
              <a:buAutoNum type="arabicPeriod"/>
            </a:pPr>
            <a:r>
              <a:rPr lang="fr-FR" dirty="0">
                <a:latin typeface="Lato" panose="020B0604020202020204" charset="0"/>
                <a:cs typeface="Lato" panose="020B0604020202020204" charset="0"/>
              </a:rPr>
              <a:t>L’intégrer dans une application mobile</a:t>
            </a:r>
          </a:p>
          <a:p>
            <a:pPr marL="342900" indent="-342900">
              <a:buFont typeface="Arial"/>
              <a:buAutoNum type="arabicPeriod"/>
            </a:pPr>
            <a:r>
              <a:rPr lang="fr-FR" dirty="0">
                <a:latin typeface="Lato" panose="020B0604020202020204" charset="0"/>
                <a:cs typeface="Lato" panose="020B0604020202020204" charset="0"/>
              </a:rPr>
              <a:t>Prévoir la mise à jour des données</a:t>
            </a:r>
          </a:p>
        </p:txBody>
      </p:sp>
      <p:grpSp>
        <p:nvGrpSpPr>
          <p:cNvPr id="14" name="Google Shape;9654;p91">
            <a:extLst>
              <a:ext uri="{FF2B5EF4-FFF2-40B4-BE49-F238E27FC236}">
                <a16:creationId xmlns:a16="http://schemas.microsoft.com/office/drawing/2014/main" id="{B4628AAF-E22C-4BC7-B13A-1F3A1E7011AA}"/>
              </a:ext>
            </a:extLst>
          </p:cNvPr>
          <p:cNvGrpSpPr/>
          <p:nvPr/>
        </p:nvGrpSpPr>
        <p:grpSpPr>
          <a:xfrm>
            <a:off x="4744832" y="2230670"/>
            <a:ext cx="283985" cy="341080"/>
            <a:chOff x="1493849" y="2775533"/>
            <a:chExt cx="283985" cy="341080"/>
          </a:xfrm>
        </p:grpSpPr>
        <p:sp>
          <p:nvSpPr>
            <p:cNvPr id="15" name="Google Shape;9655;p91">
              <a:extLst>
                <a:ext uri="{FF2B5EF4-FFF2-40B4-BE49-F238E27FC236}">
                  <a16:creationId xmlns:a16="http://schemas.microsoft.com/office/drawing/2014/main" id="{5D5DB66C-0113-45D9-9C45-58E210672EE1}"/>
                </a:ext>
              </a:extLst>
            </p:cNvPr>
            <p:cNvSpPr/>
            <p:nvPr/>
          </p:nvSpPr>
          <p:spPr>
            <a:xfrm>
              <a:off x="1493849" y="2775533"/>
              <a:ext cx="283985" cy="341080"/>
            </a:xfrm>
            <a:custGeom>
              <a:avLst/>
              <a:gdLst/>
              <a:ahLst/>
              <a:cxnLst/>
              <a:rect l="l" t="t" r="r" b="b"/>
              <a:pathLst>
                <a:path w="8943" h="10741" extrusionOk="0">
                  <a:moveTo>
                    <a:pt x="8430" y="1013"/>
                  </a:moveTo>
                  <a:cubicBezTo>
                    <a:pt x="8466" y="1013"/>
                    <a:pt x="8514" y="1025"/>
                    <a:pt x="8549" y="1061"/>
                  </a:cubicBezTo>
                  <a:cubicBezTo>
                    <a:pt x="8573" y="1084"/>
                    <a:pt x="8585" y="1132"/>
                    <a:pt x="8585" y="1180"/>
                  </a:cubicBezTo>
                  <a:lnTo>
                    <a:pt x="8585" y="1846"/>
                  </a:lnTo>
                  <a:cubicBezTo>
                    <a:pt x="8585" y="2454"/>
                    <a:pt x="8454" y="2906"/>
                    <a:pt x="8192" y="3204"/>
                  </a:cubicBezTo>
                  <a:cubicBezTo>
                    <a:pt x="7954" y="3466"/>
                    <a:pt x="7633" y="3585"/>
                    <a:pt x="7323" y="3716"/>
                  </a:cubicBezTo>
                  <a:cubicBezTo>
                    <a:pt x="7180" y="3775"/>
                    <a:pt x="7025" y="3835"/>
                    <a:pt x="6894" y="3918"/>
                  </a:cubicBezTo>
                  <a:cubicBezTo>
                    <a:pt x="7037" y="3466"/>
                    <a:pt x="7121" y="2989"/>
                    <a:pt x="7121" y="2501"/>
                  </a:cubicBezTo>
                  <a:lnTo>
                    <a:pt x="7121" y="1811"/>
                  </a:lnTo>
                  <a:cubicBezTo>
                    <a:pt x="7335" y="1811"/>
                    <a:pt x="7549" y="1715"/>
                    <a:pt x="7680" y="1513"/>
                  </a:cubicBezTo>
                  <a:lnTo>
                    <a:pt x="7799" y="1334"/>
                  </a:lnTo>
                  <a:cubicBezTo>
                    <a:pt x="7954" y="1132"/>
                    <a:pt x="8168" y="1013"/>
                    <a:pt x="8430" y="1013"/>
                  </a:cubicBezTo>
                  <a:close/>
                  <a:moveTo>
                    <a:pt x="453" y="1025"/>
                  </a:moveTo>
                  <a:cubicBezTo>
                    <a:pt x="703" y="1025"/>
                    <a:pt x="929" y="1144"/>
                    <a:pt x="1072" y="1358"/>
                  </a:cubicBezTo>
                  <a:lnTo>
                    <a:pt x="1191" y="1537"/>
                  </a:lnTo>
                  <a:cubicBezTo>
                    <a:pt x="1322" y="1703"/>
                    <a:pt x="1537" y="1834"/>
                    <a:pt x="1763" y="1834"/>
                  </a:cubicBezTo>
                  <a:lnTo>
                    <a:pt x="1763" y="2513"/>
                  </a:lnTo>
                  <a:cubicBezTo>
                    <a:pt x="1763" y="2989"/>
                    <a:pt x="1834" y="3466"/>
                    <a:pt x="1977" y="3930"/>
                  </a:cubicBezTo>
                  <a:cubicBezTo>
                    <a:pt x="1846" y="3835"/>
                    <a:pt x="1703" y="3775"/>
                    <a:pt x="1548" y="3716"/>
                  </a:cubicBezTo>
                  <a:cubicBezTo>
                    <a:pt x="1239" y="3597"/>
                    <a:pt x="929" y="3466"/>
                    <a:pt x="691" y="3204"/>
                  </a:cubicBezTo>
                  <a:cubicBezTo>
                    <a:pt x="417" y="2906"/>
                    <a:pt x="286" y="2454"/>
                    <a:pt x="286" y="1846"/>
                  </a:cubicBezTo>
                  <a:lnTo>
                    <a:pt x="286" y="1191"/>
                  </a:lnTo>
                  <a:cubicBezTo>
                    <a:pt x="286" y="1144"/>
                    <a:pt x="298" y="1096"/>
                    <a:pt x="334" y="1072"/>
                  </a:cubicBezTo>
                  <a:cubicBezTo>
                    <a:pt x="358" y="1037"/>
                    <a:pt x="405" y="1025"/>
                    <a:pt x="453" y="1025"/>
                  </a:cubicBezTo>
                  <a:close/>
                  <a:moveTo>
                    <a:pt x="7097" y="299"/>
                  </a:moveTo>
                  <a:lnTo>
                    <a:pt x="7097" y="668"/>
                  </a:lnTo>
                  <a:lnTo>
                    <a:pt x="5739" y="668"/>
                  </a:lnTo>
                  <a:cubicBezTo>
                    <a:pt x="5656" y="668"/>
                    <a:pt x="5585" y="739"/>
                    <a:pt x="5585" y="834"/>
                  </a:cubicBezTo>
                  <a:cubicBezTo>
                    <a:pt x="5585" y="918"/>
                    <a:pt x="5656" y="1001"/>
                    <a:pt x="5739" y="1001"/>
                  </a:cubicBezTo>
                  <a:lnTo>
                    <a:pt x="6775" y="1001"/>
                  </a:lnTo>
                  <a:lnTo>
                    <a:pt x="6775" y="2513"/>
                  </a:lnTo>
                  <a:cubicBezTo>
                    <a:pt x="6787" y="3882"/>
                    <a:pt x="6132" y="5192"/>
                    <a:pt x="5013" y="6014"/>
                  </a:cubicBezTo>
                  <a:lnTo>
                    <a:pt x="4894" y="6097"/>
                  </a:lnTo>
                  <a:cubicBezTo>
                    <a:pt x="4870" y="6097"/>
                    <a:pt x="4835" y="6085"/>
                    <a:pt x="4811" y="6085"/>
                  </a:cubicBezTo>
                  <a:lnTo>
                    <a:pt x="4037" y="6085"/>
                  </a:lnTo>
                  <a:cubicBezTo>
                    <a:pt x="4001" y="6085"/>
                    <a:pt x="3977" y="6085"/>
                    <a:pt x="3942" y="6097"/>
                  </a:cubicBezTo>
                  <a:lnTo>
                    <a:pt x="3823" y="6014"/>
                  </a:lnTo>
                  <a:cubicBezTo>
                    <a:pt x="2727" y="5192"/>
                    <a:pt x="2060" y="3882"/>
                    <a:pt x="2060" y="2513"/>
                  </a:cubicBezTo>
                  <a:lnTo>
                    <a:pt x="2060" y="1001"/>
                  </a:lnTo>
                  <a:lnTo>
                    <a:pt x="5013" y="1001"/>
                  </a:lnTo>
                  <a:cubicBezTo>
                    <a:pt x="5108" y="1001"/>
                    <a:pt x="5180" y="918"/>
                    <a:pt x="5180" y="834"/>
                  </a:cubicBezTo>
                  <a:cubicBezTo>
                    <a:pt x="5180" y="739"/>
                    <a:pt x="5108" y="668"/>
                    <a:pt x="5013" y="668"/>
                  </a:cubicBezTo>
                  <a:lnTo>
                    <a:pt x="1727" y="668"/>
                  </a:lnTo>
                  <a:lnTo>
                    <a:pt x="1727" y="299"/>
                  </a:lnTo>
                  <a:close/>
                  <a:moveTo>
                    <a:pt x="4823" y="6395"/>
                  </a:moveTo>
                  <a:cubicBezTo>
                    <a:pt x="4882" y="6395"/>
                    <a:pt x="4930" y="6442"/>
                    <a:pt x="4930" y="6502"/>
                  </a:cubicBezTo>
                  <a:lnTo>
                    <a:pt x="4930" y="6621"/>
                  </a:lnTo>
                  <a:cubicBezTo>
                    <a:pt x="4930" y="6680"/>
                    <a:pt x="4882" y="6728"/>
                    <a:pt x="4823" y="6728"/>
                  </a:cubicBezTo>
                  <a:lnTo>
                    <a:pt x="4049" y="6728"/>
                  </a:lnTo>
                  <a:cubicBezTo>
                    <a:pt x="3989" y="6728"/>
                    <a:pt x="3942" y="6680"/>
                    <a:pt x="3942" y="6621"/>
                  </a:cubicBezTo>
                  <a:lnTo>
                    <a:pt x="3942" y="6502"/>
                  </a:lnTo>
                  <a:cubicBezTo>
                    <a:pt x="3942" y="6442"/>
                    <a:pt x="3989" y="6395"/>
                    <a:pt x="4049" y="6395"/>
                  </a:cubicBezTo>
                  <a:close/>
                  <a:moveTo>
                    <a:pt x="4620" y="7037"/>
                  </a:moveTo>
                  <a:lnTo>
                    <a:pt x="4620" y="8573"/>
                  </a:lnTo>
                  <a:lnTo>
                    <a:pt x="4239" y="8573"/>
                  </a:lnTo>
                  <a:lnTo>
                    <a:pt x="4239" y="7037"/>
                  </a:lnTo>
                  <a:close/>
                  <a:moveTo>
                    <a:pt x="5418" y="8883"/>
                  </a:moveTo>
                  <a:cubicBezTo>
                    <a:pt x="5525" y="8883"/>
                    <a:pt x="5608" y="8978"/>
                    <a:pt x="5608" y="9073"/>
                  </a:cubicBezTo>
                  <a:lnTo>
                    <a:pt x="5608" y="9252"/>
                  </a:lnTo>
                  <a:lnTo>
                    <a:pt x="4215" y="9252"/>
                  </a:lnTo>
                  <a:cubicBezTo>
                    <a:pt x="4120" y="9252"/>
                    <a:pt x="4049" y="9335"/>
                    <a:pt x="4049" y="9419"/>
                  </a:cubicBezTo>
                  <a:cubicBezTo>
                    <a:pt x="4049" y="9514"/>
                    <a:pt x="4120" y="9585"/>
                    <a:pt x="4215" y="9585"/>
                  </a:cubicBezTo>
                  <a:lnTo>
                    <a:pt x="6370" y="9585"/>
                  </a:lnTo>
                  <a:cubicBezTo>
                    <a:pt x="6382" y="9585"/>
                    <a:pt x="6406" y="9597"/>
                    <a:pt x="6418" y="9609"/>
                  </a:cubicBezTo>
                  <a:lnTo>
                    <a:pt x="6561" y="10371"/>
                  </a:lnTo>
                  <a:cubicBezTo>
                    <a:pt x="6561" y="10383"/>
                    <a:pt x="6561" y="10407"/>
                    <a:pt x="6549" y="10407"/>
                  </a:cubicBezTo>
                  <a:cubicBezTo>
                    <a:pt x="6549" y="10407"/>
                    <a:pt x="6537" y="10419"/>
                    <a:pt x="6525" y="10419"/>
                  </a:cubicBezTo>
                  <a:lnTo>
                    <a:pt x="2370" y="10419"/>
                  </a:lnTo>
                  <a:cubicBezTo>
                    <a:pt x="2358" y="10419"/>
                    <a:pt x="2334" y="10407"/>
                    <a:pt x="2334" y="10407"/>
                  </a:cubicBezTo>
                  <a:cubicBezTo>
                    <a:pt x="2334" y="10407"/>
                    <a:pt x="2322" y="10383"/>
                    <a:pt x="2322" y="10371"/>
                  </a:cubicBezTo>
                  <a:lnTo>
                    <a:pt x="2477" y="9609"/>
                  </a:lnTo>
                  <a:cubicBezTo>
                    <a:pt x="2477" y="9597"/>
                    <a:pt x="2489" y="9585"/>
                    <a:pt x="2513" y="9585"/>
                  </a:cubicBezTo>
                  <a:lnTo>
                    <a:pt x="3489" y="9585"/>
                  </a:lnTo>
                  <a:cubicBezTo>
                    <a:pt x="3573" y="9585"/>
                    <a:pt x="3644" y="9514"/>
                    <a:pt x="3644" y="9419"/>
                  </a:cubicBezTo>
                  <a:cubicBezTo>
                    <a:pt x="3644" y="9335"/>
                    <a:pt x="3573" y="9252"/>
                    <a:pt x="3489" y="9252"/>
                  </a:cubicBezTo>
                  <a:lnTo>
                    <a:pt x="3263" y="9252"/>
                  </a:lnTo>
                  <a:lnTo>
                    <a:pt x="3263" y="9073"/>
                  </a:lnTo>
                  <a:cubicBezTo>
                    <a:pt x="3263" y="8978"/>
                    <a:pt x="3346" y="8883"/>
                    <a:pt x="3453" y="8883"/>
                  </a:cubicBezTo>
                  <a:close/>
                  <a:moveTo>
                    <a:pt x="1739" y="1"/>
                  </a:moveTo>
                  <a:cubicBezTo>
                    <a:pt x="1572" y="1"/>
                    <a:pt x="1441" y="132"/>
                    <a:pt x="1441" y="299"/>
                  </a:cubicBezTo>
                  <a:lnTo>
                    <a:pt x="1441" y="703"/>
                  </a:lnTo>
                  <a:cubicBezTo>
                    <a:pt x="1441" y="858"/>
                    <a:pt x="1572" y="1001"/>
                    <a:pt x="1739" y="1001"/>
                  </a:cubicBezTo>
                  <a:lnTo>
                    <a:pt x="1775" y="1001"/>
                  </a:lnTo>
                  <a:lnTo>
                    <a:pt x="1775" y="1513"/>
                  </a:lnTo>
                  <a:cubicBezTo>
                    <a:pt x="1656" y="1513"/>
                    <a:pt x="1537" y="1453"/>
                    <a:pt x="1477" y="1358"/>
                  </a:cubicBezTo>
                  <a:lnTo>
                    <a:pt x="1358" y="1180"/>
                  </a:lnTo>
                  <a:cubicBezTo>
                    <a:pt x="1156" y="882"/>
                    <a:pt x="822" y="715"/>
                    <a:pt x="477" y="715"/>
                  </a:cubicBezTo>
                  <a:cubicBezTo>
                    <a:pt x="346" y="715"/>
                    <a:pt x="227" y="763"/>
                    <a:pt x="132" y="846"/>
                  </a:cubicBezTo>
                  <a:cubicBezTo>
                    <a:pt x="48" y="941"/>
                    <a:pt x="1" y="1049"/>
                    <a:pt x="1" y="1191"/>
                  </a:cubicBezTo>
                  <a:lnTo>
                    <a:pt x="1" y="1846"/>
                  </a:lnTo>
                  <a:cubicBezTo>
                    <a:pt x="1" y="3418"/>
                    <a:pt x="798" y="3751"/>
                    <a:pt x="1465" y="4013"/>
                  </a:cubicBezTo>
                  <a:cubicBezTo>
                    <a:pt x="1810" y="4168"/>
                    <a:pt x="2144" y="4299"/>
                    <a:pt x="2299" y="4609"/>
                  </a:cubicBezTo>
                  <a:cubicBezTo>
                    <a:pt x="2334" y="4704"/>
                    <a:pt x="2322" y="4775"/>
                    <a:pt x="2263" y="4847"/>
                  </a:cubicBezTo>
                  <a:cubicBezTo>
                    <a:pt x="2212" y="4914"/>
                    <a:pt x="2120" y="4946"/>
                    <a:pt x="2041" y="4946"/>
                  </a:cubicBezTo>
                  <a:cubicBezTo>
                    <a:pt x="2008" y="4946"/>
                    <a:pt x="1978" y="4940"/>
                    <a:pt x="1953" y="4930"/>
                  </a:cubicBezTo>
                  <a:cubicBezTo>
                    <a:pt x="1834" y="4882"/>
                    <a:pt x="1822" y="4728"/>
                    <a:pt x="1834" y="4632"/>
                  </a:cubicBezTo>
                  <a:cubicBezTo>
                    <a:pt x="1834" y="4537"/>
                    <a:pt x="1775" y="4466"/>
                    <a:pt x="1679" y="4466"/>
                  </a:cubicBezTo>
                  <a:cubicBezTo>
                    <a:pt x="1596" y="4466"/>
                    <a:pt x="1513" y="4525"/>
                    <a:pt x="1513" y="4609"/>
                  </a:cubicBezTo>
                  <a:cubicBezTo>
                    <a:pt x="1513" y="4740"/>
                    <a:pt x="1537" y="5085"/>
                    <a:pt x="1834" y="5228"/>
                  </a:cubicBezTo>
                  <a:cubicBezTo>
                    <a:pt x="1906" y="5252"/>
                    <a:pt x="1965" y="5263"/>
                    <a:pt x="2037" y="5263"/>
                  </a:cubicBezTo>
                  <a:cubicBezTo>
                    <a:pt x="2203" y="5263"/>
                    <a:pt x="2382" y="5192"/>
                    <a:pt x="2489" y="5073"/>
                  </a:cubicBezTo>
                  <a:cubicBezTo>
                    <a:pt x="2501" y="5061"/>
                    <a:pt x="2513" y="5049"/>
                    <a:pt x="2513" y="5025"/>
                  </a:cubicBezTo>
                  <a:cubicBezTo>
                    <a:pt x="2811" y="5502"/>
                    <a:pt x="3215" y="5942"/>
                    <a:pt x="3680" y="6275"/>
                  </a:cubicBezTo>
                  <a:lnTo>
                    <a:pt x="3703" y="6299"/>
                  </a:lnTo>
                  <a:cubicBezTo>
                    <a:pt x="3656" y="6347"/>
                    <a:pt x="3644" y="6430"/>
                    <a:pt x="3644" y="6514"/>
                  </a:cubicBezTo>
                  <a:lnTo>
                    <a:pt x="3644" y="6633"/>
                  </a:lnTo>
                  <a:cubicBezTo>
                    <a:pt x="3644" y="6835"/>
                    <a:pt x="3775" y="6990"/>
                    <a:pt x="3965" y="7037"/>
                  </a:cubicBezTo>
                  <a:lnTo>
                    <a:pt x="3965" y="8585"/>
                  </a:lnTo>
                  <a:lnTo>
                    <a:pt x="3489" y="8585"/>
                  </a:lnTo>
                  <a:cubicBezTo>
                    <a:pt x="3203" y="8585"/>
                    <a:pt x="2977" y="8811"/>
                    <a:pt x="2977" y="9085"/>
                  </a:cubicBezTo>
                  <a:lnTo>
                    <a:pt x="2977" y="9264"/>
                  </a:lnTo>
                  <a:lnTo>
                    <a:pt x="2549" y="9264"/>
                  </a:lnTo>
                  <a:cubicBezTo>
                    <a:pt x="2382" y="9264"/>
                    <a:pt x="2239" y="9383"/>
                    <a:pt x="2203" y="9550"/>
                  </a:cubicBezTo>
                  <a:lnTo>
                    <a:pt x="2060" y="10312"/>
                  </a:lnTo>
                  <a:cubicBezTo>
                    <a:pt x="2037" y="10419"/>
                    <a:pt x="2060" y="10514"/>
                    <a:pt x="2132" y="10609"/>
                  </a:cubicBezTo>
                  <a:cubicBezTo>
                    <a:pt x="2203" y="10693"/>
                    <a:pt x="2299" y="10740"/>
                    <a:pt x="2394" y="10740"/>
                  </a:cubicBezTo>
                  <a:lnTo>
                    <a:pt x="6549" y="10740"/>
                  </a:lnTo>
                  <a:cubicBezTo>
                    <a:pt x="6656" y="10740"/>
                    <a:pt x="6763" y="10693"/>
                    <a:pt x="6823" y="10609"/>
                  </a:cubicBezTo>
                  <a:cubicBezTo>
                    <a:pt x="6894" y="10514"/>
                    <a:pt x="6906" y="10419"/>
                    <a:pt x="6894" y="10312"/>
                  </a:cubicBezTo>
                  <a:lnTo>
                    <a:pt x="6740" y="9550"/>
                  </a:lnTo>
                  <a:cubicBezTo>
                    <a:pt x="6716" y="9383"/>
                    <a:pt x="6561" y="9264"/>
                    <a:pt x="6406" y="9264"/>
                  </a:cubicBezTo>
                  <a:lnTo>
                    <a:pt x="5966" y="9264"/>
                  </a:lnTo>
                  <a:lnTo>
                    <a:pt x="5966" y="9085"/>
                  </a:lnTo>
                  <a:cubicBezTo>
                    <a:pt x="5966" y="8811"/>
                    <a:pt x="5751" y="8585"/>
                    <a:pt x="5466" y="8585"/>
                  </a:cubicBezTo>
                  <a:lnTo>
                    <a:pt x="4989" y="8585"/>
                  </a:lnTo>
                  <a:lnTo>
                    <a:pt x="4989" y="7037"/>
                  </a:lnTo>
                  <a:cubicBezTo>
                    <a:pt x="5168" y="6990"/>
                    <a:pt x="5299" y="6835"/>
                    <a:pt x="5299" y="6633"/>
                  </a:cubicBezTo>
                  <a:lnTo>
                    <a:pt x="5299" y="6502"/>
                  </a:lnTo>
                  <a:cubicBezTo>
                    <a:pt x="5299" y="6430"/>
                    <a:pt x="5275" y="6359"/>
                    <a:pt x="5239" y="6275"/>
                  </a:cubicBezTo>
                  <a:lnTo>
                    <a:pt x="5275" y="6264"/>
                  </a:lnTo>
                  <a:cubicBezTo>
                    <a:pt x="5728" y="5918"/>
                    <a:pt x="6132" y="5490"/>
                    <a:pt x="6430" y="5013"/>
                  </a:cubicBezTo>
                  <a:cubicBezTo>
                    <a:pt x="6442" y="5025"/>
                    <a:pt x="6466" y="5049"/>
                    <a:pt x="6466" y="5061"/>
                  </a:cubicBezTo>
                  <a:cubicBezTo>
                    <a:pt x="6585" y="5180"/>
                    <a:pt x="6740" y="5252"/>
                    <a:pt x="6906" y="5252"/>
                  </a:cubicBezTo>
                  <a:cubicBezTo>
                    <a:pt x="6978" y="5252"/>
                    <a:pt x="7061" y="5240"/>
                    <a:pt x="7121" y="5204"/>
                  </a:cubicBezTo>
                  <a:cubicBezTo>
                    <a:pt x="7418" y="5073"/>
                    <a:pt x="7442" y="4751"/>
                    <a:pt x="7430" y="4597"/>
                  </a:cubicBezTo>
                  <a:cubicBezTo>
                    <a:pt x="7430" y="4513"/>
                    <a:pt x="7359" y="4454"/>
                    <a:pt x="7263" y="4454"/>
                  </a:cubicBezTo>
                  <a:cubicBezTo>
                    <a:pt x="7180" y="4454"/>
                    <a:pt x="7121" y="4525"/>
                    <a:pt x="7121" y="4609"/>
                  </a:cubicBezTo>
                  <a:cubicBezTo>
                    <a:pt x="7121" y="4716"/>
                    <a:pt x="7097" y="4871"/>
                    <a:pt x="7002" y="4906"/>
                  </a:cubicBezTo>
                  <a:cubicBezTo>
                    <a:pt x="6975" y="4920"/>
                    <a:pt x="6945" y="4925"/>
                    <a:pt x="6913" y="4925"/>
                  </a:cubicBezTo>
                  <a:cubicBezTo>
                    <a:pt x="6831" y="4925"/>
                    <a:pt x="6740" y="4886"/>
                    <a:pt x="6680" y="4835"/>
                  </a:cubicBezTo>
                  <a:cubicBezTo>
                    <a:pt x="6621" y="4775"/>
                    <a:pt x="6609" y="4692"/>
                    <a:pt x="6656" y="4597"/>
                  </a:cubicBezTo>
                  <a:cubicBezTo>
                    <a:pt x="6799" y="4287"/>
                    <a:pt x="7121" y="4156"/>
                    <a:pt x="7490" y="4001"/>
                  </a:cubicBezTo>
                  <a:cubicBezTo>
                    <a:pt x="8145" y="3739"/>
                    <a:pt x="8942" y="3406"/>
                    <a:pt x="8942" y="1834"/>
                  </a:cubicBezTo>
                  <a:lnTo>
                    <a:pt x="8942" y="1180"/>
                  </a:lnTo>
                  <a:cubicBezTo>
                    <a:pt x="8907" y="1061"/>
                    <a:pt x="8847" y="941"/>
                    <a:pt x="8752" y="846"/>
                  </a:cubicBezTo>
                  <a:cubicBezTo>
                    <a:pt x="8668" y="763"/>
                    <a:pt x="8549" y="715"/>
                    <a:pt x="8406" y="715"/>
                  </a:cubicBezTo>
                  <a:cubicBezTo>
                    <a:pt x="8049" y="715"/>
                    <a:pt x="7728" y="894"/>
                    <a:pt x="7537" y="1180"/>
                  </a:cubicBezTo>
                  <a:lnTo>
                    <a:pt x="7418" y="1358"/>
                  </a:lnTo>
                  <a:cubicBezTo>
                    <a:pt x="7335" y="1453"/>
                    <a:pt x="7240" y="1513"/>
                    <a:pt x="7121" y="1513"/>
                  </a:cubicBezTo>
                  <a:lnTo>
                    <a:pt x="7121" y="1001"/>
                  </a:lnTo>
                  <a:lnTo>
                    <a:pt x="7144" y="1001"/>
                  </a:lnTo>
                  <a:cubicBezTo>
                    <a:pt x="7311" y="1001"/>
                    <a:pt x="7442" y="858"/>
                    <a:pt x="7442" y="703"/>
                  </a:cubicBezTo>
                  <a:lnTo>
                    <a:pt x="7442" y="299"/>
                  </a:lnTo>
                  <a:cubicBezTo>
                    <a:pt x="7442" y="132"/>
                    <a:pt x="7311" y="1"/>
                    <a:pt x="7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656;p91">
              <a:extLst>
                <a:ext uri="{FF2B5EF4-FFF2-40B4-BE49-F238E27FC236}">
                  <a16:creationId xmlns:a16="http://schemas.microsoft.com/office/drawing/2014/main" id="{0CD0520F-9B17-4BE0-B394-29FFBE170DF4}"/>
                </a:ext>
              </a:extLst>
            </p:cNvPr>
            <p:cNvSpPr/>
            <p:nvPr/>
          </p:nvSpPr>
          <p:spPr>
            <a:xfrm>
              <a:off x="1590638" y="2834153"/>
              <a:ext cx="88501" cy="84754"/>
            </a:xfrm>
            <a:custGeom>
              <a:avLst/>
              <a:gdLst/>
              <a:ahLst/>
              <a:cxnLst/>
              <a:rect l="l" t="t" r="r" b="b"/>
              <a:pathLst>
                <a:path w="2787" h="2669" extrusionOk="0">
                  <a:moveTo>
                    <a:pt x="1358" y="488"/>
                  </a:moveTo>
                  <a:lnTo>
                    <a:pt x="1596" y="977"/>
                  </a:lnTo>
                  <a:cubicBezTo>
                    <a:pt x="1632" y="1036"/>
                    <a:pt x="1668" y="1072"/>
                    <a:pt x="1751" y="1084"/>
                  </a:cubicBezTo>
                  <a:lnTo>
                    <a:pt x="2299" y="1155"/>
                  </a:lnTo>
                  <a:lnTo>
                    <a:pt x="1929" y="1548"/>
                  </a:lnTo>
                  <a:cubicBezTo>
                    <a:pt x="1882" y="1596"/>
                    <a:pt x="1870" y="1655"/>
                    <a:pt x="1870" y="1715"/>
                  </a:cubicBezTo>
                  <a:lnTo>
                    <a:pt x="1953" y="2263"/>
                  </a:lnTo>
                  <a:lnTo>
                    <a:pt x="1465" y="2012"/>
                  </a:lnTo>
                  <a:cubicBezTo>
                    <a:pt x="1429" y="1989"/>
                    <a:pt x="1406" y="1989"/>
                    <a:pt x="1370" y="1989"/>
                  </a:cubicBezTo>
                  <a:cubicBezTo>
                    <a:pt x="1346" y="1989"/>
                    <a:pt x="1310" y="1989"/>
                    <a:pt x="1287" y="2012"/>
                  </a:cubicBezTo>
                  <a:lnTo>
                    <a:pt x="798" y="2263"/>
                  </a:lnTo>
                  <a:lnTo>
                    <a:pt x="882" y="1715"/>
                  </a:lnTo>
                  <a:cubicBezTo>
                    <a:pt x="894" y="1655"/>
                    <a:pt x="870" y="1596"/>
                    <a:pt x="822" y="1548"/>
                  </a:cubicBezTo>
                  <a:lnTo>
                    <a:pt x="417" y="1155"/>
                  </a:lnTo>
                  <a:lnTo>
                    <a:pt x="977" y="1084"/>
                  </a:lnTo>
                  <a:cubicBezTo>
                    <a:pt x="1036" y="1072"/>
                    <a:pt x="1096" y="1036"/>
                    <a:pt x="1120" y="977"/>
                  </a:cubicBezTo>
                  <a:lnTo>
                    <a:pt x="1358" y="488"/>
                  </a:lnTo>
                  <a:close/>
                  <a:moveTo>
                    <a:pt x="1406" y="0"/>
                  </a:moveTo>
                  <a:cubicBezTo>
                    <a:pt x="1334" y="0"/>
                    <a:pt x="1275" y="48"/>
                    <a:pt x="1239" y="107"/>
                  </a:cubicBezTo>
                  <a:lnTo>
                    <a:pt x="917" y="774"/>
                  </a:lnTo>
                  <a:lnTo>
                    <a:pt x="179" y="881"/>
                  </a:lnTo>
                  <a:cubicBezTo>
                    <a:pt x="108" y="893"/>
                    <a:pt x="48" y="941"/>
                    <a:pt x="36" y="1012"/>
                  </a:cubicBezTo>
                  <a:cubicBezTo>
                    <a:pt x="1" y="1084"/>
                    <a:pt x="36" y="1155"/>
                    <a:pt x="84" y="1203"/>
                  </a:cubicBezTo>
                  <a:lnTo>
                    <a:pt x="620" y="1727"/>
                  </a:lnTo>
                  <a:lnTo>
                    <a:pt x="501" y="2453"/>
                  </a:lnTo>
                  <a:cubicBezTo>
                    <a:pt x="477" y="2524"/>
                    <a:pt x="513" y="2608"/>
                    <a:pt x="572" y="2632"/>
                  </a:cubicBezTo>
                  <a:cubicBezTo>
                    <a:pt x="604" y="2657"/>
                    <a:pt x="639" y="2669"/>
                    <a:pt x="674" y="2669"/>
                  </a:cubicBezTo>
                  <a:cubicBezTo>
                    <a:pt x="705" y="2669"/>
                    <a:pt x="735" y="2660"/>
                    <a:pt x="763" y="2644"/>
                  </a:cubicBezTo>
                  <a:lnTo>
                    <a:pt x="1417" y="2310"/>
                  </a:lnTo>
                  <a:lnTo>
                    <a:pt x="2072" y="2644"/>
                  </a:lnTo>
                  <a:cubicBezTo>
                    <a:pt x="2108" y="2667"/>
                    <a:pt x="2132" y="2667"/>
                    <a:pt x="2168" y="2667"/>
                  </a:cubicBezTo>
                  <a:cubicBezTo>
                    <a:pt x="2203" y="2667"/>
                    <a:pt x="2239" y="2644"/>
                    <a:pt x="2263" y="2632"/>
                  </a:cubicBezTo>
                  <a:cubicBezTo>
                    <a:pt x="2322" y="2584"/>
                    <a:pt x="2358" y="2513"/>
                    <a:pt x="2346" y="2453"/>
                  </a:cubicBezTo>
                  <a:lnTo>
                    <a:pt x="2227" y="1727"/>
                  </a:lnTo>
                  <a:lnTo>
                    <a:pt x="2763" y="1203"/>
                  </a:lnTo>
                  <a:cubicBezTo>
                    <a:pt x="2775" y="1155"/>
                    <a:pt x="2787" y="1084"/>
                    <a:pt x="2775" y="1012"/>
                  </a:cubicBezTo>
                  <a:cubicBezTo>
                    <a:pt x="2739" y="941"/>
                    <a:pt x="2703" y="893"/>
                    <a:pt x="2620" y="881"/>
                  </a:cubicBezTo>
                  <a:lnTo>
                    <a:pt x="1894" y="774"/>
                  </a:lnTo>
                  <a:lnTo>
                    <a:pt x="1572" y="107"/>
                  </a:lnTo>
                  <a:cubicBezTo>
                    <a:pt x="1537" y="48"/>
                    <a:pt x="1465" y="0"/>
                    <a:pt x="14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3047;p97">
            <a:extLst>
              <a:ext uri="{FF2B5EF4-FFF2-40B4-BE49-F238E27FC236}">
                <a16:creationId xmlns:a16="http://schemas.microsoft.com/office/drawing/2014/main" id="{6C4CF911-783B-4DB0-9CFD-062837FEE223}"/>
              </a:ext>
            </a:extLst>
          </p:cNvPr>
          <p:cNvSpPr/>
          <p:nvPr/>
        </p:nvSpPr>
        <p:spPr>
          <a:xfrm>
            <a:off x="4681265" y="1542599"/>
            <a:ext cx="347552" cy="34643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D5C785-DF04-4C4F-8B87-E0531E8F9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96" y="1271483"/>
            <a:ext cx="3872573" cy="308693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8" name="Google Shape;298;p27"/>
          <p:cNvGraphicFramePr/>
          <p:nvPr>
            <p:extLst>
              <p:ext uri="{D42A27DB-BD31-4B8C-83A1-F6EECF244321}">
                <p14:modId xmlns:p14="http://schemas.microsoft.com/office/powerpoint/2010/main" val="2420640607"/>
              </p:ext>
            </p:extLst>
          </p:nvPr>
        </p:nvGraphicFramePr>
        <p:xfrm>
          <a:off x="270550" y="2075755"/>
          <a:ext cx="7812213" cy="1298149"/>
        </p:xfrm>
        <a:graphic>
          <a:graphicData uri="http://schemas.openxmlformats.org/drawingml/2006/table">
            <a:tbl>
              <a:tblPr firstRow="1" bandRow="1">
                <a:noFill/>
                <a:tableStyleId>{4196C04E-EB10-4DB7-B0BE-153471B84A8E}</a:tableStyleId>
              </a:tblPr>
              <a:tblGrid>
                <a:gridCol w="148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3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9872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1" u="none" strike="noStrike" cap="none" dirty="0">
                          <a:solidFill>
                            <a:srgbClr val="FFFFFF"/>
                          </a:solidFill>
                          <a:latin typeface="Lato" panose="020F0502020204030203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Approches</a:t>
                      </a:r>
                      <a:endParaRPr sz="800" u="none" strike="noStrike" cap="none" dirty="0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94300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127000" lvl="0" indent="-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1" u="none" strike="noStrike" cap="none" dirty="0">
                          <a:solidFill>
                            <a:srgbClr val="FFFFFF"/>
                          </a:solidFill>
                          <a:latin typeface="Lato" panose="020F0502020204030203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Nb articles même catégorie </a:t>
                      </a:r>
                    </a:p>
                    <a:p>
                      <a:pPr marL="317500" marR="127000" lvl="0" indent="-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1" u="none" strike="noStrike" cap="none" dirty="0">
                          <a:solidFill>
                            <a:srgbClr val="FFFFFF"/>
                          </a:solidFill>
                          <a:latin typeface="Lato" panose="020F0502020204030203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(par recommandation)</a:t>
                      </a:r>
                      <a:endParaRPr sz="800" u="none" strike="noStrike" cap="none" dirty="0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31425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177800" lvl="0" indent="-76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b="1" u="none" strike="noStrike" cap="none" dirty="0">
                          <a:solidFill>
                            <a:srgbClr val="FFFFFF"/>
                          </a:solidFill>
                          <a:latin typeface="Lato" panose="020F0502020204030203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Popularité des articles (clicks)</a:t>
                      </a:r>
                      <a:endParaRPr sz="800" u="none" strike="noStrike" cap="none" dirty="0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31425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203200" marR="152400" lvl="0" indent="-127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b="1" u="none" strike="noStrike" cap="none" dirty="0">
                          <a:solidFill>
                            <a:srgbClr val="FFFFFF"/>
                          </a:solidFill>
                          <a:latin typeface="Lato" panose="020F0502020204030203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Ancienneté des articles (en jours)</a:t>
                      </a:r>
                      <a:endParaRPr sz="800" u="none" strike="noStrike" cap="none" dirty="0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31425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203200" marR="152400" lvl="0" indent="-127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b="1" u="none" strike="noStrike" cap="none" dirty="0">
                          <a:solidFill>
                            <a:srgbClr val="FFFFFF"/>
                          </a:solidFill>
                          <a:latin typeface="Lato" panose="020F0502020204030203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Taille du modèle  </a:t>
                      </a:r>
                    </a:p>
                    <a:p>
                      <a:pPr marL="203200" marR="152400" lvl="0" indent="-127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b="1" u="none" strike="noStrike" cap="none" dirty="0">
                          <a:solidFill>
                            <a:srgbClr val="FFFFFF"/>
                          </a:solidFill>
                          <a:latin typeface="Lato" panose="020F0502020204030203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(en mo)</a:t>
                      </a:r>
                      <a:endParaRPr sz="800" u="none" strike="noStrike" cap="none" dirty="0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31425" marB="0"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59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1" u="none" strike="noStrike" cap="none" dirty="0" err="1">
                          <a:latin typeface="Lato" panose="020F0502020204030203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Random</a:t>
                      </a:r>
                      <a:endParaRPr sz="800" b="1" u="none" strike="noStrike" cap="none" dirty="0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73350" marB="0"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94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u="none" strike="noStrike" cap="none" dirty="0">
                          <a:latin typeface="Lato" panose="020F0502020204030203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0,08</a:t>
                      </a:r>
                      <a:endParaRPr sz="800" u="none" strike="noStrike" cap="none" dirty="0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73350" marB="0"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159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u="none" strike="noStrike" cap="none" dirty="0">
                          <a:latin typeface="Lato" panose="020F0502020204030203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5,2</a:t>
                      </a:r>
                      <a:endParaRPr sz="800" u="none" strike="noStrike" cap="none" dirty="0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73350" marB="0"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778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u="none" strike="noStrike" cap="none" dirty="0">
                          <a:latin typeface="Lato" panose="020F0502020204030203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799</a:t>
                      </a:r>
                      <a:endParaRPr sz="800" u="none" strike="noStrike" cap="none" dirty="0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73350" marB="0"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778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u="none" strike="noStrike" cap="none">
                          <a:latin typeface="Lato" panose="020F0502020204030203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0</a:t>
                      </a:r>
                      <a:endParaRPr sz="800" u="none" strike="noStrike" cap="none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73350" marB="0">
                    <a:solidFill>
                      <a:srgbClr val="E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59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1" u="none" strike="noStrike" cap="none">
                          <a:latin typeface="Lato" panose="020F0502020204030203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Content Based</a:t>
                      </a:r>
                      <a:endParaRPr sz="800" b="1" u="none" strike="noStrike" cap="none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73350" marB="0"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94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u="none" strike="noStrike" cap="none" dirty="0">
                          <a:latin typeface="Lato" panose="020F0502020204030203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0,76</a:t>
                      </a:r>
                      <a:endParaRPr sz="800" u="none" strike="noStrike" cap="none" dirty="0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73350" marB="0"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159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u="none" strike="noStrike" cap="none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165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73350" marB="0"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778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u="none" strike="noStrike" cap="none" dirty="0">
                          <a:latin typeface="Lato" panose="020F0502020204030203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643</a:t>
                      </a:r>
                      <a:endParaRPr sz="800" u="none" strike="noStrike" cap="none" dirty="0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73350" marB="0"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778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u="none" strike="noStrike" cap="none" dirty="0">
                          <a:latin typeface="Lato" panose="020F0502020204030203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91</a:t>
                      </a:r>
                      <a:endParaRPr sz="800" u="none" strike="noStrike" cap="none" dirty="0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73350" marB="0">
                    <a:solidFill>
                      <a:srgbClr val="E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59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1" u="none" strike="noStrike" cap="none">
                          <a:latin typeface="Lato" panose="020F0502020204030203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Collaborative filtered</a:t>
                      </a:r>
                      <a:endParaRPr sz="800" b="1" u="none" strike="noStrike" cap="none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73350" marB="0"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94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u="none" strike="noStrike" cap="none" dirty="0">
                          <a:latin typeface="Lato" panose="020F0502020204030203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0,40</a:t>
                      </a:r>
                      <a:endParaRPr sz="800" u="none" strike="noStrike" cap="none" dirty="0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73350" marB="0"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159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u="none" strike="noStrike" cap="none" dirty="0">
                          <a:latin typeface="Lato" panose="020F0502020204030203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11460</a:t>
                      </a:r>
                      <a:endParaRPr sz="800" u="none" strike="noStrike" cap="none" dirty="0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73350" marB="0"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778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u="none" strike="noStrike" cap="none" dirty="0">
                          <a:latin typeface="Lato" panose="020F0502020204030203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510</a:t>
                      </a:r>
                      <a:endParaRPr sz="800" u="none" strike="noStrike" cap="none" dirty="0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73350" marB="0"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778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u="none" strike="noStrike" cap="none" dirty="0">
                          <a:latin typeface="Lato" panose="020F0502020204030203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204</a:t>
                      </a:r>
                      <a:endParaRPr sz="800" u="none" strike="noStrike" cap="none" dirty="0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73350" marB="0">
                    <a:solidFill>
                      <a:srgbClr val="E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9" name="Google Shape;299;p27"/>
          <p:cNvSpPr txBox="1">
            <a:spLocks noGrp="1"/>
          </p:cNvSpPr>
          <p:nvPr>
            <p:ph type="title"/>
          </p:nvPr>
        </p:nvSpPr>
        <p:spPr>
          <a:xfrm>
            <a:off x="642600" y="460875"/>
            <a:ext cx="7858800" cy="41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92456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Comparaison performance des modèles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302" name="Google Shape;302;p27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7"/>
          <p:cNvSpPr txBox="1"/>
          <p:nvPr/>
        </p:nvSpPr>
        <p:spPr>
          <a:xfrm>
            <a:off x="543813" y="1202435"/>
            <a:ext cx="7284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Métriques</a:t>
            </a:r>
            <a:endParaRPr sz="2400" b="1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186;p17">
            <a:extLst>
              <a:ext uri="{FF2B5EF4-FFF2-40B4-BE49-F238E27FC236}">
                <a16:creationId xmlns:a16="http://schemas.microsoft.com/office/drawing/2014/main" id="{7E231844-F336-4DE4-9488-0AC5AF2DDC07}"/>
              </a:ext>
            </a:extLst>
          </p:cNvPr>
          <p:cNvSpPr txBox="1"/>
          <p:nvPr/>
        </p:nvSpPr>
        <p:spPr>
          <a:xfrm>
            <a:off x="0" y="1716350"/>
            <a:ext cx="81771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25450" marR="1024255" indent="-28575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Recommandations pour 1000 utilisateurs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D765E4-2502-47B0-BEBE-132ABA6C24F2}"/>
              </a:ext>
            </a:extLst>
          </p:cNvPr>
          <p:cNvSpPr txBox="1"/>
          <p:nvPr/>
        </p:nvSpPr>
        <p:spPr>
          <a:xfrm>
            <a:off x="270550" y="3646219"/>
            <a:ext cx="8416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Lato" panose="020F0502020204030203" pitchFamily="34" charset="0"/>
              </a:rPr>
              <a:t>Le modèle Content </a:t>
            </a:r>
            <a:r>
              <a:rPr lang="fr-FR" dirty="0" err="1">
                <a:latin typeface="Lato" panose="020F0502020204030203" pitchFamily="34" charset="0"/>
              </a:rPr>
              <a:t>Based</a:t>
            </a:r>
            <a:r>
              <a:rPr lang="fr-FR" dirty="0">
                <a:latin typeface="Lato" panose="020F0502020204030203" pitchFamily="34" charset="0"/>
              </a:rPr>
              <a:t> recommande des articles </a:t>
            </a:r>
            <a:r>
              <a:rPr lang="fr-FR" u="sng" dirty="0">
                <a:latin typeface="Lato" panose="020F0502020204030203" pitchFamily="34" charset="0"/>
              </a:rPr>
              <a:t>très</a:t>
            </a:r>
            <a:r>
              <a:rPr lang="fr-FR" dirty="0">
                <a:latin typeface="Lato" panose="020F0502020204030203" pitchFamily="34" charset="0"/>
              </a:rPr>
              <a:t> </a:t>
            </a:r>
            <a:r>
              <a:rPr lang="fr-FR" u="sng" dirty="0">
                <a:latin typeface="Lato" panose="020F0502020204030203" pitchFamily="34" charset="0"/>
              </a:rPr>
              <a:t>proche</a:t>
            </a:r>
            <a:r>
              <a:rPr lang="fr-FR" dirty="0">
                <a:latin typeface="Lato" panose="020F0502020204030203" pitchFamily="34" charset="0"/>
              </a:rPr>
              <a:t> au niveau de la </a:t>
            </a:r>
            <a:r>
              <a:rPr lang="fr-FR" i="1" dirty="0">
                <a:latin typeface="Lato" panose="020F0502020204030203" pitchFamily="34" charset="0"/>
              </a:rPr>
              <a:t>catégorie</a:t>
            </a:r>
            <a:r>
              <a:rPr lang="fr-FR" dirty="0">
                <a:latin typeface="Lato" panose="020F0502020204030203" pitchFamily="34" charset="0"/>
              </a:rPr>
              <a:t> et avec une </a:t>
            </a:r>
            <a:r>
              <a:rPr lang="fr-FR" i="1" dirty="0">
                <a:latin typeface="Lato" panose="020F0502020204030203" pitchFamily="34" charset="0"/>
              </a:rPr>
              <a:t>ancienneté</a:t>
            </a:r>
            <a:r>
              <a:rPr lang="fr-FR" dirty="0">
                <a:latin typeface="Lato" panose="020F0502020204030203" pitchFamily="34" charset="0"/>
              </a:rPr>
              <a:t> et une</a:t>
            </a:r>
            <a:r>
              <a:rPr lang="fr-FR" i="1" dirty="0">
                <a:latin typeface="Lato" panose="020F0502020204030203" pitchFamily="34" charset="0"/>
              </a:rPr>
              <a:t> popularité </a:t>
            </a:r>
            <a:r>
              <a:rPr lang="fr-FR" u="sng" dirty="0">
                <a:latin typeface="Lato" panose="020F0502020204030203" pitchFamily="34" charset="0"/>
              </a:rPr>
              <a:t>moyenne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Lato" panose="020F0502020204030203" pitchFamily="34" charset="0"/>
              </a:rPr>
              <a:t>Le modèle Collaborative </a:t>
            </a:r>
            <a:r>
              <a:rPr lang="fr-FR" dirty="0" err="1">
                <a:latin typeface="Lato" panose="020F0502020204030203" pitchFamily="34" charset="0"/>
              </a:rPr>
              <a:t>Filtered</a:t>
            </a:r>
            <a:r>
              <a:rPr lang="fr-FR" dirty="0">
                <a:latin typeface="Lato" panose="020F0502020204030203" pitchFamily="34" charset="0"/>
              </a:rPr>
              <a:t> recommande des articles </a:t>
            </a:r>
            <a:r>
              <a:rPr lang="fr-FR" u="sng" dirty="0">
                <a:latin typeface="Lato" panose="020F0502020204030203" pitchFamily="34" charset="0"/>
              </a:rPr>
              <a:t>moyennement</a:t>
            </a:r>
            <a:r>
              <a:rPr lang="fr-FR" dirty="0">
                <a:latin typeface="Lato" panose="020F0502020204030203" pitchFamily="34" charset="0"/>
              </a:rPr>
              <a:t> proche au niveau de la </a:t>
            </a:r>
            <a:r>
              <a:rPr lang="fr-FR" i="1" dirty="0">
                <a:latin typeface="Lato" panose="020F0502020204030203" pitchFamily="34" charset="0"/>
              </a:rPr>
              <a:t>catégorie</a:t>
            </a:r>
            <a:r>
              <a:rPr lang="fr-FR" dirty="0">
                <a:latin typeface="Lato" panose="020F0502020204030203" pitchFamily="34" charset="0"/>
              </a:rPr>
              <a:t> mais avec une </a:t>
            </a:r>
            <a:r>
              <a:rPr lang="fr-FR" i="1" dirty="0">
                <a:latin typeface="Lato" panose="020F0502020204030203" pitchFamily="34" charset="0"/>
              </a:rPr>
              <a:t>ancienneté</a:t>
            </a:r>
            <a:r>
              <a:rPr lang="fr-FR" u="sng" dirty="0">
                <a:latin typeface="Lato" panose="020F0502020204030203" pitchFamily="34" charset="0"/>
              </a:rPr>
              <a:t> plus récente </a:t>
            </a:r>
            <a:r>
              <a:rPr lang="fr-FR" dirty="0">
                <a:latin typeface="Lato" panose="020F0502020204030203" pitchFamily="34" charset="0"/>
              </a:rPr>
              <a:t>et une </a:t>
            </a:r>
            <a:r>
              <a:rPr lang="fr-FR" i="1" dirty="0">
                <a:latin typeface="Lato" panose="020F0502020204030203" pitchFamily="34" charset="0"/>
              </a:rPr>
              <a:t>popularité</a:t>
            </a:r>
            <a:r>
              <a:rPr lang="fr-FR" u="sng" dirty="0">
                <a:latin typeface="Lato" panose="020F0502020204030203" pitchFamily="34" charset="0"/>
              </a:rPr>
              <a:t> importante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>
            <a:spLocks noGrp="1"/>
          </p:cNvSpPr>
          <p:nvPr>
            <p:ph type="title"/>
          </p:nvPr>
        </p:nvSpPr>
        <p:spPr>
          <a:xfrm>
            <a:off x="4012684" y="1774119"/>
            <a:ext cx="4544100" cy="41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6C5046"/>
                </a:solidFill>
                <a:latin typeface="Palanquin SemiBold" panose="020B0004020203020204" pitchFamily="34" charset="0"/>
                <a:cs typeface="Palanquin SemiBold" panose="020B0004020203020204" pitchFamily="34" charset="0"/>
              </a:rPr>
              <a:t>Visualisation des résultats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309" name="Google Shape;309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2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>
            <a:spLocks noGrp="1"/>
          </p:cNvSpPr>
          <p:nvPr>
            <p:ph type="title"/>
          </p:nvPr>
        </p:nvSpPr>
        <p:spPr>
          <a:xfrm>
            <a:off x="1447800" y="493828"/>
            <a:ext cx="59100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Visualisation des résultats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318" name="Google Shape;318;p29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9"/>
          <p:cNvSpPr txBox="1"/>
          <p:nvPr/>
        </p:nvSpPr>
        <p:spPr>
          <a:xfrm>
            <a:off x="601663" y="1187273"/>
            <a:ext cx="7284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Azure </a:t>
            </a:r>
            <a:r>
              <a:rPr lang="fr-FR" sz="2400" b="1" dirty="0" err="1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function</a:t>
            </a:r>
            <a:endParaRPr sz="2400" b="1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C0F7FE-2F1D-4BBA-9860-F2D27C357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82" y="1923124"/>
            <a:ext cx="6104575" cy="1285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45B931-5642-4A5D-8D8E-A87083AC914F}"/>
              </a:ext>
            </a:extLst>
          </p:cNvPr>
          <p:cNvSpPr txBox="1"/>
          <p:nvPr/>
        </p:nvSpPr>
        <p:spPr>
          <a:xfrm>
            <a:off x="341490" y="1634157"/>
            <a:ext cx="474444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Lato" panose="020F0502020204030203" pitchFamily="34" charset="0"/>
              </a:rPr>
              <a:t>Création de 2 fonctions Azure pour recommander des articles : </a:t>
            </a:r>
          </a:p>
          <a:p>
            <a:r>
              <a:rPr lang="fr-FR" sz="1200" dirty="0">
                <a:latin typeface="Le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40D0E-4070-45F5-959C-03BEF353E268}"/>
              </a:ext>
            </a:extLst>
          </p:cNvPr>
          <p:cNvSpPr txBox="1"/>
          <p:nvPr/>
        </p:nvSpPr>
        <p:spPr>
          <a:xfrm>
            <a:off x="341490" y="3412594"/>
            <a:ext cx="27571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/>
              <a:t>Les fonctions « </a:t>
            </a:r>
            <a:r>
              <a:rPr lang="fr-FR" sz="1000" dirty="0" err="1"/>
              <a:t>collaborativeBasedModel</a:t>
            </a:r>
            <a:r>
              <a:rPr lang="fr-FR" sz="1000" dirty="0"/>
              <a:t> » et « </a:t>
            </a:r>
            <a:r>
              <a:rPr lang="fr-FR" sz="1000" dirty="0" err="1"/>
              <a:t>contentBasedModel</a:t>
            </a:r>
            <a:r>
              <a:rPr lang="fr-FR" sz="1000" dirty="0"/>
              <a:t> » prédisent 5 articles pour un utilisateur en fonction du système de recommandation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40CA0-38C8-45B8-89B0-4D18B2B43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692" y="3321766"/>
            <a:ext cx="1819082" cy="1685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BF5576-5736-4F3B-8BA3-2E111E25B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170" y="3323488"/>
            <a:ext cx="2229198" cy="132618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310BE94-2A77-46B1-A20D-40FA878B3D1A}"/>
              </a:ext>
            </a:extLst>
          </p:cNvPr>
          <p:cNvSpPr/>
          <p:nvPr/>
        </p:nvSpPr>
        <p:spPr>
          <a:xfrm flipV="1">
            <a:off x="5192724" y="3940859"/>
            <a:ext cx="794260" cy="103858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40256E-7D56-469B-B94F-B13A19D70171}"/>
              </a:ext>
            </a:extLst>
          </p:cNvPr>
          <p:cNvSpPr txBox="1"/>
          <p:nvPr/>
        </p:nvSpPr>
        <p:spPr>
          <a:xfrm>
            <a:off x="6566968" y="2169345"/>
            <a:ext cx="2433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900" dirty="0">
                <a:hlinkClick r:id="rId6"/>
              </a:rPr>
              <a:t>https://recommandationsystem.azurewebsites.net/api/colaborativeBasedModel</a:t>
            </a:r>
            <a:endParaRPr lang="fr-FR" sz="900" dirty="0"/>
          </a:p>
          <a:p>
            <a:r>
              <a:rPr lang="fr-FR" sz="900" dirty="0">
                <a:hlinkClick r:id="rId7"/>
              </a:rPr>
              <a:t>https://recommandationsystem.azurewebsites.net/api/contentBasedModel</a:t>
            </a:r>
            <a:endParaRPr lang="fr-FR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3D2D95-7895-4984-AC8E-89512EA33FF4}"/>
              </a:ext>
            </a:extLst>
          </p:cNvPr>
          <p:cNvSpPr txBox="1"/>
          <p:nvPr/>
        </p:nvSpPr>
        <p:spPr>
          <a:xfrm>
            <a:off x="6668999" y="1923124"/>
            <a:ext cx="2229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u="sng" dirty="0"/>
              <a:t>URL des fonctions Azure :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 txBox="1">
            <a:spLocks noGrp="1"/>
          </p:cNvSpPr>
          <p:nvPr>
            <p:ph type="title"/>
          </p:nvPr>
        </p:nvSpPr>
        <p:spPr>
          <a:xfrm>
            <a:off x="1447800" y="493828"/>
            <a:ext cx="59100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Visualisation des résultats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pic>
        <p:nvPicPr>
          <p:cNvPr id="326" name="Google Shape;326;p30" descr="Démo La Pizza - Nice - La Pizza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91640" y="2571750"/>
            <a:ext cx="2516264" cy="182047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0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0"/>
          <p:cNvSpPr txBox="1"/>
          <p:nvPr/>
        </p:nvSpPr>
        <p:spPr>
          <a:xfrm>
            <a:off x="601663" y="1187273"/>
            <a:ext cx="7284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API mobile</a:t>
            </a:r>
            <a:endParaRPr sz="2400" b="1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D063EB-188F-4733-A514-3CD139332164}"/>
              </a:ext>
            </a:extLst>
          </p:cNvPr>
          <p:cNvSpPr txBox="1"/>
          <p:nvPr/>
        </p:nvSpPr>
        <p:spPr>
          <a:xfrm>
            <a:off x="341490" y="1735358"/>
            <a:ext cx="5905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de l’url de la fonction Azure dans le fichier « </a:t>
            </a:r>
            <a:r>
              <a:rPr lang="fr-FR" dirty="0" err="1"/>
              <a:t>config.json</a:t>
            </a:r>
            <a:r>
              <a:rPr lang="fr-FR" dirty="0"/>
              <a:t> »</a:t>
            </a:r>
          </a:p>
          <a:p>
            <a:r>
              <a:rPr lang="fr-FR" dirty="0"/>
              <a:t>On lance l’API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9EA3F6-FD91-4839-AC7D-7353687BFD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991" t="-25483"/>
          <a:stretch/>
        </p:blipFill>
        <p:spPr>
          <a:xfrm>
            <a:off x="1728683" y="1996968"/>
            <a:ext cx="2745667" cy="215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22D345-DADB-4EFF-B67C-89A2D18A48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455" y="2473720"/>
            <a:ext cx="1346620" cy="2382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D075C8-0F9A-4D80-A248-E2018986DD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0506" y="2473720"/>
            <a:ext cx="1352703" cy="238278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8FF7AF14-F288-4C01-ABC8-DE54D2A43095}"/>
              </a:ext>
            </a:extLst>
          </p:cNvPr>
          <p:cNvSpPr/>
          <p:nvPr/>
        </p:nvSpPr>
        <p:spPr>
          <a:xfrm flipV="1">
            <a:off x="1899160" y="3613181"/>
            <a:ext cx="794260" cy="103858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1"/>
          <p:cNvGrpSpPr/>
          <p:nvPr/>
        </p:nvGrpSpPr>
        <p:grpSpPr>
          <a:xfrm>
            <a:off x="3527933" y="1383601"/>
            <a:ext cx="5616447" cy="216217"/>
            <a:chOff x="3527933" y="1844801"/>
            <a:chExt cx="5616447" cy="288290"/>
          </a:xfrm>
        </p:grpSpPr>
        <p:sp>
          <p:nvSpPr>
            <p:cNvPr id="334" name="Google Shape;334;p31"/>
            <p:cNvSpPr/>
            <p:nvPr/>
          </p:nvSpPr>
          <p:spPr>
            <a:xfrm>
              <a:off x="3527933" y="1844801"/>
              <a:ext cx="1875155" cy="288290"/>
            </a:xfrm>
            <a:custGeom>
              <a:avLst/>
              <a:gdLst/>
              <a:ahLst/>
              <a:cxnLst/>
              <a:rect l="l" t="t" r="r" b="b"/>
              <a:pathLst>
                <a:path w="1875154" h="288289" extrusionOk="0">
                  <a:moveTo>
                    <a:pt x="1874774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874774" y="288036"/>
                  </a:lnTo>
                  <a:lnTo>
                    <a:pt x="1874774" y="0"/>
                  </a:lnTo>
                  <a:close/>
                </a:path>
              </a:pathLst>
            </a:custGeom>
            <a:solidFill>
              <a:srgbClr val="A8B50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5402707" y="1844801"/>
              <a:ext cx="1875155" cy="288290"/>
            </a:xfrm>
            <a:custGeom>
              <a:avLst/>
              <a:gdLst/>
              <a:ahLst/>
              <a:cxnLst/>
              <a:rect l="l" t="t" r="r" b="b"/>
              <a:pathLst>
                <a:path w="1875154" h="288289" extrusionOk="0">
                  <a:moveTo>
                    <a:pt x="1874773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874773" y="288036"/>
                  </a:lnTo>
                  <a:lnTo>
                    <a:pt x="18747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7277480" y="1844801"/>
              <a:ext cx="1866900" cy="288290"/>
            </a:xfrm>
            <a:custGeom>
              <a:avLst/>
              <a:gdLst/>
              <a:ahLst/>
              <a:cxnLst/>
              <a:rect l="l" t="t" r="r" b="b"/>
              <a:pathLst>
                <a:path w="1866900" h="288289" extrusionOk="0">
                  <a:moveTo>
                    <a:pt x="0" y="288036"/>
                  </a:moveTo>
                  <a:lnTo>
                    <a:pt x="1866518" y="288036"/>
                  </a:lnTo>
                  <a:lnTo>
                    <a:pt x="1866518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solidFill>
              <a:srgbClr val="6C50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7" name="Google Shape;337;p31"/>
          <p:cNvSpPr txBox="1">
            <a:spLocks noGrp="1"/>
          </p:cNvSpPr>
          <p:nvPr>
            <p:ph type="ctrTitle"/>
          </p:nvPr>
        </p:nvSpPr>
        <p:spPr>
          <a:xfrm>
            <a:off x="1431544" y="1779651"/>
            <a:ext cx="62808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152015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Stabilité du système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title"/>
          </p:nvPr>
        </p:nvSpPr>
        <p:spPr>
          <a:xfrm>
            <a:off x="1447800" y="493828"/>
            <a:ext cx="59100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Visualisation des résultats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pic>
        <p:nvPicPr>
          <p:cNvPr id="344" name="Google Shape;34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490" y="2217513"/>
            <a:ext cx="3686175" cy="1900237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2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2"/>
          <p:cNvSpPr txBox="1"/>
          <p:nvPr/>
        </p:nvSpPr>
        <p:spPr>
          <a:xfrm>
            <a:off x="601663" y="1187273"/>
            <a:ext cx="7284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Stockage sur </a:t>
            </a:r>
            <a:r>
              <a:rPr lang="fr-FR" sz="2400" b="1" dirty="0" err="1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Github</a:t>
            </a:r>
            <a:endParaRPr sz="2400" b="1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CF8F2-8313-43ED-BAB9-7E4CFD4FECD6}"/>
              </a:ext>
            </a:extLst>
          </p:cNvPr>
          <p:cNvSpPr txBox="1"/>
          <p:nvPr/>
        </p:nvSpPr>
        <p:spPr>
          <a:xfrm>
            <a:off x="273653" y="1795428"/>
            <a:ext cx="2556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ato" panose="020F0502020204030203" pitchFamily="34" charset="0"/>
              </a:rPr>
              <a:t>Principe du </a:t>
            </a:r>
            <a:r>
              <a:rPr lang="fr-FR" dirty="0" err="1">
                <a:latin typeface="Lato" panose="020F0502020204030203" pitchFamily="34" charset="0"/>
              </a:rPr>
              <a:t>github</a:t>
            </a:r>
            <a:r>
              <a:rPr lang="fr-FR" dirty="0">
                <a:latin typeface="Lato" panose="020F0502020204030203" pitchFamily="34" charset="0"/>
              </a:rPr>
              <a:t>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00F3C-CFDF-4C86-A249-973D911AD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171" y="2217513"/>
            <a:ext cx="4919431" cy="21684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C268E2-C3D0-4311-A1B0-8C5B3A7F45E6}"/>
              </a:ext>
            </a:extLst>
          </p:cNvPr>
          <p:cNvSpPr txBox="1"/>
          <p:nvPr/>
        </p:nvSpPr>
        <p:spPr>
          <a:xfrm>
            <a:off x="4149170" y="4572000"/>
            <a:ext cx="392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latin typeface="Lato" panose="020F0502020204030203" pitchFamily="34" charset="0"/>
              </a:rPr>
              <a:t>Lien</a:t>
            </a:r>
            <a:r>
              <a:rPr lang="fr-FR" dirty="0">
                <a:latin typeface="Lato" panose="020F0502020204030203" pitchFamily="34" charset="0"/>
              </a:rPr>
              <a:t> : https://github.com/Trilian/projet9.git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486BA-59C4-49C4-A26C-CAE342BAE548}"/>
              </a:ext>
            </a:extLst>
          </p:cNvPr>
          <p:cNvSpPr txBox="1"/>
          <p:nvPr/>
        </p:nvSpPr>
        <p:spPr>
          <a:xfrm>
            <a:off x="4231602" y="1861795"/>
            <a:ext cx="208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ato" panose="020F0502020204030203" pitchFamily="34" charset="0"/>
              </a:rPr>
              <a:t>Le </a:t>
            </a:r>
            <a:r>
              <a:rPr lang="fr-FR" dirty="0" err="1">
                <a:latin typeface="Lato" panose="020F0502020204030203" pitchFamily="34" charset="0"/>
              </a:rPr>
              <a:t>Github</a:t>
            </a:r>
            <a:r>
              <a:rPr lang="fr-FR" dirty="0">
                <a:latin typeface="Lato" panose="020F0502020204030203" pitchFamily="34" charset="0"/>
              </a:rPr>
              <a:t> du projet :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 txBox="1">
            <a:spLocks noGrp="1"/>
          </p:cNvSpPr>
          <p:nvPr>
            <p:ph type="title"/>
          </p:nvPr>
        </p:nvSpPr>
        <p:spPr>
          <a:xfrm>
            <a:off x="1447800" y="493828"/>
            <a:ext cx="59100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Visualisation des résultats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355" name="Google Shape;355;p33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3"/>
          <p:cNvSpPr txBox="1"/>
          <p:nvPr/>
        </p:nvSpPr>
        <p:spPr>
          <a:xfrm>
            <a:off x="601663" y="1187273"/>
            <a:ext cx="7284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Mise à jour des données</a:t>
            </a:r>
            <a:endParaRPr sz="2400" b="1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98FF32-B496-4F69-9988-DAB6D162A39A}"/>
              </a:ext>
            </a:extLst>
          </p:cNvPr>
          <p:cNvSpPr txBox="1"/>
          <p:nvPr/>
        </p:nvSpPr>
        <p:spPr>
          <a:xfrm>
            <a:off x="480560" y="1850418"/>
            <a:ext cx="76155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Base de données </a:t>
            </a:r>
            <a:r>
              <a:rPr lang="fr-FR" dirty="0" err="1"/>
              <a:t>sqlite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Table INTERACTION_USER : contient l’ensemble des interactions des utilisateurs</a:t>
            </a:r>
          </a:p>
          <a:p>
            <a:pPr marL="285750" indent="-285750">
              <a:buFontTx/>
              <a:buChar char="-"/>
            </a:pPr>
            <a:r>
              <a:rPr lang="fr-FR" dirty="0"/>
              <a:t>Table ARTICLE : contient l’ensemble des articles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C2EF1-7936-439E-A61C-E28703494F8F}"/>
              </a:ext>
            </a:extLst>
          </p:cNvPr>
          <p:cNvSpPr txBox="1"/>
          <p:nvPr/>
        </p:nvSpPr>
        <p:spPr>
          <a:xfrm>
            <a:off x="480560" y="4249904"/>
            <a:ext cx="4605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A partir de Flask : possibilité de créer un nouveau article ou une nouvelle interaction d’un utilisateur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75742-FEB7-4D7B-953D-2F2C625C0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688" y="2361435"/>
            <a:ext cx="2352722" cy="1633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6F6F99-F25A-4B3A-BCA8-44FE746987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686"/>
          <a:stretch/>
        </p:blipFill>
        <p:spPr>
          <a:xfrm>
            <a:off x="885050" y="2532380"/>
            <a:ext cx="2960450" cy="156242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40AC909-5E37-46C3-BC7C-0C17923460DC}"/>
              </a:ext>
            </a:extLst>
          </p:cNvPr>
          <p:cNvGrpSpPr/>
          <p:nvPr/>
        </p:nvGrpSpPr>
        <p:grpSpPr>
          <a:xfrm>
            <a:off x="5056680" y="4156736"/>
            <a:ext cx="3039431" cy="986764"/>
            <a:chOff x="6054011" y="4018131"/>
            <a:chExt cx="3039431" cy="9867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B569B8E-86CB-4F1A-B5A4-E3AD8AD3F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84123"/>
            <a:stretch/>
          </p:blipFill>
          <p:spPr>
            <a:xfrm>
              <a:off x="6054011" y="4018131"/>
              <a:ext cx="1588520" cy="98676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13AD0E7-BBE1-4F4A-990E-CE71CD063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5498"/>
            <a:stretch/>
          </p:blipFill>
          <p:spPr>
            <a:xfrm>
              <a:off x="7642531" y="4018132"/>
              <a:ext cx="1450911" cy="9867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34"/>
          <p:cNvGrpSpPr/>
          <p:nvPr/>
        </p:nvGrpSpPr>
        <p:grpSpPr>
          <a:xfrm>
            <a:off x="3527933" y="1383601"/>
            <a:ext cx="5616447" cy="216217"/>
            <a:chOff x="3527933" y="1844801"/>
            <a:chExt cx="5616447" cy="288290"/>
          </a:xfrm>
        </p:grpSpPr>
        <p:sp>
          <p:nvSpPr>
            <p:cNvPr id="362" name="Google Shape;362;p34"/>
            <p:cNvSpPr/>
            <p:nvPr/>
          </p:nvSpPr>
          <p:spPr>
            <a:xfrm>
              <a:off x="3527933" y="1844801"/>
              <a:ext cx="1875155" cy="288290"/>
            </a:xfrm>
            <a:custGeom>
              <a:avLst/>
              <a:gdLst/>
              <a:ahLst/>
              <a:cxnLst/>
              <a:rect l="l" t="t" r="r" b="b"/>
              <a:pathLst>
                <a:path w="1875154" h="288289" extrusionOk="0">
                  <a:moveTo>
                    <a:pt x="1874774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874774" y="288036"/>
                  </a:lnTo>
                  <a:lnTo>
                    <a:pt x="1874774" y="0"/>
                  </a:lnTo>
                  <a:close/>
                </a:path>
              </a:pathLst>
            </a:custGeom>
            <a:solidFill>
              <a:srgbClr val="A8B50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5402707" y="1844801"/>
              <a:ext cx="1875155" cy="288290"/>
            </a:xfrm>
            <a:custGeom>
              <a:avLst/>
              <a:gdLst/>
              <a:ahLst/>
              <a:cxnLst/>
              <a:rect l="l" t="t" r="r" b="b"/>
              <a:pathLst>
                <a:path w="1875154" h="288289" extrusionOk="0">
                  <a:moveTo>
                    <a:pt x="1874773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874773" y="288036"/>
                  </a:lnTo>
                  <a:lnTo>
                    <a:pt x="18747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7277480" y="1844801"/>
              <a:ext cx="1866900" cy="288290"/>
            </a:xfrm>
            <a:custGeom>
              <a:avLst/>
              <a:gdLst/>
              <a:ahLst/>
              <a:cxnLst/>
              <a:rect l="l" t="t" r="r" b="b"/>
              <a:pathLst>
                <a:path w="1866900" h="288289" extrusionOk="0">
                  <a:moveTo>
                    <a:pt x="0" y="288036"/>
                  </a:moveTo>
                  <a:lnTo>
                    <a:pt x="1866518" y="288036"/>
                  </a:lnTo>
                  <a:lnTo>
                    <a:pt x="1866518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solidFill>
              <a:srgbClr val="6C50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</p:grpSp>
      <p:sp>
        <p:nvSpPr>
          <p:cNvPr id="365" name="Google Shape;365;p34"/>
          <p:cNvSpPr txBox="1">
            <a:spLocks noGrp="1"/>
          </p:cNvSpPr>
          <p:nvPr>
            <p:ph type="ctrTitle"/>
          </p:nvPr>
        </p:nvSpPr>
        <p:spPr>
          <a:xfrm>
            <a:off x="1431544" y="1779651"/>
            <a:ext cx="6280800" cy="12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152015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Architecture technique </a:t>
            </a:r>
            <a:b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</a:b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ET</a:t>
            </a:r>
            <a:b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</a:b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Description fonctionnelle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366" name="Google Shape;366;p34"/>
          <p:cNvSpPr txBox="1">
            <a:spLocks noGrp="1"/>
          </p:cNvSpPr>
          <p:nvPr>
            <p:ph type="sldNum" idx="12"/>
          </p:nvPr>
        </p:nvSpPr>
        <p:spPr>
          <a:xfrm>
            <a:off x="8779179" y="4864435"/>
            <a:ext cx="218400" cy="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2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27</a:t>
            </a:fld>
            <a:endParaRPr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5"/>
          <p:cNvSpPr txBox="1">
            <a:spLocks noGrp="1"/>
          </p:cNvSpPr>
          <p:nvPr>
            <p:ph type="title"/>
          </p:nvPr>
        </p:nvSpPr>
        <p:spPr>
          <a:xfrm>
            <a:off x="1447800" y="493828"/>
            <a:ext cx="59100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Architecture complète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396" name="Google Shape;396;p35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97" name="Google Shape;397;p35"/>
          <p:cNvSpPr txBox="1"/>
          <p:nvPr/>
        </p:nvSpPr>
        <p:spPr>
          <a:xfrm>
            <a:off x="601663" y="1187273"/>
            <a:ext cx="7284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Architecture et description fonctionnelle </a:t>
            </a:r>
            <a:endParaRPr sz="2400" b="1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E2761-DD40-4E57-8CA6-3CBC3FECD6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1" t="37080" r="78931" b="33720"/>
          <a:stretch/>
        </p:blipFill>
        <p:spPr>
          <a:xfrm>
            <a:off x="309138" y="2440313"/>
            <a:ext cx="543559" cy="724045"/>
          </a:xfrm>
          <a:prstGeom prst="rect">
            <a:avLst/>
          </a:prstGeom>
        </p:spPr>
      </p:pic>
      <p:pic>
        <p:nvPicPr>
          <p:cNvPr id="1026" name="Picture 2" descr="python] Le module pickle | Hardware-Libre">
            <a:extLst>
              <a:ext uri="{FF2B5EF4-FFF2-40B4-BE49-F238E27FC236}">
                <a16:creationId xmlns:a16="http://schemas.microsoft.com/office/drawing/2014/main" id="{D0BF68FF-C4E6-4062-9754-64CB35FE0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806" y="1820468"/>
            <a:ext cx="591160" cy="5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QLite — Wikipédia">
            <a:extLst>
              <a:ext uri="{FF2B5EF4-FFF2-40B4-BE49-F238E27FC236}">
                <a16:creationId xmlns:a16="http://schemas.microsoft.com/office/drawing/2014/main" id="{D5362A5C-C9A4-400C-A873-894A2E8F1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341" y="2105405"/>
            <a:ext cx="1336223" cy="6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AC5DCA0-10DF-4B89-9587-F192558747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365" t="40727" r="36083" b="38110"/>
          <a:stretch/>
        </p:blipFill>
        <p:spPr>
          <a:xfrm>
            <a:off x="2338441" y="2476848"/>
            <a:ext cx="644413" cy="6115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CF227-32CF-4BF1-BA4E-B08AD218AA21}"/>
              </a:ext>
            </a:extLst>
          </p:cNvPr>
          <p:cNvSpPr txBox="1"/>
          <p:nvPr/>
        </p:nvSpPr>
        <p:spPr>
          <a:xfrm>
            <a:off x="141402" y="3717060"/>
            <a:ext cx="2020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u="sng" dirty="0">
                <a:latin typeface="Lato" panose="020F0502020204030203" pitchFamily="34" charset="0"/>
              </a:rPr>
              <a:t>Mobile App</a:t>
            </a:r>
          </a:p>
          <a:p>
            <a:r>
              <a:rPr lang="fr-FR" sz="1000" dirty="0">
                <a:latin typeface="Lato" panose="020F0502020204030203" pitchFamily="34" charset="0"/>
              </a:rPr>
              <a:t>L’utilisateur se connecte </a:t>
            </a:r>
          </a:p>
          <a:p>
            <a:r>
              <a:rPr lang="fr-FR" sz="1000" dirty="0">
                <a:latin typeface="Lato" panose="020F0502020204030203" pitchFamily="34" charset="0"/>
              </a:rPr>
              <a:t>Demande des recommandations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F505AA-200F-41B8-AC1E-0182C00A87EF}"/>
              </a:ext>
            </a:extLst>
          </p:cNvPr>
          <p:cNvSpPr txBox="1"/>
          <p:nvPr/>
        </p:nvSpPr>
        <p:spPr>
          <a:xfrm>
            <a:off x="2172601" y="3717060"/>
            <a:ext cx="2020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u="sng" dirty="0">
                <a:latin typeface="Lato" panose="020F0502020204030203" pitchFamily="34" charset="0"/>
              </a:rPr>
              <a:t>API </a:t>
            </a:r>
            <a:r>
              <a:rPr lang="fr-FR" sz="1000" u="sng" dirty="0" err="1">
                <a:latin typeface="Lato" panose="020F0502020204030203" pitchFamily="34" charset="0"/>
              </a:rPr>
              <a:t>managment</a:t>
            </a:r>
            <a:r>
              <a:rPr lang="fr-FR" sz="1000" u="sng" dirty="0">
                <a:latin typeface="Lato" panose="020F0502020204030203" pitchFamily="34" charset="0"/>
              </a:rPr>
              <a:t> </a:t>
            </a:r>
          </a:p>
          <a:p>
            <a:r>
              <a:rPr lang="fr-FR" sz="1000" dirty="0">
                <a:latin typeface="Lato" panose="020F0502020204030203" pitchFamily="34" charset="0"/>
              </a:rPr>
              <a:t>L’utilisateur se connecte </a:t>
            </a:r>
          </a:p>
          <a:p>
            <a:r>
              <a:rPr lang="fr-FR" sz="1000" dirty="0">
                <a:latin typeface="Lato" panose="020F0502020204030203" pitchFamily="34" charset="0"/>
              </a:rPr>
              <a:t>Demande des recommandations</a:t>
            </a:r>
            <a:endParaRPr lang="fr-FR" sz="800" dirty="0">
              <a:latin typeface="Lato" panose="020F0502020204030203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49187F-F56C-4A1D-BA05-B0B1F8CD4D4D}"/>
              </a:ext>
            </a:extLst>
          </p:cNvPr>
          <p:cNvCxnSpPr/>
          <p:nvPr/>
        </p:nvCxnSpPr>
        <p:spPr>
          <a:xfrm>
            <a:off x="981895" y="2933281"/>
            <a:ext cx="1180272" cy="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047DE1D-C756-4403-95E4-33D83D38D23D}"/>
              </a:ext>
            </a:extLst>
          </p:cNvPr>
          <p:cNvSpPr txBox="1"/>
          <p:nvPr/>
        </p:nvSpPr>
        <p:spPr>
          <a:xfrm>
            <a:off x="981895" y="2521060"/>
            <a:ext cx="122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Lato" panose="020F0502020204030203" pitchFamily="34" charset="0"/>
              </a:rPr>
              <a:t>Appelle l’url de l’API</a:t>
            </a:r>
          </a:p>
          <a:p>
            <a:r>
              <a:rPr lang="fr-FR" sz="900" dirty="0">
                <a:latin typeface="Lato" panose="020F0502020204030203" pitchFamily="34" charset="0"/>
              </a:rPr>
              <a:t>Envoi l’</a:t>
            </a:r>
            <a:r>
              <a:rPr lang="fr-FR" sz="900" dirty="0" err="1">
                <a:latin typeface="Lato" panose="020F0502020204030203" pitchFamily="34" charset="0"/>
              </a:rPr>
              <a:t>userId</a:t>
            </a:r>
            <a:endParaRPr lang="fr-FR" sz="900" dirty="0">
              <a:latin typeface="Lato" panose="020F0502020204030203" pitchFamily="34" charset="0"/>
            </a:endParaRPr>
          </a:p>
        </p:txBody>
      </p:sp>
      <p:pic>
        <p:nvPicPr>
          <p:cNvPr id="1030" name="Picture 6" descr="Things I Learnt in My First Azure Functions Project | by Zhongming Chen |  The ASOS Tech Blog | Medium">
            <a:extLst>
              <a:ext uri="{FF2B5EF4-FFF2-40B4-BE49-F238E27FC236}">
                <a16:creationId xmlns:a16="http://schemas.microsoft.com/office/drawing/2014/main" id="{29225459-8050-4CAB-AF04-24D15DEA9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278" y="1819874"/>
            <a:ext cx="1011689" cy="67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Things I Learnt in My First Azure Functions Project | by Zhongming Chen |  The ASOS Tech Blog | Medium">
            <a:extLst>
              <a:ext uri="{FF2B5EF4-FFF2-40B4-BE49-F238E27FC236}">
                <a16:creationId xmlns:a16="http://schemas.microsoft.com/office/drawing/2014/main" id="{A38298CA-5DEB-452B-98EB-D19F68A20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31" y="3220839"/>
            <a:ext cx="1011689" cy="67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335C065-0815-4D88-9211-A939972BE94F}"/>
              </a:ext>
            </a:extLst>
          </p:cNvPr>
          <p:cNvCxnSpPr>
            <a:cxnSpLocks/>
            <a:endCxn id="1030" idx="1"/>
          </p:cNvCxnSpPr>
          <p:nvPr/>
        </p:nvCxnSpPr>
        <p:spPr>
          <a:xfrm flipV="1">
            <a:off x="3159128" y="2159565"/>
            <a:ext cx="1309150" cy="37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55173C-E2BD-4367-844A-3E80AD238C2B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198782" y="3089543"/>
            <a:ext cx="1309149" cy="47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Flasks in Python. Flask is a micro web framework written… | by Shivangi  Sareen | Medium">
            <a:extLst>
              <a:ext uri="{FF2B5EF4-FFF2-40B4-BE49-F238E27FC236}">
                <a16:creationId xmlns:a16="http://schemas.microsoft.com/office/drawing/2014/main" id="{47F7BB14-4734-4D10-9198-992BA46EA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185" y="3041495"/>
            <a:ext cx="918827" cy="68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42,727 Plus Sign Illustrations &amp; Clip Art">
            <a:extLst>
              <a:ext uri="{FF2B5EF4-FFF2-40B4-BE49-F238E27FC236}">
                <a16:creationId xmlns:a16="http://schemas.microsoft.com/office/drawing/2014/main" id="{2E5EC3E2-2B22-40EF-B882-A78977643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598" y="2782609"/>
            <a:ext cx="288870" cy="28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python] Le module pickle | Hardware-Libre">
            <a:extLst>
              <a:ext uri="{FF2B5EF4-FFF2-40B4-BE49-F238E27FC236}">
                <a16:creationId xmlns:a16="http://schemas.microsoft.com/office/drawing/2014/main" id="{5F7C7858-2DE1-44C2-89F0-08CC52D16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535" y="3278448"/>
            <a:ext cx="591160" cy="5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64C9EA-D203-442C-B831-586924428693}"/>
              </a:ext>
            </a:extLst>
          </p:cNvPr>
          <p:cNvCxnSpPr>
            <a:cxnSpLocks/>
          </p:cNvCxnSpPr>
          <p:nvPr/>
        </p:nvCxnSpPr>
        <p:spPr>
          <a:xfrm>
            <a:off x="5400234" y="2116048"/>
            <a:ext cx="686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D052B63-ABEF-4638-ABB9-09D432C59D11}"/>
              </a:ext>
            </a:extLst>
          </p:cNvPr>
          <p:cNvCxnSpPr>
            <a:cxnSpLocks/>
          </p:cNvCxnSpPr>
          <p:nvPr/>
        </p:nvCxnSpPr>
        <p:spPr>
          <a:xfrm>
            <a:off x="5400234" y="3560530"/>
            <a:ext cx="686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85234B4-73A3-4843-9DC3-D41DD04EEA71}"/>
              </a:ext>
            </a:extLst>
          </p:cNvPr>
          <p:cNvCxnSpPr>
            <a:cxnSpLocks/>
          </p:cNvCxnSpPr>
          <p:nvPr/>
        </p:nvCxnSpPr>
        <p:spPr>
          <a:xfrm>
            <a:off x="6894709" y="2105405"/>
            <a:ext cx="735476" cy="78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FEF0B8A-0FF3-48D9-8659-C0DB97060AF4}"/>
              </a:ext>
            </a:extLst>
          </p:cNvPr>
          <p:cNvCxnSpPr>
            <a:cxnSpLocks/>
          </p:cNvCxnSpPr>
          <p:nvPr/>
        </p:nvCxnSpPr>
        <p:spPr>
          <a:xfrm flipV="1">
            <a:off x="6820475" y="3071479"/>
            <a:ext cx="809710" cy="50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BF20288-BD0A-42AD-805B-849109392BCA}"/>
              </a:ext>
            </a:extLst>
          </p:cNvPr>
          <p:cNvSpPr txBox="1"/>
          <p:nvPr/>
        </p:nvSpPr>
        <p:spPr>
          <a:xfrm rot="20563700">
            <a:off x="3104099" y="2028885"/>
            <a:ext cx="1253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Appel la fonction Azure ‘</a:t>
            </a:r>
            <a:r>
              <a:rPr lang="fr-FR" sz="800" dirty="0" err="1"/>
              <a:t>ContentModel</a:t>
            </a:r>
            <a:r>
              <a:rPr lang="fr-FR" sz="800" dirty="0"/>
              <a:t>’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048345-9EEB-4A3B-9D19-B75BA60F62C0}"/>
              </a:ext>
            </a:extLst>
          </p:cNvPr>
          <p:cNvSpPr txBox="1"/>
          <p:nvPr/>
        </p:nvSpPr>
        <p:spPr>
          <a:xfrm rot="1219707">
            <a:off x="3209102" y="2975869"/>
            <a:ext cx="1253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Appel la fonction Azure ‘</a:t>
            </a:r>
            <a:r>
              <a:rPr lang="fr-FR" sz="800" dirty="0" err="1"/>
              <a:t>CollaborativeModel</a:t>
            </a:r>
            <a:r>
              <a:rPr lang="fr-FR" sz="800" dirty="0"/>
              <a:t>’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2DB1B7-951E-49EB-A03F-D57A0219469A}"/>
              </a:ext>
            </a:extLst>
          </p:cNvPr>
          <p:cNvSpPr txBox="1"/>
          <p:nvPr/>
        </p:nvSpPr>
        <p:spPr>
          <a:xfrm>
            <a:off x="4360758" y="3888528"/>
            <a:ext cx="18617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u="sng" dirty="0">
                <a:latin typeface="Lato" panose="020F0502020204030203" pitchFamily="34" charset="0"/>
              </a:rPr>
              <a:t>Azure </a:t>
            </a:r>
            <a:r>
              <a:rPr lang="fr-FR" sz="1000" u="sng" dirty="0" err="1">
                <a:latin typeface="Lato" panose="020F0502020204030203" pitchFamily="34" charset="0"/>
              </a:rPr>
              <a:t>Functions</a:t>
            </a:r>
            <a:r>
              <a:rPr lang="fr-FR" sz="1000" u="sng" dirty="0">
                <a:latin typeface="Lato" panose="020F0502020204030203" pitchFamily="34" charset="0"/>
              </a:rPr>
              <a:t> </a:t>
            </a:r>
          </a:p>
          <a:p>
            <a:r>
              <a:rPr lang="fr-FR" sz="1000" dirty="0">
                <a:latin typeface="Lato" panose="020F0502020204030203" pitchFamily="34" charset="0"/>
              </a:rPr>
              <a:t>Reçoit un </a:t>
            </a:r>
            <a:r>
              <a:rPr lang="fr-FR" sz="1000" dirty="0" err="1">
                <a:latin typeface="Lato" panose="020F0502020204030203" pitchFamily="34" charset="0"/>
              </a:rPr>
              <a:t>event</a:t>
            </a:r>
            <a:r>
              <a:rPr lang="fr-FR" sz="1000" dirty="0">
                <a:latin typeface="Lato" panose="020F0502020204030203" pitchFamily="34" charset="0"/>
              </a:rPr>
              <a:t> trigger de type http et un paramètre </a:t>
            </a:r>
            <a:r>
              <a:rPr lang="fr-FR" sz="1000" dirty="0" err="1">
                <a:latin typeface="Lato" panose="020F0502020204030203" pitchFamily="34" charset="0"/>
              </a:rPr>
              <a:t>userId</a:t>
            </a:r>
            <a:endParaRPr lang="fr-FR" sz="1000" dirty="0">
              <a:latin typeface="Lato" panose="020F0502020204030203" pitchFamily="34" charset="0"/>
            </a:endParaRPr>
          </a:p>
          <a:p>
            <a:r>
              <a:rPr lang="fr-FR" sz="1000" dirty="0">
                <a:latin typeface="Lato" panose="020F0502020204030203" pitchFamily="34" charset="0"/>
              </a:rPr>
              <a:t>Retourne une réponse </a:t>
            </a:r>
            <a:r>
              <a:rPr lang="fr-FR" sz="1000" dirty="0" err="1">
                <a:latin typeface="Lato" panose="020F0502020204030203" pitchFamily="34" charset="0"/>
              </a:rPr>
              <a:t>Json</a:t>
            </a:r>
            <a:r>
              <a:rPr lang="fr-FR" sz="1000" dirty="0">
                <a:latin typeface="Lato" panose="020F0502020204030203" pitchFamily="34" charset="0"/>
              </a:rPr>
              <a:t> qui contient une liste de recommandation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019E3C1-F6A1-4FFB-BCC8-20B8E528080F}"/>
              </a:ext>
            </a:extLst>
          </p:cNvPr>
          <p:cNvSpPr txBox="1"/>
          <p:nvPr/>
        </p:nvSpPr>
        <p:spPr>
          <a:xfrm>
            <a:off x="6091064" y="3881377"/>
            <a:ext cx="1539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u="sng" dirty="0">
                <a:latin typeface="Lato" panose="020F0502020204030203" pitchFamily="34" charset="0"/>
              </a:rPr>
              <a:t>Code python et données</a:t>
            </a:r>
          </a:p>
          <a:p>
            <a:r>
              <a:rPr lang="fr-FR" sz="1000" dirty="0">
                <a:latin typeface="Lato" panose="020F0502020204030203" pitchFamily="34" charset="0"/>
              </a:rPr>
              <a:t>Les modèles et données sont stockés dans des pickles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E7E28E-61D0-40C8-A274-035FCE458EA4}"/>
              </a:ext>
            </a:extLst>
          </p:cNvPr>
          <p:cNvSpPr txBox="1"/>
          <p:nvPr/>
        </p:nvSpPr>
        <p:spPr>
          <a:xfrm>
            <a:off x="7822458" y="3900221"/>
            <a:ext cx="1180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u="sng" dirty="0"/>
              <a:t>Mise à jour des données </a:t>
            </a:r>
            <a:r>
              <a:rPr lang="fr-FR" sz="1000" dirty="0"/>
              <a:t>dans une base de données SQLite attaché à un API Flask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D8EA5D-C15C-4CBE-B42C-5D670F8102C4}"/>
              </a:ext>
            </a:extLst>
          </p:cNvPr>
          <p:cNvSpPr txBox="1"/>
          <p:nvPr/>
        </p:nvSpPr>
        <p:spPr>
          <a:xfrm>
            <a:off x="5291646" y="1786263"/>
            <a:ext cx="1253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Chargement des fichiers Pickle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5AEB2E5-0A30-43EF-B947-11BFE3C7BCF8}"/>
              </a:ext>
            </a:extLst>
          </p:cNvPr>
          <p:cNvSpPr txBox="1"/>
          <p:nvPr/>
        </p:nvSpPr>
        <p:spPr>
          <a:xfrm>
            <a:off x="5317639" y="3205815"/>
            <a:ext cx="1253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Chargement des fichiers Pickle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DB7E19-3154-4D1E-9164-4EC3373167F4}"/>
              </a:ext>
            </a:extLst>
          </p:cNvPr>
          <p:cNvSpPr txBox="1"/>
          <p:nvPr/>
        </p:nvSpPr>
        <p:spPr>
          <a:xfrm rot="2756033">
            <a:off x="6676659" y="1974763"/>
            <a:ext cx="1059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Récupération mise à jour des données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6123C7-85FB-418B-8CFD-3928F66951A5}"/>
              </a:ext>
            </a:extLst>
          </p:cNvPr>
          <p:cNvSpPr txBox="1"/>
          <p:nvPr/>
        </p:nvSpPr>
        <p:spPr>
          <a:xfrm rot="19757611">
            <a:off x="6654751" y="2966620"/>
            <a:ext cx="1059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Récupération mise à jour des données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>
            <a:spLocks noGrp="1"/>
          </p:cNvSpPr>
          <p:nvPr>
            <p:ph type="title"/>
          </p:nvPr>
        </p:nvSpPr>
        <p:spPr>
          <a:xfrm>
            <a:off x="3570985" y="1779651"/>
            <a:ext cx="18213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6C5046"/>
                </a:solidFill>
                <a:latin typeface="Palanquin SemiBold" panose="020B0004020203020204" pitchFamily="34" charset="0"/>
                <a:cs typeface="Palanquin SemiBold" panose="020B0004020203020204" pitchFamily="34" charset="0"/>
              </a:rPr>
              <a:t>Conclusion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403" name="Google Shape;403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2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>
            <a:spLocks noGrp="1"/>
          </p:cNvSpPr>
          <p:nvPr>
            <p:ph type="title"/>
          </p:nvPr>
        </p:nvSpPr>
        <p:spPr>
          <a:xfrm>
            <a:off x="3570985" y="1779651"/>
            <a:ext cx="4760700" cy="41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6C5046"/>
                </a:solidFill>
                <a:latin typeface="Palanquin SemiBold" panose="020B0004020203020204" pitchFamily="34" charset="0"/>
                <a:cs typeface="Palanquin SemiBold" panose="020B0004020203020204" pitchFamily="34" charset="0"/>
              </a:rPr>
              <a:t>Exploration du jeu de données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265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>
            <a:spLocks noGrp="1"/>
          </p:cNvSpPr>
          <p:nvPr>
            <p:ph type="title"/>
          </p:nvPr>
        </p:nvSpPr>
        <p:spPr>
          <a:xfrm>
            <a:off x="1574503" y="468982"/>
            <a:ext cx="1821300" cy="41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A8B509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Conclusion</a:t>
            </a:r>
            <a:endParaRPr dirty="0"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5FA5DB-5F2C-4705-930B-991C5EE8348A}"/>
              </a:ext>
            </a:extLst>
          </p:cNvPr>
          <p:cNvSpPr txBox="1"/>
          <p:nvPr/>
        </p:nvSpPr>
        <p:spPr>
          <a:xfrm>
            <a:off x="367094" y="1127982"/>
            <a:ext cx="63273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Création d’un modèle hybride pour obtenir des articles recommandés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proche au niveau des catégories (comme « Content </a:t>
            </a:r>
            <a:r>
              <a:rPr lang="fr-FR" dirty="0" err="1"/>
              <a:t>Based</a:t>
            </a:r>
            <a:r>
              <a:rPr lang="fr-FR" dirty="0"/>
              <a:t> »)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Récent et populaire (comme «  </a:t>
            </a:r>
            <a:r>
              <a:rPr lang="fr-FR" dirty="0" err="1"/>
              <a:t>Colaborative</a:t>
            </a:r>
            <a:r>
              <a:rPr lang="fr-FR" dirty="0"/>
              <a:t> </a:t>
            </a:r>
            <a:r>
              <a:rPr lang="fr-FR" dirty="0" err="1"/>
              <a:t>Filtered</a:t>
            </a:r>
            <a:r>
              <a:rPr lang="fr-FR" dirty="0"/>
              <a:t>»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Ajout de nouvelles </a:t>
            </a:r>
            <a:r>
              <a:rPr lang="fr-FR" dirty="0" err="1"/>
              <a:t>features</a:t>
            </a:r>
            <a:r>
              <a:rPr lang="fr-FR" dirty="0"/>
              <a:t> au modèle de recommandation :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fr-FR" dirty="0"/>
              <a:t>La date de publication des articles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Ajout de nouveaux articles et utilisateurs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4" descr="2021 Summer Reading List • GoPhilanthropic Foundation">
            <a:extLst>
              <a:ext uri="{FF2B5EF4-FFF2-40B4-BE49-F238E27FC236}">
                <a16:creationId xmlns:a16="http://schemas.microsoft.com/office/drawing/2014/main" id="{104097E1-AF28-42F8-8577-F6B3DAC25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2"/>
          <a:stretch/>
        </p:blipFill>
        <p:spPr bwMode="auto">
          <a:xfrm>
            <a:off x="411114" y="1735628"/>
            <a:ext cx="6897411" cy="331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625847" y="493156"/>
            <a:ext cx="78588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92456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Analyse exploratoire du jeu de données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88" name="Google Shape;88;p10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89" name="Google Shape;89;p10"/>
          <p:cNvSpPr txBox="1"/>
          <p:nvPr/>
        </p:nvSpPr>
        <p:spPr>
          <a:xfrm>
            <a:off x="543813" y="1202435"/>
            <a:ext cx="7284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Récupération du jeu de données</a:t>
            </a:r>
            <a:endParaRPr sz="2400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92" name="Google Shape;92;p10"/>
          <p:cNvSpPr txBox="1"/>
          <p:nvPr/>
        </p:nvSpPr>
        <p:spPr>
          <a:xfrm>
            <a:off x="543813" y="1828893"/>
            <a:ext cx="7393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Palanquin SemiBold" panose="020B0004020203020204" pitchFamily="34" charset="0"/>
                <a:ea typeface="Calibri"/>
                <a:cs typeface="Palanquin SemiBold" panose="020B0004020203020204" pitchFamily="34" charset="0"/>
                <a:sym typeface="Calibri"/>
              </a:rPr>
              <a:t>Interaction des utilisateurs du 1</a:t>
            </a:r>
            <a:r>
              <a:rPr lang="fr-FR" sz="1800" baseline="30000" dirty="0">
                <a:solidFill>
                  <a:schemeClr val="lt1"/>
                </a:solidFill>
                <a:latin typeface="Palanquin SemiBold" panose="020B0004020203020204" pitchFamily="34" charset="0"/>
                <a:ea typeface="Calibri"/>
                <a:cs typeface="Palanquin SemiBold" panose="020B0004020203020204" pitchFamily="34" charset="0"/>
                <a:sym typeface="Calibri"/>
              </a:rPr>
              <a:t>er</a:t>
            </a:r>
            <a:r>
              <a:rPr lang="fr-FR" sz="1800" dirty="0">
                <a:solidFill>
                  <a:schemeClr val="lt1"/>
                </a:solidFill>
                <a:latin typeface="Palanquin SemiBold" panose="020B0004020203020204" pitchFamily="34" charset="0"/>
                <a:ea typeface="Calibri"/>
                <a:cs typeface="Palanquin SemiBold" panose="020B0004020203020204" pitchFamily="34" charset="0"/>
                <a:sym typeface="Calibri"/>
              </a:rPr>
              <a:t> octobre 2017 au 16 octobre 2017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Palanquin SemiBold" panose="020B0004020203020204" pitchFamily="34" charset="0"/>
                <a:ea typeface="Calibri"/>
                <a:cs typeface="Palanquin SemiBold" panose="020B0004020203020204" pitchFamily="34" charset="0"/>
                <a:sym typeface="Calibri"/>
              </a:rPr>
              <a:t> sur le News Portal Globo.com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93" name="Google Shape;93;p10"/>
          <p:cNvSpPr txBox="1"/>
          <p:nvPr/>
        </p:nvSpPr>
        <p:spPr>
          <a:xfrm>
            <a:off x="803707" y="2984779"/>
            <a:ext cx="30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lt1"/>
                </a:solidFill>
                <a:latin typeface="Lato" panose="020F0502020204030203" pitchFamily="34" charset="0"/>
                <a:ea typeface="Calibri"/>
                <a:cs typeface="Calibri" panose="020F0502020204030204" pitchFamily="34" charset="0"/>
                <a:sym typeface="Calibri"/>
              </a:rPr>
              <a:t>Quelques chiffres …</a:t>
            </a:r>
            <a:endParaRPr dirty="0"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95" name="Google Shape;95;p10"/>
          <p:cNvSpPr txBox="1"/>
          <p:nvPr/>
        </p:nvSpPr>
        <p:spPr>
          <a:xfrm>
            <a:off x="4240563" y="3032685"/>
            <a:ext cx="155109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lt1"/>
                </a:solidFill>
                <a:latin typeface="Lato" panose="020F0502020204030203" pitchFamily="34" charset="0"/>
                <a:ea typeface="Calibri"/>
                <a:cs typeface="Calibri" panose="020F0502020204030204" pitchFamily="34" charset="0"/>
                <a:sym typeface="Calibri"/>
              </a:rPr>
              <a:t>Les fichiers :</a:t>
            </a:r>
            <a:endParaRPr dirty="0"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08CA68FD-7A4D-4442-8D24-D457EAC763B1}"/>
              </a:ext>
            </a:extLst>
          </p:cNvPr>
          <p:cNvSpPr/>
          <p:nvPr/>
        </p:nvSpPr>
        <p:spPr>
          <a:xfrm>
            <a:off x="803707" y="3323479"/>
            <a:ext cx="2646578" cy="1058188"/>
          </a:xfrm>
          <a:prstGeom prst="wedgeEllipseCallout">
            <a:avLst/>
          </a:prstGeom>
          <a:solidFill>
            <a:srgbClr val="FEF4E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dk1"/>
                </a:solidFill>
                <a:latin typeface="Lato" panose="020B0604020202020204" charset="0"/>
                <a:sym typeface="Calibri"/>
              </a:rPr>
              <a:t>1 millions de sessions</a:t>
            </a:r>
            <a:endParaRPr lang="fr-FR" dirty="0">
              <a:solidFill>
                <a:schemeClr val="dk1"/>
              </a:solidFill>
              <a:latin typeface="Lato" panose="020B0604020202020204" charset="0"/>
            </a:endParaRPr>
          </a:p>
          <a:p>
            <a:r>
              <a:rPr lang="fr-FR" dirty="0">
                <a:solidFill>
                  <a:schemeClr val="dk1"/>
                </a:solidFill>
                <a:latin typeface="Lato" panose="020B0604020202020204" charset="0"/>
                <a:sym typeface="Calibri"/>
              </a:rPr>
              <a:t>322k d’utilisateurs</a:t>
            </a:r>
            <a:endParaRPr lang="fr-FR" dirty="0">
              <a:solidFill>
                <a:schemeClr val="dk1"/>
              </a:solidFill>
              <a:latin typeface="Lato" panose="020B0604020202020204" charset="0"/>
            </a:endParaRPr>
          </a:p>
          <a:p>
            <a:r>
              <a:rPr lang="fr-FR" dirty="0">
                <a:solidFill>
                  <a:schemeClr val="dk1"/>
                </a:solidFill>
                <a:latin typeface="Lato" panose="020B0604020202020204" charset="0"/>
                <a:sym typeface="Calibri"/>
              </a:rPr>
              <a:t>364k d’articles</a:t>
            </a:r>
            <a:endParaRPr lang="fr-FR" dirty="0">
              <a:solidFill>
                <a:schemeClr val="dk1"/>
              </a:solidFill>
              <a:latin typeface="Lato" panose="020B0604020202020204" charset="0"/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8C7E6299-81BF-49C5-B35F-D29EDC50DBDE}"/>
              </a:ext>
            </a:extLst>
          </p:cNvPr>
          <p:cNvSpPr/>
          <p:nvPr/>
        </p:nvSpPr>
        <p:spPr>
          <a:xfrm>
            <a:off x="4185813" y="3414194"/>
            <a:ext cx="2646578" cy="876757"/>
          </a:xfrm>
          <a:prstGeom prst="wedgeRoundRectCallout">
            <a:avLst/>
          </a:prstGeom>
          <a:solidFill>
            <a:srgbClr val="FEF4E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dk1"/>
                </a:solidFill>
                <a:latin typeface="Lato" panose="020B0604020202020204" charset="0"/>
                <a:sym typeface="Inter"/>
              </a:rPr>
              <a:t>clicks.zip</a:t>
            </a:r>
            <a:endParaRPr lang="fr-FR" dirty="0">
              <a:solidFill>
                <a:schemeClr val="dk1"/>
              </a:solidFill>
              <a:latin typeface="Lato" panose="020B0604020202020204" charset="0"/>
            </a:endParaRPr>
          </a:p>
          <a:p>
            <a:r>
              <a:rPr lang="fr-FR" dirty="0">
                <a:solidFill>
                  <a:schemeClr val="dk1"/>
                </a:solidFill>
                <a:latin typeface="Lato" panose="020B0604020202020204" charset="0"/>
                <a:sym typeface="Inter"/>
              </a:rPr>
              <a:t>articles_metadata.csv</a:t>
            </a:r>
          </a:p>
          <a:p>
            <a:r>
              <a:rPr lang="fr-FR" dirty="0" err="1">
                <a:solidFill>
                  <a:schemeClr val="dk1"/>
                </a:solidFill>
                <a:latin typeface="Lato" panose="020B0604020202020204" charset="0"/>
                <a:sym typeface="Inter"/>
              </a:rPr>
              <a:t>articles_embeddings.pickle</a:t>
            </a:r>
            <a:r>
              <a:rPr lang="fr-FR" dirty="0">
                <a:solidFill>
                  <a:schemeClr val="dk1"/>
                </a:solidFill>
                <a:latin typeface="Lato" panose="020B0604020202020204" charset="0"/>
                <a:sym typeface="Inter"/>
              </a:rPr>
              <a:t> </a:t>
            </a:r>
            <a:endParaRPr lang="fr-FR" dirty="0">
              <a:solidFill>
                <a:schemeClr val="dk1"/>
              </a:solidFill>
              <a:latin typeface="Lato" panose="020B0604020202020204" charset="0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>
            <a:spLocks noGrp="1"/>
          </p:cNvSpPr>
          <p:nvPr>
            <p:ph type="title"/>
          </p:nvPr>
        </p:nvSpPr>
        <p:spPr>
          <a:xfrm>
            <a:off x="1554479" y="495680"/>
            <a:ext cx="70206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Analyse exploratoire du jeu de données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104" name="Google Shape;104;p11"/>
          <p:cNvSpPr txBox="1"/>
          <p:nvPr/>
        </p:nvSpPr>
        <p:spPr>
          <a:xfrm>
            <a:off x="0" y="1801807"/>
            <a:ext cx="5391300" cy="443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25450" marR="14224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B853"/>
              </a:buClr>
              <a:buSzPts val="1400"/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461 catégories pour 364k articles</a:t>
            </a:r>
            <a:endParaRPr sz="1400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  <a:sym typeface="Arial"/>
            </a:endParaRPr>
          </a:p>
          <a:p>
            <a:pPr marL="425450" marR="7239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B853"/>
              </a:buClr>
              <a:buSzPts val="1400"/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La </a:t>
            </a:r>
            <a:r>
              <a:rPr lang="fr-FR" sz="1400" b="1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moitié</a:t>
            </a:r>
            <a:r>
              <a:rPr lang="fr-FR" sz="1400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 des articles appartiennent à 30 catégories</a:t>
            </a:r>
          </a:p>
        </p:txBody>
      </p:sp>
      <p:pic>
        <p:nvPicPr>
          <p:cNvPr id="106" name="Google Shape;10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503" y="2566479"/>
            <a:ext cx="5059985" cy="1416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1"/>
          <p:cNvGrpSpPr/>
          <p:nvPr/>
        </p:nvGrpSpPr>
        <p:grpSpPr>
          <a:xfrm>
            <a:off x="6113330" y="1978443"/>
            <a:ext cx="2142155" cy="407479"/>
            <a:chOff x="7469132" y="2330957"/>
            <a:chExt cx="1674867" cy="543306"/>
          </a:xfrm>
        </p:grpSpPr>
        <p:sp>
          <p:nvSpPr>
            <p:cNvPr id="108" name="Google Shape;108;p11"/>
            <p:cNvSpPr/>
            <p:nvPr/>
          </p:nvSpPr>
          <p:spPr>
            <a:xfrm>
              <a:off x="7469132" y="2333992"/>
              <a:ext cx="1674867" cy="515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7551420" y="2330957"/>
              <a:ext cx="1592579" cy="54330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7485126" y="2349398"/>
              <a:ext cx="1656715" cy="431164"/>
            </a:xfrm>
            <a:custGeom>
              <a:avLst/>
              <a:gdLst/>
              <a:ahLst/>
              <a:cxnLst/>
              <a:rect l="l" t="t" r="r" b="b"/>
              <a:pathLst>
                <a:path w="1656715" h="431164" extrusionOk="0">
                  <a:moveTo>
                    <a:pt x="1656206" y="0"/>
                  </a:moveTo>
                  <a:lnTo>
                    <a:pt x="0" y="0"/>
                  </a:lnTo>
                  <a:lnTo>
                    <a:pt x="0" y="430885"/>
                  </a:lnTo>
                  <a:lnTo>
                    <a:pt x="1656206" y="430885"/>
                  </a:lnTo>
                  <a:lnTo>
                    <a:pt x="1656206" y="0"/>
                  </a:lnTo>
                  <a:close/>
                </a:path>
              </a:pathLst>
            </a:custGeom>
            <a:solidFill>
              <a:srgbClr val="EBF0D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99720" marR="216534" lvl="0" indent="-7366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30 catégories comprennent la moitié des articles </a:t>
              </a:r>
              <a:endParaRPr sz="1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</p:grpSp>
      <p:pic>
        <p:nvPicPr>
          <p:cNvPr id="111" name="Google Shape;111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6409775" y="2780787"/>
            <a:ext cx="1549300" cy="14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1"/>
          <p:cNvSpPr txBox="1"/>
          <p:nvPr/>
        </p:nvSpPr>
        <p:spPr>
          <a:xfrm>
            <a:off x="6679214" y="3534175"/>
            <a:ext cx="1010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Autres</a:t>
            </a: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49,7%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Google Shape;113;p11"/>
          <p:cNvSpPr/>
          <p:nvPr/>
        </p:nvSpPr>
        <p:spPr>
          <a:xfrm rot="5400000">
            <a:off x="7019885" y="1939161"/>
            <a:ext cx="329089" cy="1441367"/>
          </a:xfrm>
          <a:custGeom>
            <a:avLst/>
            <a:gdLst/>
            <a:ahLst/>
            <a:cxnLst/>
            <a:rect l="l" t="t" r="r" b="b"/>
            <a:pathLst>
              <a:path w="438785" h="1036955" extrusionOk="0">
                <a:moveTo>
                  <a:pt x="438276" y="1036574"/>
                </a:moveTo>
                <a:lnTo>
                  <a:pt x="369017" y="1034708"/>
                </a:lnTo>
                <a:lnTo>
                  <a:pt x="308877" y="1029514"/>
                </a:lnTo>
                <a:lnTo>
                  <a:pt x="261459" y="1021596"/>
                </a:lnTo>
                <a:lnTo>
                  <a:pt x="219201" y="999998"/>
                </a:lnTo>
                <a:lnTo>
                  <a:pt x="219201" y="554863"/>
                </a:lnTo>
                <a:lnTo>
                  <a:pt x="208023" y="543304"/>
                </a:lnTo>
                <a:lnTo>
                  <a:pt x="176899" y="533264"/>
                </a:lnTo>
                <a:lnTo>
                  <a:pt x="129444" y="525346"/>
                </a:lnTo>
                <a:lnTo>
                  <a:pt x="69272" y="520152"/>
                </a:lnTo>
                <a:lnTo>
                  <a:pt x="0" y="518287"/>
                </a:lnTo>
                <a:lnTo>
                  <a:pt x="69272" y="516421"/>
                </a:lnTo>
                <a:lnTo>
                  <a:pt x="129444" y="511227"/>
                </a:lnTo>
                <a:lnTo>
                  <a:pt x="176899" y="503309"/>
                </a:lnTo>
                <a:lnTo>
                  <a:pt x="208023" y="493269"/>
                </a:lnTo>
                <a:lnTo>
                  <a:pt x="219201" y="481711"/>
                </a:lnTo>
                <a:lnTo>
                  <a:pt x="219201" y="36575"/>
                </a:lnTo>
                <a:lnTo>
                  <a:pt x="230366" y="25017"/>
                </a:lnTo>
                <a:lnTo>
                  <a:pt x="261459" y="14977"/>
                </a:lnTo>
                <a:lnTo>
                  <a:pt x="308877" y="7059"/>
                </a:lnTo>
                <a:lnTo>
                  <a:pt x="369017" y="1865"/>
                </a:lnTo>
                <a:lnTo>
                  <a:pt x="438276" y="0"/>
                </a:lnTo>
              </a:path>
            </a:pathLst>
          </a:cu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5" name="Google Shape;115;p11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6" name="Google Shape;116;p11"/>
          <p:cNvSpPr txBox="1"/>
          <p:nvPr/>
        </p:nvSpPr>
        <p:spPr>
          <a:xfrm>
            <a:off x="543813" y="1202435"/>
            <a:ext cx="7284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Lato" panose="020F0502020204030203" pitchFamily="34" charset="0"/>
                <a:cs typeface="Palanquin SemiBold" panose="020B0004020203020204" pitchFamily="34" charset="0"/>
              </a:rPr>
              <a:t>Les articles</a:t>
            </a:r>
            <a:endParaRPr sz="2400" dirty="0">
              <a:solidFill>
                <a:schemeClr val="dk1"/>
              </a:solidFill>
              <a:latin typeface="Lato" panose="020F0502020204030203" pitchFamily="34" charset="0"/>
              <a:cs typeface="Palanquin SemiBold" panose="020B0004020203020204" pitchFamily="34" charset="0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D0ACEB-BCBC-4E1D-8556-634520B0565A}"/>
              </a:ext>
            </a:extLst>
          </p:cNvPr>
          <p:cNvSpPr txBox="1"/>
          <p:nvPr/>
        </p:nvSpPr>
        <p:spPr>
          <a:xfrm>
            <a:off x="255180" y="4026775"/>
            <a:ext cx="5507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ato" panose="020F0502020204030203" pitchFamily="34" charset="0"/>
                <a:cs typeface="Calibri" panose="020F0502020204030204" pitchFamily="34" charset="0"/>
              </a:rPr>
              <a:t>30k articles ont été crées dans les catégories 281, 375 et 399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Lato" panose="020F0502020204030203" pitchFamily="34" charset="0"/>
                <a:cs typeface="Calibri" panose="020F0502020204030204" pitchFamily="34" charset="0"/>
              </a:rPr>
              <a:t>Catégories correspondant à des sujets d’actualité brûlants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>
            <a:spLocks noGrp="1"/>
          </p:cNvSpPr>
          <p:nvPr>
            <p:ph type="title"/>
          </p:nvPr>
        </p:nvSpPr>
        <p:spPr>
          <a:xfrm>
            <a:off x="1554479" y="495680"/>
            <a:ext cx="70206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Analyse exploratoire du jeu de données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122" name="Google Shape;122;p12"/>
          <p:cNvSpPr txBox="1"/>
          <p:nvPr/>
        </p:nvSpPr>
        <p:spPr>
          <a:xfrm>
            <a:off x="6" y="1742188"/>
            <a:ext cx="5391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25450" marR="508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B853"/>
              </a:buClr>
              <a:buSzPts val="1400"/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96% des articles sont compris entre 80 et 300 mots</a:t>
            </a:r>
            <a:endParaRPr sz="1400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24" name="Google Shape;12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229" y="1982317"/>
            <a:ext cx="4702226" cy="19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2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2"/>
          <p:cNvSpPr txBox="1"/>
          <p:nvPr/>
        </p:nvSpPr>
        <p:spPr>
          <a:xfrm>
            <a:off x="543813" y="1202435"/>
            <a:ext cx="7284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Les articles</a:t>
            </a:r>
            <a:endParaRPr sz="2400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93819-DA6F-4BB0-957B-2ED26E107A44}"/>
              </a:ext>
            </a:extLst>
          </p:cNvPr>
          <p:cNvSpPr txBox="1"/>
          <p:nvPr/>
        </p:nvSpPr>
        <p:spPr>
          <a:xfrm>
            <a:off x="121691" y="4073497"/>
            <a:ext cx="8174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Lato" panose="020F0502020204030203" pitchFamily="34" charset="0"/>
                <a:cs typeface="Calibri" panose="020F0502020204030204" pitchFamily="34" charset="0"/>
              </a:rPr>
              <a:t>Dans l’ensemble les articles sont courts avec une médiane à 200 mots soit environ 20 lignes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3"/>
          <p:cNvPicPr preferRelativeResize="0"/>
          <p:nvPr/>
        </p:nvPicPr>
        <p:blipFill rotWithShape="1">
          <a:blip r:embed="rId3">
            <a:alphaModFix/>
          </a:blip>
          <a:srcRect l="2293" t="6389" r="6844" b="1432"/>
          <a:stretch/>
        </p:blipFill>
        <p:spPr>
          <a:xfrm>
            <a:off x="138946" y="3308052"/>
            <a:ext cx="6019799" cy="139492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1554479" y="495680"/>
            <a:ext cx="70206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Analyse exploratoire du jeu de données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-1" y="1781275"/>
            <a:ext cx="8484781" cy="22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57200" marR="14224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fr-FR" sz="1400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En </a:t>
            </a:r>
            <a:r>
              <a:rPr lang="fr-FR" sz="1400" u="sng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moyenne</a:t>
            </a:r>
            <a:r>
              <a:rPr lang="fr-FR" sz="1400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 les utilisateurs se sont connectés 2 fois et on consulté 2 articles par session</a:t>
            </a:r>
            <a:endParaRPr sz="1400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37" name="Google Shape;137;p13"/>
          <p:cNvSpPr/>
          <p:nvPr/>
        </p:nvSpPr>
        <p:spPr>
          <a:xfrm rot="-5400000">
            <a:off x="3743156" y="4415526"/>
            <a:ext cx="115181" cy="456260"/>
          </a:xfrm>
          <a:custGeom>
            <a:avLst/>
            <a:gdLst/>
            <a:ahLst/>
            <a:cxnLst/>
            <a:rect l="l" t="t" r="r" b="b"/>
            <a:pathLst>
              <a:path w="438785" h="1036955" extrusionOk="0">
                <a:moveTo>
                  <a:pt x="438276" y="1036574"/>
                </a:moveTo>
                <a:lnTo>
                  <a:pt x="369017" y="1034708"/>
                </a:lnTo>
                <a:lnTo>
                  <a:pt x="308877" y="1029514"/>
                </a:lnTo>
                <a:lnTo>
                  <a:pt x="261459" y="1021596"/>
                </a:lnTo>
                <a:lnTo>
                  <a:pt x="219201" y="999998"/>
                </a:lnTo>
                <a:lnTo>
                  <a:pt x="219201" y="554863"/>
                </a:lnTo>
                <a:lnTo>
                  <a:pt x="208023" y="543304"/>
                </a:lnTo>
                <a:lnTo>
                  <a:pt x="176899" y="533264"/>
                </a:lnTo>
                <a:lnTo>
                  <a:pt x="129444" y="525346"/>
                </a:lnTo>
                <a:lnTo>
                  <a:pt x="69272" y="520152"/>
                </a:lnTo>
                <a:lnTo>
                  <a:pt x="0" y="518287"/>
                </a:lnTo>
                <a:lnTo>
                  <a:pt x="69272" y="516421"/>
                </a:lnTo>
                <a:lnTo>
                  <a:pt x="129444" y="511227"/>
                </a:lnTo>
                <a:lnTo>
                  <a:pt x="176899" y="503309"/>
                </a:lnTo>
                <a:lnTo>
                  <a:pt x="208023" y="493269"/>
                </a:lnTo>
                <a:lnTo>
                  <a:pt x="219201" y="481711"/>
                </a:lnTo>
                <a:lnTo>
                  <a:pt x="219201" y="36575"/>
                </a:lnTo>
                <a:lnTo>
                  <a:pt x="230366" y="25017"/>
                </a:lnTo>
                <a:lnTo>
                  <a:pt x="261459" y="14977"/>
                </a:lnTo>
                <a:lnTo>
                  <a:pt x="308877" y="7059"/>
                </a:lnTo>
                <a:lnTo>
                  <a:pt x="369017" y="1865"/>
                </a:lnTo>
                <a:lnTo>
                  <a:pt x="438276" y="0"/>
                </a:lnTo>
              </a:path>
            </a:pathLst>
          </a:cu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cxnSp>
        <p:nvCxnSpPr>
          <p:cNvPr id="138" name="Google Shape;138;p13"/>
          <p:cNvCxnSpPr/>
          <p:nvPr/>
        </p:nvCxnSpPr>
        <p:spPr>
          <a:xfrm rot="10800000">
            <a:off x="4057229" y="3078000"/>
            <a:ext cx="0" cy="3780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139" name="Google Shape;139;p13"/>
          <p:cNvCxnSpPr/>
          <p:nvPr/>
        </p:nvCxnSpPr>
        <p:spPr>
          <a:xfrm rot="10800000">
            <a:off x="3733800" y="3024000"/>
            <a:ext cx="0" cy="4050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40" name="Google Shape;140;p13"/>
          <p:cNvSpPr/>
          <p:nvPr/>
        </p:nvSpPr>
        <p:spPr>
          <a:xfrm rot="-5400000">
            <a:off x="1384483" y="4438617"/>
            <a:ext cx="115181" cy="456260"/>
          </a:xfrm>
          <a:custGeom>
            <a:avLst/>
            <a:gdLst/>
            <a:ahLst/>
            <a:cxnLst/>
            <a:rect l="l" t="t" r="r" b="b"/>
            <a:pathLst>
              <a:path w="438785" h="1036955" extrusionOk="0">
                <a:moveTo>
                  <a:pt x="438276" y="1036574"/>
                </a:moveTo>
                <a:lnTo>
                  <a:pt x="369017" y="1034708"/>
                </a:lnTo>
                <a:lnTo>
                  <a:pt x="308877" y="1029514"/>
                </a:lnTo>
                <a:lnTo>
                  <a:pt x="261459" y="1021596"/>
                </a:lnTo>
                <a:lnTo>
                  <a:pt x="219201" y="999998"/>
                </a:lnTo>
                <a:lnTo>
                  <a:pt x="219201" y="554863"/>
                </a:lnTo>
                <a:lnTo>
                  <a:pt x="208023" y="543304"/>
                </a:lnTo>
                <a:lnTo>
                  <a:pt x="176899" y="533264"/>
                </a:lnTo>
                <a:lnTo>
                  <a:pt x="129444" y="525346"/>
                </a:lnTo>
                <a:lnTo>
                  <a:pt x="69272" y="520152"/>
                </a:lnTo>
                <a:lnTo>
                  <a:pt x="0" y="518287"/>
                </a:lnTo>
                <a:lnTo>
                  <a:pt x="69272" y="516421"/>
                </a:lnTo>
                <a:lnTo>
                  <a:pt x="129444" y="511227"/>
                </a:lnTo>
                <a:lnTo>
                  <a:pt x="176899" y="503309"/>
                </a:lnTo>
                <a:lnTo>
                  <a:pt x="208023" y="493269"/>
                </a:lnTo>
                <a:lnTo>
                  <a:pt x="219201" y="481711"/>
                </a:lnTo>
                <a:lnTo>
                  <a:pt x="219201" y="36575"/>
                </a:lnTo>
                <a:lnTo>
                  <a:pt x="230366" y="25017"/>
                </a:lnTo>
                <a:lnTo>
                  <a:pt x="261459" y="14977"/>
                </a:lnTo>
                <a:lnTo>
                  <a:pt x="308877" y="7059"/>
                </a:lnTo>
                <a:lnTo>
                  <a:pt x="369017" y="1865"/>
                </a:lnTo>
                <a:lnTo>
                  <a:pt x="438276" y="0"/>
                </a:lnTo>
              </a:path>
            </a:pathLst>
          </a:cu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41" name="Google Shape;141;p13"/>
          <p:cNvSpPr/>
          <p:nvPr/>
        </p:nvSpPr>
        <p:spPr>
          <a:xfrm rot="-5400000">
            <a:off x="5893677" y="4417252"/>
            <a:ext cx="115181" cy="456260"/>
          </a:xfrm>
          <a:custGeom>
            <a:avLst/>
            <a:gdLst/>
            <a:ahLst/>
            <a:cxnLst/>
            <a:rect l="l" t="t" r="r" b="b"/>
            <a:pathLst>
              <a:path w="438785" h="1036955" extrusionOk="0">
                <a:moveTo>
                  <a:pt x="438276" y="1036574"/>
                </a:moveTo>
                <a:lnTo>
                  <a:pt x="369017" y="1034708"/>
                </a:lnTo>
                <a:lnTo>
                  <a:pt x="308877" y="1029514"/>
                </a:lnTo>
                <a:lnTo>
                  <a:pt x="261459" y="1021596"/>
                </a:lnTo>
                <a:lnTo>
                  <a:pt x="219201" y="999998"/>
                </a:lnTo>
                <a:lnTo>
                  <a:pt x="219201" y="554863"/>
                </a:lnTo>
                <a:lnTo>
                  <a:pt x="208023" y="543304"/>
                </a:lnTo>
                <a:lnTo>
                  <a:pt x="176899" y="533264"/>
                </a:lnTo>
                <a:lnTo>
                  <a:pt x="129444" y="525346"/>
                </a:lnTo>
                <a:lnTo>
                  <a:pt x="69272" y="520152"/>
                </a:lnTo>
                <a:lnTo>
                  <a:pt x="0" y="518287"/>
                </a:lnTo>
                <a:lnTo>
                  <a:pt x="69272" y="516421"/>
                </a:lnTo>
                <a:lnTo>
                  <a:pt x="129444" y="511227"/>
                </a:lnTo>
                <a:lnTo>
                  <a:pt x="176899" y="503309"/>
                </a:lnTo>
                <a:lnTo>
                  <a:pt x="208023" y="493269"/>
                </a:lnTo>
                <a:lnTo>
                  <a:pt x="219201" y="481711"/>
                </a:lnTo>
                <a:lnTo>
                  <a:pt x="219201" y="36575"/>
                </a:lnTo>
                <a:lnTo>
                  <a:pt x="230366" y="25017"/>
                </a:lnTo>
                <a:lnTo>
                  <a:pt x="261459" y="14977"/>
                </a:lnTo>
                <a:lnTo>
                  <a:pt x="308877" y="7059"/>
                </a:lnTo>
                <a:lnTo>
                  <a:pt x="369017" y="1865"/>
                </a:lnTo>
                <a:lnTo>
                  <a:pt x="438276" y="0"/>
                </a:lnTo>
              </a:path>
            </a:pathLst>
          </a:cu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cxnSp>
        <p:nvCxnSpPr>
          <p:cNvPr id="142" name="Google Shape;142;p13"/>
          <p:cNvCxnSpPr/>
          <p:nvPr/>
        </p:nvCxnSpPr>
        <p:spPr>
          <a:xfrm rot="10800000">
            <a:off x="1262059" y="3800234"/>
            <a:ext cx="0" cy="3510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143" name="Google Shape;143;p13"/>
          <p:cNvCxnSpPr/>
          <p:nvPr/>
        </p:nvCxnSpPr>
        <p:spPr>
          <a:xfrm rot="10800000">
            <a:off x="929351" y="3715643"/>
            <a:ext cx="0" cy="4050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144" name="Google Shape;144;p13"/>
          <p:cNvCxnSpPr/>
          <p:nvPr/>
        </p:nvCxnSpPr>
        <p:spPr>
          <a:xfrm rot="10800000">
            <a:off x="5423386" y="3893388"/>
            <a:ext cx="0" cy="2700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45" name="Google Shape;145;p13"/>
          <p:cNvSpPr txBox="1"/>
          <p:nvPr/>
        </p:nvSpPr>
        <p:spPr>
          <a:xfrm>
            <a:off x="3008596" y="4772449"/>
            <a:ext cx="1584300" cy="196200"/>
          </a:xfrm>
          <a:prstGeom prst="rect">
            <a:avLst/>
          </a:prstGeom>
          <a:solidFill>
            <a:srgbClr val="EBF0DE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1900" rIns="0" bIns="0" anchor="t" anchorCtr="0">
            <a:spAutoFit/>
          </a:bodyPr>
          <a:lstStyle/>
          <a:p>
            <a:pPr marL="299720" marR="216534" lvl="0" indent="-736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Début de semaine</a:t>
            </a:r>
            <a:endParaRPr sz="10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46" name="Google Shape;146;p13"/>
          <p:cNvCxnSpPr/>
          <p:nvPr/>
        </p:nvCxnSpPr>
        <p:spPr>
          <a:xfrm rot="10800000">
            <a:off x="1442073" y="4870549"/>
            <a:ext cx="1393200" cy="0"/>
          </a:xfrm>
          <a:prstGeom prst="straightConnector1">
            <a:avLst/>
          </a:prstGeom>
          <a:noFill/>
          <a:ln w="9525" cap="flat" cmpd="sng">
            <a:solidFill>
              <a:srgbClr val="C2D59B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47" name="Google Shape;147;p13"/>
          <p:cNvCxnSpPr>
            <a:cxnSpLocks/>
          </p:cNvCxnSpPr>
          <p:nvPr/>
        </p:nvCxnSpPr>
        <p:spPr>
          <a:xfrm>
            <a:off x="4848447" y="4855247"/>
            <a:ext cx="1123180" cy="0"/>
          </a:xfrm>
          <a:prstGeom prst="straightConnector1">
            <a:avLst/>
          </a:prstGeom>
          <a:noFill/>
          <a:ln w="9525" cap="flat" cmpd="sng">
            <a:solidFill>
              <a:srgbClr val="C2D59B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49" name="Google Shape;149;p13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50" name="Google Shape;150;p13"/>
          <p:cNvSpPr txBox="1"/>
          <p:nvPr/>
        </p:nvSpPr>
        <p:spPr>
          <a:xfrm>
            <a:off x="543813" y="1202435"/>
            <a:ext cx="7284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Les interactions utilisateurs</a:t>
            </a:r>
            <a:endParaRPr sz="2400" b="1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05A562-E22D-48A6-9559-793EACBEEC74}"/>
              </a:ext>
            </a:extLst>
          </p:cNvPr>
          <p:cNvSpPr txBox="1"/>
          <p:nvPr/>
        </p:nvSpPr>
        <p:spPr>
          <a:xfrm>
            <a:off x="-112210" y="3072674"/>
            <a:ext cx="61051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72390" lvl="0" indent="-3175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fr-FR" sz="1400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La fréquentation du site est </a:t>
            </a:r>
            <a:r>
              <a:rPr lang="fr-FR" sz="1400" u="sng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supérieure</a:t>
            </a:r>
            <a:r>
              <a:rPr lang="fr-FR" sz="1400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 en début de semaine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C4C3468-4019-45EA-86D7-0C5431EA5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90" y="2051408"/>
            <a:ext cx="3941024" cy="10276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6E9955-2641-4014-BDE4-46E0D86D7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567" y="2088491"/>
            <a:ext cx="3986213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>
            <a:spLocks noGrp="1"/>
          </p:cNvSpPr>
          <p:nvPr>
            <p:ph type="title"/>
          </p:nvPr>
        </p:nvSpPr>
        <p:spPr>
          <a:xfrm>
            <a:off x="1554479" y="495680"/>
            <a:ext cx="70206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Analyse exploratoire du jeu de données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0" y="1701425"/>
            <a:ext cx="80940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25450" marR="14224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Les articles sont les plus consultés le </a:t>
            </a:r>
            <a:r>
              <a:rPr lang="fr-FR" sz="1400" u="sng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jour même ou le lendemain</a:t>
            </a:r>
            <a:r>
              <a:rPr lang="fr-FR" sz="1400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 de leur publication</a:t>
            </a:r>
            <a:endParaRPr sz="1400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58" name="Google Shape;15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41" y="2219785"/>
            <a:ext cx="5986984" cy="198918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9" name="Google Shape;159;p14"/>
          <p:cNvGraphicFramePr/>
          <p:nvPr>
            <p:extLst>
              <p:ext uri="{D42A27DB-BD31-4B8C-83A1-F6EECF244321}">
                <p14:modId xmlns:p14="http://schemas.microsoft.com/office/powerpoint/2010/main" val="871505099"/>
              </p:ext>
            </p:extLst>
          </p:nvPr>
        </p:nvGraphicFramePr>
        <p:xfrm>
          <a:off x="6193891" y="2042677"/>
          <a:ext cx="2656431" cy="2343398"/>
        </p:xfrm>
        <a:graphic>
          <a:graphicData uri="http://schemas.openxmlformats.org/drawingml/2006/table">
            <a:tbl>
              <a:tblPr firstRow="1" bandRow="1">
                <a:noFill/>
                <a:tableStyleId>{4196C04E-EB10-4DB7-B0BE-153471B84A8E}</a:tableStyleId>
              </a:tblPr>
              <a:tblGrid>
                <a:gridCol w="48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5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Article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943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27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Date publication</a:t>
                      </a:r>
                      <a:endParaRPr sz="700" b="1" u="none" strike="noStrike" cap="none" dirty="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425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778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 fréquentation max</a:t>
                      </a:r>
                      <a:endParaRPr sz="700" b="1" u="none" strike="noStrike" cap="none" dirty="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425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384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500"/>
                        <a:buFont typeface="Arial"/>
                        <a:buNone/>
                      </a:pPr>
                      <a:r>
                        <a:rPr lang="fr-FR" sz="600" b="1" u="none" strike="noStrike" cap="none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160974</a:t>
                      </a:r>
                      <a:endParaRPr sz="600" b="1" u="none" strike="noStrike" cap="none" dirty="0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33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02/10/2017</a:t>
                      </a:r>
                      <a:endParaRPr sz="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3350" marB="0" anchor="ctr"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02/10/2017</a:t>
                      </a:r>
                      <a:endParaRPr sz="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335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384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162655</a:t>
                      </a:r>
                      <a:endParaRPr sz="600" b="1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33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02/10/2017</a:t>
                      </a:r>
                      <a:endParaRPr sz="1200"/>
                    </a:p>
                  </a:txBody>
                  <a:tcPr marL="0" marR="0" marT="73350" marB="0" anchor="ctr"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02/10/2017</a:t>
                      </a:r>
                      <a:endParaRPr sz="1200"/>
                    </a:p>
                  </a:txBody>
                  <a:tcPr marL="0" marR="0" marT="7335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384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 dirty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168623</a:t>
                      </a:r>
                      <a:endParaRPr sz="600" b="1" u="none" strike="noStrike" cap="none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33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04/10/2017</a:t>
                      </a:r>
                      <a:endParaRPr sz="1200"/>
                    </a:p>
                  </a:txBody>
                  <a:tcPr marL="0" marR="0" marT="73350" marB="0" anchor="ctr"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497A"/>
                        </a:buClr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solidFill>
                            <a:srgbClr val="5F49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05/10/2017</a:t>
                      </a:r>
                      <a:endParaRPr sz="1200"/>
                    </a:p>
                  </a:txBody>
                  <a:tcPr marL="0" marR="0" marT="7335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384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 dirty="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272143</a:t>
                      </a:r>
                      <a:endParaRPr sz="600" b="1" u="none" strike="noStrike" cap="none" dirty="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33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02/10/2017</a:t>
                      </a:r>
                      <a:endParaRPr sz="1200"/>
                    </a:p>
                  </a:txBody>
                  <a:tcPr marL="0" marR="0" marT="73350" marB="0" anchor="ctr"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497A"/>
                        </a:buClr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solidFill>
                            <a:srgbClr val="5F49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03/10/2017</a:t>
                      </a:r>
                      <a:endParaRPr sz="1200"/>
                    </a:p>
                  </a:txBody>
                  <a:tcPr marL="0" marR="0" marT="7335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384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 dirty="0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123909</a:t>
                      </a:r>
                      <a:endParaRPr sz="600" b="1" u="none" strike="noStrike" cap="none" dirty="0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33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05/10/2017</a:t>
                      </a:r>
                      <a:endParaRPr sz="1200"/>
                    </a:p>
                  </a:txBody>
                  <a:tcPr marL="0" marR="0" marT="73350" marB="0" anchor="ctr"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05/10/2017</a:t>
                      </a:r>
                      <a:endParaRPr sz="1200"/>
                    </a:p>
                  </a:txBody>
                  <a:tcPr marL="0" marR="0" marT="7335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384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336221</a:t>
                      </a:r>
                      <a:endParaRPr sz="600" b="1" u="none" strike="noStrike" cap="none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33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10/10/2017</a:t>
                      </a:r>
                      <a:endParaRPr sz="1200" dirty="0"/>
                    </a:p>
                  </a:txBody>
                  <a:tcPr marL="0" marR="0" marT="73350" marB="0" anchor="ctr"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10/10/2017</a:t>
                      </a:r>
                      <a:endParaRPr sz="1200"/>
                    </a:p>
                  </a:txBody>
                  <a:tcPr marL="0" marR="0" marT="7335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384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 dirty="0">
                          <a:solidFill>
                            <a:srgbClr val="CC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336223</a:t>
                      </a:r>
                      <a:endParaRPr sz="600" b="1" u="none" strike="noStrike" cap="none" dirty="0">
                        <a:solidFill>
                          <a:srgbClr val="CC339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33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09/10/2017</a:t>
                      </a:r>
                      <a:endParaRPr sz="1200"/>
                    </a:p>
                  </a:txBody>
                  <a:tcPr marL="0" marR="0" marT="73350" marB="0" anchor="ctr"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09/10/2017</a:t>
                      </a:r>
                      <a:endParaRPr sz="1200"/>
                    </a:p>
                  </a:txBody>
                  <a:tcPr marL="0" marR="0" marT="7335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384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183176</a:t>
                      </a:r>
                      <a:endParaRPr sz="600" b="1" u="none" strike="noStrike" cap="none" dirty="0">
                        <a:solidFill>
                          <a:srgbClr val="92D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33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11/10/2017</a:t>
                      </a:r>
                      <a:endParaRPr sz="1200"/>
                    </a:p>
                  </a:txBody>
                  <a:tcPr marL="0" marR="0" marT="73350" marB="0" anchor="ctr"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11/10/2017</a:t>
                      </a:r>
                      <a:endParaRPr sz="1200"/>
                    </a:p>
                  </a:txBody>
                  <a:tcPr marL="0" marR="0" marT="7335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384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 dirty="0">
                          <a:solidFill>
                            <a:srgbClr val="FF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234698</a:t>
                      </a:r>
                      <a:endParaRPr sz="600" b="1" u="none" strike="noStrike" cap="none" dirty="0">
                        <a:solidFill>
                          <a:srgbClr val="FF66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33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10/10/2017</a:t>
                      </a:r>
                      <a:endParaRPr sz="1200"/>
                    </a:p>
                  </a:txBody>
                  <a:tcPr marL="0" marR="0" marT="73350" marB="0" anchor="ctr"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10/10/2017</a:t>
                      </a:r>
                      <a:endParaRPr sz="1200"/>
                    </a:p>
                  </a:txBody>
                  <a:tcPr marL="0" marR="0" marT="7335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384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 dirty="0">
                          <a:solidFill>
                            <a:srgbClr val="FF99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96210</a:t>
                      </a:r>
                      <a:endParaRPr sz="600" b="1" u="none" strike="noStrike" cap="none" dirty="0">
                        <a:solidFill>
                          <a:srgbClr val="FF99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33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12/10/2017</a:t>
                      </a:r>
                      <a:endParaRPr sz="1200" dirty="0"/>
                    </a:p>
                  </a:txBody>
                  <a:tcPr marL="0" marR="0" marT="73350" marB="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497A"/>
                        </a:buClr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 dirty="0">
                          <a:solidFill>
                            <a:srgbClr val="5F49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13/10/2017</a:t>
                      </a:r>
                      <a:endParaRPr sz="1200" dirty="0"/>
                    </a:p>
                  </a:txBody>
                  <a:tcPr marL="0" marR="0" marT="7335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1" name="Google Shape;161;p14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543813" y="1202435"/>
            <a:ext cx="7284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Les interactions utilisateurs</a:t>
            </a:r>
            <a:endParaRPr sz="2400" b="1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8F8EB-78B7-4C87-8068-2C6D5EB4D9E3}"/>
              </a:ext>
            </a:extLst>
          </p:cNvPr>
          <p:cNvSpPr txBox="1"/>
          <p:nvPr/>
        </p:nvSpPr>
        <p:spPr>
          <a:xfrm>
            <a:off x="46710" y="4389314"/>
            <a:ext cx="6573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Lato" panose="020F0502020204030203" pitchFamily="34" charset="0"/>
                <a:cs typeface="Calibri" panose="020F0502020204030204" pitchFamily="34" charset="0"/>
              </a:rPr>
              <a:t>Les articles sont des articles d’actualité, l’information est </a:t>
            </a:r>
            <a:r>
              <a:rPr lang="fr-FR" u="sng" dirty="0">
                <a:latin typeface="Lato" panose="020F0502020204030203" pitchFamily="34" charset="0"/>
                <a:cs typeface="Calibri" panose="020F0502020204030204" pitchFamily="34" charset="0"/>
              </a:rPr>
              <a:t>éphémère</a:t>
            </a:r>
            <a:r>
              <a:rPr lang="fr-FR" dirty="0">
                <a:latin typeface="Lato" panose="020F0502020204030203" pitchFamily="34" charset="0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>
            <a:spLocks noGrp="1"/>
          </p:cNvSpPr>
          <p:nvPr>
            <p:ph type="title"/>
          </p:nvPr>
        </p:nvSpPr>
        <p:spPr>
          <a:xfrm>
            <a:off x="3570985" y="1779651"/>
            <a:ext cx="4760700" cy="87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rgbClr val="6C5046"/>
                </a:solidFill>
                <a:latin typeface="Palanquin SemiBold" panose="020B0004020203020204" pitchFamily="34" charset="0"/>
                <a:cs typeface="Palanquin SemiBold" panose="020B0004020203020204" pitchFamily="34" charset="0"/>
              </a:rPr>
              <a:t>Types de systèmes de recommandation</a:t>
            </a:r>
            <a:endParaRPr sz="2800"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1214</Words>
  <Application>Microsoft Office PowerPoint</Application>
  <PresentationFormat>On-screen Show (16:9)</PresentationFormat>
  <Paragraphs>241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Palanquin SemiBold</vt:lpstr>
      <vt:lpstr>Wingdings</vt:lpstr>
      <vt:lpstr>Let</vt:lpstr>
      <vt:lpstr>Calibri</vt:lpstr>
      <vt:lpstr>Lato</vt:lpstr>
      <vt:lpstr>Office Theme</vt:lpstr>
      <vt:lpstr>PowerPoint Presentation</vt:lpstr>
      <vt:lpstr>Présentation : « My Content »</vt:lpstr>
      <vt:lpstr>Exploration du jeu de données</vt:lpstr>
      <vt:lpstr>Analyse exploratoire du jeu de données</vt:lpstr>
      <vt:lpstr>Analyse exploratoire du jeu de données</vt:lpstr>
      <vt:lpstr>Analyse exploratoire du jeu de données</vt:lpstr>
      <vt:lpstr>Analyse exploratoire du jeu de données</vt:lpstr>
      <vt:lpstr>Analyse exploratoire du jeu de données</vt:lpstr>
      <vt:lpstr>Types de systèmes de recommandation</vt:lpstr>
      <vt:lpstr>Deux types de systèmes de recommandations</vt:lpstr>
      <vt:lpstr>Deux types de systèmes de recommandations</vt:lpstr>
      <vt:lpstr>Système de recommandations  basé sur le contenu</vt:lpstr>
      <vt:lpstr>Principe de recommandation basée sur le contenu</vt:lpstr>
      <vt:lpstr>Principe de recommandation basée sur le contenu</vt:lpstr>
      <vt:lpstr>Système de recommandation  basé sur le filtrage collaboratif</vt:lpstr>
      <vt:lpstr>Principe de recommandation par filtrage collaboratif</vt:lpstr>
      <vt:lpstr>Principe de recommandation par filtrage collaboratif</vt:lpstr>
      <vt:lpstr>Avantages et inconvénients  des deux approches</vt:lpstr>
      <vt:lpstr>Avantages et inconvénients des deux  approches</vt:lpstr>
      <vt:lpstr>Comparaison performance des modèles</vt:lpstr>
      <vt:lpstr>Visualisation des résultats</vt:lpstr>
      <vt:lpstr>Visualisation des résultats</vt:lpstr>
      <vt:lpstr>Visualisation des résultats</vt:lpstr>
      <vt:lpstr>Stabilité du système</vt:lpstr>
      <vt:lpstr>Visualisation des résultats</vt:lpstr>
      <vt:lpstr>Visualisation des résultats</vt:lpstr>
      <vt:lpstr>Architecture technique  ET Description fonctionnelle</vt:lpstr>
      <vt:lpstr>Architecture complète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Nemo</dc:creator>
  <cp:lastModifiedBy>Anne Ménard</cp:lastModifiedBy>
  <cp:revision>40</cp:revision>
  <dcterms:modified xsi:type="dcterms:W3CDTF">2021-05-17T13:55:17Z</dcterms:modified>
</cp:coreProperties>
</file>