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31"/>
  </p:notes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Palanquin SemiBold" panose="020B0004020203020204" pitchFamily="34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66"/>
    <a:srgbClr val="CC3399"/>
    <a:srgbClr val="FEF4EA"/>
    <a:srgbClr val="FF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6C04E-EB10-4DB7-B0BE-153471B84A8E}">
  <a:tblStyle styleId="{4196C04E-EB10-4DB7-B0BE-153471B84A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386" autoAdjust="0"/>
  </p:normalViewPr>
  <p:slideViewPr>
    <p:cSldViewPr snapToGrid="0">
      <p:cViewPr>
        <p:scale>
          <a:sx n="125" d="100"/>
          <a:sy n="125" d="100"/>
        </p:scale>
        <p:origin x="307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8EAAA-4BCB-4677-91A7-1A421EB2F78F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fr-FR"/>
        </a:p>
      </dgm:t>
    </dgm:pt>
    <dgm:pt modelId="{7FC01BD9-175A-45CA-8BE6-C37D060D503D}">
      <dgm:prSet/>
      <dgm:spPr/>
      <dgm:t>
        <a:bodyPr/>
        <a:lstStyle/>
        <a:p>
          <a:r>
            <a:rPr lang="fr-FR" b="0" i="0"/>
            <a:t>Un utilisateur </a:t>
          </a:r>
          <a:r>
            <a:rPr lang="fr-FR" b="0" i="0" u="sng"/>
            <a:t>interagit</a:t>
          </a:r>
          <a:r>
            <a:rPr lang="fr-FR" b="0" i="0"/>
            <a:t> avec un article.</a:t>
          </a:r>
          <a:endParaRPr lang="fr-FR"/>
        </a:p>
      </dgm:t>
    </dgm:pt>
    <dgm:pt modelId="{1215FD4A-1BBF-4004-B356-57AF03FE7D83}" type="parTrans" cxnId="{04941CD1-FB54-4CE6-A45D-AE1B0505F7AE}">
      <dgm:prSet/>
      <dgm:spPr/>
      <dgm:t>
        <a:bodyPr/>
        <a:lstStyle/>
        <a:p>
          <a:endParaRPr lang="fr-FR"/>
        </a:p>
      </dgm:t>
    </dgm:pt>
    <dgm:pt modelId="{F997160A-6BBB-4973-A70B-115C709B50DE}" type="sibTrans" cxnId="{04941CD1-FB54-4CE6-A45D-AE1B0505F7AE}">
      <dgm:prSet/>
      <dgm:spPr/>
      <dgm:t>
        <a:bodyPr/>
        <a:lstStyle/>
        <a:p>
          <a:endParaRPr lang="fr-FR"/>
        </a:p>
      </dgm:t>
    </dgm:pt>
    <dgm:pt modelId="{B6BE38E2-4EF0-4D10-8EDF-297663AEE64D}">
      <dgm:prSet/>
      <dgm:spPr/>
      <dgm:t>
        <a:bodyPr/>
        <a:lstStyle/>
        <a:p>
          <a:r>
            <a:rPr lang="fr-FR" b="0" i="0"/>
            <a:t>Cet article est </a:t>
          </a:r>
          <a:r>
            <a:rPr lang="fr-FR" b="0" i="0" u="sng"/>
            <a:t>similaire</a:t>
          </a:r>
          <a:r>
            <a:rPr lang="fr-FR" b="0" i="0"/>
            <a:t> à un autre</a:t>
          </a:r>
          <a:endParaRPr lang="fr-FR"/>
        </a:p>
      </dgm:t>
    </dgm:pt>
    <dgm:pt modelId="{BD5FC516-7B81-453E-BEC8-BE6874D51F45}" type="parTrans" cxnId="{20D021DD-6B13-4C04-9E62-35601A180C8F}">
      <dgm:prSet/>
      <dgm:spPr/>
      <dgm:t>
        <a:bodyPr/>
        <a:lstStyle/>
        <a:p>
          <a:endParaRPr lang="fr-FR"/>
        </a:p>
      </dgm:t>
    </dgm:pt>
    <dgm:pt modelId="{D6E8C3EB-362D-48F6-8D4B-061F5A9F9808}" type="sibTrans" cxnId="{20D021DD-6B13-4C04-9E62-35601A180C8F}">
      <dgm:prSet/>
      <dgm:spPr/>
      <dgm:t>
        <a:bodyPr/>
        <a:lstStyle/>
        <a:p>
          <a:endParaRPr lang="fr-FR"/>
        </a:p>
      </dgm:t>
    </dgm:pt>
    <dgm:pt modelId="{86BD9453-2949-4275-ACC7-6FBD6E5F73FF}">
      <dgm:prSet/>
      <dgm:spPr/>
      <dgm:t>
        <a:bodyPr/>
        <a:lstStyle/>
        <a:p>
          <a:r>
            <a:rPr lang="fr-FR" b="0" i="0"/>
            <a:t>Le système lui </a:t>
          </a:r>
          <a:r>
            <a:rPr lang="fr-FR" b="0" i="0" u="sng"/>
            <a:t>recommande</a:t>
          </a:r>
          <a:r>
            <a:rPr lang="fr-FR" b="0" i="0"/>
            <a:t> l’article similaire  </a:t>
          </a:r>
          <a:endParaRPr lang="fr-FR"/>
        </a:p>
      </dgm:t>
    </dgm:pt>
    <dgm:pt modelId="{649DFD86-D714-43F0-AF60-2D88D0A1B0FC}" type="parTrans" cxnId="{4120D9C3-FD61-45D8-9B07-1D839EFD6786}">
      <dgm:prSet/>
      <dgm:spPr/>
      <dgm:t>
        <a:bodyPr/>
        <a:lstStyle/>
        <a:p>
          <a:endParaRPr lang="fr-FR"/>
        </a:p>
      </dgm:t>
    </dgm:pt>
    <dgm:pt modelId="{8E17CE54-D4CE-4FA8-9B8A-2C19736808F1}" type="sibTrans" cxnId="{4120D9C3-FD61-45D8-9B07-1D839EFD6786}">
      <dgm:prSet/>
      <dgm:spPr/>
      <dgm:t>
        <a:bodyPr/>
        <a:lstStyle/>
        <a:p>
          <a:endParaRPr lang="fr-FR"/>
        </a:p>
      </dgm:t>
    </dgm:pt>
    <dgm:pt modelId="{26A589AF-356D-4432-9487-F1FB0636048E}" type="pres">
      <dgm:prSet presAssocID="{8558EAAA-4BCB-4677-91A7-1A421EB2F78F}" presName="Name0" presStyleCnt="0">
        <dgm:presLayoutVars>
          <dgm:dir/>
          <dgm:resizeHandles val="exact"/>
        </dgm:presLayoutVars>
      </dgm:prSet>
      <dgm:spPr/>
    </dgm:pt>
    <dgm:pt modelId="{91A47AAD-1B6A-4F75-BFAA-BCB06FF39B27}" type="pres">
      <dgm:prSet presAssocID="{7FC01BD9-175A-45CA-8BE6-C37D060D503D}" presName="node" presStyleLbl="node1" presStyleIdx="0" presStyleCnt="3">
        <dgm:presLayoutVars>
          <dgm:bulletEnabled val="1"/>
        </dgm:presLayoutVars>
      </dgm:prSet>
      <dgm:spPr/>
    </dgm:pt>
    <dgm:pt modelId="{B8AAEC73-AAA2-4F2F-AD80-29425CF75CEA}" type="pres">
      <dgm:prSet presAssocID="{F997160A-6BBB-4973-A70B-115C709B50DE}" presName="sibTrans" presStyleLbl="sibTrans2D1" presStyleIdx="0" presStyleCnt="2"/>
      <dgm:spPr/>
    </dgm:pt>
    <dgm:pt modelId="{B2243519-B5E5-45FB-9462-518E27BF8328}" type="pres">
      <dgm:prSet presAssocID="{F997160A-6BBB-4973-A70B-115C709B50DE}" presName="connectorText" presStyleLbl="sibTrans2D1" presStyleIdx="0" presStyleCnt="2"/>
      <dgm:spPr/>
    </dgm:pt>
    <dgm:pt modelId="{D0527D9C-0E35-4125-929D-17A8718BE4A4}" type="pres">
      <dgm:prSet presAssocID="{B6BE38E2-4EF0-4D10-8EDF-297663AEE64D}" presName="node" presStyleLbl="node1" presStyleIdx="1" presStyleCnt="3">
        <dgm:presLayoutVars>
          <dgm:bulletEnabled val="1"/>
        </dgm:presLayoutVars>
      </dgm:prSet>
      <dgm:spPr/>
    </dgm:pt>
    <dgm:pt modelId="{8B267F5C-08E5-471B-8FDE-AD1F1AFD2C45}" type="pres">
      <dgm:prSet presAssocID="{D6E8C3EB-362D-48F6-8D4B-061F5A9F9808}" presName="sibTrans" presStyleLbl="sibTrans2D1" presStyleIdx="1" presStyleCnt="2"/>
      <dgm:spPr/>
    </dgm:pt>
    <dgm:pt modelId="{12375A3D-9D69-46BD-B1EC-AE10981D6488}" type="pres">
      <dgm:prSet presAssocID="{D6E8C3EB-362D-48F6-8D4B-061F5A9F9808}" presName="connectorText" presStyleLbl="sibTrans2D1" presStyleIdx="1" presStyleCnt="2"/>
      <dgm:spPr/>
    </dgm:pt>
    <dgm:pt modelId="{8CF48076-0E52-4DC1-AC6C-EB70D118240B}" type="pres">
      <dgm:prSet presAssocID="{86BD9453-2949-4275-ACC7-6FBD6E5F73FF}" presName="node" presStyleLbl="node1" presStyleIdx="2" presStyleCnt="3">
        <dgm:presLayoutVars>
          <dgm:bulletEnabled val="1"/>
        </dgm:presLayoutVars>
      </dgm:prSet>
      <dgm:spPr/>
    </dgm:pt>
  </dgm:ptLst>
  <dgm:cxnLst>
    <dgm:cxn modelId="{39EF2320-92BC-4B38-A082-1709E75A788D}" type="presOf" srcId="{B6BE38E2-4EF0-4D10-8EDF-297663AEE64D}" destId="{D0527D9C-0E35-4125-929D-17A8718BE4A4}" srcOrd="0" destOrd="0" presId="urn:microsoft.com/office/officeart/2005/8/layout/process1"/>
    <dgm:cxn modelId="{4D408C3E-CF43-4E66-B437-A2A23C6B53AD}" type="presOf" srcId="{F997160A-6BBB-4973-A70B-115C709B50DE}" destId="{B8AAEC73-AAA2-4F2F-AD80-29425CF75CEA}" srcOrd="0" destOrd="0" presId="urn:microsoft.com/office/officeart/2005/8/layout/process1"/>
    <dgm:cxn modelId="{0F2C695E-DEEB-49D8-89BD-B1C41F153D01}" type="presOf" srcId="{D6E8C3EB-362D-48F6-8D4B-061F5A9F9808}" destId="{12375A3D-9D69-46BD-B1EC-AE10981D6488}" srcOrd="1" destOrd="0" presId="urn:microsoft.com/office/officeart/2005/8/layout/process1"/>
    <dgm:cxn modelId="{53DDB655-D4F4-4CCB-ADE1-860582818E3F}" type="presOf" srcId="{F997160A-6BBB-4973-A70B-115C709B50DE}" destId="{B2243519-B5E5-45FB-9462-518E27BF8328}" srcOrd="1" destOrd="0" presId="urn:microsoft.com/office/officeart/2005/8/layout/process1"/>
    <dgm:cxn modelId="{400D40A1-9C2E-4128-8837-1CD330ECE81D}" type="presOf" srcId="{D6E8C3EB-362D-48F6-8D4B-061F5A9F9808}" destId="{8B267F5C-08E5-471B-8FDE-AD1F1AFD2C45}" srcOrd="0" destOrd="0" presId="urn:microsoft.com/office/officeart/2005/8/layout/process1"/>
    <dgm:cxn modelId="{A308AEBD-8B9C-4A9E-ACDD-CF5642BD70CE}" type="presOf" srcId="{86BD9453-2949-4275-ACC7-6FBD6E5F73FF}" destId="{8CF48076-0E52-4DC1-AC6C-EB70D118240B}" srcOrd="0" destOrd="0" presId="urn:microsoft.com/office/officeart/2005/8/layout/process1"/>
    <dgm:cxn modelId="{4120D9C3-FD61-45D8-9B07-1D839EFD6786}" srcId="{8558EAAA-4BCB-4677-91A7-1A421EB2F78F}" destId="{86BD9453-2949-4275-ACC7-6FBD6E5F73FF}" srcOrd="2" destOrd="0" parTransId="{649DFD86-D714-43F0-AF60-2D88D0A1B0FC}" sibTransId="{8E17CE54-D4CE-4FA8-9B8A-2C19736808F1}"/>
    <dgm:cxn modelId="{04941CD1-FB54-4CE6-A45D-AE1B0505F7AE}" srcId="{8558EAAA-4BCB-4677-91A7-1A421EB2F78F}" destId="{7FC01BD9-175A-45CA-8BE6-C37D060D503D}" srcOrd="0" destOrd="0" parTransId="{1215FD4A-1BBF-4004-B356-57AF03FE7D83}" sibTransId="{F997160A-6BBB-4973-A70B-115C709B50DE}"/>
    <dgm:cxn modelId="{439A63DA-C30F-4F4C-87CA-9ADD5C4683BE}" type="presOf" srcId="{8558EAAA-4BCB-4677-91A7-1A421EB2F78F}" destId="{26A589AF-356D-4432-9487-F1FB0636048E}" srcOrd="0" destOrd="0" presId="urn:microsoft.com/office/officeart/2005/8/layout/process1"/>
    <dgm:cxn modelId="{20D021DD-6B13-4C04-9E62-35601A180C8F}" srcId="{8558EAAA-4BCB-4677-91A7-1A421EB2F78F}" destId="{B6BE38E2-4EF0-4D10-8EDF-297663AEE64D}" srcOrd="1" destOrd="0" parTransId="{BD5FC516-7B81-453E-BEC8-BE6874D51F45}" sibTransId="{D6E8C3EB-362D-48F6-8D4B-061F5A9F9808}"/>
    <dgm:cxn modelId="{D76A0FE5-1E68-4157-BB8D-A2B283137239}" type="presOf" srcId="{7FC01BD9-175A-45CA-8BE6-C37D060D503D}" destId="{91A47AAD-1B6A-4F75-BFAA-BCB06FF39B27}" srcOrd="0" destOrd="0" presId="urn:microsoft.com/office/officeart/2005/8/layout/process1"/>
    <dgm:cxn modelId="{CD32A945-C7AF-416B-AE56-E17FE2D61C37}" type="presParOf" srcId="{26A589AF-356D-4432-9487-F1FB0636048E}" destId="{91A47AAD-1B6A-4F75-BFAA-BCB06FF39B27}" srcOrd="0" destOrd="0" presId="urn:microsoft.com/office/officeart/2005/8/layout/process1"/>
    <dgm:cxn modelId="{9B1BB072-5F78-4765-AAAA-28AA8B06B956}" type="presParOf" srcId="{26A589AF-356D-4432-9487-F1FB0636048E}" destId="{B8AAEC73-AAA2-4F2F-AD80-29425CF75CEA}" srcOrd="1" destOrd="0" presId="urn:microsoft.com/office/officeart/2005/8/layout/process1"/>
    <dgm:cxn modelId="{472D49A1-A63B-4BE8-BD4F-E0A069E79CD0}" type="presParOf" srcId="{B8AAEC73-AAA2-4F2F-AD80-29425CF75CEA}" destId="{B2243519-B5E5-45FB-9462-518E27BF8328}" srcOrd="0" destOrd="0" presId="urn:microsoft.com/office/officeart/2005/8/layout/process1"/>
    <dgm:cxn modelId="{03B02A6B-3D62-40CB-A822-6F575ABF4960}" type="presParOf" srcId="{26A589AF-356D-4432-9487-F1FB0636048E}" destId="{D0527D9C-0E35-4125-929D-17A8718BE4A4}" srcOrd="2" destOrd="0" presId="urn:microsoft.com/office/officeart/2005/8/layout/process1"/>
    <dgm:cxn modelId="{C910EACF-17C5-4F66-B596-C4A17FE24DFA}" type="presParOf" srcId="{26A589AF-356D-4432-9487-F1FB0636048E}" destId="{8B267F5C-08E5-471B-8FDE-AD1F1AFD2C45}" srcOrd="3" destOrd="0" presId="urn:microsoft.com/office/officeart/2005/8/layout/process1"/>
    <dgm:cxn modelId="{3F2A6482-EB7F-422D-B7AC-B98611E60930}" type="presParOf" srcId="{8B267F5C-08E5-471B-8FDE-AD1F1AFD2C45}" destId="{12375A3D-9D69-46BD-B1EC-AE10981D6488}" srcOrd="0" destOrd="0" presId="urn:microsoft.com/office/officeart/2005/8/layout/process1"/>
    <dgm:cxn modelId="{FFDE1B4E-7E22-40A2-B040-174505643C76}" type="presParOf" srcId="{26A589AF-356D-4432-9487-F1FB0636048E}" destId="{8CF48076-0E52-4DC1-AC6C-EB70D118240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F591C-416B-4A5D-AF15-426A81E570DB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fr-FR"/>
        </a:p>
      </dgm:t>
    </dgm:pt>
    <dgm:pt modelId="{15A374DC-B039-41A1-806A-09869603BDD1}">
      <dgm:prSet/>
      <dgm:spPr/>
      <dgm:t>
        <a:bodyPr/>
        <a:lstStyle/>
        <a:p>
          <a:r>
            <a:rPr lang="fr-FR" b="0" i="0"/>
            <a:t>2 utilisateurs (A et B) ont interagit avec les mêmes articles (1 et 2).</a:t>
          </a:r>
          <a:endParaRPr lang="fr-FR"/>
        </a:p>
      </dgm:t>
    </dgm:pt>
    <dgm:pt modelId="{AABF95D8-3FB0-46A4-87C7-0EC751D4A3FA}" type="parTrans" cxnId="{3BF178D7-706F-4B8B-A278-0659664065A6}">
      <dgm:prSet/>
      <dgm:spPr/>
      <dgm:t>
        <a:bodyPr/>
        <a:lstStyle/>
        <a:p>
          <a:endParaRPr lang="fr-FR"/>
        </a:p>
      </dgm:t>
    </dgm:pt>
    <dgm:pt modelId="{0671E421-85FC-4691-A2A8-1037B4DE2A4F}" type="sibTrans" cxnId="{3BF178D7-706F-4B8B-A278-0659664065A6}">
      <dgm:prSet/>
      <dgm:spPr/>
      <dgm:t>
        <a:bodyPr/>
        <a:lstStyle/>
        <a:p>
          <a:endParaRPr lang="fr-FR"/>
        </a:p>
      </dgm:t>
    </dgm:pt>
    <dgm:pt modelId="{CFF35498-153A-4957-ACEF-58658311797A}">
      <dgm:prSet/>
      <dgm:spPr/>
      <dgm:t>
        <a:bodyPr/>
        <a:lstStyle/>
        <a:p>
          <a:r>
            <a:rPr lang="fr-FR" b="0" i="0"/>
            <a:t>L’utilisateur B a interagit avec un article supplémentaire ( article 3)</a:t>
          </a:r>
          <a:endParaRPr lang="fr-FR"/>
        </a:p>
      </dgm:t>
    </dgm:pt>
    <dgm:pt modelId="{96E55FA4-7D36-405A-9643-FD20BC328E11}" type="parTrans" cxnId="{1DC9A01F-2506-4256-B20E-45A5C48FB89C}">
      <dgm:prSet/>
      <dgm:spPr/>
      <dgm:t>
        <a:bodyPr/>
        <a:lstStyle/>
        <a:p>
          <a:endParaRPr lang="fr-FR"/>
        </a:p>
      </dgm:t>
    </dgm:pt>
    <dgm:pt modelId="{B8224CAF-80B0-4EAF-A2A8-446B3501D103}" type="sibTrans" cxnId="{1DC9A01F-2506-4256-B20E-45A5C48FB89C}">
      <dgm:prSet/>
      <dgm:spPr/>
      <dgm:t>
        <a:bodyPr/>
        <a:lstStyle/>
        <a:p>
          <a:endParaRPr lang="fr-FR"/>
        </a:p>
      </dgm:t>
    </dgm:pt>
    <dgm:pt modelId="{A2341438-849C-4B68-8E13-9CEB7AFA8CF7}">
      <dgm:prSet/>
      <dgm:spPr/>
      <dgm:t>
        <a:bodyPr/>
        <a:lstStyle/>
        <a:p>
          <a:r>
            <a:rPr lang="fr-FR" b="0" i="0"/>
            <a:t>Le système recommande, à l’utilisateur A, l’article 3  </a:t>
          </a:r>
          <a:endParaRPr lang="fr-FR"/>
        </a:p>
      </dgm:t>
    </dgm:pt>
    <dgm:pt modelId="{10DC5AA5-97DE-4937-ACE0-B35F1EF5E9CA}" type="parTrans" cxnId="{35827405-CA2D-42CA-A9DB-EF9AE8C819A1}">
      <dgm:prSet/>
      <dgm:spPr/>
      <dgm:t>
        <a:bodyPr/>
        <a:lstStyle/>
        <a:p>
          <a:endParaRPr lang="fr-FR"/>
        </a:p>
      </dgm:t>
    </dgm:pt>
    <dgm:pt modelId="{40897AC4-932D-4C7B-AA3A-15C95E35B671}" type="sibTrans" cxnId="{35827405-CA2D-42CA-A9DB-EF9AE8C819A1}">
      <dgm:prSet/>
      <dgm:spPr/>
      <dgm:t>
        <a:bodyPr/>
        <a:lstStyle/>
        <a:p>
          <a:endParaRPr lang="fr-FR"/>
        </a:p>
      </dgm:t>
    </dgm:pt>
    <dgm:pt modelId="{E88A1106-61C5-45C0-8A5F-0B8E9B31C1A9}" type="pres">
      <dgm:prSet presAssocID="{E4DF591C-416B-4A5D-AF15-426A81E570DB}" presName="Name0" presStyleCnt="0">
        <dgm:presLayoutVars>
          <dgm:dir/>
          <dgm:resizeHandles val="exact"/>
        </dgm:presLayoutVars>
      </dgm:prSet>
      <dgm:spPr/>
    </dgm:pt>
    <dgm:pt modelId="{68B53345-1B06-4BCB-A0E2-BE56681C0A55}" type="pres">
      <dgm:prSet presAssocID="{15A374DC-B039-41A1-806A-09869603BDD1}" presName="node" presStyleLbl="node1" presStyleIdx="0" presStyleCnt="3">
        <dgm:presLayoutVars>
          <dgm:bulletEnabled val="1"/>
        </dgm:presLayoutVars>
      </dgm:prSet>
      <dgm:spPr/>
    </dgm:pt>
    <dgm:pt modelId="{D3210910-D79D-47A1-9656-F6F22FFBAD78}" type="pres">
      <dgm:prSet presAssocID="{0671E421-85FC-4691-A2A8-1037B4DE2A4F}" presName="sibTrans" presStyleLbl="sibTrans2D1" presStyleIdx="0" presStyleCnt="2"/>
      <dgm:spPr/>
    </dgm:pt>
    <dgm:pt modelId="{F12630BB-CF83-420D-9D83-E7E05D1DFABD}" type="pres">
      <dgm:prSet presAssocID="{0671E421-85FC-4691-A2A8-1037B4DE2A4F}" presName="connectorText" presStyleLbl="sibTrans2D1" presStyleIdx="0" presStyleCnt="2"/>
      <dgm:spPr/>
    </dgm:pt>
    <dgm:pt modelId="{4E0CDCCA-BA1B-490D-9C60-FF171DBAD0B8}" type="pres">
      <dgm:prSet presAssocID="{CFF35498-153A-4957-ACEF-58658311797A}" presName="node" presStyleLbl="node1" presStyleIdx="1" presStyleCnt="3">
        <dgm:presLayoutVars>
          <dgm:bulletEnabled val="1"/>
        </dgm:presLayoutVars>
      </dgm:prSet>
      <dgm:spPr/>
    </dgm:pt>
    <dgm:pt modelId="{AB92A235-6496-4A89-AEBD-FC6050FF6753}" type="pres">
      <dgm:prSet presAssocID="{B8224CAF-80B0-4EAF-A2A8-446B3501D103}" presName="sibTrans" presStyleLbl="sibTrans2D1" presStyleIdx="1" presStyleCnt="2"/>
      <dgm:spPr/>
    </dgm:pt>
    <dgm:pt modelId="{D878DB9F-F483-40FC-8D08-99D2465C191E}" type="pres">
      <dgm:prSet presAssocID="{B8224CAF-80B0-4EAF-A2A8-446B3501D103}" presName="connectorText" presStyleLbl="sibTrans2D1" presStyleIdx="1" presStyleCnt="2"/>
      <dgm:spPr/>
    </dgm:pt>
    <dgm:pt modelId="{89B37917-E557-48E1-8A7D-EB5AC5581C2E}" type="pres">
      <dgm:prSet presAssocID="{A2341438-849C-4B68-8E13-9CEB7AFA8CF7}" presName="node" presStyleLbl="node1" presStyleIdx="2" presStyleCnt="3">
        <dgm:presLayoutVars>
          <dgm:bulletEnabled val="1"/>
        </dgm:presLayoutVars>
      </dgm:prSet>
      <dgm:spPr/>
    </dgm:pt>
  </dgm:ptLst>
  <dgm:cxnLst>
    <dgm:cxn modelId="{35827405-CA2D-42CA-A9DB-EF9AE8C819A1}" srcId="{E4DF591C-416B-4A5D-AF15-426A81E570DB}" destId="{A2341438-849C-4B68-8E13-9CEB7AFA8CF7}" srcOrd="2" destOrd="0" parTransId="{10DC5AA5-97DE-4937-ACE0-B35F1EF5E9CA}" sibTransId="{40897AC4-932D-4C7B-AA3A-15C95E35B671}"/>
    <dgm:cxn modelId="{1DC9A01F-2506-4256-B20E-45A5C48FB89C}" srcId="{E4DF591C-416B-4A5D-AF15-426A81E570DB}" destId="{CFF35498-153A-4957-ACEF-58658311797A}" srcOrd="1" destOrd="0" parTransId="{96E55FA4-7D36-405A-9643-FD20BC328E11}" sibTransId="{B8224CAF-80B0-4EAF-A2A8-446B3501D103}"/>
    <dgm:cxn modelId="{4669EE47-7C38-4A96-96C6-919FD52B713E}" type="presOf" srcId="{CFF35498-153A-4957-ACEF-58658311797A}" destId="{4E0CDCCA-BA1B-490D-9C60-FF171DBAD0B8}" srcOrd="0" destOrd="0" presId="urn:microsoft.com/office/officeart/2005/8/layout/process1"/>
    <dgm:cxn modelId="{864E0C68-14F4-4030-9B19-056B20E6400C}" type="presOf" srcId="{0671E421-85FC-4691-A2A8-1037B4DE2A4F}" destId="{D3210910-D79D-47A1-9656-F6F22FFBAD78}" srcOrd="0" destOrd="0" presId="urn:microsoft.com/office/officeart/2005/8/layout/process1"/>
    <dgm:cxn modelId="{4EDA1948-7B7F-4F6C-9F53-52EE5A9C2172}" type="presOf" srcId="{B8224CAF-80B0-4EAF-A2A8-446B3501D103}" destId="{D878DB9F-F483-40FC-8D08-99D2465C191E}" srcOrd="1" destOrd="0" presId="urn:microsoft.com/office/officeart/2005/8/layout/process1"/>
    <dgm:cxn modelId="{151D7D7A-769C-435E-94F1-A9FEE7A44F28}" type="presOf" srcId="{B8224CAF-80B0-4EAF-A2A8-446B3501D103}" destId="{AB92A235-6496-4A89-AEBD-FC6050FF6753}" srcOrd="0" destOrd="0" presId="urn:microsoft.com/office/officeart/2005/8/layout/process1"/>
    <dgm:cxn modelId="{97B1DD7E-86DB-42BE-8DF0-A6F4B209AE16}" type="presOf" srcId="{A2341438-849C-4B68-8E13-9CEB7AFA8CF7}" destId="{89B37917-E557-48E1-8A7D-EB5AC5581C2E}" srcOrd="0" destOrd="0" presId="urn:microsoft.com/office/officeart/2005/8/layout/process1"/>
    <dgm:cxn modelId="{01AA137F-0BC4-44D7-A0E5-CDEDBB474550}" type="presOf" srcId="{0671E421-85FC-4691-A2A8-1037B4DE2A4F}" destId="{F12630BB-CF83-420D-9D83-E7E05D1DFABD}" srcOrd="1" destOrd="0" presId="urn:microsoft.com/office/officeart/2005/8/layout/process1"/>
    <dgm:cxn modelId="{A50A5283-5120-4823-A41E-B4CE2BA2C43E}" type="presOf" srcId="{E4DF591C-416B-4A5D-AF15-426A81E570DB}" destId="{E88A1106-61C5-45C0-8A5F-0B8E9B31C1A9}" srcOrd="0" destOrd="0" presId="urn:microsoft.com/office/officeart/2005/8/layout/process1"/>
    <dgm:cxn modelId="{3BF178D7-706F-4B8B-A278-0659664065A6}" srcId="{E4DF591C-416B-4A5D-AF15-426A81E570DB}" destId="{15A374DC-B039-41A1-806A-09869603BDD1}" srcOrd="0" destOrd="0" parTransId="{AABF95D8-3FB0-46A4-87C7-0EC751D4A3FA}" sibTransId="{0671E421-85FC-4691-A2A8-1037B4DE2A4F}"/>
    <dgm:cxn modelId="{63EFDDDF-3031-4EE6-96BA-82C04C3C788E}" type="presOf" srcId="{15A374DC-B039-41A1-806A-09869603BDD1}" destId="{68B53345-1B06-4BCB-A0E2-BE56681C0A55}" srcOrd="0" destOrd="0" presId="urn:microsoft.com/office/officeart/2005/8/layout/process1"/>
    <dgm:cxn modelId="{A31E579D-D30E-4893-BEFA-387F44A1D81E}" type="presParOf" srcId="{E88A1106-61C5-45C0-8A5F-0B8E9B31C1A9}" destId="{68B53345-1B06-4BCB-A0E2-BE56681C0A55}" srcOrd="0" destOrd="0" presId="urn:microsoft.com/office/officeart/2005/8/layout/process1"/>
    <dgm:cxn modelId="{FBC8FBE9-FC3F-4059-982F-3D3386130F1C}" type="presParOf" srcId="{E88A1106-61C5-45C0-8A5F-0B8E9B31C1A9}" destId="{D3210910-D79D-47A1-9656-F6F22FFBAD78}" srcOrd="1" destOrd="0" presId="urn:microsoft.com/office/officeart/2005/8/layout/process1"/>
    <dgm:cxn modelId="{81ADD52A-F38D-42A3-BF46-FA8124622556}" type="presParOf" srcId="{D3210910-D79D-47A1-9656-F6F22FFBAD78}" destId="{F12630BB-CF83-420D-9D83-E7E05D1DFABD}" srcOrd="0" destOrd="0" presId="urn:microsoft.com/office/officeart/2005/8/layout/process1"/>
    <dgm:cxn modelId="{A3D4B8E1-BECC-44F6-B894-B746D965CB30}" type="presParOf" srcId="{E88A1106-61C5-45C0-8A5F-0B8E9B31C1A9}" destId="{4E0CDCCA-BA1B-490D-9C60-FF171DBAD0B8}" srcOrd="2" destOrd="0" presId="urn:microsoft.com/office/officeart/2005/8/layout/process1"/>
    <dgm:cxn modelId="{778D384D-F821-42D4-8026-258947FF60A2}" type="presParOf" srcId="{E88A1106-61C5-45C0-8A5F-0B8E9B31C1A9}" destId="{AB92A235-6496-4A89-AEBD-FC6050FF6753}" srcOrd="3" destOrd="0" presId="urn:microsoft.com/office/officeart/2005/8/layout/process1"/>
    <dgm:cxn modelId="{69E6DCF5-FF83-4D46-A982-DDA28FAEEB68}" type="presParOf" srcId="{AB92A235-6496-4A89-AEBD-FC6050FF6753}" destId="{D878DB9F-F483-40FC-8D08-99D2465C191E}" srcOrd="0" destOrd="0" presId="urn:microsoft.com/office/officeart/2005/8/layout/process1"/>
    <dgm:cxn modelId="{E2C725E5-9913-4270-A772-DA6CD20A52FF}" type="presParOf" srcId="{E88A1106-61C5-45C0-8A5F-0B8E9B31C1A9}" destId="{89B37917-E557-48E1-8A7D-EB5AC5581C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AAD-1B6A-4F75-BFAA-BCB06FF39B27}">
      <dsp:nvSpPr>
        <dsp:cNvPr id="0" name=""/>
        <dsp:cNvSpPr/>
      </dsp:nvSpPr>
      <dsp:spPr>
        <a:xfrm>
          <a:off x="7149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Un utilisateur </a:t>
          </a:r>
          <a:r>
            <a:rPr lang="fr-FR" sz="1400" b="0" i="0" u="sng" kern="1200"/>
            <a:t>interagit</a:t>
          </a:r>
          <a:r>
            <a:rPr lang="fr-FR" sz="1400" b="0" i="0" kern="1200"/>
            <a:t> avec un article.</a:t>
          </a:r>
          <a:endParaRPr lang="fr-FR" sz="1400" kern="1200"/>
        </a:p>
      </dsp:txBody>
      <dsp:txXfrm>
        <a:off x="28784" y="21635"/>
        <a:ext cx="2093625" cy="695394"/>
      </dsp:txXfrm>
    </dsp:sp>
    <dsp:sp modelId="{B8AAEC73-AAA2-4F2F-AD80-29425CF75CEA}">
      <dsp:nvSpPr>
        <dsp:cNvPr id="0" name=""/>
        <dsp:cNvSpPr/>
      </dsp:nvSpPr>
      <dsp:spPr>
        <a:xfrm>
          <a:off x="2357733" y="104357"/>
          <a:ext cx="453021" cy="5299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357733" y="210347"/>
        <a:ext cx="317115" cy="317969"/>
      </dsp:txXfrm>
    </dsp:sp>
    <dsp:sp modelId="{D0527D9C-0E35-4125-929D-17A8718BE4A4}">
      <dsp:nvSpPr>
        <dsp:cNvPr id="0" name=""/>
        <dsp:cNvSpPr/>
      </dsp:nvSpPr>
      <dsp:spPr>
        <a:xfrm>
          <a:off x="2998802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Cet article est </a:t>
          </a:r>
          <a:r>
            <a:rPr lang="fr-FR" sz="1400" b="0" i="0" u="sng" kern="1200"/>
            <a:t>similaire</a:t>
          </a:r>
          <a:r>
            <a:rPr lang="fr-FR" sz="1400" b="0" i="0" kern="1200"/>
            <a:t> à un autre</a:t>
          </a:r>
          <a:endParaRPr lang="fr-FR" sz="1400" kern="1200"/>
        </a:p>
      </dsp:txBody>
      <dsp:txXfrm>
        <a:off x="3020437" y="21635"/>
        <a:ext cx="2093625" cy="695394"/>
      </dsp:txXfrm>
    </dsp:sp>
    <dsp:sp modelId="{8B267F5C-08E5-471B-8FDE-AD1F1AFD2C45}">
      <dsp:nvSpPr>
        <dsp:cNvPr id="0" name=""/>
        <dsp:cNvSpPr/>
      </dsp:nvSpPr>
      <dsp:spPr>
        <a:xfrm>
          <a:off x="5349387" y="104357"/>
          <a:ext cx="453021" cy="5299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349387" y="210347"/>
        <a:ext cx="317115" cy="317969"/>
      </dsp:txXfrm>
    </dsp:sp>
    <dsp:sp modelId="{8CF48076-0E52-4DC1-AC6C-EB70D118240B}">
      <dsp:nvSpPr>
        <dsp:cNvPr id="0" name=""/>
        <dsp:cNvSpPr/>
      </dsp:nvSpPr>
      <dsp:spPr>
        <a:xfrm>
          <a:off x="5990455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Le système lui </a:t>
          </a:r>
          <a:r>
            <a:rPr lang="fr-FR" sz="1400" b="0" i="0" u="sng" kern="1200"/>
            <a:t>recommande</a:t>
          </a:r>
          <a:r>
            <a:rPr lang="fr-FR" sz="1400" b="0" i="0" kern="1200"/>
            <a:t> l’article similaire  </a:t>
          </a:r>
          <a:endParaRPr lang="fr-FR" sz="1400" kern="1200"/>
        </a:p>
      </dsp:txBody>
      <dsp:txXfrm>
        <a:off x="6012090" y="21635"/>
        <a:ext cx="2093625" cy="695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53345-1B06-4BCB-A0E2-BE56681C0A55}">
      <dsp:nvSpPr>
        <dsp:cNvPr id="0" name=""/>
        <dsp:cNvSpPr/>
      </dsp:nvSpPr>
      <dsp:spPr>
        <a:xfrm>
          <a:off x="7149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2 utilisateurs (A et B) ont interagit avec les mêmes articles (1 et 2).</a:t>
          </a:r>
          <a:endParaRPr lang="fr-FR" sz="1300" kern="1200"/>
        </a:p>
      </dsp:txBody>
      <dsp:txXfrm>
        <a:off x="28784" y="21635"/>
        <a:ext cx="2093625" cy="695394"/>
      </dsp:txXfrm>
    </dsp:sp>
    <dsp:sp modelId="{D3210910-D79D-47A1-9656-F6F22FFBAD78}">
      <dsp:nvSpPr>
        <dsp:cNvPr id="0" name=""/>
        <dsp:cNvSpPr/>
      </dsp:nvSpPr>
      <dsp:spPr>
        <a:xfrm>
          <a:off x="2357733" y="104357"/>
          <a:ext cx="453021" cy="5299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2357733" y="210347"/>
        <a:ext cx="317115" cy="317969"/>
      </dsp:txXfrm>
    </dsp:sp>
    <dsp:sp modelId="{4E0CDCCA-BA1B-490D-9C60-FF171DBAD0B8}">
      <dsp:nvSpPr>
        <dsp:cNvPr id="0" name=""/>
        <dsp:cNvSpPr/>
      </dsp:nvSpPr>
      <dsp:spPr>
        <a:xfrm>
          <a:off x="2998802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L’utilisateur B a interagit avec un article supplémentaire ( article 3)</a:t>
          </a:r>
          <a:endParaRPr lang="fr-FR" sz="1300" kern="1200"/>
        </a:p>
      </dsp:txBody>
      <dsp:txXfrm>
        <a:off x="3020437" y="21635"/>
        <a:ext cx="2093625" cy="695394"/>
      </dsp:txXfrm>
    </dsp:sp>
    <dsp:sp modelId="{AB92A235-6496-4A89-AEBD-FC6050FF6753}">
      <dsp:nvSpPr>
        <dsp:cNvPr id="0" name=""/>
        <dsp:cNvSpPr/>
      </dsp:nvSpPr>
      <dsp:spPr>
        <a:xfrm>
          <a:off x="5349387" y="104357"/>
          <a:ext cx="453021" cy="5299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100" kern="1200"/>
        </a:p>
      </dsp:txBody>
      <dsp:txXfrm>
        <a:off x="5349387" y="210347"/>
        <a:ext cx="317115" cy="317969"/>
      </dsp:txXfrm>
    </dsp:sp>
    <dsp:sp modelId="{89B37917-E557-48E1-8A7D-EB5AC5581C2E}">
      <dsp:nvSpPr>
        <dsp:cNvPr id="0" name=""/>
        <dsp:cNvSpPr/>
      </dsp:nvSpPr>
      <dsp:spPr>
        <a:xfrm>
          <a:off x="5990455" y="0"/>
          <a:ext cx="2136895" cy="738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/>
            <a:t>Le système recommande, à l’utilisateur A, l’article 3  </a:t>
          </a:r>
          <a:endParaRPr lang="fr-FR" sz="1300" kern="1200"/>
        </a:p>
      </dsp:txBody>
      <dsp:txXfrm>
        <a:off x="6012090" y="21635"/>
        <a:ext cx="2093625" cy="695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7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Recommande des items similaires aux articles déjà cliqués dans le passé</a:t>
            </a: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Memory based basé sur les plus proches voisins</a:t>
            </a:r>
            <a:endParaRPr/>
          </a:p>
        </p:txBody>
      </p:sp>
      <p:sp>
        <p:nvSpPr>
          <p:cNvPr id="240" name="Google Shape;240;p1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32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6C5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47064" y="2933890"/>
            <a:ext cx="68499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619630" y="1861470"/>
            <a:ext cx="61209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527933" y="1383601"/>
            <a:ext cx="1875154" cy="216217"/>
          </a:xfrm>
          <a:custGeom>
            <a:avLst/>
            <a:gdLst/>
            <a:ahLst/>
            <a:cxnLst/>
            <a:rect l="l" t="t" r="r" b="b"/>
            <a:pathLst>
              <a:path w="1875154" h="288289" extrusionOk="0">
                <a:moveTo>
                  <a:pt x="1874774" y="0"/>
                </a:moveTo>
                <a:lnTo>
                  <a:pt x="0" y="0"/>
                </a:lnTo>
                <a:lnTo>
                  <a:pt x="0" y="288036"/>
                </a:lnTo>
                <a:lnTo>
                  <a:pt x="1874774" y="288036"/>
                </a:lnTo>
                <a:lnTo>
                  <a:pt x="1874774" y="0"/>
                </a:lnTo>
                <a:close/>
              </a:path>
            </a:pathLst>
          </a:custGeom>
          <a:solidFill>
            <a:srgbClr val="A8B5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5402707" y="1383601"/>
            <a:ext cx="1875154" cy="216217"/>
          </a:xfrm>
          <a:custGeom>
            <a:avLst/>
            <a:gdLst/>
            <a:ahLst/>
            <a:cxnLst/>
            <a:rect l="l" t="t" r="r" b="b"/>
            <a:pathLst>
              <a:path w="1875154" h="288289" extrusionOk="0">
                <a:moveTo>
                  <a:pt x="1874773" y="0"/>
                </a:moveTo>
                <a:lnTo>
                  <a:pt x="0" y="0"/>
                </a:lnTo>
                <a:lnTo>
                  <a:pt x="0" y="288036"/>
                </a:lnTo>
                <a:lnTo>
                  <a:pt x="1874773" y="288036"/>
                </a:lnTo>
                <a:lnTo>
                  <a:pt x="1874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7277480" y="1383601"/>
            <a:ext cx="1866900" cy="216217"/>
          </a:xfrm>
          <a:custGeom>
            <a:avLst/>
            <a:gdLst/>
            <a:ahLst/>
            <a:cxnLst/>
            <a:rect l="l" t="t" r="r" b="b"/>
            <a:pathLst>
              <a:path w="1866900" h="288289" extrusionOk="0">
                <a:moveTo>
                  <a:pt x="0" y="288036"/>
                </a:moveTo>
                <a:lnTo>
                  <a:pt x="1866518" y="288036"/>
                </a:lnTo>
                <a:lnTo>
                  <a:pt x="186651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6C5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94052" y="4877580"/>
            <a:ext cx="535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19494"/>
            <a:ext cx="467995" cy="270033"/>
          </a:xfrm>
          <a:custGeom>
            <a:avLst/>
            <a:gdLst/>
            <a:ahLst/>
            <a:cxnLst/>
            <a:rect l="l" t="t" r="r" b="b"/>
            <a:pathLst>
              <a:path w="467995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A8B5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67537" y="519494"/>
            <a:ext cx="467994" cy="270033"/>
          </a:xfrm>
          <a:custGeom>
            <a:avLst/>
            <a:gdLst/>
            <a:ahLst/>
            <a:cxnLst/>
            <a:rect l="l" t="t" r="r" b="b"/>
            <a:pathLst>
              <a:path w="467994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35088" y="519494"/>
            <a:ext cx="467994" cy="270033"/>
          </a:xfrm>
          <a:custGeom>
            <a:avLst/>
            <a:gdLst/>
            <a:ahLst/>
            <a:cxnLst/>
            <a:rect l="l" t="t" r="r" b="b"/>
            <a:pathLst>
              <a:path w="467994" h="360044" extrusionOk="0">
                <a:moveTo>
                  <a:pt x="467537" y="0"/>
                </a:moveTo>
                <a:lnTo>
                  <a:pt x="0" y="0"/>
                </a:lnTo>
                <a:lnTo>
                  <a:pt x="0" y="360045"/>
                </a:lnTo>
                <a:lnTo>
                  <a:pt x="467537" y="360045"/>
                </a:lnTo>
                <a:lnTo>
                  <a:pt x="467537" y="0"/>
                </a:lnTo>
                <a:close/>
              </a:path>
            </a:pathLst>
          </a:custGeom>
          <a:solidFill>
            <a:srgbClr val="6C50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42619" y="306515"/>
            <a:ext cx="7858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rgbClr val="9BB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619630" y="1861470"/>
            <a:ext cx="61209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085848" y="4860885"/>
            <a:ext cx="13011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63829" y="4860885"/>
            <a:ext cx="21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recommandationsystem.azurewebsites.net/api/contentBasedMode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commandationsystem.azurewebsites.net/api/colaborativeBasedModel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9006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Trilian/projet9.git" TargetMode="Externa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2461982" y="4078702"/>
            <a:ext cx="6675709" cy="216217"/>
            <a:chOff x="3527933" y="5445213"/>
            <a:chExt cx="5616447" cy="288290"/>
          </a:xfrm>
        </p:grpSpPr>
        <p:sp>
          <p:nvSpPr>
            <p:cNvPr id="54" name="Google Shape;54;p7"/>
            <p:cNvSpPr/>
            <p:nvPr/>
          </p:nvSpPr>
          <p:spPr>
            <a:xfrm>
              <a:off x="3527933" y="5445213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5"/>
                  </a:lnTo>
                  <a:lnTo>
                    <a:pt x="1874774" y="288035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5402707" y="5445213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5"/>
                  </a:lnTo>
                  <a:lnTo>
                    <a:pt x="1874773" y="288035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7277480" y="5445213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5"/>
                  </a:moveTo>
                  <a:lnTo>
                    <a:pt x="1866518" y="288035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5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7"/>
          <p:cNvSpPr txBox="1"/>
          <p:nvPr/>
        </p:nvSpPr>
        <p:spPr>
          <a:xfrm>
            <a:off x="2304879" y="2011200"/>
            <a:ext cx="6071559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algn="ctr">
              <a:buSzPts val="1400"/>
            </a:pPr>
            <a:r>
              <a:rPr lang="fr-FR" sz="3600" b="1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Systèmes de recommandation de contenu</a:t>
            </a:r>
            <a:endParaRPr sz="3600" b="1" dirty="0">
              <a:solidFill>
                <a:srgbClr val="6C5046"/>
              </a:solidFill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2461982" y="3296187"/>
            <a:ext cx="3484863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Anne Ménard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CCC32-F021-48AE-890F-7CC20481C704}"/>
              </a:ext>
            </a:extLst>
          </p:cNvPr>
          <p:cNvSpPr txBox="1"/>
          <p:nvPr/>
        </p:nvSpPr>
        <p:spPr>
          <a:xfrm>
            <a:off x="2461982" y="4438787"/>
            <a:ext cx="591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Lato" panose="020F0502020204030203" pitchFamily="34" charset="0"/>
                <a:cs typeface="Latha" panose="020B0502040204020203" pitchFamily="34" charset="0"/>
              </a:rPr>
              <a:t>Projet 9 </a:t>
            </a:r>
            <a:r>
              <a:rPr lang="fr-FR" dirty="0">
                <a:latin typeface="Lato" panose="020F0502020204030203" pitchFamily="34" charset="0"/>
                <a:cs typeface="Latha" panose="020B0502040204020203" pitchFamily="34" charset="0"/>
              </a:rPr>
              <a:t>: </a:t>
            </a:r>
            <a:r>
              <a:rPr lang="fr-FR" i="0" dirty="0">
                <a:effectLst/>
                <a:latin typeface="Lato" panose="020F0502020204030203" pitchFamily="34" charset="0"/>
                <a:cs typeface="Latha" panose="020B0502040204020203" pitchFamily="34" charset="0"/>
              </a:rPr>
              <a:t>Réalisez une application mobile de recommandation de contenu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7BC7-9DF3-4DD8-8F67-B4E9E773610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1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500859" y="434115"/>
            <a:ext cx="87630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Deux types de systèmes de recommandations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10" y="1703021"/>
            <a:ext cx="813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5450" marR="1024255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Basé sur la similarité entre des articles (catégorie , quantité de mots)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63827" y="1187263"/>
            <a:ext cx="868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Systèmes de recommandations basés sur le contenu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4F46E-9A3A-40CC-AFFD-8E8414AF9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12653"/>
              </p:ext>
            </p:extLst>
          </p:nvPr>
        </p:nvGraphicFramePr>
        <p:xfrm>
          <a:off x="163827" y="4158185"/>
          <a:ext cx="81345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0B5B890-CB6D-488C-A3D9-382A6597398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1871" y="4884745"/>
            <a:ext cx="556382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10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10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E05BC4-3382-43E6-ADB2-07D8D337A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" t="6975" b="3009"/>
          <a:stretch/>
        </p:blipFill>
        <p:spPr bwMode="auto">
          <a:xfrm>
            <a:off x="1184553" y="2010821"/>
            <a:ext cx="3779099" cy="19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 descr="Collaborative Filtering in Pytorch – Neel Iyer – Data Scientist at Swiss  Reinsuranc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503983" y="2024086"/>
            <a:ext cx="4071141" cy="1993886"/>
          </a:xfrm>
          <a:prstGeom prst="rect">
            <a:avLst/>
          </a:prstGeom>
        </p:spPr>
      </p:pic>
      <p:sp>
        <p:nvSpPr>
          <p:cNvPr id="186" name="Google Shape;186;p17"/>
          <p:cNvSpPr txBox="1"/>
          <p:nvPr/>
        </p:nvSpPr>
        <p:spPr>
          <a:xfrm>
            <a:off x="0" y="1716350"/>
            <a:ext cx="8177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Basé sur la similarité de comportement (visites, clics, notes, etc.) des utilisateurs</a:t>
            </a:r>
            <a:endParaRPr dirty="0"/>
          </a:p>
        </p:txBody>
      </p:sp>
      <p:sp>
        <p:nvSpPr>
          <p:cNvPr id="188" name="Google Shape;188;p17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63827" y="1187263"/>
            <a:ext cx="868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Systèmes de recommandations par filtrage collaboratif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74;p16">
            <a:extLst>
              <a:ext uri="{FF2B5EF4-FFF2-40B4-BE49-F238E27FC236}">
                <a16:creationId xmlns:a16="http://schemas.microsoft.com/office/drawing/2014/main" id="{8AB306AD-1C93-4349-91E6-64FF228E6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859" y="434115"/>
            <a:ext cx="87630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Deux types de systèmes de recommandations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143C09-71A0-4220-A062-6B8F1E2EB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558178"/>
              </p:ext>
            </p:extLst>
          </p:nvPr>
        </p:nvGraphicFramePr>
        <p:xfrm>
          <a:off x="163827" y="4178097"/>
          <a:ext cx="8134500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3C234FC-221E-49AF-9FB7-47FFC0C060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11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11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3570985" y="1780794"/>
            <a:ext cx="5059082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 de recommandations  basé sur le contenu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6E597D0-450E-4884-A849-ABD095AB2E9A}"/>
              </a:ext>
            </a:extLst>
          </p:cNvPr>
          <p:cNvSpPr txBox="1">
            <a:spLocks/>
          </p:cNvSpPr>
          <p:nvPr/>
        </p:nvSpPr>
        <p:spPr>
          <a:xfrm>
            <a:off x="8548568" y="4842214"/>
            <a:ext cx="581252" cy="2117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12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1477322" y="434192"/>
            <a:ext cx="7375939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basée sur le contenu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43" y="1953456"/>
            <a:ext cx="3172193" cy="11602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/>
          <p:nvPr/>
        </p:nvSpPr>
        <p:spPr>
          <a:xfrm>
            <a:off x="417543" y="3209899"/>
            <a:ext cx="3095700" cy="1082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AF1DD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La catégorie 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La date de publication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L’éditeur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Le nombre de mots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213" name="Google Shape;213;p19" descr="Coche Verte Et Icône De Croix Rouge. Symbole D'approbation Et De Rejet. |  Vecteur Premium"/>
          <p:cNvPicPr preferRelativeResize="0"/>
          <p:nvPr/>
        </p:nvPicPr>
        <p:blipFill rotWithShape="1">
          <a:blip r:embed="rId4">
            <a:alphaModFix/>
          </a:blip>
          <a:srcRect l="12025" t="14436" r="48083" b="16374"/>
          <a:stretch/>
        </p:blipFill>
        <p:spPr>
          <a:xfrm>
            <a:off x="2819780" y="4096866"/>
            <a:ext cx="240524" cy="175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2169828" y="3285189"/>
            <a:ext cx="228601" cy="1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1851092" y="3839136"/>
            <a:ext cx="228601" cy="15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 descr="Coche Verte Et Icône De Croix Rouge. Symbole D'approbation Et De Rejet. |  Vecteur Premium"/>
          <p:cNvPicPr preferRelativeResize="0"/>
          <p:nvPr/>
        </p:nvPicPr>
        <p:blipFill rotWithShape="1">
          <a:blip r:embed="rId5">
            <a:alphaModFix/>
          </a:blip>
          <a:srcRect l="55689" t="22933" r="10441" b="15262"/>
          <a:stretch/>
        </p:blipFill>
        <p:spPr>
          <a:xfrm>
            <a:off x="3092038" y="3583540"/>
            <a:ext cx="228601" cy="15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10" y="1703021"/>
            <a:ext cx="813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25450" marR="1024255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matrice </a:t>
            </a:r>
            <a:r>
              <a:rPr lang="fr-FR" sz="1400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embedding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contient 250 vecteurs représentant les mots des articles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Choix des caractéristiques entre les articles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4B305-67F2-4616-AE18-913DA2F3402F}"/>
              </a:ext>
            </a:extLst>
          </p:cNvPr>
          <p:cNvSpPr txBox="1"/>
          <p:nvPr/>
        </p:nvSpPr>
        <p:spPr>
          <a:xfrm>
            <a:off x="290739" y="2913753"/>
            <a:ext cx="478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ajoute le nombre de mots par article normalisé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F0F320-EAA1-4733-975E-A8E579182DB3}"/>
              </a:ext>
            </a:extLst>
          </p:cNvPr>
          <p:cNvSpPr txBox="1"/>
          <p:nvPr/>
        </p:nvSpPr>
        <p:spPr>
          <a:xfrm>
            <a:off x="217320" y="4393219"/>
            <a:ext cx="856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Utilisation de la librairie « </a:t>
            </a:r>
            <a:r>
              <a:rPr lang="fr-FR" dirty="0" err="1"/>
              <a:t>Implicit</a:t>
            </a:r>
            <a:r>
              <a:rPr lang="fr-FR" dirty="0"/>
              <a:t> » qui facilite la création de modèle « Content </a:t>
            </a:r>
            <a:r>
              <a:rPr lang="fr-FR" dirty="0" err="1"/>
              <a:t>Based</a:t>
            </a:r>
            <a:r>
              <a:rPr lang="fr-FR" dirty="0"/>
              <a:t> » dans le cas d’interactions implicites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E53660EA-C526-42DB-BEFB-DA9A25606D7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13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13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92296" y="1764959"/>
            <a:ext cx="4347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Calcul de distances cosinus entre les articles</a:t>
            </a:r>
            <a:endParaRPr dirty="0">
              <a:latin typeface="Lato" panose="020F0502020204030203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Choix d’un article aléatoire cliqué par l’utilisateur</a:t>
            </a:r>
            <a:endParaRPr dirty="0">
              <a:latin typeface="Lato" panose="020F0502020204030203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Recommandation des 5 articles les plus proches</a:t>
            </a:r>
            <a:endParaRPr dirty="0">
              <a:latin typeface="Lato" panose="020F0502020204030203" pitchFamily="34" charset="0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813" y="2628383"/>
            <a:ext cx="2942938" cy="2206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Recommandation par distance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00;p19">
            <a:extLst>
              <a:ext uri="{FF2B5EF4-FFF2-40B4-BE49-F238E27FC236}">
                <a16:creationId xmlns:a16="http://schemas.microsoft.com/office/drawing/2014/main" id="{1B632F1C-599D-42F3-B187-F2A98008C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7322" y="434192"/>
            <a:ext cx="7375939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basée sur le contenu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5C129A3-1B0D-4F45-A1F5-254170B46E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14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14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3570984" y="1780794"/>
            <a:ext cx="5072432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Système de recommandation  basé sur le filtrage collaboratif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E40DF2-39D6-4056-BA67-3ED86109BC37}"/>
              </a:ext>
            </a:extLst>
          </p:cNvPr>
          <p:cNvSpPr txBox="1">
            <a:spLocks/>
          </p:cNvSpPr>
          <p:nvPr/>
        </p:nvSpPr>
        <p:spPr>
          <a:xfrm>
            <a:off x="8527309" y="4849305"/>
            <a:ext cx="616691" cy="1763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15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EB1EA-31A8-4D67-9D5E-C4C6E4A33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2" t="25979" r="31884"/>
          <a:stretch/>
        </p:blipFill>
        <p:spPr>
          <a:xfrm>
            <a:off x="4784651" y="1752757"/>
            <a:ext cx="3811073" cy="2543910"/>
          </a:xfrm>
          <a:prstGeom prst="rect">
            <a:avLst/>
          </a:prstGeom>
        </p:spPr>
      </p:pic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543827" y="470896"/>
            <a:ext cx="8691462" cy="3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par filtrage collaboratif</a:t>
            </a:r>
            <a:endParaRPr sz="25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543827" y="1202425"/>
            <a:ext cx="84954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Principe de base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407734" y="1682093"/>
            <a:ext cx="5371842" cy="177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BA58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Il existe plusieurs types de recommandation :</a:t>
            </a:r>
          </a:p>
          <a:p>
            <a:pPr marL="425450" marR="1024255" lvl="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 basé sur l’utilisateur : </a:t>
            </a: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articles cliqués par des utilisateurs similaires à l’utilisateur</a:t>
            </a:r>
            <a:endParaRPr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Système basé sur l’article :   </a:t>
            </a: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utilisateurs sont similaires dans leurs clics</a:t>
            </a:r>
          </a:p>
          <a:p>
            <a: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lang="fr-FR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  <a:p>
            <a:pPr marL="139700" marR="1024255">
              <a:buClr>
                <a:schemeClr val="dk1"/>
              </a:buClr>
              <a:buSzPts val="1400"/>
            </a:pPr>
            <a:r>
              <a:rPr lang="fr-FR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Nous utiliseront le modèle basé sur la factorisation de matrice (ALS)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EF6A5F-D98B-4586-9590-910181CCB471}"/>
              </a:ext>
            </a:extLst>
          </p:cNvPr>
          <p:cNvSpPr/>
          <p:nvPr/>
        </p:nvSpPr>
        <p:spPr>
          <a:xfrm>
            <a:off x="7268479" y="3210412"/>
            <a:ext cx="1401635" cy="1306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9E747E3-9BC9-4974-BE11-094FF44317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16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16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670628" y="1173122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dirty="0" err="1">
                <a:solidFill>
                  <a:srgbClr val="292929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Alternating</a:t>
            </a:r>
            <a:r>
              <a:rPr lang="fr-FR" sz="2400" b="1" i="0" dirty="0">
                <a:solidFill>
                  <a:srgbClr val="292929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Least Squares (ALS)</a:t>
            </a:r>
            <a:endParaRPr sz="2400" b="0" i="0" dirty="0">
              <a:solidFill>
                <a:srgbClr val="292929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543827" y="1807355"/>
            <a:ext cx="510540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SzPts val="1800"/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</a:rPr>
              <a:t>Principe de la factorisation de Matrice :</a:t>
            </a:r>
            <a:endParaRPr dirty="0">
              <a:latin typeface="Lato" panose="020F0502020204030203" pitchFamily="34" charset="0"/>
            </a:endParaRPr>
          </a:p>
        </p:txBody>
      </p:sp>
      <p:graphicFrame>
        <p:nvGraphicFramePr>
          <p:cNvPr id="262" name="Google Shape;262;p23"/>
          <p:cNvGraphicFramePr/>
          <p:nvPr>
            <p:extLst>
              <p:ext uri="{D42A27DB-BD31-4B8C-83A1-F6EECF244321}">
                <p14:modId xmlns:p14="http://schemas.microsoft.com/office/powerpoint/2010/main" val="3767831767"/>
              </p:ext>
            </p:extLst>
          </p:nvPr>
        </p:nvGraphicFramePr>
        <p:xfrm>
          <a:off x="670628" y="2201030"/>
          <a:ext cx="3987679" cy="741440"/>
        </p:xfrm>
        <a:graphic>
          <a:graphicData uri="http://schemas.openxmlformats.org/drawingml/2006/table">
            <a:tbl>
              <a:tblPr firstRow="1" bandRow="1">
                <a:noFill/>
                <a:tableStyleId>{4196C04E-EB10-4DB7-B0BE-153471B84A8E}</a:tableStyleId>
              </a:tblPr>
              <a:tblGrid>
                <a:gridCol w="75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325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943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127000" lvl="0" indent="-1778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1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177800" lvl="0" indent="-762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2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3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Article 4</a:t>
                      </a:r>
                      <a:endParaRPr sz="700" b="1" u="none" strike="noStrike" cap="none">
                        <a:solidFill>
                          <a:srgbClr val="FFFFFF"/>
                        </a:solidFill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314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1</a:t>
                      </a:r>
                      <a:endParaRPr sz="700" b="1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5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3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9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2</a:t>
                      </a:r>
                      <a:endParaRPr sz="700" dirty="0">
                        <a:latin typeface="Palanquin SemiBold" panose="020B0004020203020204" pitchFamily="34" charset="0"/>
                        <a:cs typeface="Palanquin SemiBold" panose="020B0004020203020204" pitchFamily="34" charset="0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solidFill>
                            <a:schemeClr val="dk1"/>
                          </a:solidFill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3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1</a:t>
                      </a:r>
                      <a:endParaRPr sz="700" u="none" strike="noStrike" cap="none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400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User 3</a:t>
                      </a:r>
                      <a:endParaRPr sz="700" dirty="0">
                        <a:latin typeface="Palanquin SemiBold" panose="020B0004020203020204" pitchFamily="34" charset="0"/>
                        <a:cs typeface="Palanquin SemiBold" panose="020B0004020203020204" pitchFamily="34" charset="0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4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159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u="none" strike="noStrike" cap="none" dirty="0">
                          <a:latin typeface="Palanquin SemiBold" panose="020B0004020203020204" pitchFamily="34" charset="0"/>
                          <a:ea typeface="Arial"/>
                          <a:cs typeface="Palanquin SemiBold" panose="020B0004020203020204" pitchFamily="34" charset="0"/>
                          <a:sym typeface="Arial"/>
                        </a:rPr>
                        <a:t>1</a:t>
                      </a: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Palanquin SemiBold" panose="020B0004020203020204" pitchFamily="34" charset="0"/>
                        <a:ea typeface="Arial"/>
                        <a:cs typeface="Palanquin SemiBold" panose="020B000402020302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l="37908" t="7062"/>
          <a:stretch/>
        </p:blipFill>
        <p:spPr>
          <a:xfrm>
            <a:off x="4780020" y="1836465"/>
            <a:ext cx="3353471" cy="1518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543827" y="3421932"/>
            <a:ext cx="8087433" cy="76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cherche les facteurs qui minimisent le moindre carré</a:t>
            </a:r>
            <a:endParaRPr dirty="0">
              <a:latin typeface="Lato" panose="020F0502020204030203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obtient les propriétés des utilisateurs et les propriétés des articles</a:t>
            </a:r>
            <a:endParaRPr dirty="0">
              <a:latin typeface="Lato" panose="020F0502020204030203" pitchFamily="34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</a:rPr>
              <a:t>On Recommande des articles basés sur des utilisateurs ayant les mêmes propriétés</a:t>
            </a:r>
          </a:p>
        </p:txBody>
      </p:sp>
      <p:sp>
        <p:nvSpPr>
          <p:cNvPr id="12" name="Google Shape;243;p22">
            <a:extLst>
              <a:ext uri="{FF2B5EF4-FFF2-40B4-BE49-F238E27FC236}">
                <a16:creationId xmlns:a16="http://schemas.microsoft.com/office/drawing/2014/main" id="{3ED9A8BC-3041-4F07-8944-A8F63FA88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827" y="470896"/>
            <a:ext cx="8691462" cy="3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Principe de recommandation par filtrage collaboratif</a:t>
            </a:r>
            <a:endParaRPr sz="25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E283E2D-3331-4E6A-B471-93CF4B145D6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17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17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3815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Avantages et inconvénients  des deux approches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041C669-7392-46CE-9CBA-13753D8DEB6F}"/>
              </a:ext>
            </a:extLst>
          </p:cNvPr>
          <p:cNvSpPr txBox="1">
            <a:spLocks/>
          </p:cNvSpPr>
          <p:nvPr/>
        </p:nvSpPr>
        <p:spPr>
          <a:xfrm>
            <a:off x="8548573" y="4835128"/>
            <a:ext cx="570560" cy="1763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18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1467711" y="412263"/>
            <a:ext cx="7516101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Avantages et inconvénients des deux  approches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" name="Google Shape;830;p64">
            <a:extLst>
              <a:ext uri="{FF2B5EF4-FFF2-40B4-BE49-F238E27FC236}">
                <a16:creationId xmlns:a16="http://schemas.microsoft.com/office/drawing/2014/main" id="{2416CB5B-740D-4496-B176-23C7F1278119}"/>
              </a:ext>
            </a:extLst>
          </p:cNvPr>
          <p:cNvSpPr/>
          <p:nvPr/>
        </p:nvSpPr>
        <p:spPr>
          <a:xfrm>
            <a:off x="3313047" y="2955116"/>
            <a:ext cx="1231463" cy="1230834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1" y="0"/>
                </a:moveTo>
                <a:cubicBezTo>
                  <a:pt x="23" y="1056"/>
                  <a:pt x="239" y="2096"/>
                  <a:pt x="641" y="3073"/>
                </a:cubicBezTo>
                <a:cubicBezTo>
                  <a:pt x="676" y="3072"/>
                  <a:pt x="710" y="3070"/>
                  <a:pt x="745" y="3070"/>
                </a:cubicBezTo>
                <a:cubicBezTo>
                  <a:pt x="1419" y="3070"/>
                  <a:pt x="2047" y="3416"/>
                  <a:pt x="2406" y="3988"/>
                </a:cubicBezTo>
                <a:cubicBezTo>
                  <a:pt x="2766" y="4558"/>
                  <a:pt x="2808" y="5272"/>
                  <a:pt x="2516" y="5880"/>
                </a:cubicBezTo>
                <a:cubicBezTo>
                  <a:pt x="4076" y="7440"/>
                  <a:pt x="6179" y="8337"/>
                  <a:pt x="8384" y="8383"/>
                </a:cubicBezTo>
                <a:lnTo>
                  <a:pt x="8384" y="3190"/>
                </a:lnTo>
                <a:cubicBezTo>
                  <a:pt x="6664" y="3094"/>
                  <a:pt x="5290" y="1720"/>
                  <a:pt x="5194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2;p64">
            <a:extLst>
              <a:ext uri="{FF2B5EF4-FFF2-40B4-BE49-F238E27FC236}">
                <a16:creationId xmlns:a16="http://schemas.microsoft.com/office/drawing/2014/main" id="{3C37454D-89A8-4D03-AA5C-B1FDD1AFB4A9}"/>
              </a:ext>
            </a:extLst>
          </p:cNvPr>
          <p:cNvSpPr/>
          <p:nvPr/>
        </p:nvSpPr>
        <p:spPr>
          <a:xfrm>
            <a:off x="4599591" y="2955116"/>
            <a:ext cx="1231463" cy="1230834"/>
          </a:xfrm>
          <a:custGeom>
            <a:avLst/>
            <a:gdLst/>
            <a:ahLst/>
            <a:cxnLst/>
            <a:rect l="l" t="t" r="r" b="b"/>
            <a:pathLst>
              <a:path w="8384" h="8384" extrusionOk="0">
                <a:moveTo>
                  <a:pt x="3189" y="0"/>
                </a:moveTo>
                <a:cubicBezTo>
                  <a:pt x="3093" y="1720"/>
                  <a:pt x="1721" y="3092"/>
                  <a:pt x="1" y="3190"/>
                </a:cubicBezTo>
                <a:lnTo>
                  <a:pt x="1" y="8383"/>
                </a:lnTo>
                <a:cubicBezTo>
                  <a:pt x="2206" y="8337"/>
                  <a:pt x="4309" y="7440"/>
                  <a:pt x="5868" y="5880"/>
                </a:cubicBezTo>
                <a:cubicBezTo>
                  <a:pt x="5577" y="5272"/>
                  <a:pt x="5618" y="4558"/>
                  <a:pt x="5979" y="3986"/>
                </a:cubicBezTo>
                <a:cubicBezTo>
                  <a:pt x="6337" y="3416"/>
                  <a:pt x="6965" y="3070"/>
                  <a:pt x="7639" y="3070"/>
                </a:cubicBezTo>
                <a:cubicBezTo>
                  <a:pt x="7675" y="3070"/>
                  <a:pt x="7710" y="3070"/>
                  <a:pt x="7743" y="3073"/>
                </a:cubicBezTo>
                <a:cubicBezTo>
                  <a:pt x="8145" y="2096"/>
                  <a:pt x="8362" y="1056"/>
                  <a:pt x="8384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34;p64">
            <a:extLst>
              <a:ext uri="{FF2B5EF4-FFF2-40B4-BE49-F238E27FC236}">
                <a16:creationId xmlns:a16="http://schemas.microsoft.com/office/drawing/2014/main" id="{A909A041-EC7C-43F5-A5C0-444B872E0CDC}"/>
              </a:ext>
            </a:extLst>
          </p:cNvPr>
          <p:cNvSpPr/>
          <p:nvPr/>
        </p:nvSpPr>
        <p:spPr>
          <a:xfrm>
            <a:off x="4599591" y="1669376"/>
            <a:ext cx="1231316" cy="1230834"/>
          </a:xfrm>
          <a:custGeom>
            <a:avLst/>
            <a:gdLst/>
            <a:ahLst/>
            <a:cxnLst/>
            <a:rect l="l" t="t" r="r" b="b"/>
            <a:pathLst>
              <a:path w="8383" h="8384" extrusionOk="0">
                <a:moveTo>
                  <a:pt x="1" y="1"/>
                </a:moveTo>
                <a:lnTo>
                  <a:pt x="1" y="5194"/>
                </a:lnTo>
                <a:cubicBezTo>
                  <a:pt x="1721" y="5290"/>
                  <a:pt x="3093" y="6662"/>
                  <a:pt x="3189" y="8384"/>
                </a:cubicBezTo>
                <a:lnTo>
                  <a:pt x="8382" y="8384"/>
                </a:lnTo>
                <a:cubicBezTo>
                  <a:pt x="8362" y="7328"/>
                  <a:pt x="8144" y="6286"/>
                  <a:pt x="7742" y="5311"/>
                </a:cubicBezTo>
                <a:cubicBezTo>
                  <a:pt x="7708" y="5312"/>
                  <a:pt x="7673" y="5314"/>
                  <a:pt x="7638" y="5314"/>
                </a:cubicBezTo>
                <a:cubicBezTo>
                  <a:pt x="6964" y="5312"/>
                  <a:pt x="6336" y="4966"/>
                  <a:pt x="5977" y="4396"/>
                </a:cubicBezTo>
                <a:cubicBezTo>
                  <a:pt x="5618" y="3825"/>
                  <a:pt x="5577" y="3110"/>
                  <a:pt x="5867" y="2502"/>
                </a:cubicBezTo>
                <a:cubicBezTo>
                  <a:pt x="4309" y="942"/>
                  <a:pt x="2206" y="45"/>
                  <a:pt x="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36;p64">
            <a:extLst>
              <a:ext uri="{FF2B5EF4-FFF2-40B4-BE49-F238E27FC236}">
                <a16:creationId xmlns:a16="http://schemas.microsoft.com/office/drawing/2014/main" id="{BFF6EC36-66FE-4D6D-939A-14681E903666}"/>
              </a:ext>
            </a:extLst>
          </p:cNvPr>
          <p:cNvSpPr/>
          <p:nvPr/>
        </p:nvSpPr>
        <p:spPr>
          <a:xfrm>
            <a:off x="3313047" y="1669376"/>
            <a:ext cx="1231463" cy="1230540"/>
          </a:xfrm>
          <a:custGeom>
            <a:avLst/>
            <a:gdLst/>
            <a:ahLst/>
            <a:cxnLst/>
            <a:rect l="l" t="t" r="r" b="b"/>
            <a:pathLst>
              <a:path w="8384" h="8382" extrusionOk="0">
                <a:moveTo>
                  <a:pt x="8384" y="1"/>
                </a:moveTo>
                <a:cubicBezTo>
                  <a:pt x="6179" y="45"/>
                  <a:pt x="4076" y="942"/>
                  <a:pt x="2516" y="2502"/>
                </a:cubicBezTo>
                <a:cubicBezTo>
                  <a:pt x="2808" y="3110"/>
                  <a:pt x="2766" y="3825"/>
                  <a:pt x="2406" y="4396"/>
                </a:cubicBezTo>
                <a:cubicBezTo>
                  <a:pt x="2047" y="4966"/>
                  <a:pt x="1419" y="5312"/>
                  <a:pt x="745" y="5312"/>
                </a:cubicBezTo>
                <a:cubicBezTo>
                  <a:pt x="710" y="5312"/>
                  <a:pt x="675" y="5312"/>
                  <a:pt x="641" y="5311"/>
                </a:cubicBezTo>
                <a:cubicBezTo>
                  <a:pt x="239" y="6286"/>
                  <a:pt x="23" y="7327"/>
                  <a:pt x="1" y="8382"/>
                </a:cubicBezTo>
                <a:lnTo>
                  <a:pt x="5194" y="8382"/>
                </a:lnTo>
                <a:cubicBezTo>
                  <a:pt x="5290" y="6662"/>
                  <a:pt x="6664" y="5290"/>
                  <a:pt x="8384" y="5194"/>
                </a:cubicBezTo>
                <a:lnTo>
                  <a:pt x="8384" y="1"/>
                </a:lnTo>
                <a:close/>
              </a:path>
            </a:pathLst>
          </a:cu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21;p64">
            <a:extLst>
              <a:ext uri="{FF2B5EF4-FFF2-40B4-BE49-F238E27FC236}">
                <a16:creationId xmlns:a16="http://schemas.microsoft.com/office/drawing/2014/main" id="{53C82A30-6860-43F7-84F7-09FD2C45E237}"/>
              </a:ext>
            </a:extLst>
          </p:cNvPr>
          <p:cNvSpPr txBox="1">
            <a:spLocks/>
          </p:cNvSpPr>
          <p:nvPr/>
        </p:nvSpPr>
        <p:spPr>
          <a:xfrm>
            <a:off x="195503" y="1557761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Avantages</a:t>
            </a:r>
          </a:p>
        </p:txBody>
      </p:sp>
      <p:sp>
        <p:nvSpPr>
          <p:cNvPr id="13" name="Google Shape;821;p64">
            <a:extLst>
              <a:ext uri="{FF2B5EF4-FFF2-40B4-BE49-F238E27FC236}">
                <a16:creationId xmlns:a16="http://schemas.microsoft.com/office/drawing/2014/main" id="{065B8EAD-B243-4873-9BB0-8AED95F80BDE}"/>
              </a:ext>
            </a:extLst>
          </p:cNvPr>
          <p:cNvSpPr txBox="1">
            <a:spLocks/>
          </p:cNvSpPr>
          <p:nvPr/>
        </p:nvSpPr>
        <p:spPr>
          <a:xfrm>
            <a:off x="543813" y="2876925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Inconvénients</a:t>
            </a:r>
          </a:p>
        </p:txBody>
      </p:sp>
      <p:sp>
        <p:nvSpPr>
          <p:cNvPr id="15" name="Google Shape;302;p27">
            <a:extLst>
              <a:ext uri="{FF2B5EF4-FFF2-40B4-BE49-F238E27FC236}">
                <a16:creationId xmlns:a16="http://schemas.microsoft.com/office/drawing/2014/main" id="{F3BB0531-E543-44EB-A240-5AD2868E6EF6}"/>
              </a:ext>
            </a:extLst>
          </p:cNvPr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3;p27">
            <a:extLst>
              <a:ext uri="{FF2B5EF4-FFF2-40B4-BE49-F238E27FC236}">
                <a16:creationId xmlns:a16="http://schemas.microsoft.com/office/drawing/2014/main" id="{14D7E439-0C50-4B96-B944-5532F8EBD713}"/>
              </a:ext>
            </a:extLst>
          </p:cNvPr>
          <p:cNvSpPr txBox="1"/>
          <p:nvPr/>
        </p:nvSpPr>
        <p:spPr>
          <a:xfrm>
            <a:off x="543813" y="1202435"/>
            <a:ext cx="795944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fr-FR" sz="24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   Content </a:t>
            </a:r>
            <a:r>
              <a:rPr lang="fr-FR" sz="2400" dirty="0" err="1">
                <a:latin typeface="Palanquin SemiBold" panose="020B0004020203020204" pitchFamily="34" charset="0"/>
                <a:cs typeface="Palanquin SemiBold" panose="020B0004020203020204" pitchFamily="34" charset="0"/>
              </a:rPr>
              <a:t>Based</a:t>
            </a:r>
            <a:r>
              <a:rPr lang="fr-FR" sz="2400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 			Collaborative </a:t>
            </a:r>
            <a:r>
              <a:rPr lang="fr-FR" sz="2400" dirty="0" err="1">
                <a:latin typeface="Palanquin SemiBold" panose="020B0004020203020204" pitchFamily="34" charset="0"/>
                <a:cs typeface="Palanquin SemiBold" panose="020B0004020203020204" pitchFamily="34" charset="0"/>
              </a:rPr>
              <a:t>Filtered</a:t>
            </a:r>
            <a:endParaRPr lang="fr-FR" sz="24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EDE57-4088-4D3C-BD09-6EAB61CAA7EF}"/>
              </a:ext>
            </a:extLst>
          </p:cNvPr>
          <p:cNvSpPr txBox="1"/>
          <p:nvPr/>
        </p:nvSpPr>
        <p:spPr>
          <a:xfrm>
            <a:off x="402411" y="1949193"/>
            <a:ext cx="287096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22860" lvl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Un nouvel utilisateur peut recevoir des recommandations dès ses premières interactions avec le système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01B4-74C7-4FE1-89B2-B068B488DCE9}"/>
              </a:ext>
            </a:extLst>
          </p:cNvPr>
          <p:cNvSpPr txBox="1"/>
          <p:nvPr/>
        </p:nvSpPr>
        <p:spPr>
          <a:xfrm>
            <a:off x="418942" y="3258672"/>
            <a:ext cx="28709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5080" lvl="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</a:pPr>
            <a:r>
              <a:rPr lang="fr-FR" sz="11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Nécessite une quantité importante d’informations sur les  articles</a:t>
            </a:r>
          </a:p>
        </p:txBody>
      </p:sp>
      <p:sp>
        <p:nvSpPr>
          <p:cNvPr id="19" name="Google Shape;821;p64">
            <a:extLst>
              <a:ext uri="{FF2B5EF4-FFF2-40B4-BE49-F238E27FC236}">
                <a16:creationId xmlns:a16="http://schemas.microsoft.com/office/drawing/2014/main" id="{8FF7A79F-A37A-4EB9-84BE-B36B52D390A4}"/>
              </a:ext>
            </a:extLst>
          </p:cNvPr>
          <p:cNvSpPr txBox="1">
            <a:spLocks/>
          </p:cNvSpPr>
          <p:nvPr/>
        </p:nvSpPr>
        <p:spPr>
          <a:xfrm>
            <a:off x="6102520" y="2768966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Inconvénients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B69FE-8112-4E7B-B31B-A80E90D35014}"/>
              </a:ext>
            </a:extLst>
          </p:cNvPr>
          <p:cNvSpPr txBox="1"/>
          <p:nvPr/>
        </p:nvSpPr>
        <p:spPr>
          <a:xfrm>
            <a:off x="5961118" y="1841234"/>
            <a:ext cx="28709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Pas besoin de métadonnées sur les articles/utilisateurs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BC5D7-D642-4C08-AE34-A3956AD5D5F3}"/>
              </a:ext>
            </a:extLst>
          </p:cNvPr>
          <p:cNvSpPr txBox="1"/>
          <p:nvPr/>
        </p:nvSpPr>
        <p:spPr>
          <a:xfrm>
            <a:off x="5977649" y="3150713"/>
            <a:ext cx="287096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55600" marR="508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A58"/>
              </a:buClr>
              <a:buSzPts val="1200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Pas de recommandations possibles s’il n’y a pas eu suffisamment d’interactions  utilisateurs/items</a:t>
            </a:r>
            <a:endParaRPr lang="fr-FR" sz="1100"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821;p64">
            <a:extLst>
              <a:ext uri="{FF2B5EF4-FFF2-40B4-BE49-F238E27FC236}">
                <a16:creationId xmlns:a16="http://schemas.microsoft.com/office/drawing/2014/main" id="{52973C63-FCCA-432B-BCAC-5CC85535B051}"/>
              </a:ext>
            </a:extLst>
          </p:cNvPr>
          <p:cNvSpPr txBox="1">
            <a:spLocks/>
          </p:cNvSpPr>
          <p:nvPr/>
        </p:nvSpPr>
        <p:spPr>
          <a:xfrm>
            <a:off x="5535317" y="1476841"/>
            <a:ext cx="21306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>
              <a:spcAft>
                <a:spcPts val="1600"/>
              </a:spcAft>
            </a:pPr>
            <a:r>
              <a:rPr lang="fr-FR" dirty="0"/>
              <a:t>Avantages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416AB57E-AFB9-4B38-91FF-DAAA09FE26C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19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19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703471" y="426180"/>
            <a:ext cx="7858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 : « 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Content »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1242567" y="3657600"/>
            <a:ext cx="354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Sauf que l’on a besoin de données…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58F72-CBA7-4A16-94E1-1C999A1DDC39}"/>
              </a:ext>
            </a:extLst>
          </p:cNvPr>
          <p:cNvSpPr txBox="1"/>
          <p:nvPr/>
        </p:nvSpPr>
        <p:spPr>
          <a:xfrm>
            <a:off x="5062039" y="1561929"/>
            <a:ext cx="211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Encourager la lecture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F80D5-C091-4492-8E6F-D90EB4711D1A}"/>
              </a:ext>
            </a:extLst>
          </p:cNvPr>
          <p:cNvSpPr txBox="1"/>
          <p:nvPr/>
        </p:nvSpPr>
        <p:spPr>
          <a:xfrm>
            <a:off x="5062039" y="2220155"/>
            <a:ext cx="328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Recommander 5 articles pertinents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B4B4A-8695-49B8-8B6F-BB65BC39F8E6}"/>
              </a:ext>
            </a:extLst>
          </p:cNvPr>
          <p:cNvSpPr txBox="1"/>
          <p:nvPr/>
        </p:nvSpPr>
        <p:spPr>
          <a:xfrm>
            <a:off x="4744832" y="2857349"/>
            <a:ext cx="3842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B0604020202020204" charset="0"/>
                <a:cs typeface="Lato" panose="020B0604020202020204" charset="0"/>
              </a:rPr>
              <a:t>Création d’une MVP (application mobile) : 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Récupérer des données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Créer un système de recommandation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L’intégrer dans une application mobile</a:t>
            </a:r>
          </a:p>
          <a:p>
            <a:pPr marL="342900" indent="-342900">
              <a:buFont typeface="Arial"/>
              <a:buAutoNum type="arabicPeriod"/>
            </a:pPr>
            <a:r>
              <a:rPr lang="fr-FR" dirty="0">
                <a:latin typeface="Lato" panose="020B0604020202020204" charset="0"/>
                <a:cs typeface="Lato" panose="020B0604020202020204" charset="0"/>
              </a:rPr>
              <a:t>Prévoir la mise à jour des données</a:t>
            </a:r>
          </a:p>
        </p:txBody>
      </p:sp>
      <p:grpSp>
        <p:nvGrpSpPr>
          <p:cNvPr id="14" name="Google Shape;9654;p91">
            <a:extLst>
              <a:ext uri="{FF2B5EF4-FFF2-40B4-BE49-F238E27FC236}">
                <a16:creationId xmlns:a16="http://schemas.microsoft.com/office/drawing/2014/main" id="{B4628AAF-E22C-4BC7-B13A-1F3A1E7011AA}"/>
              </a:ext>
            </a:extLst>
          </p:cNvPr>
          <p:cNvGrpSpPr/>
          <p:nvPr/>
        </p:nvGrpSpPr>
        <p:grpSpPr>
          <a:xfrm>
            <a:off x="4744832" y="2230670"/>
            <a:ext cx="283985" cy="341080"/>
            <a:chOff x="1493849" y="2775533"/>
            <a:chExt cx="283985" cy="341080"/>
          </a:xfrm>
        </p:grpSpPr>
        <p:sp>
          <p:nvSpPr>
            <p:cNvPr id="15" name="Google Shape;9655;p91">
              <a:extLst>
                <a:ext uri="{FF2B5EF4-FFF2-40B4-BE49-F238E27FC236}">
                  <a16:creationId xmlns:a16="http://schemas.microsoft.com/office/drawing/2014/main" id="{5D5DB66C-0113-45D9-9C45-58E210672EE1}"/>
                </a:ext>
              </a:extLst>
            </p:cNvPr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656;p91">
              <a:extLst>
                <a:ext uri="{FF2B5EF4-FFF2-40B4-BE49-F238E27FC236}">
                  <a16:creationId xmlns:a16="http://schemas.microsoft.com/office/drawing/2014/main" id="{0CD0520F-9B17-4BE0-B394-29FFBE170DF4}"/>
                </a:ext>
              </a:extLst>
            </p:cNvPr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3047;p97">
            <a:extLst>
              <a:ext uri="{FF2B5EF4-FFF2-40B4-BE49-F238E27FC236}">
                <a16:creationId xmlns:a16="http://schemas.microsoft.com/office/drawing/2014/main" id="{6C4CF911-783B-4DB0-9CFD-062837FEE223}"/>
              </a:ext>
            </a:extLst>
          </p:cNvPr>
          <p:cNvSpPr/>
          <p:nvPr/>
        </p:nvSpPr>
        <p:spPr>
          <a:xfrm>
            <a:off x="4681265" y="1542599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5C785-DF04-4C4F-8B87-E0531E8F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6" y="1271483"/>
            <a:ext cx="3872573" cy="3086934"/>
          </a:xfrm>
          <a:prstGeom prst="rect">
            <a:avLst/>
          </a:prstGeom>
        </p:spPr>
      </p:pic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9EEA8977-9E61-4E54-B38A-6608B3B33C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2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7"/>
          <p:cNvGraphicFramePr/>
          <p:nvPr>
            <p:extLst>
              <p:ext uri="{D42A27DB-BD31-4B8C-83A1-F6EECF244321}">
                <p14:modId xmlns:p14="http://schemas.microsoft.com/office/powerpoint/2010/main" val="39228894"/>
              </p:ext>
            </p:extLst>
          </p:nvPr>
        </p:nvGraphicFramePr>
        <p:xfrm>
          <a:off x="270550" y="2075755"/>
          <a:ext cx="7812213" cy="129814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872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Approches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9430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17500" marR="12700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Nb articles même catégorie </a:t>
                      </a:r>
                    </a:p>
                    <a:p>
                      <a:pPr marL="317500" marR="12700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(par recommandation)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15900" marR="177800" lvl="0" indent="-76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Popularité des articles (clicks)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Ancienneté des articles (en jours)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Taille du modèle  </a:t>
                      </a:r>
                    </a:p>
                    <a:p>
                      <a:pPr marL="203200" marR="152400" lvl="0" indent="-127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800"/>
                        <a:buFont typeface="Arial"/>
                        <a:buNone/>
                      </a:pPr>
                      <a:r>
                        <a:rPr lang="fr-FR" sz="800" b="1" u="none" strike="noStrike" cap="none" dirty="0">
                          <a:solidFill>
                            <a:srgbClr val="FFFFFF"/>
                          </a:solidFill>
                          <a:sym typeface="Arial"/>
                        </a:rPr>
                        <a:t>(en mo)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31425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 dirty="0" err="1">
                          <a:sym typeface="Arial"/>
                        </a:rPr>
                        <a:t>Random</a:t>
                      </a:r>
                      <a:endParaRPr sz="800" b="1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0,08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5,2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799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>
                          <a:sym typeface="Arial"/>
                        </a:rPr>
                        <a:t>0</a:t>
                      </a:r>
                      <a:endParaRPr sz="800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>
                          <a:sym typeface="Arial"/>
                        </a:rPr>
                        <a:t>Content Based</a:t>
                      </a:r>
                      <a:endParaRPr sz="800" b="1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0,76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165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643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91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59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 u="none" strike="noStrike" cap="none">
                          <a:sym typeface="Arial"/>
                        </a:rPr>
                        <a:t>Collaborative filtered</a:t>
                      </a:r>
                      <a:endParaRPr sz="800" b="1" u="none" strike="noStrike" cap="none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79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0,40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2159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11460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510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1778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u="none" strike="noStrike" cap="none" dirty="0">
                          <a:sym typeface="Arial"/>
                        </a:rPr>
                        <a:t>204</a:t>
                      </a:r>
                      <a:endParaRPr sz="800" u="none" strike="noStrike" cap="none" dirty="0">
                        <a:latin typeface="Lato" panose="020F0502020204030203" pitchFamily="34" charset="0"/>
                        <a:ea typeface="Arial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7335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Google Shape;299;p27"/>
          <p:cNvSpPr txBox="1">
            <a:spLocks noGrp="1"/>
          </p:cNvSpPr>
          <p:nvPr>
            <p:ph type="title"/>
          </p:nvPr>
        </p:nvSpPr>
        <p:spPr>
          <a:xfrm>
            <a:off x="642600" y="460875"/>
            <a:ext cx="78588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Comparaison performance des modèles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Métriques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86;p17">
            <a:extLst>
              <a:ext uri="{FF2B5EF4-FFF2-40B4-BE49-F238E27FC236}">
                <a16:creationId xmlns:a16="http://schemas.microsoft.com/office/drawing/2014/main" id="{7E231844-F336-4DE4-9488-0AC5AF2DDC07}"/>
              </a:ext>
            </a:extLst>
          </p:cNvPr>
          <p:cNvSpPr txBox="1"/>
          <p:nvPr/>
        </p:nvSpPr>
        <p:spPr>
          <a:xfrm>
            <a:off x="0" y="1716350"/>
            <a:ext cx="8177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25450" marR="1024255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Recommandations pour 1000 utilisateurs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65E4-2502-47B0-BEBE-132ABA6C24F2}"/>
              </a:ext>
            </a:extLst>
          </p:cNvPr>
          <p:cNvSpPr txBox="1"/>
          <p:nvPr/>
        </p:nvSpPr>
        <p:spPr>
          <a:xfrm>
            <a:off x="270550" y="3646219"/>
            <a:ext cx="8416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ato" panose="020F0502020204030203" pitchFamily="34" charset="0"/>
              </a:rPr>
              <a:t>Le modèle Content </a:t>
            </a:r>
            <a:r>
              <a:rPr lang="fr-FR" dirty="0" err="1">
                <a:latin typeface="Lato" panose="020F0502020204030203" pitchFamily="34" charset="0"/>
              </a:rPr>
              <a:t>Based</a:t>
            </a:r>
            <a:r>
              <a:rPr lang="fr-FR" dirty="0">
                <a:latin typeface="Lato" panose="020F0502020204030203" pitchFamily="34" charset="0"/>
              </a:rPr>
              <a:t> recommande des articles </a:t>
            </a:r>
            <a:r>
              <a:rPr lang="fr-FR" u="sng" dirty="0">
                <a:latin typeface="Lato" panose="020F0502020204030203" pitchFamily="34" charset="0"/>
              </a:rPr>
              <a:t>très</a:t>
            </a:r>
            <a:r>
              <a:rPr lang="fr-FR" dirty="0">
                <a:latin typeface="Lato" panose="020F0502020204030203" pitchFamily="34" charset="0"/>
              </a:rPr>
              <a:t> </a:t>
            </a:r>
            <a:r>
              <a:rPr lang="fr-FR" u="sng" dirty="0">
                <a:latin typeface="Lato" panose="020F0502020204030203" pitchFamily="34" charset="0"/>
              </a:rPr>
              <a:t>proche</a:t>
            </a:r>
            <a:r>
              <a:rPr lang="fr-FR" dirty="0">
                <a:latin typeface="Lato" panose="020F0502020204030203" pitchFamily="34" charset="0"/>
              </a:rPr>
              <a:t> au niveau de la </a:t>
            </a:r>
            <a:r>
              <a:rPr lang="fr-FR" i="1" dirty="0">
                <a:latin typeface="Lato" panose="020F0502020204030203" pitchFamily="34" charset="0"/>
              </a:rPr>
              <a:t>catégorie</a:t>
            </a:r>
            <a:r>
              <a:rPr lang="fr-FR" dirty="0">
                <a:latin typeface="Lato" panose="020F0502020204030203" pitchFamily="34" charset="0"/>
              </a:rPr>
              <a:t> et avec une </a:t>
            </a:r>
            <a:r>
              <a:rPr lang="fr-FR" i="1" dirty="0">
                <a:latin typeface="Lato" panose="020F0502020204030203" pitchFamily="34" charset="0"/>
              </a:rPr>
              <a:t>ancienneté</a:t>
            </a:r>
            <a:r>
              <a:rPr lang="fr-FR" dirty="0">
                <a:latin typeface="Lato" panose="020F0502020204030203" pitchFamily="34" charset="0"/>
              </a:rPr>
              <a:t> et une</a:t>
            </a:r>
            <a:r>
              <a:rPr lang="fr-FR" i="1" dirty="0">
                <a:latin typeface="Lato" panose="020F0502020204030203" pitchFamily="34" charset="0"/>
              </a:rPr>
              <a:t> popularité </a:t>
            </a:r>
            <a:r>
              <a:rPr lang="fr-FR" u="sng" dirty="0">
                <a:latin typeface="Lato" panose="020F0502020204030203" pitchFamily="34" charset="0"/>
              </a:rPr>
              <a:t>moyenne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Lato" panose="020F0502020204030203" pitchFamily="34" charset="0"/>
              </a:rPr>
              <a:t>Le modèle Collaborative </a:t>
            </a:r>
            <a:r>
              <a:rPr lang="fr-FR" dirty="0" err="1">
                <a:latin typeface="Lato" panose="020F0502020204030203" pitchFamily="34" charset="0"/>
              </a:rPr>
              <a:t>Filtered</a:t>
            </a:r>
            <a:r>
              <a:rPr lang="fr-FR" dirty="0">
                <a:latin typeface="Lato" panose="020F0502020204030203" pitchFamily="34" charset="0"/>
              </a:rPr>
              <a:t> recommande des articles </a:t>
            </a:r>
            <a:r>
              <a:rPr lang="fr-FR" u="sng" dirty="0">
                <a:latin typeface="Lato" panose="020F0502020204030203" pitchFamily="34" charset="0"/>
              </a:rPr>
              <a:t>moyennement</a:t>
            </a:r>
            <a:r>
              <a:rPr lang="fr-FR" dirty="0">
                <a:latin typeface="Lato" panose="020F0502020204030203" pitchFamily="34" charset="0"/>
              </a:rPr>
              <a:t> proche au niveau de la </a:t>
            </a:r>
            <a:r>
              <a:rPr lang="fr-FR" i="1" dirty="0">
                <a:latin typeface="Lato" panose="020F0502020204030203" pitchFamily="34" charset="0"/>
              </a:rPr>
              <a:t>catégorie</a:t>
            </a:r>
            <a:r>
              <a:rPr lang="fr-FR" dirty="0">
                <a:latin typeface="Lato" panose="020F0502020204030203" pitchFamily="34" charset="0"/>
              </a:rPr>
              <a:t> mais avec une </a:t>
            </a:r>
            <a:r>
              <a:rPr lang="fr-FR" i="1" dirty="0">
                <a:latin typeface="Lato" panose="020F0502020204030203" pitchFamily="34" charset="0"/>
              </a:rPr>
              <a:t>ancienneté</a:t>
            </a:r>
            <a:r>
              <a:rPr lang="fr-FR" u="sng" dirty="0">
                <a:latin typeface="Lato" panose="020F0502020204030203" pitchFamily="34" charset="0"/>
              </a:rPr>
              <a:t> plus récente </a:t>
            </a:r>
            <a:r>
              <a:rPr lang="fr-FR" dirty="0">
                <a:latin typeface="Lato" panose="020F0502020204030203" pitchFamily="34" charset="0"/>
              </a:rPr>
              <a:t>et une </a:t>
            </a:r>
            <a:r>
              <a:rPr lang="fr-FR" i="1" dirty="0">
                <a:latin typeface="Lato" panose="020F0502020204030203" pitchFamily="34" charset="0"/>
              </a:rPr>
              <a:t>popularité</a:t>
            </a:r>
            <a:r>
              <a:rPr lang="fr-FR" u="sng" dirty="0">
                <a:latin typeface="Lato" panose="020F0502020204030203" pitchFamily="34" charset="0"/>
              </a:rPr>
              <a:t> importante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68D0C00-5EC6-471B-AA93-A2B1399326D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20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20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4012684" y="1774119"/>
            <a:ext cx="45441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AD6F0EB6-B5B8-42BA-8BBD-44652B05F1B6}"/>
              </a:ext>
            </a:extLst>
          </p:cNvPr>
          <p:cNvSpPr txBox="1">
            <a:spLocks/>
          </p:cNvSpPr>
          <p:nvPr/>
        </p:nvSpPr>
        <p:spPr>
          <a:xfrm>
            <a:off x="8534395" y="4842217"/>
            <a:ext cx="606002" cy="1905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21</a:t>
            </a:fld>
            <a:r>
              <a:rPr lang="fr-FR" sz="1000" dirty="0"/>
              <a:t> </a:t>
            </a:r>
            <a:r>
              <a:rPr lang="fr-FR" sz="1000" dirty="0">
                <a:solidFill>
                  <a:schemeClr val="tx1"/>
                </a:solidFill>
              </a:rPr>
              <a:t>/  30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Azure </a:t>
            </a:r>
            <a:r>
              <a:rPr lang="fr-FR" sz="2400" b="1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function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0F7FE-2F1D-4BBA-9860-F2D27C35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2" y="1923124"/>
            <a:ext cx="6104575" cy="1285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5B931-5642-4A5D-8D8E-A87083AC914F}"/>
              </a:ext>
            </a:extLst>
          </p:cNvPr>
          <p:cNvSpPr txBox="1"/>
          <p:nvPr/>
        </p:nvSpPr>
        <p:spPr>
          <a:xfrm>
            <a:off x="341490" y="1634157"/>
            <a:ext cx="47444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Lato" panose="020F0502020204030203" pitchFamily="34" charset="0"/>
              </a:rPr>
              <a:t>Création de 2 fonctions Azure pour recommander des articles : </a:t>
            </a:r>
          </a:p>
          <a:p>
            <a:r>
              <a:rPr lang="fr-FR" sz="1200" dirty="0">
                <a:latin typeface="Le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40D0E-4070-45F5-959C-03BEF353E268}"/>
              </a:ext>
            </a:extLst>
          </p:cNvPr>
          <p:cNvSpPr txBox="1"/>
          <p:nvPr/>
        </p:nvSpPr>
        <p:spPr>
          <a:xfrm>
            <a:off x="341490" y="3412594"/>
            <a:ext cx="27571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Les fonctions « </a:t>
            </a:r>
            <a:r>
              <a:rPr lang="fr-FR" sz="1000" dirty="0" err="1"/>
              <a:t>collaborativeBasedModel</a:t>
            </a:r>
            <a:r>
              <a:rPr lang="fr-FR" sz="1000" dirty="0"/>
              <a:t> » et « </a:t>
            </a:r>
            <a:r>
              <a:rPr lang="fr-FR" sz="1000" dirty="0" err="1"/>
              <a:t>contentBasedModel</a:t>
            </a:r>
            <a:r>
              <a:rPr lang="fr-FR" sz="1000" dirty="0"/>
              <a:t> » prédisent 5 articles pour un utilisateur en fonction du système de recommandation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40CA0-38C8-45B8-89B0-4D18B2B43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92" y="3321766"/>
            <a:ext cx="1819082" cy="168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F5576-5736-4F3B-8BA3-2E111E25B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170" y="3323488"/>
            <a:ext cx="2229198" cy="132618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310BE94-2A77-46B1-A20D-40FA878B3D1A}"/>
              </a:ext>
            </a:extLst>
          </p:cNvPr>
          <p:cNvSpPr/>
          <p:nvPr/>
        </p:nvSpPr>
        <p:spPr>
          <a:xfrm flipV="1">
            <a:off x="5192724" y="3940859"/>
            <a:ext cx="794260" cy="10385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0256E-7D56-469B-B94F-B13A19D70171}"/>
              </a:ext>
            </a:extLst>
          </p:cNvPr>
          <p:cNvSpPr txBox="1"/>
          <p:nvPr/>
        </p:nvSpPr>
        <p:spPr>
          <a:xfrm>
            <a:off x="6765443" y="2169345"/>
            <a:ext cx="145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Collaborative </a:t>
            </a:r>
            <a:r>
              <a:rPr lang="fr-FR" sz="900" dirty="0" err="1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Filtered</a:t>
            </a:r>
            <a:endParaRPr lang="fr-FR" sz="900" dirty="0">
              <a:solidFill>
                <a:schemeClr val="tx1"/>
              </a:solidFill>
            </a:endParaRPr>
          </a:p>
          <a:p>
            <a:r>
              <a:rPr lang="fr-FR" sz="9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</a:t>
            </a:r>
            <a:r>
              <a:rPr lang="fr-FR" sz="900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endParaRPr lang="fr-FR" sz="900" dirty="0">
              <a:solidFill>
                <a:schemeClr val="tx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D2D95-7895-4984-AC8E-89512EA33FF4}"/>
              </a:ext>
            </a:extLst>
          </p:cNvPr>
          <p:cNvSpPr txBox="1"/>
          <p:nvPr/>
        </p:nvSpPr>
        <p:spPr>
          <a:xfrm>
            <a:off x="6668999" y="1923124"/>
            <a:ext cx="2229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/>
              <a:t>URL des fonctions Azure : 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5EE07CF-8B78-4A87-9C00-7F28A2E47A5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22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22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Visualisation des résultats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326" name="Google Shape;326;p30" descr="Démo La Pizza - Nice - La Pizza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91640" y="2571750"/>
            <a:ext cx="2516264" cy="182047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API mobile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063EB-188F-4733-A514-3CD139332164}"/>
              </a:ext>
            </a:extLst>
          </p:cNvPr>
          <p:cNvSpPr txBox="1"/>
          <p:nvPr/>
        </p:nvSpPr>
        <p:spPr>
          <a:xfrm>
            <a:off x="341490" y="1735358"/>
            <a:ext cx="5905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l’url de la fonction Azure dans le fichier « </a:t>
            </a:r>
            <a:r>
              <a:rPr lang="fr-FR" dirty="0" err="1"/>
              <a:t>config.json</a:t>
            </a:r>
            <a:r>
              <a:rPr lang="fr-FR" dirty="0"/>
              <a:t> »</a:t>
            </a:r>
          </a:p>
          <a:p>
            <a:r>
              <a:rPr lang="fr-FR" dirty="0"/>
              <a:t>On lance l’API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EA3F6-FD91-4839-AC7D-7353687BF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991" t="-25483"/>
          <a:stretch/>
        </p:blipFill>
        <p:spPr>
          <a:xfrm>
            <a:off x="1728683" y="1996968"/>
            <a:ext cx="2745667" cy="21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2D345-DADB-4EFF-B67C-89A2D18A4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55" y="2473720"/>
            <a:ext cx="1346620" cy="238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075C8-0F9A-4D80-A248-E2018986D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506" y="2473720"/>
            <a:ext cx="1352703" cy="238278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F7AF14-F288-4C01-ABC8-DE54D2A43095}"/>
              </a:ext>
            </a:extLst>
          </p:cNvPr>
          <p:cNvSpPr/>
          <p:nvPr/>
        </p:nvSpPr>
        <p:spPr>
          <a:xfrm flipV="1">
            <a:off x="1899160" y="3613181"/>
            <a:ext cx="794260" cy="103858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388C797-A845-4BC7-9328-DBD4E77F247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23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23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1"/>
          <p:cNvGrpSpPr/>
          <p:nvPr/>
        </p:nvGrpSpPr>
        <p:grpSpPr>
          <a:xfrm>
            <a:off x="3527933" y="1383601"/>
            <a:ext cx="5616447" cy="216217"/>
            <a:chOff x="3527933" y="1844801"/>
            <a:chExt cx="5616447" cy="288290"/>
          </a:xfrm>
        </p:grpSpPr>
        <p:sp>
          <p:nvSpPr>
            <p:cNvPr id="334" name="Google Shape;334;p31"/>
            <p:cNvSpPr/>
            <p:nvPr/>
          </p:nvSpPr>
          <p:spPr>
            <a:xfrm>
              <a:off x="3527933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4" y="288036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402707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3" y="288036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7277480" y="1844801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6"/>
                  </a:moveTo>
                  <a:lnTo>
                    <a:pt x="1866518" y="288036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31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5201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Stabilité du système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827ABB4-AAA0-4C5D-8CE0-5CA836A1719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24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24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Stabilité du système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490" y="2217513"/>
            <a:ext cx="3686175" cy="1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Stockage sur </a:t>
            </a:r>
            <a:r>
              <a:rPr lang="fr-FR" sz="2400" b="1" dirty="0" err="1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Github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CF8F2-8313-43ED-BAB9-7E4CFD4FECD6}"/>
              </a:ext>
            </a:extLst>
          </p:cNvPr>
          <p:cNvSpPr txBox="1"/>
          <p:nvPr/>
        </p:nvSpPr>
        <p:spPr>
          <a:xfrm>
            <a:off x="273653" y="1795428"/>
            <a:ext cx="255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</a:rPr>
              <a:t>Principe du GitHub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0F3C-CFDF-4C86-A249-973D911A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71" y="2217513"/>
            <a:ext cx="4919431" cy="2168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268E2-C3D0-4311-A1B0-8C5B3A7F45E6}"/>
              </a:ext>
            </a:extLst>
          </p:cNvPr>
          <p:cNvSpPr txBox="1"/>
          <p:nvPr/>
        </p:nvSpPr>
        <p:spPr>
          <a:xfrm>
            <a:off x="4149170" y="4572000"/>
            <a:ext cx="392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</a:rPr>
              <a:t>Lien : 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du projet</a:t>
            </a:r>
            <a:endParaRPr lang="fr-FR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486BA-59C4-49C4-A26C-CAE342BAE548}"/>
              </a:ext>
            </a:extLst>
          </p:cNvPr>
          <p:cNvSpPr txBox="1"/>
          <p:nvPr/>
        </p:nvSpPr>
        <p:spPr>
          <a:xfrm>
            <a:off x="4231602" y="1861795"/>
            <a:ext cx="20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</a:rPr>
              <a:t>Le </a:t>
            </a:r>
            <a:r>
              <a:rPr lang="fr-FR" dirty="0" err="1">
                <a:latin typeface="Lato" panose="020F0502020204030203" pitchFamily="34" charset="0"/>
              </a:rPr>
              <a:t>Github</a:t>
            </a:r>
            <a:r>
              <a:rPr lang="fr-FR" dirty="0">
                <a:latin typeface="Lato" panose="020F0502020204030203" pitchFamily="34" charset="0"/>
              </a:rPr>
              <a:t> du projet :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F076FBF-2A7D-4D16-A902-312F4C19459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25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25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  <p:pic>
        <p:nvPicPr>
          <p:cNvPr id="1026" name="Picture 2" descr="GitHub Logo : histoire, signification de l'emblème">
            <a:extLst>
              <a:ext uri="{FF2B5EF4-FFF2-40B4-BE49-F238E27FC236}">
                <a16:creationId xmlns:a16="http://schemas.microsoft.com/office/drawing/2014/main" id="{F98654BE-979F-422D-BE84-CFD3488E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13" y="1685729"/>
            <a:ext cx="826239" cy="4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34"/>
          <p:cNvGrpSpPr/>
          <p:nvPr/>
        </p:nvGrpSpPr>
        <p:grpSpPr>
          <a:xfrm>
            <a:off x="3527933" y="1383601"/>
            <a:ext cx="5616447" cy="216217"/>
            <a:chOff x="3527933" y="1844801"/>
            <a:chExt cx="5616447" cy="288290"/>
          </a:xfrm>
        </p:grpSpPr>
        <p:sp>
          <p:nvSpPr>
            <p:cNvPr id="362" name="Google Shape;362;p34"/>
            <p:cNvSpPr/>
            <p:nvPr/>
          </p:nvSpPr>
          <p:spPr>
            <a:xfrm>
              <a:off x="3527933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4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4" y="288036"/>
                  </a:lnTo>
                  <a:lnTo>
                    <a:pt x="1874774" y="0"/>
                  </a:lnTo>
                  <a:close/>
                </a:path>
              </a:pathLst>
            </a:custGeom>
            <a:solidFill>
              <a:srgbClr val="A8B5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402707" y="1844801"/>
              <a:ext cx="1875155" cy="288290"/>
            </a:xfrm>
            <a:custGeom>
              <a:avLst/>
              <a:gdLst/>
              <a:ahLst/>
              <a:cxnLst/>
              <a:rect l="l" t="t" r="r" b="b"/>
              <a:pathLst>
                <a:path w="1875154" h="288289" extrusionOk="0">
                  <a:moveTo>
                    <a:pt x="1874773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874773" y="288036"/>
                  </a:lnTo>
                  <a:lnTo>
                    <a:pt x="1874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277480" y="1844801"/>
              <a:ext cx="1866900" cy="288290"/>
            </a:xfrm>
            <a:custGeom>
              <a:avLst/>
              <a:gdLst/>
              <a:ahLst/>
              <a:cxnLst/>
              <a:rect l="l" t="t" r="r" b="b"/>
              <a:pathLst>
                <a:path w="1866900" h="288289" extrusionOk="0">
                  <a:moveTo>
                    <a:pt x="0" y="288036"/>
                  </a:moveTo>
                  <a:lnTo>
                    <a:pt x="1866518" y="288036"/>
                  </a:lnTo>
                  <a:lnTo>
                    <a:pt x="186651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solidFill>
              <a:srgbClr val="6C50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365" name="Google Shape;365;p34"/>
          <p:cNvSpPr txBox="1">
            <a:spLocks noGrp="1"/>
          </p:cNvSpPr>
          <p:nvPr>
            <p:ph type="ctrTitle"/>
          </p:nvPr>
        </p:nvSpPr>
        <p:spPr>
          <a:xfrm>
            <a:off x="1431544" y="1779651"/>
            <a:ext cx="6280800" cy="12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5201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Architecture technique </a:t>
            </a:r>
            <a:b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</a:b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ET</a:t>
            </a:r>
            <a:b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</a:b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Description fonctionnelle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79671B3-0034-4910-85AA-F02BBE20698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26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26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Expo Go – Applications sur Google Play">
            <a:extLst>
              <a:ext uri="{FF2B5EF4-FFF2-40B4-BE49-F238E27FC236}">
                <a16:creationId xmlns:a16="http://schemas.microsoft.com/office/drawing/2014/main" id="{04630108-C009-4174-BB4B-5090C43B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23" y="2043193"/>
            <a:ext cx="794726" cy="79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1447800" y="493828"/>
            <a:ext cx="5910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Architecture complète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601663" y="1187273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Architecture et description fonctionnelle 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python] Le module pickle | Hardware-Libre">
            <a:extLst>
              <a:ext uri="{FF2B5EF4-FFF2-40B4-BE49-F238E27FC236}">
                <a16:creationId xmlns:a16="http://schemas.microsoft.com/office/drawing/2014/main" id="{D0BF68FF-C4E6-4062-9754-64CB35FE0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37" y="1673064"/>
            <a:ext cx="591160" cy="5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CF227-32CF-4BF1-BA4E-B08AD218AA21}"/>
              </a:ext>
            </a:extLst>
          </p:cNvPr>
          <p:cNvSpPr txBox="1"/>
          <p:nvPr/>
        </p:nvSpPr>
        <p:spPr>
          <a:xfrm>
            <a:off x="136879" y="2763550"/>
            <a:ext cx="186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>
                <a:latin typeface="Lato" panose="020F0502020204030203" pitchFamily="34" charset="0"/>
              </a:rPr>
              <a:t>Mobile App</a:t>
            </a:r>
          </a:p>
          <a:p>
            <a:r>
              <a:rPr lang="fr-FR" sz="800" dirty="0">
                <a:latin typeface="Lato" panose="020F0502020204030203" pitchFamily="34" charset="0"/>
              </a:rPr>
              <a:t>L’utilisateur se connecte </a:t>
            </a:r>
          </a:p>
          <a:p>
            <a:r>
              <a:rPr lang="fr-FR" sz="800" dirty="0">
                <a:latin typeface="Lato" panose="020F0502020204030203" pitchFamily="34" charset="0"/>
              </a:rPr>
              <a:t>Demande des recommandations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F505AA-200F-41B8-AC1E-0182C00A87EF}"/>
              </a:ext>
            </a:extLst>
          </p:cNvPr>
          <p:cNvSpPr txBox="1"/>
          <p:nvPr/>
        </p:nvSpPr>
        <p:spPr>
          <a:xfrm>
            <a:off x="1813983" y="2852773"/>
            <a:ext cx="202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>
                <a:latin typeface="Lato" panose="020F0502020204030203" pitchFamily="34" charset="0"/>
              </a:rPr>
              <a:t>API </a:t>
            </a:r>
            <a:r>
              <a:rPr lang="fr-FR" sz="800" u="sng" dirty="0" err="1">
                <a:latin typeface="Lato" panose="020F0502020204030203" pitchFamily="34" charset="0"/>
              </a:rPr>
              <a:t>managment</a:t>
            </a:r>
            <a:r>
              <a:rPr lang="fr-FR" sz="800" u="sng" dirty="0">
                <a:latin typeface="Lato" panose="020F0502020204030203" pitchFamily="34" charset="0"/>
              </a:rPr>
              <a:t> Expo </a:t>
            </a:r>
          </a:p>
          <a:p>
            <a:r>
              <a:rPr lang="fr-FR" sz="800" dirty="0">
                <a:latin typeface="Lato" panose="020F0502020204030203" pitchFamily="34" charset="0"/>
              </a:rPr>
              <a:t>L’utilisateur se connecte </a:t>
            </a:r>
          </a:p>
          <a:p>
            <a:r>
              <a:rPr lang="fr-FR" sz="800" dirty="0">
                <a:latin typeface="Lato" panose="020F0502020204030203" pitchFamily="34" charset="0"/>
              </a:rPr>
              <a:t>Demande des recommandations</a:t>
            </a:r>
            <a:endParaRPr lang="fr-FR" sz="600" dirty="0">
              <a:latin typeface="Lato" panose="020F050202020403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9187F-F56C-4A1D-BA05-B0B1F8CD4D4D}"/>
              </a:ext>
            </a:extLst>
          </p:cNvPr>
          <p:cNvCxnSpPr>
            <a:cxnSpLocks/>
            <a:endCxn id="4102" idx="1"/>
          </p:cNvCxnSpPr>
          <p:nvPr/>
        </p:nvCxnSpPr>
        <p:spPr>
          <a:xfrm>
            <a:off x="894753" y="2440556"/>
            <a:ext cx="113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47DE1D-C756-4403-95E4-33D83D38D23D}"/>
              </a:ext>
            </a:extLst>
          </p:cNvPr>
          <p:cNvSpPr txBox="1"/>
          <p:nvPr/>
        </p:nvSpPr>
        <p:spPr>
          <a:xfrm>
            <a:off x="881915" y="2090063"/>
            <a:ext cx="122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Appelle l’url de l’API</a:t>
            </a:r>
          </a:p>
          <a:p>
            <a:r>
              <a:rPr lang="fr-FR" sz="800" dirty="0">
                <a:latin typeface="Lato" panose="020F0502020204030203" pitchFamily="34" charset="0"/>
              </a:rPr>
              <a:t>Envoi l’</a:t>
            </a:r>
            <a:r>
              <a:rPr lang="fr-FR" sz="800" dirty="0" err="1">
                <a:latin typeface="Lato" panose="020F0502020204030203" pitchFamily="34" charset="0"/>
              </a:rPr>
              <a:t>userId</a:t>
            </a:r>
            <a:endParaRPr lang="fr-FR" sz="800" dirty="0">
              <a:latin typeface="Lato" panose="020F0502020204030203" pitchFamily="34" charset="0"/>
            </a:endParaRPr>
          </a:p>
        </p:txBody>
      </p:sp>
      <p:pic>
        <p:nvPicPr>
          <p:cNvPr id="1030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29225459-8050-4CAB-AF04-24D15DEA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96" y="1663164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A38298CA-5DEB-452B-98EB-D19F68A2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55" y="2461264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35C065-0815-4D88-9211-A939972BE94F}"/>
              </a:ext>
            </a:extLst>
          </p:cNvPr>
          <p:cNvCxnSpPr>
            <a:cxnSpLocks/>
          </p:cNvCxnSpPr>
          <p:nvPr/>
        </p:nvCxnSpPr>
        <p:spPr>
          <a:xfrm flipV="1">
            <a:off x="2712093" y="2006696"/>
            <a:ext cx="1361975" cy="5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python] Le module pickle | Hardware-Libre">
            <a:extLst>
              <a:ext uri="{FF2B5EF4-FFF2-40B4-BE49-F238E27FC236}">
                <a16:creationId xmlns:a16="http://schemas.microsoft.com/office/drawing/2014/main" id="{5F7C7858-2DE1-44C2-89F0-08CC52D16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45" y="2501135"/>
            <a:ext cx="591160" cy="5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052B63-ABEF-4638-ABB9-09D432C59D11}"/>
              </a:ext>
            </a:extLst>
          </p:cNvPr>
          <p:cNvCxnSpPr>
            <a:cxnSpLocks/>
          </p:cNvCxnSpPr>
          <p:nvPr/>
        </p:nvCxnSpPr>
        <p:spPr>
          <a:xfrm flipV="1">
            <a:off x="4858008" y="2800955"/>
            <a:ext cx="885659" cy="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F20288-BD0A-42AD-805B-849109392BCA}"/>
              </a:ext>
            </a:extLst>
          </p:cNvPr>
          <p:cNvSpPr txBox="1"/>
          <p:nvPr/>
        </p:nvSpPr>
        <p:spPr>
          <a:xfrm rot="20293966">
            <a:off x="2594390" y="1956847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Appel la fonction Azure ‘</a:t>
            </a:r>
            <a:r>
              <a:rPr lang="fr-FR" sz="800" dirty="0" err="1">
                <a:latin typeface="Lato" panose="020F0502020204030203" pitchFamily="34" charset="0"/>
              </a:rPr>
              <a:t>ContentBasedModel</a:t>
            </a:r>
            <a:r>
              <a:rPr lang="fr-FR" sz="800" dirty="0">
                <a:latin typeface="Lato" panose="020F0502020204030203" pitchFamily="34" charset="0"/>
              </a:rPr>
              <a:t>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048345-9EEB-4A3B-9D19-B75BA60F62C0}"/>
              </a:ext>
            </a:extLst>
          </p:cNvPr>
          <p:cNvSpPr txBox="1"/>
          <p:nvPr/>
        </p:nvSpPr>
        <p:spPr>
          <a:xfrm rot="598563">
            <a:off x="2748349" y="2610491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Appel la fonction Azure ‘</a:t>
            </a:r>
            <a:r>
              <a:rPr lang="fr-FR" sz="800" dirty="0" err="1">
                <a:latin typeface="Lato" panose="020F0502020204030203" pitchFamily="34" charset="0"/>
              </a:rPr>
              <a:t>CollaborativeModel</a:t>
            </a:r>
            <a:r>
              <a:rPr lang="fr-FR" sz="800" dirty="0">
                <a:latin typeface="Lato" panose="020F0502020204030203" pitchFamily="34" charset="0"/>
              </a:rPr>
              <a:t>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2DB1B7-951E-49EB-A03F-D57A0219469A}"/>
              </a:ext>
            </a:extLst>
          </p:cNvPr>
          <p:cNvSpPr txBox="1"/>
          <p:nvPr/>
        </p:nvSpPr>
        <p:spPr>
          <a:xfrm>
            <a:off x="3806839" y="3123317"/>
            <a:ext cx="1944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>
                <a:latin typeface="Lato" panose="020F0502020204030203" pitchFamily="34" charset="0"/>
              </a:rPr>
              <a:t>Azure </a:t>
            </a:r>
            <a:r>
              <a:rPr lang="fr-FR" sz="800" u="sng" dirty="0" err="1">
                <a:latin typeface="Lato" panose="020F0502020204030203" pitchFamily="34" charset="0"/>
              </a:rPr>
              <a:t>Functions</a:t>
            </a:r>
            <a:r>
              <a:rPr lang="fr-FR" sz="800" u="sng" dirty="0">
                <a:latin typeface="Lato" panose="020F0502020204030203" pitchFamily="34" charset="0"/>
              </a:rPr>
              <a:t> </a:t>
            </a:r>
          </a:p>
          <a:p>
            <a:r>
              <a:rPr lang="fr-FR" sz="800" dirty="0">
                <a:latin typeface="Lato" panose="020F0502020204030203" pitchFamily="34" charset="0"/>
              </a:rPr>
              <a:t>Reçoit un </a:t>
            </a:r>
            <a:r>
              <a:rPr lang="fr-FR" sz="800" dirty="0" err="1">
                <a:latin typeface="Lato" panose="020F0502020204030203" pitchFamily="34" charset="0"/>
              </a:rPr>
              <a:t>event</a:t>
            </a:r>
            <a:r>
              <a:rPr lang="fr-FR" sz="800" dirty="0">
                <a:latin typeface="Lato" panose="020F0502020204030203" pitchFamily="34" charset="0"/>
              </a:rPr>
              <a:t> trigger de type http et un paramètre </a:t>
            </a:r>
            <a:r>
              <a:rPr lang="fr-FR" sz="800" dirty="0" err="1">
                <a:latin typeface="Lato" panose="020F0502020204030203" pitchFamily="34" charset="0"/>
              </a:rPr>
              <a:t>userId</a:t>
            </a:r>
            <a:endParaRPr lang="fr-FR" sz="800" dirty="0">
              <a:latin typeface="Lato" panose="020F0502020204030203" pitchFamily="34" charset="0"/>
            </a:endParaRPr>
          </a:p>
          <a:p>
            <a:r>
              <a:rPr lang="fr-FR" sz="800" dirty="0">
                <a:latin typeface="Lato" panose="020F0502020204030203" pitchFamily="34" charset="0"/>
              </a:rPr>
              <a:t>Retourne une réponse </a:t>
            </a:r>
            <a:r>
              <a:rPr lang="fr-FR" sz="800" dirty="0" err="1">
                <a:latin typeface="Lato" panose="020F0502020204030203" pitchFamily="34" charset="0"/>
              </a:rPr>
              <a:t>Json</a:t>
            </a:r>
            <a:r>
              <a:rPr lang="fr-FR" sz="800" dirty="0">
                <a:latin typeface="Lato" panose="020F0502020204030203" pitchFamily="34" charset="0"/>
              </a:rPr>
              <a:t> qui contient une liste de recommandation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9E3C1-F6A1-4FFB-BCC8-20B8E528080F}"/>
              </a:ext>
            </a:extLst>
          </p:cNvPr>
          <p:cNvSpPr txBox="1"/>
          <p:nvPr/>
        </p:nvSpPr>
        <p:spPr>
          <a:xfrm>
            <a:off x="5640388" y="3139283"/>
            <a:ext cx="153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>
                <a:latin typeface="Lato" panose="020F0502020204030203" pitchFamily="34" charset="0"/>
              </a:rPr>
              <a:t>Code python et données</a:t>
            </a:r>
          </a:p>
          <a:p>
            <a:r>
              <a:rPr lang="fr-FR" sz="800" dirty="0">
                <a:latin typeface="Lato" panose="020F0502020204030203" pitchFamily="34" charset="0"/>
              </a:rPr>
              <a:t>Les modèles et données sont stockés dans des pickles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7E28E-61D0-40C8-A274-035FCE458EA4}"/>
              </a:ext>
            </a:extLst>
          </p:cNvPr>
          <p:cNvSpPr txBox="1"/>
          <p:nvPr/>
        </p:nvSpPr>
        <p:spPr>
          <a:xfrm>
            <a:off x="7604075" y="1568042"/>
            <a:ext cx="1320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>
                <a:latin typeface="Lato" panose="020F0502020204030203" pitchFamily="34" charset="0"/>
              </a:rPr>
              <a:t>SQL server </a:t>
            </a:r>
          </a:p>
          <a:p>
            <a:r>
              <a:rPr lang="fr-FR" sz="800" dirty="0">
                <a:latin typeface="Lato" panose="020F0502020204030203" pitchFamily="34" charset="0"/>
              </a:rPr>
              <a:t>Stockage des utilisateurs et des 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D8EA5D-C15C-4CBE-B42C-5D670F8102C4}"/>
              </a:ext>
            </a:extLst>
          </p:cNvPr>
          <p:cNvSpPr txBox="1"/>
          <p:nvPr/>
        </p:nvSpPr>
        <p:spPr>
          <a:xfrm>
            <a:off x="4900204" y="1651857"/>
            <a:ext cx="101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Chargement des fichiers Pickle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AEB2E5-0A30-43EF-B947-11BFE3C7BCF8}"/>
              </a:ext>
            </a:extLst>
          </p:cNvPr>
          <p:cNvSpPr txBox="1"/>
          <p:nvPr/>
        </p:nvSpPr>
        <p:spPr>
          <a:xfrm>
            <a:off x="4823511" y="2446137"/>
            <a:ext cx="1253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Chargement des fichiers Pickle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F3BA39-D0A5-4770-97DD-CA7A55482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27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27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  <p:pic>
        <p:nvPicPr>
          <p:cNvPr id="4098" name="Picture 2" descr="Symbole Téléphone Portable Icône Vector Plat Style Graphique Design Site  Web Médias Sociaux Ui Upp Mobile Vecteurs libres de droits et plus d'images  vectorielles de Affaires - iStock">
            <a:extLst>
              <a:ext uri="{FF2B5EF4-FFF2-40B4-BE49-F238E27FC236}">
                <a16:creationId xmlns:a16="http://schemas.microsoft.com/office/drawing/2014/main" id="{7C8C3474-E892-40E4-9CEE-8888FFE25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16705" r="29518" b="18101"/>
          <a:stretch/>
        </p:blipFill>
        <p:spPr bwMode="auto">
          <a:xfrm>
            <a:off x="336367" y="1967871"/>
            <a:ext cx="486621" cy="7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onnect to your Microsoft Azure SQL Data with Databox | Databox">
            <a:extLst>
              <a:ext uri="{FF2B5EF4-FFF2-40B4-BE49-F238E27FC236}">
                <a16:creationId xmlns:a16="http://schemas.microsoft.com/office/drawing/2014/main" id="{2ECDFBB4-75FB-4AAC-9083-840542524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3" r="25920" b="14470"/>
          <a:stretch/>
        </p:blipFill>
        <p:spPr bwMode="auto">
          <a:xfrm>
            <a:off x="7779012" y="2037419"/>
            <a:ext cx="633516" cy="72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892215-C1C4-45AB-8E33-A65A42286DAF}"/>
              </a:ext>
            </a:extLst>
          </p:cNvPr>
          <p:cNvCxnSpPr>
            <a:cxnSpLocks/>
          </p:cNvCxnSpPr>
          <p:nvPr/>
        </p:nvCxnSpPr>
        <p:spPr>
          <a:xfrm>
            <a:off x="2751360" y="2543426"/>
            <a:ext cx="1270424" cy="22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91250E-FB61-42E5-93A1-8EF25BEDB89F}"/>
              </a:ext>
            </a:extLst>
          </p:cNvPr>
          <p:cNvCxnSpPr>
            <a:cxnSpLocks/>
          </p:cNvCxnSpPr>
          <p:nvPr/>
        </p:nvCxnSpPr>
        <p:spPr>
          <a:xfrm flipV="1">
            <a:off x="4963220" y="2000849"/>
            <a:ext cx="885659" cy="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4508625D-5350-4AC7-8EA5-515B3EC3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27" y="3357765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B0F87A70-0037-4BCC-B74C-3190242A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4" y="3357765"/>
            <a:ext cx="1011689" cy="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2D0D13-121C-4564-8446-F3F93AC8FAA9}"/>
              </a:ext>
            </a:extLst>
          </p:cNvPr>
          <p:cNvCxnSpPr>
            <a:cxnSpLocks/>
          </p:cNvCxnSpPr>
          <p:nvPr/>
        </p:nvCxnSpPr>
        <p:spPr>
          <a:xfrm flipV="1">
            <a:off x="7517797" y="2724313"/>
            <a:ext cx="367866" cy="59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C4FEA9-5669-4D7D-A550-F37082ED137C}"/>
              </a:ext>
            </a:extLst>
          </p:cNvPr>
          <p:cNvCxnSpPr>
            <a:cxnSpLocks/>
          </p:cNvCxnSpPr>
          <p:nvPr/>
        </p:nvCxnSpPr>
        <p:spPr>
          <a:xfrm flipH="1" flipV="1">
            <a:off x="8264255" y="2773792"/>
            <a:ext cx="312808" cy="58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B686D5-8884-490E-8B9D-A3C6D0BCC467}"/>
              </a:ext>
            </a:extLst>
          </p:cNvPr>
          <p:cNvCxnSpPr>
            <a:cxnSpLocks/>
          </p:cNvCxnSpPr>
          <p:nvPr/>
        </p:nvCxnSpPr>
        <p:spPr>
          <a:xfrm flipH="1" flipV="1">
            <a:off x="6583186" y="2043193"/>
            <a:ext cx="1076536" cy="32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F309A8-671D-4A9D-B6C9-81569E0DF390}"/>
              </a:ext>
            </a:extLst>
          </p:cNvPr>
          <p:cNvCxnSpPr>
            <a:cxnSpLocks/>
          </p:cNvCxnSpPr>
          <p:nvPr/>
        </p:nvCxnSpPr>
        <p:spPr>
          <a:xfrm flipH="1">
            <a:off x="6483297" y="2571750"/>
            <a:ext cx="1176424" cy="29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B86D13B-46E5-4914-BC24-854719C80084}"/>
              </a:ext>
            </a:extLst>
          </p:cNvPr>
          <p:cNvSpPr txBox="1"/>
          <p:nvPr/>
        </p:nvSpPr>
        <p:spPr>
          <a:xfrm>
            <a:off x="7071509" y="3998581"/>
            <a:ext cx="224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u="sng" dirty="0"/>
              <a:t>Azure </a:t>
            </a:r>
            <a:r>
              <a:rPr lang="fr-FR" sz="800" u="sng" dirty="0" err="1"/>
              <a:t>functions</a:t>
            </a:r>
            <a:endParaRPr lang="fr-FR" sz="800" u="sng" dirty="0"/>
          </a:p>
          <a:p>
            <a:r>
              <a:rPr lang="fr-FR" sz="800" dirty="0">
                <a:latin typeface="Lato" panose="020F0502020204030203" pitchFamily="34" charset="0"/>
              </a:rPr>
              <a:t>Reçoit en paramètres les informations d’un utilisateur ou article</a:t>
            </a:r>
          </a:p>
          <a:p>
            <a:r>
              <a:rPr lang="fr-FR" sz="800" dirty="0">
                <a:latin typeface="Lato" panose="020F0502020204030203" pitchFamily="34" charset="0"/>
              </a:rPr>
              <a:t>Permet la création de celui-ci en base de données ou la mise à jour si il existe déjà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02649-1FB2-43AB-864F-752E76763912}"/>
              </a:ext>
            </a:extLst>
          </p:cNvPr>
          <p:cNvSpPr txBox="1"/>
          <p:nvPr/>
        </p:nvSpPr>
        <p:spPr>
          <a:xfrm rot="18182707">
            <a:off x="6904922" y="3015594"/>
            <a:ext cx="1204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Mise à jour des articles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9F1715-96E1-47B7-88DF-8F5678A57A6C}"/>
              </a:ext>
            </a:extLst>
          </p:cNvPr>
          <p:cNvSpPr txBox="1"/>
          <p:nvPr/>
        </p:nvSpPr>
        <p:spPr>
          <a:xfrm rot="3539580">
            <a:off x="8021829" y="3130815"/>
            <a:ext cx="1380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Mise à jour des utilisateurs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34DC7-790E-4EB4-A0B4-6F47932B3622}"/>
              </a:ext>
            </a:extLst>
          </p:cNvPr>
          <p:cNvSpPr txBox="1"/>
          <p:nvPr/>
        </p:nvSpPr>
        <p:spPr>
          <a:xfrm rot="1012399">
            <a:off x="6619058" y="1883877"/>
            <a:ext cx="1189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Mise à jour du modèle </a:t>
            </a:r>
            <a:r>
              <a:rPr lang="fr-FR" sz="800" dirty="0" err="1">
                <a:latin typeface="Lato" panose="020F0502020204030203" pitchFamily="34" charset="0"/>
              </a:rPr>
              <a:t>ContentBased</a:t>
            </a:r>
            <a:endParaRPr lang="fr-FR" sz="800" dirty="0">
              <a:latin typeface="Lato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D71E94-9957-41B2-9E71-E521B11283D6}"/>
              </a:ext>
            </a:extLst>
          </p:cNvPr>
          <p:cNvSpPr txBox="1"/>
          <p:nvPr/>
        </p:nvSpPr>
        <p:spPr>
          <a:xfrm rot="20673287">
            <a:off x="6414313" y="2382608"/>
            <a:ext cx="135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Lato" panose="020F0502020204030203" pitchFamily="34" charset="0"/>
              </a:rPr>
              <a:t>Mise à jour du modèle </a:t>
            </a:r>
            <a:r>
              <a:rPr lang="fr-FR" sz="800" dirty="0" err="1">
                <a:latin typeface="Lato" panose="020F0502020204030203" pitchFamily="34" charset="0"/>
              </a:rPr>
              <a:t>Colaborative</a:t>
            </a:r>
            <a:r>
              <a:rPr lang="fr-FR" sz="800" dirty="0">
                <a:latin typeface="Lato" panose="020F0502020204030203" pitchFamily="34" charset="0"/>
              </a:rPr>
              <a:t> </a:t>
            </a:r>
            <a:r>
              <a:rPr lang="fr-FR" sz="800" dirty="0" err="1">
                <a:latin typeface="Lato" panose="020F0502020204030203" pitchFamily="34" charset="0"/>
              </a:rPr>
              <a:t>Filtered</a:t>
            </a:r>
            <a:endParaRPr lang="fr-FR" sz="800" dirty="0"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1821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Conclusion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21255846-5F2E-44F1-953B-DEC4EA176984}"/>
              </a:ext>
            </a:extLst>
          </p:cNvPr>
          <p:cNvSpPr txBox="1">
            <a:spLocks/>
          </p:cNvSpPr>
          <p:nvPr/>
        </p:nvSpPr>
        <p:spPr>
          <a:xfrm>
            <a:off x="8545087" y="4835129"/>
            <a:ext cx="598913" cy="2587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400"/>
            </a:pPr>
            <a:fld id="{CA1CEDE4-69C2-4214-B726-8C6C3935B475}" type="slidenum">
              <a:rPr lang="fr-FR" sz="1000">
                <a:solidFill>
                  <a:schemeClr val="tx1"/>
                </a:solidFill>
              </a:rPr>
              <a:pPr>
                <a:buSzPts val="1400"/>
              </a:pPr>
              <a:t>28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>
            <a:spLocks noGrp="1"/>
          </p:cNvSpPr>
          <p:nvPr>
            <p:ph type="title"/>
          </p:nvPr>
        </p:nvSpPr>
        <p:spPr>
          <a:xfrm>
            <a:off x="1574503" y="468982"/>
            <a:ext cx="18213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A8B509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Conclusion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FA5DB-5F2C-4705-930B-991C5EE8348A}"/>
              </a:ext>
            </a:extLst>
          </p:cNvPr>
          <p:cNvSpPr txBox="1"/>
          <p:nvPr/>
        </p:nvSpPr>
        <p:spPr>
          <a:xfrm>
            <a:off x="367094" y="1127982"/>
            <a:ext cx="63273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Création d’un modèle hybride pour obtenir des articles recommandés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proche au niveau des catégories (comme « Content </a:t>
            </a:r>
            <a:r>
              <a:rPr lang="fr-FR" dirty="0" err="1"/>
              <a:t>Based</a:t>
            </a:r>
            <a:r>
              <a:rPr lang="fr-FR" dirty="0"/>
              <a:t> 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Récent et populaire (comme «  </a:t>
            </a:r>
            <a:r>
              <a:rPr lang="fr-FR" dirty="0" err="1"/>
              <a:t>Colaborative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»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Ajout de nouvelles </a:t>
            </a:r>
            <a:r>
              <a:rPr lang="fr-FR" dirty="0" err="1"/>
              <a:t>features</a:t>
            </a:r>
            <a:r>
              <a:rPr lang="fr-FR" dirty="0"/>
              <a:t> au modèle de recommandation 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dirty="0"/>
              <a:t>La date de publication des articles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Ajout de nouveaux articles et utilisateurs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D9394DE-F7CA-43CA-AF73-2552A3AE1EC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498959" y="4884745"/>
            <a:ext cx="549294" cy="153901"/>
          </a:xfrm>
        </p:spPr>
        <p:txBody>
          <a:bodyPr/>
          <a:lstStyle/>
          <a:p>
            <a:fld id="{CA1CEDE4-69C2-4214-B726-8C6C3935B475}" type="slidenum">
              <a:rPr lang="fr-FR" smtClean="0"/>
              <a:t>29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29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760700" cy="41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Exploration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E2E4D02-756D-4C04-B27C-F025B198ABBF}"/>
              </a:ext>
            </a:extLst>
          </p:cNvPr>
          <p:cNvSpPr txBox="1">
            <a:spLocks/>
          </p:cNvSpPr>
          <p:nvPr/>
        </p:nvSpPr>
        <p:spPr>
          <a:xfrm>
            <a:off x="8555661" y="4835129"/>
            <a:ext cx="584736" cy="1550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3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  <p:extLst>
      <p:ext uri="{BB962C8B-B14F-4D97-AF65-F5344CB8AC3E}">
        <p14:creationId xmlns:p14="http://schemas.microsoft.com/office/powerpoint/2010/main" val="257126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4" descr="2021 Summer Reading List • GoPhilanthropic Foundation">
            <a:extLst>
              <a:ext uri="{FF2B5EF4-FFF2-40B4-BE49-F238E27FC236}">
                <a16:creationId xmlns:a16="http://schemas.microsoft.com/office/drawing/2014/main" id="{104097E1-AF28-42F8-8577-F6B3DAC25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"/>
          <a:stretch/>
        </p:blipFill>
        <p:spPr bwMode="auto">
          <a:xfrm>
            <a:off x="411114" y="1735628"/>
            <a:ext cx="6897411" cy="33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25847" y="493156"/>
            <a:ext cx="7858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92456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Récupération du jeu de données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543813" y="1828893"/>
            <a:ext cx="7393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Interaction des utilisateurs du 1</a:t>
            </a:r>
            <a:r>
              <a:rPr lang="fr-FR" sz="1800" baseline="300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er</a:t>
            </a: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 octobre 2017 au 16 octobre 2017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Palanquin SemiBold" panose="020B0004020203020204" pitchFamily="34" charset="0"/>
                <a:ea typeface="Calibri"/>
                <a:cs typeface="Palanquin SemiBold" panose="020B0004020203020204" pitchFamily="34" charset="0"/>
                <a:sym typeface="Calibri"/>
              </a:rPr>
              <a:t> sur le News Portal Globo.com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885050" y="2906873"/>
            <a:ext cx="2074172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Quelques chiffres …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4240563" y="3032685"/>
            <a:ext cx="15510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lt1"/>
                </a:solidFill>
                <a:latin typeface="Lato" panose="020F0502020204030203" pitchFamily="34" charset="0"/>
                <a:ea typeface="Calibri"/>
                <a:cs typeface="Calibri" panose="020F0502020204030204" pitchFamily="34" charset="0"/>
                <a:sym typeface="Calibri"/>
              </a:rPr>
              <a:t>Les fichiers :</a:t>
            </a:r>
            <a:endParaRPr dirty="0"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8CA68FD-7A4D-4442-8D24-D457EAC763B1}"/>
              </a:ext>
            </a:extLst>
          </p:cNvPr>
          <p:cNvSpPr/>
          <p:nvPr/>
        </p:nvSpPr>
        <p:spPr>
          <a:xfrm>
            <a:off x="803707" y="3323479"/>
            <a:ext cx="2646578" cy="1058188"/>
          </a:xfrm>
          <a:prstGeom prst="wedgeEllipseCallout">
            <a:avLst/>
          </a:prstGeom>
          <a:solidFill>
            <a:srgbClr val="FEF4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1 millions de sessions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322k d’utilisateurs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Calibri"/>
              </a:rPr>
              <a:t>364k d’articles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C7E6299-81BF-49C5-B35F-D29EDC50DBDE}"/>
              </a:ext>
            </a:extLst>
          </p:cNvPr>
          <p:cNvSpPr/>
          <p:nvPr/>
        </p:nvSpPr>
        <p:spPr>
          <a:xfrm>
            <a:off x="4185813" y="3414194"/>
            <a:ext cx="2646578" cy="876757"/>
          </a:xfrm>
          <a:prstGeom prst="wedgeRoundRectCallout">
            <a:avLst/>
          </a:prstGeom>
          <a:solidFill>
            <a:srgbClr val="FEF4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clicks.zip</a:t>
            </a:r>
            <a:endParaRPr lang="fr-FR" dirty="0">
              <a:solidFill>
                <a:schemeClr val="dk1"/>
              </a:solidFill>
              <a:latin typeface="Lato" panose="020B0604020202020204" charset="0"/>
            </a:endParaRPr>
          </a:p>
          <a:p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articles_metadata.csv</a:t>
            </a:r>
          </a:p>
          <a:p>
            <a:r>
              <a:rPr lang="fr-FR" dirty="0" err="1">
                <a:solidFill>
                  <a:schemeClr val="dk1"/>
                </a:solidFill>
                <a:latin typeface="Lato" panose="020B0604020202020204" charset="0"/>
                <a:sym typeface="Inter"/>
              </a:rPr>
              <a:t>articles_embeddings.pickle</a:t>
            </a:r>
            <a:r>
              <a:rPr lang="fr-FR" dirty="0">
                <a:solidFill>
                  <a:schemeClr val="dk1"/>
                </a:solidFill>
                <a:latin typeface="Lato" panose="020B0604020202020204" charset="0"/>
                <a:sym typeface="Inter"/>
              </a:rPr>
              <a:t> </a:t>
            </a:r>
            <a:endParaRPr lang="fr-FR" dirty="0">
              <a:solidFill>
                <a:schemeClr val="dk1"/>
              </a:solidFill>
              <a:latin typeface="Lato" panose="020B0604020202020204" charset="0"/>
              <a:sym typeface="Calibri"/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F74F359-F2A3-45A4-993A-5F5183FCB52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4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4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0" y="1801807"/>
            <a:ext cx="5391300" cy="65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9700" marR="1422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461 catégories pour 364k articles</a:t>
            </a:r>
          </a:p>
          <a:p>
            <a:pPr marL="139700" marR="1422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</a:pP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  <a:p>
            <a:pPr marL="139700" marR="7239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</a:t>
            </a:r>
            <a:r>
              <a:rPr lang="fr-FR" sz="1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moitié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des articles appartiennent à 30 catégories</a:t>
            </a: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3" y="2566479"/>
            <a:ext cx="5059985" cy="141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1"/>
          <p:cNvGrpSpPr/>
          <p:nvPr/>
        </p:nvGrpSpPr>
        <p:grpSpPr>
          <a:xfrm>
            <a:off x="6113330" y="1978443"/>
            <a:ext cx="2142155" cy="407479"/>
            <a:chOff x="7469132" y="2330957"/>
            <a:chExt cx="1674867" cy="543306"/>
          </a:xfrm>
        </p:grpSpPr>
        <p:sp>
          <p:nvSpPr>
            <p:cNvPr id="108" name="Google Shape;108;p11"/>
            <p:cNvSpPr/>
            <p:nvPr/>
          </p:nvSpPr>
          <p:spPr>
            <a:xfrm>
              <a:off x="7469132" y="2333992"/>
              <a:ext cx="1674867" cy="515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7551420" y="2330957"/>
              <a:ext cx="1592579" cy="54330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7485126" y="2349398"/>
              <a:ext cx="1656715" cy="431164"/>
            </a:xfrm>
            <a:custGeom>
              <a:avLst/>
              <a:gdLst/>
              <a:ahLst/>
              <a:cxnLst/>
              <a:rect l="l" t="t" r="r" b="b"/>
              <a:pathLst>
                <a:path w="1656715" h="431164" extrusionOk="0">
                  <a:moveTo>
                    <a:pt x="1656206" y="0"/>
                  </a:moveTo>
                  <a:lnTo>
                    <a:pt x="0" y="0"/>
                  </a:lnTo>
                  <a:lnTo>
                    <a:pt x="0" y="430885"/>
                  </a:lnTo>
                  <a:lnTo>
                    <a:pt x="1656206" y="430885"/>
                  </a:lnTo>
                  <a:lnTo>
                    <a:pt x="1656206" y="0"/>
                  </a:lnTo>
                  <a:close/>
                </a:path>
              </a:pathLst>
            </a:custGeom>
            <a:solidFill>
              <a:srgbClr val="EBF0D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99720" marR="216534" lvl="0" indent="-7366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30 catégories comprennent la moitié des articles </a:t>
              </a:r>
              <a:endParaRPr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pic>
        <p:nvPicPr>
          <p:cNvPr id="111" name="Google Shape;11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6409775" y="2780787"/>
            <a:ext cx="1549300" cy="14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/>
        </p:nvSpPr>
        <p:spPr>
          <a:xfrm>
            <a:off x="6679214" y="3534175"/>
            <a:ext cx="101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Autres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>
                <a:solidFill>
                  <a:schemeClr val="lt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49,7%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11"/>
          <p:cNvSpPr/>
          <p:nvPr/>
        </p:nvSpPr>
        <p:spPr>
          <a:xfrm rot="5400000">
            <a:off x="7019885" y="1939161"/>
            <a:ext cx="329089" cy="1441367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Palanquin SemiBold" panose="020B0004020203020204" pitchFamily="34" charset="0"/>
              </a:rPr>
              <a:t>Les articles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Palanquin SemiBold" panose="020B0004020203020204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0ACEB-BCBC-4E1D-8556-634520B0565A}"/>
              </a:ext>
            </a:extLst>
          </p:cNvPr>
          <p:cNvSpPr txBox="1"/>
          <p:nvPr/>
        </p:nvSpPr>
        <p:spPr>
          <a:xfrm>
            <a:off x="117661" y="4026775"/>
            <a:ext cx="55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30k articles ont été crées dans les catégories 281, 375 et 399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Catégories correspondant à des sujets d’actualité brûlants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6BC9D6E-AAD4-4B63-9949-CAE2EFE71EA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5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5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273029" y="1704200"/>
            <a:ext cx="5391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9700" marR="508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B853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96% des articles sont compris entre 80 et 300 mots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57" y="1977497"/>
            <a:ext cx="4702226" cy="1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articles</a:t>
            </a:r>
            <a:endParaRPr sz="2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93819-DA6F-4BB0-957B-2ED26E107A44}"/>
              </a:ext>
            </a:extLst>
          </p:cNvPr>
          <p:cNvSpPr txBox="1"/>
          <p:nvPr/>
        </p:nvSpPr>
        <p:spPr>
          <a:xfrm>
            <a:off x="273029" y="3966592"/>
            <a:ext cx="81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Dans l’ensemble les articles sont courts avec une médiane à 200 mots soit environ 20 lignes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FF4EEEC0-6F0E-4B26-80A5-71A96269F69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6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6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l="2293" t="6389" r="6844" b="1432"/>
          <a:stretch/>
        </p:blipFill>
        <p:spPr>
          <a:xfrm>
            <a:off x="138946" y="3308052"/>
            <a:ext cx="6019799" cy="1394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273029" y="1675901"/>
            <a:ext cx="8484781" cy="2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9700" marR="1422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En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moyenne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les utilisateurs se sont connectés 2 fois et on consulté 2 articles par session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7" name="Google Shape;137;p13"/>
          <p:cNvSpPr/>
          <p:nvPr/>
        </p:nvSpPr>
        <p:spPr>
          <a:xfrm rot="-5400000">
            <a:off x="3743156" y="4415526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38" name="Google Shape;138;p13"/>
          <p:cNvCxnSpPr/>
          <p:nvPr/>
        </p:nvCxnSpPr>
        <p:spPr>
          <a:xfrm rot="10800000">
            <a:off x="4057229" y="3078000"/>
            <a:ext cx="0" cy="378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9" name="Google Shape;139;p13"/>
          <p:cNvCxnSpPr/>
          <p:nvPr/>
        </p:nvCxnSpPr>
        <p:spPr>
          <a:xfrm rot="10800000">
            <a:off x="3733800" y="3024000"/>
            <a:ext cx="0" cy="405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0" name="Google Shape;140;p13"/>
          <p:cNvSpPr/>
          <p:nvPr/>
        </p:nvSpPr>
        <p:spPr>
          <a:xfrm rot="-5400000">
            <a:off x="1384483" y="4438617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5400000">
            <a:off x="5893677" y="4417252"/>
            <a:ext cx="115181" cy="456260"/>
          </a:xfrm>
          <a:custGeom>
            <a:avLst/>
            <a:gdLst/>
            <a:ahLst/>
            <a:cxnLst/>
            <a:rect l="l" t="t" r="r" b="b"/>
            <a:pathLst>
              <a:path w="438785" h="1036955" extrusionOk="0">
                <a:moveTo>
                  <a:pt x="438276" y="1036574"/>
                </a:moveTo>
                <a:lnTo>
                  <a:pt x="369017" y="1034708"/>
                </a:lnTo>
                <a:lnTo>
                  <a:pt x="308877" y="1029514"/>
                </a:lnTo>
                <a:lnTo>
                  <a:pt x="261459" y="1021596"/>
                </a:lnTo>
                <a:lnTo>
                  <a:pt x="219201" y="999998"/>
                </a:lnTo>
                <a:lnTo>
                  <a:pt x="219201" y="554863"/>
                </a:lnTo>
                <a:lnTo>
                  <a:pt x="208023" y="543304"/>
                </a:lnTo>
                <a:lnTo>
                  <a:pt x="176899" y="533264"/>
                </a:lnTo>
                <a:lnTo>
                  <a:pt x="129444" y="525346"/>
                </a:lnTo>
                <a:lnTo>
                  <a:pt x="69272" y="520152"/>
                </a:lnTo>
                <a:lnTo>
                  <a:pt x="0" y="518287"/>
                </a:lnTo>
                <a:lnTo>
                  <a:pt x="69272" y="516421"/>
                </a:lnTo>
                <a:lnTo>
                  <a:pt x="129444" y="511227"/>
                </a:lnTo>
                <a:lnTo>
                  <a:pt x="176899" y="503309"/>
                </a:lnTo>
                <a:lnTo>
                  <a:pt x="208023" y="493269"/>
                </a:lnTo>
                <a:lnTo>
                  <a:pt x="219201" y="481711"/>
                </a:lnTo>
                <a:lnTo>
                  <a:pt x="219201" y="36575"/>
                </a:lnTo>
                <a:lnTo>
                  <a:pt x="230366" y="25017"/>
                </a:lnTo>
                <a:lnTo>
                  <a:pt x="261459" y="14977"/>
                </a:lnTo>
                <a:lnTo>
                  <a:pt x="308877" y="7059"/>
                </a:lnTo>
                <a:lnTo>
                  <a:pt x="369017" y="1865"/>
                </a:lnTo>
                <a:lnTo>
                  <a:pt x="438276" y="0"/>
                </a:lnTo>
              </a:path>
            </a:pathLst>
          </a:cu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 rot="10800000">
            <a:off x="1262059" y="3800234"/>
            <a:ext cx="0" cy="351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3" name="Google Shape;143;p13"/>
          <p:cNvCxnSpPr/>
          <p:nvPr/>
        </p:nvCxnSpPr>
        <p:spPr>
          <a:xfrm rot="10800000">
            <a:off x="929351" y="3715643"/>
            <a:ext cx="0" cy="405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4" name="Google Shape;144;p13"/>
          <p:cNvCxnSpPr/>
          <p:nvPr/>
        </p:nvCxnSpPr>
        <p:spPr>
          <a:xfrm rot="10800000">
            <a:off x="5423386" y="3893388"/>
            <a:ext cx="0" cy="2700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5" name="Google Shape;145;p13"/>
          <p:cNvSpPr txBox="1"/>
          <p:nvPr/>
        </p:nvSpPr>
        <p:spPr>
          <a:xfrm>
            <a:off x="3008596" y="4772449"/>
            <a:ext cx="1584300" cy="196200"/>
          </a:xfrm>
          <a:prstGeom prst="rect">
            <a:avLst/>
          </a:prstGeom>
          <a:solidFill>
            <a:srgbClr val="EBF0DE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41900" rIns="0" bIns="0" anchor="t" anchorCtr="0">
            <a:spAutoFit/>
          </a:bodyPr>
          <a:lstStyle/>
          <a:p>
            <a:pPr marL="299720" marR="216534" lvl="0" indent="-73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Début de semaine</a:t>
            </a:r>
            <a:endParaRPr sz="1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46" name="Google Shape;146;p13"/>
          <p:cNvCxnSpPr/>
          <p:nvPr/>
        </p:nvCxnSpPr>
        <p:spPr>
          <a:xfrm rot="10800000">
            <a:off x="1442073" y="4870549"/>
            <a:ext cx="1393200" cy="0"/>
          </a:xfrm>
          <a:prstGeom prst="straightConnector1">
            <a:avLst/>
          </a:prstGeom>
          <a:noFill/>
          <a:ln w="9525" cap="flat" cmpd="sng">
            <a:solidFill>
              <a:srgbClr val="C2D59B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13"/>
          <p:cNvCxnSpPr>
            <a:cxnSpLocks/>
          </p:cNvCxnSpPr>
          <p:nvPr/>
        </p:nvCxnSpPr>
        <p:spPr>
          <a:xfrm>
            <a:off x="4848447" y="4855247"/>
            <a:ext cx="1123180" cy="0"/>
          </a:xfrm>
          <a:prstGeom prst="straightConnector1">
            <a:avLst/>
          </a:prstGeom>
          <a:noFill/>
          <a:ln w="9525" cap="flat" cmpd="sng">
            <a:solidFill>
              <a:srgbClr val="C2D59B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9" name="Google Shape;149;p13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interactions utilisateurs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05A562-E22D-48A6-9559-793EACBEEC74}"/>
              </a:ext>
            </a:extLst>
          </p:cNvPr>
          <p:cNvSpPr txBox="1"/>
          <p:nvPr/>
        </p:nvSpPr>
        <p:spPr>
          <a:xfrm>
            <a:off x="273029" y="3088515"/>
            <a:ext cx="6105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marR="72390" lvl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La fréquentation du site est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supérieure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en début de semaine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C3468-4019-45EA-86D7-0C5431EA5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74" y="1980841"/>
            <a:ext cx="3941024" cy="1027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6E9955-2641-4014-BDE4-46E0D86D7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023" y="2053631"/>
            <a:ext cx="3986213" cy="990600"/>
          </a:xfrm>
          <a:prstGeom prst="rect">
            <a:avLst/>
          </a:prstGeom>
        </p:spPr>
      </p:pic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C9C4AAF6-3D4B-4FCC-959E-C3F09ED5431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7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7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1554479" y="495680"/>
            <a:ext cx="70206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Palanquin SemiBold" panose="020B0004020203020204" pitchFamily="34" charset="0"/>
                <a:cs typeface="Palanquin SemiBold" panose="020B0004020203020204" pitchFamily="34" charset="0"/>
              </a:rPr>
              <a:t>Analyse exploratoire du jeu de données</a:t>
            </a:r>
            <a:endParaRPr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273029" y="1694986"/>
            <a:ext cx="8094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39700" marR="14224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Les articles sont les plus consultés le </a:t>
            </a:r>
            <a:r>
              <a:rPr lang="fr-FR" sz="1400" u="sng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jour même ou le lendemain</a:t>
            </a:r>
            <a:r>
              <a:rPr lang="fr-FR" sz="1400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  <a:sym typeface="Arial"/>
              </a:rPr>
              <a:t> de leur publication</a:t>
            </a:r>
            <a:endParaRPr sz="1400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58" name="Google Shape;1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41" y="2219785"/>
            <a:ext cx="5986984" cy="19891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14"/>
          <p:cNvGraphicFramePr/>
          <p:nvPr>
            <p:extLst>
              <p:ext uri="{D42A27DB-BD31-4B8C-83A1-F6EECF244321}">
                <p14:modId xmlns:p14="http://schemas.microsoft.com/office/powerpoint/2010/main" val="871505099"/>
              </p:ext>
            </p:extLst>
          </p:nvPr>
        </p:nvGraphicFramePr>
        <p:xfrm>
          <a:off x="6193891" y="2042677"/>
          <a:ext cx="2656431" cy="2343398"/>
        </p:xfrm>
        <a:graphic>
          <a:graphicData uri="http://schemas.openxmlformats.org/drawingml/2006/table">
            <a:tbl>
              <a:tblPr firstRow="1" bandRow="1">
                <a:noFill/>
                <a:tableStyleId>{4196C04E-EB10-4DB7-B0BE-153471B84A8E}</a:tableStyleId>
              </a:tblPr>
              <a:tblGrid>
                <a:gridCol w="48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Article</a:t>
                      </a:r>
                      <a:endParaRPr sz="7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9430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27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Date publication</a:t>
                      </a:r>
                      <a:endParaRPr sz="7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425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778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7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fréquentation max</a:t>
                      </a:r>
                      <a:endParaRPr sz="700" b="1" u="none" strike="noStrike" cap="none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425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160974</a:t>
                      </a:r>
                      <a:endParaRPr sz="600" b="1" u="none" strike="noStrike" cap="none" dirty="0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6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162655</a:t>
                      </a:r>
                      <a:endParaRPr sz="6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168623</a:t>
                      </a:r>
                      <a:endParaRPr sz="600" b="1" u="none" strike="noStrike" cap="none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04/10/2017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272143</a:t>
                      </a:r>
                      <a:endParaRPr sz="600" b="1" u="none" strike="noStrike" cap="none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02/10/2017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123909</a:t>
                      </a:r>
                      <a:endParaRPr sz="600" b="1" u="none" strike="noStrike" cap="none" dirty="0">
                        <a:solidFill>
                          <a:schemeClr val="accent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05/10/2017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336221</a:t>
                      </a:r>
                      <a:endParaRPr sz="600" b="1" u="none" strike="noStrike" cap="none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 dirty="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CC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336223</a:t>
                      </a:r>
                      <a:endParaRPr sz="600" b="1" u="none" strike="noStrike" cap="none" dirty="0">
                        <a:solidFill>
                          <a:srgbClr val="CC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09/10/2017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09/10/2017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183176</a:t>
                      </a:r>
                      <a:endParaRPr sz="600" b="1" u="none" strike="noStrike" cap="none" dirty="0">
                        <a:solidFill>
                          <a:srgbClr val="92D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11/10/2017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66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234698</a:t>
                      </a:r>
                      <a:endParaRPr sz="600" b="1" u="none" strike="noStrike" cap="none" dirty="0">
                        <a:solidFill>
                          <a:srgbClr val="FF66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10/10/2017</a:t>
                      </a:r>
                      <a:endParaRPr sz="120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384">
                <a:tc>
                  <a:txBody>
                    <a:bodyPr/>
                    <a:lstStyle/>
                    <a:p>
                      <a:pPr marL="508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 dirty="0">
                          <a:solidFill>
                            <a:srgbClr val="FF99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96210</a:t>
                      </a:r>
                      <a:endParaRPr sz="600" b="1" u="none" strike="noStrike" cap="none" dirty="0">
                        <a:solidFill>
                          <a:srgbClr val="FF996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335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12/10/2017</a:t>
                      </a:r>
                      <a:endParaRPr sz="1200" dirty="0"/>
                    </a:p>
                  </a:txBody>
                  <a:tcPr marL="0" marR="0" marT="7335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F497A"/>
                        </a:buClr>
                        <a:buSzPts val="500"/>
                        <a:buFont typeface="Arial"/>
                        <a:buNone/>
                      </a:pPr>
                      <a:r>
                        <a:rPr lang="fr-FR" sz="600" b="0" u="none" strike="noStrike" cap="none" dirty="0">
                          <a:solidFill>
                            <a:srgbClr val="5F49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13/10/2017</a:t>
                      </a:r>
                      <a:endParaRPr sz="1200" dirty="0"/>
                    </a:p>
                  </a:txBody>
                  <a:tcPr marL="0" marR="0" marT="7335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1" name="Google Shape;161;p14"/>
          <p:cNvSpPr/>
          <p:nvPr/>
        </p:nvSpPr>
        <p:spPr>
          <a:xfrm>
            <a:off x="341490" y="1176908"/>
            <a:ext cx="543560" cy="402907"/>
          </a:xfrm>
          <a:custGeom>
            <a:avLst/>
            <a:gdLst/>
            <a:ahLst/>
            <a:cxnLst/>
            <a:rect l="l" t="t" r="r" b="b"/>
            <a:pathLst>
              <a:path w="543560" h="537210" extrusionOk="0">
                <a:moveTo>
                  <a:pt x="271564" y="0"/>
                </a:moveTo>
                <a:lnTo>
                  <a:pt x="222751" y="4327"/>
                </a:lnTo>
                <a:lnTo>
                  <a:pt x="176809" y="16805"/>
                </a:lnTo>
                <a:lnTo>
                  <a:pt x="134503" y="36674"/>
                </a:lnTo>
                <a:lnTo>
                  <a:pt x="96601" y="63175"/>
                </a:lnTo>
                <a:lnTo>
                  <a:pt x="63870" y="95550"/>
                </a:lnTo>
                <a:lnTo>
                  <a:pt x="37077" y="133039"/>
                </a:lnTo>
                <a:lnTo>
                  <a:pt x="16990" y="174884"/>
                </a:lnTo>
                <a:lnTo>
                  <a:pt x="4375" y="220325"/>
                </a:lnTo>
                <a:lnTo>
                  <a:pt x="0" y="268604"/>
                </a:lnTo>
                <a:lnTo>
                  <a:pt x="4375" y="316846"/>
                </a:lnTo>
                <a:lnTo>
                  <a:pt x="16990" y="362258"/>
                </a:lnTo>
                <a:lnTo>
                  <a:pt x="37077" y="404081"/>
                </a:lnTo>
                <a:lnTo>
                  <a:pt x="63870" y="441554"/>
                </a:lnTo>
                <a:lnTo>
                  <a:pt x="96601" y="473918"/>
                </a:lnTo>
                <a:lnTo>
                  <a:pt x="134503" y="500412"/>
                </a:lnTo>
                <a:lnTo>
                  <a:pt x="176809" y="520278"/>
                </a:lnTo>
                <a:lnTo>
                  <a:pt x="222751" y="532755"/>
                </a:lnTo>
                <a:lnTo>
                  <a:pt x="271564" y="537083"/>
                </a:lnTo>
                <a:lnTo>
                  <a:pt x="320376" y="532755"/>
                </a:lnTo>
                <a:lnTo>
                  <a:pt x="366319" y="520278"/>
                </a:lnTo>
                <a:lnTo>
                  <a:pt x="408624" y="500412"/>
                </a:lnTo>
                <a:lnTo>
                  <a:pt x="446526" y="473918"/>
                </a:lnTo>
                <a:lnTo>
                  <a:pt x="479257" y="441554"/>
                </a:lnTo>
                <a:lnTo>
                  <a:pt x="506050" y="404081"/>
                </a:lnTo>
                <a:lnTo>
                  <a:pt x="526137" y="362258"/>
                </a:lnTo>
                <a:lnTo>
                  <a:pt x="538752" y="316846"/>
                </a:lnTo>
                <a:lnTo>
                  <a:pt x="543128" y="268604"/>
                </a:lnTo>
                <a:lnTo>
                  <a:pt x="538752" y="220325"/>
                </a:lnTo>
                <a:lnTo>
                  <a:pt x="526137" y="174884"/>
                </a:lnTo>
                <a:lnTo>
                  <a:pt x="506050" y="133039"/>
                </a:lnTo>
                <a:lnTo>
                  <a:pt x="479257" y="95550"/>
                </a:lnTo>
                <a:lnTo>
                  <a:pt x="446526" y="63175"/>
                </a:lnTo>
                <a:lnTo>
                  <a:pt x="408624" y="36674"/>
                </a:lnTo>
                <a:lnTo>
                  <a:pt x="366319" y="16805"/>
                </a:lnTo>
                <a:lnTo>
                  <a:pt x="320376" y="4327"/>
                </a:lnTo>
                <a:lnTo>
                  <a:pt x="271564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543813" y="1202435"/>
            <a:ext cx="728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Lato" panose="020F0502020204030203" pitchFamily="34" charset="0"/>
                <a:cs typeface="Calibri" panose="020F0502020204030204" pitchFamily="34" charset="0"/>
              </a:rPr>
              <a:t>Les interactions utilisateurs</a:t>
            </a:r>
            <a:endParaRPr sz="2400" b="1" dirty="0">
              <a:solidFill>
                <a:schemeClr val="dk1"/>
              </a:solidFill>
              <a:latin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8F8EB-78B7-4C87-8068-2C6D5EB4D9E3}"/>
              </a:ext>
            </a:extLst>
          </p:cNvPr>
          <p:cNvSpPr txBox="1"/>
          <p:nvPr/>
        </p:nvSpPr>
        <p:spPr>
          <a:xfrm>
            <a:off x="273029" y="4375397"/>
            <a:ext cx="657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Les articles sont des articles d’actualité, l’information est </a:t>
            </a:r>
            <a:r>
              <a:rPr lang="fr-FR" u="sng" dirty="0">
                <a:latin typeface="Lato" panose="020F0502020204030203" pitchFamily="34" charset="0"/>
                <a:cs typeface="Calibri" panose="020F0502020204030204" pitchFamily="34" charset="0"/>
              </a:rPr>
              <a:t>éphémère</a:t>
            </a:r>
            <a:r>
              <a:rPr lang="fr-FR" dirty="0">
                <a:latin typeface="Lato" panose="020F0502020204030203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60DA791-FFF3-4D03-A7A5-1693BB79ED2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569841" y="4884745"/>
            <a:ext cx="478411" cy="137387"/>
          </a:xfrm>
        </p:spPr>
        <p:txBody>
          <a:bodyPr/>
          <a:lstStyle/>
          <a:p>
            <a:fld id="{CA1CEDE4-69C2-4214-B726-8C6C3935B475}" type="slidenum">
              <a:rPr lang="fr-FR" smtClean="0"/>
              <a:t>8</a:t>
            </a:fld>
            <a:fld id="{2DFB06EB-704C-470B-A01F-E42783701A60}" type="slidenum">
              <a:rPr lang="fr-FR" smtClean="0">
                <a:solidFill>
                  <a:schemeClr val="tx1"/>
                </a:solidFill>
              </a:rPr>
              <a:t>8</a:t>
            </a:fld>
            <a:r>
              <a:rPr lang="fr-FR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570985" y="1779651"/>
            <a:ext cx="4760700" cy="87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6C5046"/>
                </a:solidFill>
                <a:latin typeface="Palanquin SemiBold" panose="020B0004020203020204" pitchFamily="34" charset="0"/>
                <a:cs typeface="Palanquin SemiBold" panose="020B0004020203020204" pitchFamily="34" charset="0"/>
              </a:rPr>
              <a:t>Types de systèmes de recommandation</a:t>
            </a:r>
            <a:endParaRPr sz="2800" dirty="0">
              <a:latin typeface="Palanquin SemiBold" panose="020B0004020203020204" pitchFamily="34" charset="0"/>
              <a:cs typeface="Palanquin SemiBold" panose="020B0004020203020204" pitchFamily="34" charset="0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5AE19690-CE63-4325-8AF0-999043C68EAF}"/>
              </a:ext>
            </a:extLst>
          </p:cNvPr>
          <p:cNvSpPr txBox="1">
            <a:spLocks/>
          </p:cNvSpPr>
          <p:nvPr/>
        </p:nvSpPr>
        <p:spPr>
          <a:xfrm>
            <a:off x="8576929" y="4828041"/>
            <a:ext cx="535116" cy="17635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A1CEDE4-69C2-4214-B726-8C6C3935B475}" type="slidenum">
              <a:rPr lang="fr-FR" sz="1000" smtClean="0"/>
              <a:pPr/>
              <a:t>9</a:t>
            </a:fld>
            <a:r>
              <a:rPr lang="fr-FR" sz="1000" dirty="0">
                <a:solidFill>
                  <a:schemeClr val="tx1"/>
                </a:solidFill>
              </a:rPr>
              <a:t> / 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1264</Words>
  <Application>Microsoft Office PowerPoint</Application>
  <PresentationFormat>On-screen Show (16:9)</PresentationFormat>
  <Paragraphs>265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Let</vt:lpstr>
      <vt:lpstr>Wingdings</vt:lpstr>
      <vt:lpstr>Lato</vt:lpstr>
      <vt:lpstr>Calibri</vt:lpstr>
      <vt:lpstr>Palanquin SemiBold</vt:lpstr>
      <vt:lpstr>Office Theme</vt:lpstr>
      <vt:lpstr>PowerPoint Presentation</vt:lpstr>
      <vt:lpstr>Présentation : « My Content »</vt:lpstr>
      <vt:lpstr>Exploration du jeu de données</vt:lpstr>
      <vt:lpstr>Analyse exploratoire du jeu de données</vt:lpstr>
      <vt:lpstr>Analyse exploratoire du jeu de données</vt:lpstr>
      <vt:lpstr>Analyse exploratoire du jeu de données</vt:lpstr>
      <vt:lpstr>Analyse exploratoire du jeu de données</vt:lpstr>
      <vt:lpstr>Analyse exploratoire du jeu de données</vt:lpstr>
      <vt:lpstr>Types de systèmes de recommandation</vt:lpstr>
      <vt:lpstr>Deux types de systèmes de recommandations</vt:lpstr>
      <vt:lpstr>Deux types de systèmes de recommandations</vt:lpstr>
      <vt:lpstr>Système de recommandations  basé sur le contenu</vt:lpstr>
      <vt:lpstr>Principe de recommandation basée sur le contenu</vt:lpstr>
      <vt:lpstr>Principe de recommandation basée sur le contenu</vt:lpstr>
      <vt:lpstr>Système de recommandation  basé sur le filtrage collaboratif</vt:lpstr>
      <vt:lpstr>Principe de recommandation par filtrage collaboratif</vt:lpstr>
      <vt:lpstr>Principe de recommandation par filtrage collaboratif</vt:lpstr>
      <vt:lpstr>Avantages et inconvénients  des deux approches</vt:lpstr>
      <vt:lpstr>Avantages et inconvénients des deux  approches</vt:lpstr>
      <vt:lpstr>Comparaison performance des modèles</vt:lpstr>
      <vt:lpstr>Visualisation des résultats</vt:lpstr>
      <vt:lpstr>Visualisation des résultats</vt:lpstr>
      <vt:lpstr>Visualisation des résultats</vt:lpstr>
      <vt:lpstr>Stabilité du système</vt:lpstr>
      <vt:lpstr>Stabilité du système</vt:lpstr>
      <vt:lpstr>Architecture technique  ET Description fonctionnelle</vt:lpstr>
      <vt:lpstr>Architecture complète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</dc:creator>
  <cp:lastModifiedBy>Anne Ménard</cp:lastModifiedBy>
  <cp:revision>50</cp:revision>
  <dcterms:modified xsi:type="dcterms:W3CDTF">2021-05-18T06:44:56Z</dcterms:modified>
</cp:coreProperties>
</file>