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0" i="0">
                <a:solidFill>
                  <a:srgbClr val="168A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rgbClr val="168A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rgbClr val="168A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0" i="0">
                <a:solidFill>
                  <a:srgbClr val="168A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985" y="784021"/>
            <a:ext cx="12754610" cy="84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0" i="0">
                <a:solidFill>
                  <a:srgbClr val="168A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963" y="4655879"/>
            <a:ext cx="7415530" cy="3444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df_export&amp;utm_campaign=bottom_bar_cta&amp;utm_content=830d9d54-2998-4390-9e3f-4d59541e5cb5&amp;utm_term=PDF-PPTX-lastslide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0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8545" y="5150558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3164" y="5150558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0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9381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9381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8618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8618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03926" y="5150558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88868" y="3227831"/>
            <a:ext cx="14780894" cy="5081270"/>
            <a:chOff x="288868" y="3227831"/>
            <a:chExt cx="14780894" cy="5081270"/>
          </a:xfrm>
        </p:grpSpPr>
        <p:sp>
          <p:nvSpPr>
            <p:cNvPr id="13" name="object 13"/>
            <p:cNvSpPr/>
            <p:nvPr/>
          </p:nvSpPr>
          <p:spPr>
            <a:xfrm>
              <a:off x="288868" y="5150558"/>
              <a:ext cx="4000500" cy="0"/>
            </a:xfrm>
            <a:custGeom>
              <a:avLst/>
              <a:gdLst/>
              <a:ahLst/>
              <a:cxnLst/>
              <a:rect l="l" t="t" r="r" b="b"/>
              <a:pathLst>
                <a:path w="4000500">
                  <a:moveTo>
                    <a:pt x="0" y="0"/>
                  </a:moveTo>
                  <a:lnTo>
                    <a:pt x="40004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127" y="3227831"/>
              <a:ext cx="10997183" cy="508101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69668" y="301625"/>
            <a:ext cx="14744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20" dirty="0">
                <a:solidFill>
                  <a:srgbClr val="F0F9F1"/>
                </a:solidFill>
                <a:latin typeface="Tahoma"/>
                <a:cs typeface="Tahoma"/>
              </a:rPr>
              <a:t>COMPANY</a:t>
            </a:r>
            <a:r>
              <a:rPr sz="1350" spc="40" dirty="0">
                <a:solidFill>
                  <a:srgbClr val="F0F9F1"/>
                </a:solidFill>
                <a:latin typeface="Tahoma"/>
                <a:cs typeface="Tahoma"/>
              </a:rPr>
              <a:t> </a:t>
            </a:r>
            <a:r>
              <a:rPr sz="1350" spc="95" dirty="0">
                <a:solidFill>
                  <a:srgbClr val="F0F9F1"/>
                </a:solidFill>
                <a:latin typeface="Tahoma"/>
                <a:cs typeface="Tahoma"/>
              </a:rPr>
              <a:t>NAME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07159" y="301625"/>
            <a:ext cx="15043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5" dirty="0">
                <a:solidFill>
                  <a:srgbClr val="F0F9F1"/>
                </a:solidFill>
                <a:latin typeface="Tahoma"/>
                <a:cs typeface="Tahoma"/>
              </a:rPr>
              <a:t>07</a:t>
            </a:r>
            <a:r>
              <a:rPr sz="1350" spc="25" dirty="0">
                <a:solidFill>
                  <a:srgbClr val="F0F9F1"/>
                </a:solidFill>
                <a:latin typeface="Tahoma"/>
                <a:cs typeface="Tahoma"/>
              </a:rPr>
              <a:t> </a:t>
            </a:r>
            <a:r>
              <a:rPr sz="1350" spc="114" dirty="0">
                <a:solidFill>
                  <a:srgbClr val="F0F9F1"/>
                </a:solidFill>
                <a:latin typeface="Tahoma"/>
                <a:cs typeface="Tahoma"/>
              </a:rPr>
              <a:t>AUGUST</a:t>
            </a:r>
            <a:r>
              <a:rPr sz="1350" spc="25" dirty="0">
                <a:solidFill>
                  <a:srgbClr val="F0F9F1"/>
                </a:solidFill>
                <a:latin typeface="Tahoma"/>
                <a:cs typeface="Tahoma"/>
              </a:rPr>
              <a:t> </a:t>
            </a:r>
            <a:r>
              <a:rPr sz="1350" spc="80" dirty="0">
                <a:solidFill>
                  <a:srgbClr val="F0F9F1"/>
                </a:solidFill>
                <a:latin typeface="Tahoma"/>
                <a:cs typeface="Tahoma"/>
              </a:rPr>
              <a:t>2025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61184" y="6882494"/>
            <a:ext cx="2790825" cy="2416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120"/>
              </a:spcBef>
            </a:pPr>
            <a:r>
              <a:rPr sz="2700" b="1" spc="-125" dirty="0">
                <a:solidFill>
                  <a:srgbClr val="281B18"/>
                </a:solidFill>
                <a:latin typeface="Tahoma"/>
                <a:cs typeface="Tahoma"/>
              </a:rPr>
              <a:t>Team</a:t>
            </a:r>
            <a:r>
              <a:rPr sz="2700" b="1" spc="-285" dirty="0">
                <a:solidFill>
                  <a:srgbClr val="281B18"/>
                </a:solidFill>
                <a:latin typeface="Tahoma"/>
                <a:cs typeface="Tahoma"/>
              </a:rPr>
              <a:t> </a:t>
            </a:r>
            <a:r>
              <a:rPr sz="2700" b="1" spc="-10" dirty="0">
                <a:solidFill>
                  <a:srgbClr val="281B18"/>
                </a:solidFill>
                <a:latin typeface="Tahoma"/>
                <a:cs typeface="Tahoma"/>
              </a:rPr>
              <a:t>members</a:t>
            </a:r>
            <a:r>
              <a:rPr sz="2700" spc="-10" dirty="0">
                <a:solidFill>
                  <a:srgbClr val="281B18"/>
                </a:solidFill>
                <a:latin typeface="Tahoma"/>
                <a:cs typeface="Tahoma"/>
              </a:rPr>
              <a:t>: </a:t>
            </a:r>
            <a:r>
              <a:rPr sz="2700" dirty="0">
                <a:solidFill>
                  <a:srgbClr val="F0F9F1"/>
                </a:solidFill>
                <a:latin typeface="Tahoma"/>
                <a:cs typeface="Tahoma"/>
              </a:rPr>
              <a:t>Trilochana</a:t>
            </a:r>
            <a:r>
              <a:rPr sz="2700" spc="-75" dirty="0">
                <a:solidFill>
                  <a:srgbClr val="F0F9F1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F0F9F1"/>
                </a:solidFill>
                <a:latin typeface="Tahoma"/>
                <a:cs typeface="Tahoma"/>
              </a:rPr>
              <a:t>Jayaraj </a:t>
            </a:r>
            <a:r>
              <a:rPr sz="2700" spc="55" dirty="0">
                <a:solidFill>
                  <a:srgbClr val="F0F9F1"/>
                </a:solidFill>
                <a:latin typeface="Tahoma"/>
                <a:cs typeface="Tahoma"/>
              </a:rPr>
              <a:t>Anagha</a:t>
            </a:r>
            <a:r>
              <a:rPr sz="2700" spc="-235" dirty="0">
                <a:solidFill>
                  <a:srgbClr val="F0F9F1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F0F9F1"/>
                </a:solidFill>
                <a:latin typeface="Tahoma"/>
                <a:cs typeface="Tahoma"/>
              </a:rPr>
              <a:t>Vandale </a:t>
            </a:r>
            <a:r>
              <a:rPr sz="2700" dirty="0">
                <a:solidFill>
                  <a:srgbClr val="F0F9F1"/>
                </a:solidFill>
                <a:latin typeface="Tahoma"/>
                <a:cs typeface="Tahoma"/>
              </a:rPr>
              <a:t>Khushi</a:t>
            </a:r>
            <a:r>
              <a:rPr sz="2700" spc="15" dirty="0">
                <a:solidFill>
                  <a:srgbClr val="F0F9F1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F0F9F1"/>
                </a:solidFill>
                <a:latin typeface="Tahoma"/>
                <a:cs typeface="Tahoma"/>
              </a:rPr>
              <a:t>Banjan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699960" y="281051"/>
            <a:ext cx="7571105" cy="2618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0" spc="-490" dirty="0">
                <a:solidFill>
                  <a:srgbClr val="F0F9F1"/>
                </a:solidFill>
              </a:rPr>
              <a:t>VIT</a:t>
            </a:r>
            <a:r>
              <a:rPr sz="10000" spc="-1864" dirty="0">
                <a:solidFill>
                  <a:srgbClr val="F0F9F1"/>
                </a:solidFill>
              </a:rPr>
              <a:t> </a:t>
            </a:r>
            <a:r>
              <a:rPr sz="10000" spc="-770" dirty="0">
                <a:solidFill>
                  <a:srgbClr val="F0F9F1"/>
                </a:solidFill>
              </a:rPr>
              <a:t>CHENNAI</a:t>
            </a:r>
            <a:endParaRPr sz="10000"/>
          </a:p>
          <a:p>
            <a:pPr marR="654685" algn="ctr">
              <a:lnSpc>
                <a:spcPct val="100000"/>
              </a:lnSpc>
              <a:spcBef>
                <a:spcPts val="400"/>
              </a:spcBef>
            </a:pPr>
            <a:r>
              <a:rPr sz="6650" spc="-540" dirty="0">
                <a:solidFill>
                  <a:srgbClr val="F0F9F1"/>
                </a:solidFill>
              </a:rPr>
              <a:t>CODEZILLA</a:t>
            </a:r>
            <a:endParaRPr sz="6650"/>
          </a:p>
        </p:txBody>
      </p:sp>
      <p:pic>
        <p:nvPicPr>
          <p:cNvPr id="19" name="object 19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394" y="9606965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0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8545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3164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0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9381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19381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8618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8618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03926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5"/>
            <a:ext cx="9144000" cy="10287000"/>
            <a:chOff x="0" y="5"/>
            <a:chExt cx="9144000" cy="10287000"/>
          </a:xfrm>
        </p:grpSpPr>
        <p:sp>
          <p:nvSpPr>
            <p:cNvPr id="13" name="object 13"/>
            <p:cNvSpPr/>
            <p:nvPr/>
          </p:nvSpPr>
          <p:spPr>
            <a:xfrm>
              <a:off x="288868" y="5150565"/>
              <a:ext cx="4000500" cy="0"/>
            </a:xfrm>
            <a:custGeom>
              <a:avLst/>
              <a:gdLst/>
              <a:ahLst/>
              <a:cxnLst/>
              <a:rect l="l" t="t" r="r" b="b"/>
              <a:pathLst>
                <a:path w="4000500">
                  <a:moveTo>
                    <a:pt x="0" y="0"/>
                  </a:moveTo>
                  <a:lnTo>
                    <a:pt x="40004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"/>
              <a:ext cx="9143999" cy="10286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5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168AA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394" y="9606973"/>
              <a:ext cx="771524" cy="4667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417067" y="6746688"/>
            <a:ext cx="7943850" cy="333121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 marR="5080">
              <a:lnSpc>
                <a:spcPct val="75200"/>
              </a:lnSpc>
              <a:spcBef>
                <a:spcPts val="2115"/>
              </a:spcBef>
            </a:pPr>
            <a:r>
              <a:rPr sz="6650" spc="-570" dirty="0">
                <a:solidFill>
                  <a:srgbClr val="168AAC"/>
                </a:solidFill>
                <a:latin typeface="Verdana"/>
                <a:cs typeface="Verdana"/>
              </a:rPr>
              <a:t>REVOLUTIONIZING </a:t>
            </a:r>
            <a:r>
              <a:rPr sz="6650" spc="-535" dirty="0">
                <a:solidFill>
                  <a:srgbClr val="168AAC"/>
                </a:solidFill>
                <a:latin typeface="Verdana"/>
                <a:cs typeface="Verdana"/>
              </a:rPr>
              <a:t>LANGUAGE </a:t>
            </a:r>
            <a:r>
              <a:rPr sz="6650" spc="-415" dirty="0">
                <a:solidFill>
                  <a:srgbClr val="168AAC"/>
                </a:solidFill>
                <a:latin typeface="Verdana"/>
                <a:cs typeface="Verdana"/>
              </a:rPr>
              <a:t>T</a:t>
            </a:r>
            <a:r>
              <a:rPr sz="6650" spc="-175" dirty="0">
                <a:solidFill>
                  <a:srgbClr val="168AAC"/>
                </a:solidFill>
                <a:latin typeface="Verdana"/>
                <a:cs typeface="Verdana"/>
              </a:rPr>
              <a:t>R</a:t>
            </a:r>
            <a:r>
              <a:rPr sz="6650" spc="-370" dirty="0">
                <a:solidFill>
                  <a:srgbClr val="168AAC"/>
                </a:solidFill>
                <a:latin typeface="Verdana"/>
                <a:cs typeface="Verdana"/>
              </a:rPr>
              <a:t>A</a:t>
            </a:r>
            <a:r>
              <a:rPr sz="6650" spc="-500" dirty="0">
                <a:solidFill>
                  <a:srgbClr val="168AAC"/>
                </a:solidFill>
                <a:latin typeface="Verdana"/>
                <a:cs typeface="Verdana"/>
              </a:rPr>
              <a:t>N</a:t>
            </a:r>
            <a:r>
              <a:rPr sz="6650" spc="-525" dirty="0">
                <a:solidFill>
                  <a:srgbClr val="168AAC"/>
                </a:solidFill>
                <a:latin typeface="Verdana"/>
                <a:cs typeface="Verdana"/>
              </a:rPr>
              <a:t>S</a:t>
            </a:r>
            <a:r>
              <a:rPr sz="6650" spc="-240" dirty="0">
                <a:solidFill>
                  <a:srgbClr val="168AAC"/>
                </a:solidFill>
                <a:latin typeface="Verdana"/>
                <a:cs typeface="Verdana"/>
              </a:rPr>
              <a:t>L</a:t>
            </a:r>
            <a:r>
              <a:rPr sz="6650" spc="-730" dirty="0">
                <a:solidFill>
                  <a:srgbClr val="168AAC"/>
                </a:solidFill>
                <a:latin typeface="Verdana"/>
                <a:cs typeface="Verdana"/>
              </a:rPr>
              <a:t>A</a:t>
            </a:r>
            <a:r>
              <a:rPr sz="6650" spc="-430" dirty="0">
                <a:solidFill>
                  <a:srgbClr val="168AAC"/>
                </a:solidFill>
                <a:latin typeface="Verdana"/>
                <a:cs typeface="Verdana"/>
              </a:rPr>
              <a:t>T</a:t>
            </a:r>
            <a:r>
              <a:rPr sz="6650" spc="-580" dirty="0">
                <a:solidFill>
                  <a:srgbClr val="168AAC"/>
                </a:solidFill>
                <a:latin typeface="Verdana"/>
                <a:cs typeface="Verdana"/>
              </a:rPr>
              <a:t>I</a:t>
            </a:r>
            <a:r>
              <a:rPr sz="6650" spc="-515" dirty="0">
                <a:solidFill>
                  <a:srgbClr val="168AAC"/>
                </a:solidFill>
                <a:latin typeface="Verdana"/>
                <a:cs typeface="Verdana"/>
              </a:rPr>
              <a:t>O</a:t>
            </a:r>
            <a:r>
              <a:rPr sz="6650" spc="-290" dirty="0">
                <a:solidFill>
                  <a:srgbClr val="168AAC"/>
                </a:solidFill>
                <a:latin typeface="Verdana"/>
                <a:cs typeface="Verdana"/>
              </a:rPr>
              <a:t>N</a:t>
            </a:r>
            <a:r>
              <a:rPr sz="6650" spc="-1075" dirty="0">
                <a:solidFill>
                  <a:srgbClr val="168AAC"/>
                </a:solidFill>
                <a:latin typeface="Verdana"/>
                <a:cs typeface="Verdana"/>
              </a:rPr>
              <a:t> </a:t>
            </a:r>
            <a:r>
              <a:rPr sz="6650" spc="-315" dirty="0">
                <a:solidFill>
                  <a:srgbClr val="168AAC"/>
                </a:solidFill>
                <a:latin typeface="Verdana"/>
                <a:cs typeface="Verdana"/>
              </a:rPr>
              <a:t>WITH </a:t>
            </a:r>
            <a:r>
              <a:rPr sz="6650" spc="-484" dirty="0">
                <a:solidFill>
                  <a:srgbClr val="168AAC"/>
                </a:solidFill>
                <a:latin typeface="Verdana"/>
                <a:cs typeface="Verdana"/>
              </a:rPr>
              <a:t>C</a:t>
            </a:r>
            <a:r>
              <a:rPr sz="6650" spc="-440" dirty="0">
                <a:solidFill>
                  <a:srgbClr val="168AAC"/>
                </a:solidFill>
                <a:latin typeface="Verdana"/>
                <a:cs typeface="Verdana"/>
              </a:rPr>
              <a:t>R</a:t>
            </a:r>
            <a:r>
              <a:rPr sz="6650" spc="-210" dirty="0">
                <a:solidFill>
                  <a:srgbClr val="168AAC"/>
                </a:solidFill>
                <a:latin typeface="Verdana"/>
                <a:cs typeface="Verdana"/>
              </a:rPr>
              <a:t>E</a:t>
            </a:r>
            <a:r>
              <a:rPr sz="6650" spc="-725" dirty="0">
                <a:solidFill>
                  <a:srgbClr val="168AAC"/>
                </a:solidFill>
                <a:latin typeface="Verdana"/>
                <a:cs typeface="Verdana"/>
              </a:rPr>
              <a:t>A</a:t>
            </a:r>
            <a:r>
              <a:rPr sz="6650" spc="-425" dirty="0">
                <a:solidFill>
                  <a:srgbClr val="168AAC"/>
                </a:solidFill>
                <a:latin typeface="Verdana"/>
                <a:cs typeface="Verdana"/>
              </a:rPr>
              <a:t>T</a:t>
            </a:r>
            <a:r>
              <a:rPr sz="6650" spc="-360" dirty="0">
                <a:solidFill>
                  <a:srgbClr val="168AAC"/>
                </a:solidFill>
                <a:latin typeface="Verdana"/>
                <a:cs typeface="Verdana"/>
              </a:rPr>
              <a:t>I</a:t>
            </a:r>
            <a:r>
              <a:rPr sz="6650" spc="-335" dirty="0">
                <a:solidFill>
                  <a:srgbClr val="168AAC"/>
                </a:solidFill>
                <a:latin typeface="Verdana"/>
                <a:cs typeface="Verdana"/>
              </a:rPr>
              <a:t>V</a:t>
            </a:r>
            <a:r>
              <a:rPr sz="6650" spc="-459" dirty="0">
                <a:solidFill>
                  <a:srgbClr val="168AAC"/>
                </a:solidFill>
                <a:latin typeface="Verdana"/>
                <a:cs typeface="Verdana"/>
              </a:rPr>
              <a:t>I</a:t>
            </a:r>
            <a:r>
              <a:rPr sz="6650" spc="-190" dirty="0">
                <a:solidFill>
                  <a:srgbClr val="168AAC"/>
                </a:solidFill>
                <a:latin typeface="Verdana"/>
                <a:cs typeface="Verdana"/>
              </a:rPr>
              <a:t>T</a:t>
            </a:r>
            <a:r>
              <a:rPr sz="6650" spc="-285" dirty="0">
                <a:solidFill>
                  <a:srgbClr val="168AAC"/>
                </a:solidFill>
                <a:latin typeface="Verdana"/>
                <a:cs typeface="Verdana"/>
              </a:rPr>
              <a:t>Y</a:t>
            </a:r>
            <a:endParaRPr sz="66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27776" y="301631"/>
            <a:ext cx="14744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20" dirty="0">
                <a:latin typeface="Tahoma"/>
                <a:cs typeface="Tahoma"/>
              </a:rPr>
              <a:t>COMPANY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NAME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001181" y="301631"/>
            <a:ext cx="15043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5" dirty="0">
                <a:latin typeface="Tahoma"/>
                <a:cs typeface="Tahoma"/>
              </a:rPr>
              <a:t>07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spc="114" dirty="0">
                <a:latin typeface="Tahoma"/>
                <a:cs typeface="Tahoma"/>
              </a:rPr>
              <a:t>AUGUST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2025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2019" y="1457134"/>
            <a:ext cx="3972560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9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6036" y="2815880"/>
            <a:ext cx="15871825" cy="49752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906780" indent="-357505">
              <a:lnSpc>
                <a:spcPct val="100000"/>
              </a:lnSpc>
              <a:spcBef>
                <a:spcPts val="775"/>
              </a:spcBef>
              <a:buChar char="•"/>
              <a:tabLst>
                <a:tab pos="906780" algn="l"/>
              </a:tabLst>
            </a:pPr>
            <a:r>
              <a:rPr sz="2250" spc="50" dirty="0">
                <a:latin typeface="Tahoma"/>
                <a:cs typeface="Tahoma"/>
              </a:rPr>
              <a:t>We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built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Creative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Language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Translator</a:t>
            </a:r>
            <a:r>
              <a:rPr sz="2250" b="1" spc="-2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that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30" dirty="0">
                <a:latin typeface="Tahoma"/>
                <a:cs typeface="Tahoma"/>
              </a:rPr>
              <a:t>goes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beyond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literal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translation.</a:t>
            </a:r>
            <a:endParaRPr sz="2250">
              <a:latin typeface="Tahoma"/>
              <a:cs typeface="Tahoma"/>
            </a:endParaRPr>
          </a:p>
          <a:p>
            <a:pPr marL="906780" indent="-357505">
              <a:lnSpc>
                <a:spcPct val="100000"/>
              </a:lnSpc>
              <a:spcBef>
                <a:spcPts val="675"/>
              </a:spcBef>
              <a:buChar char="•"/>
              <a:tabLst>
                <a:tab pos="906780" algn="l"/>
              </a:tabLst>
            </a:pPr>
            <a:r>
              <a:rPr sz="2250" spc="105" dirty="0">
                <a:latin typeface="Tahoma"/>
                <a:cs typeface="Tahoma"/>
              </a:rPr>
              <a:t>The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system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transforms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input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into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poems,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quotes,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lyrics,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40" dirty="0">
                <a:latin typeface="Tahoma"/>
                <a:cs typeface="Tahoma"/>
              </a:rPr>
              <a:t>or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essays</a:t>
            </a:r>
            <a:r>
              <a:rPr sz="2250" dirty="0">
                <a:latin typeface="Tahoma"/>
                <a:cs typeface="Tahoma"/>
              </a:rPr>
              <a:t>,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adjust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tone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40" dirty="0">
                <a:latin typeface="Tahoma"/>
                <a:cs typeface="Tahoma"/>
              </a:rPr>
              <a:t>from</a:t>
            </a:r>
            <a:endParaRPr sz="2250">
              <a:latin typeface="Tahoma"/>
              <a:cs typeface="Tahoma"/>
            </a:endParaRPr>
          </a:p>
          <a:p>
            <a:pPr marL="906780">
              <a:lnSpc>
                <a:spcPct val="100000"/>
              </a:lnSpc>
              <a:spcBef>
                <a:spcPts val="675"/>
              </a:spcBef>
            </a:pPr>
            <a:r>
              <a:rPr sz="2250" b="1" spc="-10" dirty="0">
                <a:latin typeface="Tahoma"/>
                <a:cs typeface="Tahoma"/>
              </a:rPr>
              <a:t>very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casual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55" dirty="0">
                <a:latin typeface="Tahoma"/>
                <a:cs typeface="Tahoma"/>
              </a:rPr>
              <a:t>to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very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formal</a:t>
            </a:r>
            <a:r>
              <a:rPr sz="2250" spc="-10" dirty="0">
                <a:latin typeface="Tahoma"/>
                <a:cs typeface="Tahoma"/>
              </a:rPr>
              <a:t>.</a:t>
            </a:r>
            <a:endParaRPr sz="2250">
              <a:latin typeface="Tahoma"/>
              <a:cs typeface="Tahoma"/>
            </a:endParaRPr>
          </a:p>
          <a:p>
            <a:pPr marL="906780" marR="2627630" indent="-357505">
              <a:lnSpc>
                <a:spcPct val="125000"/>
              </a:lnSpc>
              <a:buChar char="•"/>
              <a:tabLst>
                <a:tab pos="906780" algn="l"/>
              </a:tabLst>
            </a:pPr>
            <a:r>
              <a:rPr sz="2250" spc="60" dirty="0">
                <a:latin typeface="Tahoma"/>
                <a:cs typeface="Tahoma"/>
              </a:rPr>
              <a:t>Our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focus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30" dirty="0">
                <a:latin typeface="Tahoma"/>
                <a:cs typeface="Tahoma"/>
              </a:rPr>
              <a:t>was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on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b="1" spc="-20" dirty="0">
                <a:latin typeface="Tahoma"/>
                <a:cs typeface="Tahoma"/>
              </a:rPr>
              <a:t>preserving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45" dirty="0">
                <a:latin typeface="Tahoma"/>
                <a:cs typeface="Tahoma"/>
              </a:rPr>
              <a:t>meaning,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tone,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and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style</a:t>
            </a:r>
            <a:r>
              <a:rPr sz="2250" dirty="0">
                <a:latin typeface="Tahoma"/>
                <a:cs typeface="Tahoma"/>
              </a:rPr>
              <a:t>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while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giving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users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b="1" spc="-45" dirty="0">
                <a:latin typeface="Tahoma"/>
                <a:cs typeface="Tahoma"/>
              </a:rPr>
              <a:t>flexible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creative control</a:t>
            </a:r>
            <a:r>
              <a:rPr sz="2250" b="1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over</a:t>
            </a:r>
            <a:r>
              <a:rPr sz="2250" spc="-114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110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output.</a:t>
            </a:r>
            <a:endParaRPr sz="2250">
              <a:latin typeface="Tahoma"/>
              <a:cs typeface="Tahoma"/>
            </a:endParaRPr>
          </a:p>
          <a:p>
            <a:pPr marL="906780" indent="-357505">
              <a:lnSpc>
                <a:spcPct val="100000"/>
              </a:lnSpc>
              <a:spcBef>
                <a:spcPts val="675"/>
              </a:spcBef>
              <a:buChar char="•"/>
              <a:tabLst>
                <a:tab pos="906780" algn="l"/>
              </a:tabLst>
            </a:pPr>
            <a:r>
              <a:rPr sz="2250" spc="110" dirty="0">
                <a:latin typeface="Tahoma"/>
                <a:cs typeface="Tahoma"/>
              </a:rPr>
              <a:t>Supports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b="1" spc="-55" dirty="0">
                <a:latin typeface="Tahoma"/>
                <a:cs typeface="Tahoma"/>
              </a:rPr>
              <a:t>multiple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creative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formats.</a:t>
            </a:r>
            <a:endParaRPr sz="2250">
              <a:latin typeface="Tahoma"/>
              <a:cs typeface="Tahoma"/>
            </a:endParaRPr>
          </a:p>
          <a:p>
            <a:pPr marL="906780" indent="-357505">
              <a:lnSpc>
                <a:spcPct val="100000"/>
              </a:lnSpc>
              <a:spcBef>
                <a:spcPts val="675"/>
              </a:spcBef>
              <a:buChar char="•"/>
              <a:tabLst>
                <a:tab pos="906780" algn="l"/>
              </a:tabLst>
            </a:pPr>
            <a:r>
              <a:rPr sz="2250" spc="100" dirty="0">
                <a:latin typeface="Tahoma"/>
                <a:cs typeface="Tahoma"/>
              </a:rPr>
              <a:t>Provides</a:t>
            </a:r>
            <a:r>
              <a:rPr sz="2250" spc="-185" dirty="0">
                <a:latin typeface="Tahoma"/>
                <a:cs typeface="Tahoma"/>
              </a:rPr>
              <a:t> </a:t>
            </a:r>
            <a:r>
              <a:rPr sz="2250" b="1" spc="-20" dirty="0">
                <a:latin typeface="Tahoma"/>
                <a:cs typeface="Tahoma"/>
              </a:rPr>
              <a:t>tone-</a:t>
            </a:r>
            <a:r>
              <a:rPr sz="2250" b="1" spc="-45" dirty="0">
                <a:latin typeface="Tahoma"/>
                <a:cs typeface="Tahoma"/>
              </a:rPr>
              <a:t>level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control</a:t>
            </a:r>
            <a:r>
              <a:rPr sz="2250" b="1" spc="-2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through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an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adjustable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slider.</a:t>
            </a:r>
            <a:endParaRPr sz="2250">
              <a:latin typeface="Tahoma"/>
              <a:cs typeface="Tahoma"/>
            </a:endParaRPr>
          </a:p>
          <a:p>
            <a:pPr marL="906780" indent="-357505">
              <a:lnSpc>
                <a:spcPct val="100000"/>
              </a:lnSpc>
              <a:spcBef>
                <a:spcPts val="675"/>
              </a:spcBef>
              <a:buChar char="•"/>
              <a:tabLst>
                <a:tab pos="906780" algn="l"/>
              </a:tabLst>
            </a:pPr>
            <a:r>
              <a:rPr sz="2250" spc="105" dirty="0">
                <a:latin typeface="Tahoma"/>
                <a:cs typeface="Tahoma"/>
              </a:rPr>
              <a:t>Enhances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communication,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personalization,</a:t>
            </a:r>
            <a:r>
              <a:rPr sz="2250" spc="-4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expression.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00"/>
              </a:spcBef>
            </a:pPr>
            <a:endParaRPr sz="2250">
              <a:latin typeface="Tahoma"/>
              <a:cs typeface="Tahoma"/>
            </a:endParaRPr>
          </a:p>
          <a:p>
            <a:pPr marL="5469255" marR="5080" indent="-5457190">
              <a:lnSpc>
                <a:spcPct val="122300"/>
              </a:lnSpc>
            </a:pPr>
            <a:r>
              <a:rPr sz="2300" b="1" i="1" spc="-70" dirty="0">
                <a:latin typeface="Tahoma"/>
                <a:cs typeface="Tahoma"/>
              </a:rPr>
              <a:t>With</a:t>
            </a:r>
            <a:r>
              <a:rPr sz="2300" b="1" i="1" spc="-135" dirty="0">
                <a:latin typeface="Tahoma"/>
                <a:cs typeface="Tahoma"/>
              </a:rPr>
              <a:t> </a:t>
            </a:r>
            <a:r>
              <a:rPr sz="2300" b="1" i="1" spc="-40" dirty="0">
                <a:latin typeface="Tahoma"/>
                <a:cs typeface="Tahoma"/>
              </a:rPr>
              <a:t>this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70" dirty="0">
                <a:latin typeface="Tahoma"/>
                <a:cs typeface="Tahoma"/>
              </a:rPr>
              <a:t>project,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105" dirty="0">
                <a:latin typeface="Tahoma"/>
                <a:cs typeface="Tahoma"/>
              </a:rPr>
              <a:t>we</a:t>
            </a:r>
            <a:r>
              <a:rPr sz="2300" b="1" i="1" spc="-135" dirty="0">
                <a:latin typeface="Tahoma"/>
                <a:cs typeface="Tahoma"/>
              </a:rPr>
              <a:t> </a:t>
            </a:r>
            <a:r>
              <a:rPr sz="2300" b="1" i="1" spc="-110" dirty="0">
                <a:latin typeface="Tahoma"/>
                <a:cs typeface="Tahoma"/>
              </a:rPr>
              <a:t>aim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75" dirty="0">
                <a:latin typeface="Tahoma"/>
                <a:cs typeface="Tahoma"/>
              </a:rPr>
              <a:t>to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60" dirty="0">
                <a:latin typeface="Tahoma"/>
                <a:cs typeface="Tahoma"/>
              </a:rPr>
              <a:t>redefine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105" dirty="0">
                <a:latin typeface="Tahoma"/>
                <a:cs typeface="Tahoma"/>
              </a:rPr>
              <a:t>how</a:t>
            </a:r>
            <a:r>
              <a:rPr sz="2300" b="1" i="1" spc="-135" dirty="0">
                <a:latin typeface="Tahoma"/>
                <a:cs typeface="Tahoma"/>
              </a:rPr>
              <a:t> </a:t>
            </a:r>
            <a:r>
              <a:rPr sz="2300" b="1" i="1" spc="-80" dirty="0">
                <a:latin typeface="Tahoma"/>
                <a:cs typeface="Tahoma"/>
              </a:rPr>
              <a:t>translation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70" dirty="0">
                <a:latin typeface="Tahoma"/>
                <a:cs typeface="Tahoma"/>
              </a:rPr>
              <a:t>works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145" dirty="0">
                <a:latin typeface="Tahoma"/>
                <a:cs typeface="Tahoma"/>
              </a:rPr>
              <a:t>—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75" dirty="0">
                <a:latin typeface="Tahoma"/>
                <a:cs typeface="Tahoma"/>
              </a:rPr>
              <a:t>not</a:t>
            </a:r>
            <a:r>
              <a:rPr sz="2300" b="1" i="1" spc="-135" dirty="0">
                <a:latin typeface="Tahoma"/>
                <a:cs typeface="Tahoma"/>
              </a:rPr>
              <a:t> </a:t>
            </a:r>
            <a:r>
              <a:rPr sz="2300" b="1" i="1" spc="-85" dirty="0">
                <a:latin typeface="Tahoma"/>
                <a:cs typeface="Tahoma"/>
              </a:rPr>
              <a:t>just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45" dirty="0">
                <a:latin typeface="Tahoma"/>
                <a:cs typeface="Tahoma"/>
              </a:rPr>
              <a:t>by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55" dirty="0">
                <a:latin typeface="Tahoma"/>
                <a:cs typeface="Tahoma"/>
              </a:rPr>
              <a:t>changing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70" dirty="0">
                <a:latin typeface="Tahoma"/>
                <a:cs typeface="Tahoma"/>
              </a:rPr>
              <a:t>words,</a:t>
            </a:r>
            <a:r>
              <a:rPr sz="2300" b="1" i="1" spc="-135" dirty="0">
                <a:latin typeface="Tahoma"/>
                <a:cs typeface="Tahoma"/>
              </a:rPr>
              <a:t> </a:t>
            </a:r>
            <a:r>
              <a:rPr sz="2300" b="1" i="1" spc="-65" dirty="0">
                <a:latin typeface="Tahoma"/>
                <a:cs typeface="Tahoma"/>
              </a:rPr>
              <a:t>but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45" dirty="0">
                <a:latin typeface="Tahoma"/>
                <a:cs typeface="Tahoma"/>
              </a:rPr>
              <a:t>by</a:t>
            </a:r>
            <a:r>
              <a:rPr sz="2300" b="1" i="1" spc="-130" dirty="0">
                <a:latin typeface="Tahoma"/>
                <a:cs typeface="Tahoma"/>
              </a:rPr>
              <a:t> </a:t>
            </a:r>
            <a:r>
              <a:rPr sz="2300" b="1" i="1" spc="-80" dirty="0">
                <a:latin typeface="Tahoma"/>
                <a:cs typeface="Tahoma"/>
              </a:rPr>
              <a:t>transforming</a:t>
            </a:r>
            <a:r>
              <a:rPr sz="2300" b="1" i="1" spc="-135" dirty="0">
                <a:latin typeface="Tahoma"/>
                <a:cs typeface="Tahoma"/>
              </a:rPr>
              <a:t> </a:t>
            </a:r>
            <a:r>
              <a:rPr sz="2300" b="1" i="1" spc="-25" dirty="0">
                <a:latin typeface="Tahoma"/>
                <a:cs typeface="Tahoma"/>
              </a:rPr>
              <a:t>the </a:t>
            </a:r>
            <a:r>
              <a:rPr sz="2300" b="1" i="1" spc="-35" dirty="0">
                <a:latin typeface="Tahoma"/>
                <a:cs typeface="Tahoma"/>
              </a:rPr>
              <a:t>voice,</a:t>
            </a:r>
            <a:r>
              <a:rPr sz="2300" b="1" i="1" spc="-140" dirty="0">
                <a:latin typeface="Tahoma"/>
                <a:cs typeface="Tahoma"/>
              </a:rPr>
              <a:t> </a:t>
            </a:r>
            <a:r>
              <a:rPr sz="2300" b="1" i="1" spc="-65" dirty="0">
                <a:latin typeface="Tahoma"/>
                <a:cs typeface="Tahoma"/>
              </a:rPr>
              <a:t>tone,</a:t>
            </a:r>
            <a:r>
              <a:rPr sz="2300" b="1" i="1" spc="-145" dirty="0">
                <a:latin typeface="Tahoma"/>
                <a:cs typeface="Tahoma"/>
              </a:rPr>
              <a:t> </a:t>
            </a:r>
            <a:r>
              <a:rPr sz="2300" b="1" i="1" spc="-70" dirty="0">
                <a:latin typeface="Tahoma"/>
                <a:cs typeface="Tahoma"/>
              </a:rPr>
              <a:t>and</a:t>
            </a:r>
            <a:r>
              <a:rPr sz="2300" b="1" i="1" spc="-140" dirty="0">
                <a:latin typeface="Tahoma"/>
                <a:cs typeface="Tahoma"/>
              </a:rPr>
              <a:t> </a:t>
            </a:r>
            <a:r>
              <a:rPr sz="2300" b="1" i="1" spc="-45" dirty="0">
                <a:latin typeface="Tahoma"/>
                <a:cs typeface="Tahoma"/>
              </a:rPr>
              <a:t>soul</a:t>
            </a:r>
            <a:r>
              <a:rPr sz="2300" b="1" i="1" spc="-140" dirty="0">
                <a:latin typeface="Tahoma"/>
                <a:cs typeface="Tahoma"/>
              </a:rPr>
              <a:t> </a:t>
            </a:r>
            <a:r>
              <a:rPr sz="2300" b="1" i="1" spc="-35" dirty="0">
                <a:latin typeface="Tahoma"/>
                <a:cs typeface="Tahoma"/>
              </a:rPr>
              <a:t>of</a:t>
            </a:r>
            <a:r>
              <a:rPr sz="2300" b="1" i="1" spc="-140" dirty="0">
                <a:latin typeface="Tahoma"/>
                <a:cs typeface="Tahoma"/>
              </a:rPr>
              <a:t> </a:t>
            </a:r>
            <a:r>
              <a:rPr sz="2300" b="1" i="1" spc="-55" dirty="0">
                <a:latin typeface="Tahoma"/>
                <a:cs typeface="Tahoma"/>
              </a:rPr>
              <a:t>the</a:t>
            </a:r>
            <a:r>
              <a:rPr sz="2300" b="1" i="1" spc="-140" dirty="0">
                <a:latin typeface="Tahoma"/>
                <a:cs typeface="Tahoma"/>
              </a:rPr>
              <a:t> </a:t>
            </a:r>
            <a:r>
              <a:rPr sz="2300" b="1" i="1" spc="-10" dirty="0">
                <a:latin typeface="Tahoma"/>
                <a:cs typeface="Tahoma"/>
              </a:rPr>
              <a:t>content.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5697" y="1135232"/>
            <a:ext cx="7035800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PROBLEM</a:t>
            </a:r>
            <a:r>
              <a:rPr spc="-915" dirty="0"/>
              <a:t> </a:t>
            </a:r>
            <a:r>
              <a:rPr spc="-22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8054" y="2643703"/>
            <a:ext cx="13540105" cy="441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3000" b="1" spc="-85" dirty="0">
                <a:latin typeface="Tahoma"/>
                <a:cs typeface="Tahoma"/>
              </a:rPr>
              <a:t>Creative</a:t>
            </a:r>
            <a:r>
              <a:rPr sz="3000" b="1" spc="-250" dirty="0">
                <a:latin typeface="Tahoma"/>
                <a:cs typeface="Tahoma"/>
              </a:rPr>
              <a:t> </a:t>
            </a:r>
            <a:r>
              <a:rPr sz="3000" b="1" spc="-100" dirty="0">
                <a:latin typeface="Tahoma"/>
                <a:cs typeface="Tahoma"/>
              </a:rPr>
              <a:t>Language</a:t>
            </a:r>
            <a:r>
              <a:rPr sz="3000" b="1" spc="-245" dirty="0">
                <a:latin typeface="Tahoma"/>
                <a:cs typeface="Tahoma"/>
              </a:rPr>
              <a:t> </a:t>
            </a:r>
            <a:r>
              <a:rPr sz="3000" b="1" spc="-10" dirty="0">
                <a:latin typeface="Tahoma"/>
                <a:cs typeface="Tahoma"/>
              </a:rPr>
              <a:t>Translator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3000">
              <a:latin typeface="Tahoma"/>
              <a:cs typeface="Tahoma"/>
            </a:endParaRPr>
          </a:p>
          <a:p>
            <a:pPr marL="1298575" marR="75565" indent="-1286510">
              <a:lnSpc>
                <a:spcPct val="125000"/>
              </a:lnSpc>
              <a:tabLst>
                <a:tab pos="1350010" algn="l"/>
              </a:tabLst>
            </a:pPr>
            <a:r>
              <a:rPr sz="2250" b="1" spc="-10" dirty="0">
                <a:latin typeface="Tahoma"/>
                <a:cs typeface="Tahoma"/>
              </a:rPr>
              <a:t>Context:</a:t>
            </a:r>
            <a:r>
              <a:rPr sz="2250" b="1" dirty="0">
                <a:latin typeface="Tahoma"/>
                <a:cs typeface="Tahoma"/>
              </a:rPr>
              <a:t>		</a:t>
            </a:r>
            <a:r>
              <a:rPr sz="2250" spc="100" dirty="0">
                <a:latin typeface="Tahoma"/>
                <a:cs typeface="Tahoma"/>
              </a:rPr>
              <a:t>Beyond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literal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translation,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creative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language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tools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20" dirty="0">
                <a:latin typeface="Tahoma"/>
                <a:cs typeface="Tahoma"/>
              </a:rPr>
              <a:t>can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adapt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tone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style.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Generative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-25" dirty="0">
                <a:latin typeface="Tahoma"/>
                <a:cs typeface="Tahoma"/>
              </a:rPr>
              <a:t>AI </a:t>
            </a:r>
            <a:r>
              <a:rPr sz="2250" spc="120" dirty="0">
                <a:latin typeface="Tahoma"/>
                <a:cs typeface="Tahoma"/>
              </a:rPr>
              <a:t>can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translate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while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preserving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nuance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or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even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transform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writing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style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(e.g.,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modern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to </a:t>
            </a:r>
            <a:r>
              <a:rPr sz="2250" spc="70" dirty="0">
                <a:latin typeface="Tahoma"/>
                <a:cs typeface="Tahoma"/>
              </a:rPr>
              <a:t>Shakespearean).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This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hackathon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challenge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is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build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an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AI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translator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that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maintains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the </a:t>
            </a:r>
            <a:r>
              <a:rPr sz="2250" spc="55" dirty="0">
                <a:latin typeface="Tahoma"/>
                <a:cs typeface="Tahoma"/>
              </a:rPr>
              <a:t>original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voice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style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content.</a:t>
            </a: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250">
              <a:latin typeface="Tahoma"/>
              <a:cs typeface="Tahoma"/>
            </a:endParaRPr>
          </a:p>
          <a:p>
            <a:pPr marL="1702435" marR="5080" indent="-1687830">
              <a:lnSpc>
                <a:spcPct val="125000"/>
              </a:lnSpc>
              <a:tabLst>
                <a:tab pos="1668780" algn="l"/>
              </a:tabLst>
            </a:pPr>
            <a:r>
              <a:rPr sz="2250" b="1" spc="-10" dirty="0">
                <a:latin typeface="Tahoma"/>
                <a:cs typeface="Tahoma"/>
              </a:rPr>
              <a:t>Challenge</a:t>
            </a:r>
            <a:r>
              <a:rPr sz="2250" spc="-10" dirty="0">
                <a:latin typeface="Tahoma"/>
                <a:cs typeface="Tahoma"/>
              </a:rPr>
              <a:t>:</a:t>
            </a:r>
            <a:r>
              <a:rPr sz="2250" dirty="0">
                <a:latin typeface="Tahoma"/>
                <a:cs typeface="Tahoma"/>
              </a:rPr>
              <a:t>	</a:t>
            </a:r>
            <a:r>
              <a:rPr sz="2250" spc="85" dirty="0">
                <a:latin typeface="Tahoma"/>
                <a:cs typeface="Tahoma"/>
              </a:rPr>
              <a:t>Develop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an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AI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translation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system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that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converts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between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languages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or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writing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styles </a:t>
            </a:r>
            <a:r>
              <a:rPr sz="2250" spc="75" dirty="0">
                <a:latin typeface="Tahoma"/>
                <a:cs typeface="Tahoma"/>
              </a:rPr>
              <a:t>while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preserving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meaning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tone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255" y="1217608"/>
            <a:ext cx="6110605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PROJECT</a:t>
            </a:r>
            <a:r>
              <a:rPr spc="-925" dirty="0"/>
              <a:t> </a:t>
            </a:r>
            <a:r>
              <a:rPr spc="-48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5183" y="2663582"/>
            <a:ext cx="13514069" cy="516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">
              <a:lnSpc>
                <a:spcPct val="125000"/>
              </a:lnSpc>
              <a:spcBef>
                <a:spcPts val="100"/>
              </a:spcBef>
            </a:pPr>
            <a:r>
              <a:rPr sz="2250" spc="105" dirty="0">
                <a:latin typeface="Tahoma"/>
                <a:cs typeface="Tahoma"/>
              </a:rPr>
              <a:t>The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objective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this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project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is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build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Creative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Language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Translator</a:t>
            </a:r>
            <a:r>
              <a:rPr sz="2250" b="1" spc="-2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powered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by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Generative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-25" dirty="0">
                <a:latin typeface="Tahoma"/>
                <a:cs typeface="Tahoma"/>
              </a:rPr>
              <a:t>AI </a:t>
            </a:r>
            <a:r>
              <a:rPr sz="2250" spc="75" dirty="0">
                <a:latin typeface="Tahoma"/>
                <a:cs typeface="Tahoma"/>
              </a:rPr>
              <a:t>that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130" dirty="0">
                <a:latin typeface="Tahoma"/>
                <a:cs typeface="Tahoma"/>
              </a:rPr>
              <a:t>goes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beyond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traditional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word-</a:t>
            </a:r>
            <a:r>
              <a:rPr sz="2250" spc="75" dirty="0">
                <a:latin typeface="Tahoma"/>
                <a:cs typeface="Tahoma"/>
              </a:rPr>
              <a:t>for-</a:t>
            </a:r>
            <a:r>
              <a:rPr sz="2250" spc="85" dirty="0">
                <a:latin typeface="Tahoma"/>
                <a:cs typeface="Tahoma"/>
              </a:rPr>
              <a:t>word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translation.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This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system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is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designed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understand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and </a:t>
            </a:r>
            <a:r>
              <a:rPr sz="2250" b="1" spc="-10" dirty="0">
                <a:latin typeface="Tahoma"/>
                <a:cs typeface="Tahoma"/>
              </a:rPr>
              <a:t>preserve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the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original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tone,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45" dirty="0">
                <a:latin typeface="Tahoma"/>
                <a:cs typeface="Tahoma"/>
              </a:rPr>
              <a:t>meaning,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and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style</a:t>
            </a:r>
            <a:r>
              <a:rPr sz="2250" b="1" spc="-1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input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while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offering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flexible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output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options </a:t>
            </a:r>
            <a:r>
              <a:rPr sz="2250" spc="75" dirty="0">
                <a:latin typeface="Tahoma"/>
                <a:cs typeface="Tahoma"/>
              </a:rPr>
              <a:t>that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creatively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transform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content.</a:t>
            </a:r>
            <a:endParaRPr sz="2250">
              <a:latin typeface="Tahoma"/>
              <a:cs typeface="Tahoma"/>
            </a:endParaRPr>
          </a:p>
          <a:p>
            <a:pPr marL="12700" marR="242570">
              <a:lnSpc>
                <a:spcPct val="125000"/>
              </a:lnSpc>
            </a:pPr>
            <a:r>
              <a:rPr sz="2250" spc="70" dirty="0">
                <a:latin typeface="Tahoma"/>
                <a:cs typeface="Tahoma"/>
              </a:rPr>
              <a:t>Unlike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25" dirty="0">
                <a:latin typeface="Tahoma"/>
                <a:cs typeface="Tahoma"/>
              </a:rPr>
              <a:t>basic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translators,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this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tool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enables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users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not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only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b="1" spc="-45" dirty="0">
                <a:latin typeface="Tahoma"/>
                <a:cs typeface="Tahoma"/>
              </a:rPr>
              <a:t>translate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40" dirty="0">
                <a:latin typeface="Tahoma"/>
                <a:cs typeface="Tahoma"/>
              </a:rPr>
              <a:t>between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20" dirty="0">
                <a:latin typeface="Tahoma"/>
                <a:cs typeface="Tahoma"/>
              </a:rPr>
              <a:t>languages</a:t>
            </a:r>
            <a:r>
              <a:rPr sz="2250" spc="-20" dirty="0">
                <a:latin typeface="Tahoma"/>
                <a:cs typeface="Tahoma"/>
              </a:rPr>
              <a:t>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but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also </a:t>
            </a:r>
            <a:r>
              <a:rPr sz="2250" spc="-25" dirty="0">
                <a:latin typeface="Tahoma"/>
                <a:cs typeface="Tahoma"/>
              </a:rPr>
              <a:t>to:</a:t>
            </a:r>
            <a:endParaRPr sz="2250">
              <a:latin typeface="Tahoma"/>
              <a:cs typeface="Tahoma"/>
            </a:endParaRPr>
          </a:p>
          <a:p>
            <a:pPr marL="369570" indent="-356870">
              <a:lnSpc>
                <a:spcPct val="100000"/>
              </a:lnSpc>
              <a:spcBef>
                <a:spcPts val="675"/>
              </a:spcBef>
              <a:buChar char="•"/>
              <a:tabLst>
                <a:tab pos="369570" algn="l"/>
              </a:tabLst>
            </a:pPr>
            <a:r>
              <a:rPr sz="2250" spc="110" dirty="0">
                <a:latin typeface="Tahoma"/>
                <a:cs typeface="Tahoma"/>
              </a:rPr>
              <a:t>Convert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prose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60" dirty="0">
                <a:latin typeface="Tahoma"/>
                <a:cs typeface="Tahoma"/>
              </a:rPr>
              <a:t>into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poetry,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quotes,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song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lyrics,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40" dirty="0">
                <a:latin typeface="Tahoma"/>
                <a:cs typeface="Tahoma"/>
              </a:rPr>
              <a:t>or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essays</a:t>
            </a:r>
            <a:endParaRPr sz="2250">
              <a:latin typeface="Tahoma"/>
              <a:cs typeface="Tahoma"/>
            </a:endParaRPr>
          </a:p>
          <a:p>
            <a:pPr marL="369570" indent="-356870">
              <a:lnSpc>
                <a:spcPct val="100000"/>
              </a:lnSpc>
              <a:spcBef>
                <a:spcPts val="625"/>
              </a:spcBef>
              <a:buFont typeface="Tahoma"/>
              <a:buChar char="•"/>
              <a:tabLst>
                <a:tab pos="369570" algn="l"/>
              </a:tabLst>
            </a:pPr>
            <a:r>
              <a:rPr sz="2250" b="1" spc="-25" dirty="0">
                <a:latin typeface="Tahoma"/>
                <a:cs typeface="Tahoma"/>
              </a:rPr>
              <a:t>Adjust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the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tone</a:t>
            </a:r>
            <a:r>
              <a:rPr sz="2250" b="1" spc="-3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from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300" i="1" spc="65" dirty="0">
                <a:latin typeface="Tahoma"/>
                <a:cs typeface="Tahoma"/>
              </a:rPr>
              <a:t>very</a:t>
            </a:r>
            <a:r>
              <a:rPr sz="2300" i="1" spc="-90" dirty="0">
                <a:latin typeface="Tahoma"/>
                <a:cs typeface="Tahoma"/>
              </a:rPr>
              <a:t> </a:t>
            </a:r>
            <a:r>
              <a:rPr sz="2300" i="1" spc="75" dirty="0">
                <a:latin typeface="Tahoma"/>
                <a:cs typeface="Tahoma"/>
              </a:rPr>
              <a:t>casual</a:t>
            </a:r>
            <a:r>
              <a:rPr sz="2300" i="1" spc="-9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300" i="1" spc="65" dirty="0">
                <a:latin typeface="Tahoma"/>
                <a:cs typeface="Tahoma"/>
              </a:rPr>
              <a:t>very</a:t>
            </a:r>
            <a:r>
              <a:rPr sz="2300" i="1" spc="-90" dirty="0">
                <a:latin typeface="Tahoma"/>
                <a:cs typeface="Tahoma"/>
              </a:rPr>
              <a:t> </a:t>
            </a:r>
            <a:r>
              <a:rPr sz="2300" i="1" spc="-10" dirty="0">
                <a:latin typeface="Tahoma"/>
                <a:cs typeface="Tahoma"/>
              </a:rPr>
              <a:t>formal</a:t>
            </a:r>
            <a:endParaRPr sz="2300">
              <a:latin typeface="Tahoma"/>
              <a:cs typeface="Tahoma"/>
            </a:endParaRPr>
          </a:p>
          <a:p>
            <a:pPr marL="369570" indent="-356870">
              <a:lnSpc>
                <a:spcPct val="100000"/>
              </a:lnSpc>
              <a:spcBef>
                <a:spcPts val="665"/>
              </a:spcBef>
              <a:buChar char="•"/>
              <a:tabLst>
                <a:tab pos="369570" algn="l"/>
              </a:tabLst>
            </a:pPr>
            <a:r>
              <a:rPr sz="2250" spc="140" dirty="0">
                <a:latin typeface="Tahoma"/>
                <a:cs typeface="Tahoma"/>
              </a:rPr>
              <a:t>Choose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style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40" dirty="0">
                <a:latin typeface="Tahoma"/>
                <a:cs typeface="Tahoma"/>
              </a:rPr>
              <a:t>or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50" dirty="0">
                <a:latin typeface="Tahoma"/>
                <a:cs typeface="Tahoma"/>
              </a:rPr>
              <a:t>format</a:t>
            </a:r>
            <a:r>
              <a:rPr sz="2250" b="1" spc="-2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output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30" dirty="0">
                <a:latin typeface="Tahoma"/>
                <a:cs typeface="Tahoma"/>
              </a:rPr>
              <a:t>based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on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their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context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or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audience</a:t>
            </a:r>
            <a:endParaRPr sz="22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sz="2250" spc="125" dirty="0">
                <a:latin typeface="Tahoma"/>
                <a:cs typeface="Tahoma"/>
              </a:rPr>
              <a:t>By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combining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b="1" spc="-65" dirty="0">
                <a:latin typeface="Tahoma"/>
                <a:cs typeface="Tahoma"/>
              </a:rPr>
              <a:t>natural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language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20" dirty="0">
                <a:latin typeface="Tahoma"/>
                <a:cs typeface="Tahoma"/>
              </a:rPr>
              <a:t>understanding</a:t>
            </a:r>
            <a:r>
              <a:rPr sz="2250" b="1" spc="-2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with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stylistic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45" dirty="0">
                <a:latin typeface="Tahoma"/>
                <a:cs typeface="Tahoma"/>
              </a:rPr>
              <a:t>transformation</a:t>
            </a:r>
            <a:r>
              <a:rPr sz="2250" spc="-45" dirty="0">
                <a:latin typeface="Tahoma"/>
                <a:cs typeface="Tahoma"/>
              </a:rPr>
              <a:t>,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project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aims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to </a:t>
            </a:r>
            <a:r>
              <a:rPr sz="2250" spc="80" dirty="0">
                <a:latin typeface="Tahoma"/>
                <a:cs typeface="Tahoma"/>
              </a:rPr>
              <a:t>provide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powerful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solution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for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users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who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want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creative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control</a:t>
            </a:r>
            <a:r>
              <a:rPr sz="2250" b="1" spc="-2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over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how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their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content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is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presented </a:t>
            </a:r>
            <a:r>
              <a:rPr sz="2250" spc="120" dirty="0">
                <a:latin typeface="Tahoma"/>
                <a:cs typeface="Tahoma"/>
              </a:rPr>
              <a:t>across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languages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tones.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94" y="9606968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9966" y="5150559"/>
            <a:ext cx="5724525" cy="0"/>
          </a:xfrm>
          <a:custGeom>
            <a:avLst/>
            <a:gdLst/>
            <a:ahLst/>
            <a:cxnLst/>
            <a:rect l="l" t="t" r="r" b="b"/>
            <a:pathLst>
              <a:path w="5724525">
                <a:moveTo>
                  <a:pt x="0" y="0"/>
                </a:moveTo>
                <a:lnTo>
                  <a:pt x="57245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97329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7329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7850" y="291591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7850" y="5338762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5150559"/>
            <a:ext cx="5629275" cy="0"/>
          </a:xfrm>
          <a:custGeom>
            <a:avLst/>
            <a:gdLst/>
            <a:ahLst/>
            <a:cxnLst/>
            <a:rect l="l" t="t" r="r" b="b"/>
            <a:pathLst>
              <a:path w="5629275">
                <a:moveTo>
                  <a:pt x="0" y="0"/>
                </a:moveTo>
                <a:lnTo>
                  <a:pt x="562927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2385707" y="2857499"/>
            <a:ext cx="5629275" cy="4000500"/>
            <a:chOff x="12385707" y="2857499"/>
            <a:chExt cx="5629275" cy="4000500"/>
          </a:xfrm>
        </p:grpSpPr>
        <p:sp>
          <p:nvSpPr>
            <p:cNvPr id="9" name="object 9"/>
            <p:cNvSpPr/>
            <p:nvPr/>
          </p:nvSpPr>
          <p:spPr>
            <a:xfrm>
              <a:off x="12385707" y="5150559"/>
              <a:ext cx="5629275" cy="0"/>
            </a:xfrm>
            <a:custGeom>
              <a:avLst/>
              <a:gdLst/>
              <a:ahLst/>
              <a:cxnLst/>
              <a:rect l="l" t="t" r="r" b="b"/>
              <a:pathLst>
                <a:path w="5629275">
                  <a:moveTo>
                    <a:pt x="0" y="0"/>
                  </a:moveTo>
                  <a:lnTo>
                    <a:pt x="562927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6028" y="2857499"/>
              <a:ext cx="5534024" cy="4000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466027" y="2857499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4" y="4000499"/>
                  </a:moveTo>
                  <a:lnTo>
                    <a:pt x="0" y="4000499"/>
                  </a:lnTo>
                  <a:lnTo>
                    <a:pt x="0" y="0"/>
                  </a:lnTo>
                  <a:lnTo>
                    <a:pt x="5534024" y="0"/>
                  </a:lnTo>
                  <a:lnTo>
                    <a:pt x="5534024" y="4000499"/>
                  </a:lnTo>
                  <a:close/>
                </a:path>
              </a:pathLst>
            </a:custGeom>
            <a:solidFill>
              <a:srgbClr val="168AA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71985" y="1309433"/>
            <a:ext cx="5736590" cy="10452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650" spc="-290" dirty="0"/>
              <a:t>KEY</a:t>
            </a:r>
            <a:r>
              <a:rPr sz="6650" spc="-1155" dirty="0"/>
              <a:t> </a:t>
            </a:r>
            <a:r>
              <a:rPr sz="6650" spc="-500" dirty="0"/>
              <a:t>F</a:t>
            </a:r>
            <a:r>
              <a:rPr sz="6650" spc="-250" dirty="0"/>
              <a:t>E</a:t>
            </a:r>
            <a:r>
              <a:rPr sz="6650" spc="-765" dirty="0"/>
              <a:t>A</a:t>
            </a:r>
            <a:r>
              <a:rPr sz="6650" spc="-330" dirty="0"/>
              <a:t>T</a:t>
            </a:r>
            <a:r>
              <a:rPr sz="6650" spc="-470" dirty="0"/>
              <a:t>U</a:t>
            </a:r>
            <a:r>
              <a:rPr sz="6650" spc="-480" dirty="0"/>
              <a:t>R</a:t>
            </a:r>
            <a:r>
              <a:rPr sz="6650" spc="-430" dirty="0"/>
              <a:t>E</a:t>
            </a:r>
            <a:r>
              <a:rPr sz="6650" spc="-325" dirty="0"/>
              <a:t>S</a:t>
            </a:r>
            <a:endParaRPr sz="6650"/>
          </a:p>
        </p:txBody>
      </p:sp>
      <p:grpSp>
        <p:nvGrpSpPr>
          <p:cNvPr id="13" name="object 13"/>
          <p:cNvGrpSpPr/>
          <p:nvPr/>
        </p:nvGrpSpPr>
        <p:grpSpPr>
          <a:xfrm>
            <a:off x="0" y="2857499"/>
            <a:ext cx="11911965" cy="4000500"/>
            <a:chOff x="0" y="2857499"/>
            <a:chExt cx="11911965" cy="40005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2071"/>
              <a:ext cx="6416039" cy="39959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3139" y="2857499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4" y="4000499"/>
                  </a:moveTo>
                  <a:lnTo>
                    <a:pt x="0" y="4000499"/>
                  </a:lnTo>
                  <a:lnTo>
                    <a:pt x="0" y="0"/>
                  </a:lnTo>
                  <a:lnTo>
                    <a:pt x="5534024" y="0"/>
                  </a:lnTo>
                  <a:lnTo>
                    <a:pt x="5534024" y="4000499"/>
                  </a:lnTo>
                  <a:close/>
                </a:path>
              </a:pathLst>
            </a:custGeom>
            <a:solidFill>
              <a:srgbClr val="168AA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7821" y="2857499"/>
              <a:ext cx="5534024" cy="4000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77821" y="2857499"/>
              <a:ext cx="5534025" cy="4000500"/>
            </a:xfrm>
            <a:custGeom>
              <a:avLst/>
              <a:gdLst/>
              <a:ahLst/>
              <a:cxnLst/>
              <a:rect l="l" t="t" r="r" b="b"/>
              <a:pathLst>
                <a:path w="5534025" h="4000500">
                  <a:moveTo>
                    <a:pt x="5534024" y="4000499"/>
                  </a:moveTo>
                  <a:lnTo>
                    <a:pt x="0" y="4000499"/>
                  </a:lnTo>
                  <a:lnTo>
                    <a:pt x="0" y="0"/>
                  </a:lnTo>
                  <a:lnTo>
                    <a:pt x="5534024" y="0"/>
                  </a:lnTo>
                  <a:lnTo>
                    <a:pt x="5534024" y="4000499"/>
                  </a:lnTo>
                  <a:close/>
                </a:path>
              </a:pathLst>
            </a:custGeom>
            <a:solidFill>
              <a:srgbClr val="168AA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1393" y="7127464"/>
            <a:ext cx="484060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dirty="0">
                <a:latin typeface="Tahoma"/>
                <a:cs typeface="Tahoma"/>
              </a:rPr>
              <a:t>Translation</a:t>
            </a:r>
            <a:r>
              <a:rPr sz="3750" spc="140" dirty="0">
                <a:latin typeface="Tahoma"/>
                <a:cs typeface="Tahoma"/>
              </a:rPr>
              <a:t> </a:t>
            </a:r>
            <a:r>
              <a:rPr sz="3750" spc="80" dirty="0">
                <a:latin typeface="Tahoma"/>
                <a:cs typeface="Tahoma"/>
              </a:rPr>
              <a:t>Options</a:t>
            </a:r>
            <a:endParaRPr sz="37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2080"/>
              </a:spcBef>
            </a:pPr>
            <a:r>
              <a:rPr sz="2250" spc="65" dirty="0">
                <a:latin typeface="Tahoma"/>
                <a:cs typeface="Tahoma"/>
              </a:rPr>
              <a:t>Translate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among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Hindi,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English,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and </a:t>
            </a:r>
            <a:r>
              <a:rPr sz="2250" dirty="0">
                <a:latin typeface="Tahoma"/>
                <a:cs typeface="Tahoma"/>
              </a:rPr>
              <a:t>Tamil</a:t>
            </a:r>
            <a:r>
              <a:rPr sz="2250" spc="65" dirty="0">
                <a:latin typeface="Tahoma"/>
                <a:cs typeface="Tahoma"/>
              </a:rPr>
              <a:t> </a:t>
            </a:r>
            <a:r>
              <a:rPr sz="2250" spc="50" dirty="0">
                <a:latin typeface="Tahoma"/>
                <a:cs typeface="Tahoma"/>
              </a:rPr>
              <a:t>creatively.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9599" y="7127464"/>
            <a:ext cx="4581525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90" dirty="0">
                <a:latin typeface="Tahoma"/>
                <a:cs typeface="Tahoma"/>
              </a:rPr>
              <a:t>Creative</a:t>
            </a:r>
            <a:r>
              <a:rPr sz="3750" spc="-250" dirty="0">
                <a:latin typeface="Tahoma"/>
                <a:cs typeface="Tahoma"/>
              </a:rPr>
              <a:t> </a:t>
            </a:r>
            <a:r>
              <a:rPr sz="3750" spc="40" dirty="0">
                <a:latin typeface="Tahoma"/>
                <a:cs typeface="Tahoma"/>
              </a:rPr>
              <a:t>Translations</a:t>
            </a:r>
            <a:endParaRPr sz="3750">
              <a:latin typeface="Tahoma"/>
              <a:cs typeface="Tahoma"/>
            </a:endParaRPr>
          </a:p>
          <a:p>
            <a:pPr marL="12700" marR="10160">
              <a:lnSpc>
                <a:spcPct val="125000"/>
              </a:lnSpc>
              <a:spcBef>
                <a:spcPts val="2080"/>
              </a:spcBef>
            </a:pPr>
            <a:r>
              <a:rPr sz="2250" spc="110" dirty="0">
                <a:latin typeface="Tahoma"/>
                <a:cs typeface="Tahoma"/>
              </a:rPr>
              <a:t>Convert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prose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into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poems,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songs, </a:t>
            </a:r>
            <a:r>
              <a:rPr sz="2250" spc="80" dirty="0">
                <a:latin typeface="Tahoma"/>
                <a:cs typeface="Tahoma"/>
              </a:rPr>
              <a:t>quotes,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essays.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37807" y="7127464"/>
            <a:ext cx="4846320" cy="1718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dirty="0">
                <a:latin typeface="Tahoma"/>
                <a:cs typeface="Tahoma"/>
              </a:rPr>
              <a:t>Tone</a:t>
            </a:r>
            <a:r>
              <a:rPr sz="3750" spc="-95" dirty="0">
                <a:latin typeface="Tahoma"/>
                <a:cs typeface="Tahoma"/>
              </a:rPr>
              <a:t> </a:t>
            </a:r>
            <a:r>
              <a:rPr sz="3750" spc="55" dirty="0">
                <a:latin typeface="Tahoma"/>
                <a:cs typeface="Tahoma"/>
              </a:rPr>
              <a:t>Adjustment</a:t>
            </a:r>
            <a:endParaRPr sz="375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2080"/>
              </a:spcBef>
            </a:pPr>
            <a:r>
              <a:rPr sz="2250" spc="80" dirty="0">
                <a:latin typeface="Tahoma"/>
                <a:cs typeface="Tahoma"/>
              </a:rPr>
              <a:t>Adjust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tone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from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very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casual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to </a:t>
            </a:r>
            <a:r>
              <a:rPr sz="2250" spc="95" dirty="0">
                <a:latin typeface="Tahoma"/>
                <a:cs typeface="Tahoma"/>
              </a:rPr>
              <a:t>very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formal.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668" y="301625"/>
            <a:ext cx="14744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20" dirty="0">
                <a:latin typeface="Tahoma"/>
                <a:cs typeface="Tahoma"/>
              </a:rPr>
              <a:t>COMPANY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NAME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496158" y="301625"/>
            <a:ext cx="15043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5" dirty="0">
                <a:latin typeface="Tahoma"/>
                <a:cs typeface="Tahoma"/>
              </a:rPr>
              <a:t>07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spc="114" dirty="0">
                <a:latin typeface="Tahoma"/>
                <a:cs typeface="Tahoma"/>
              </a:rPr>
              <a:t>AUGUST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2025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23" name="object 23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LANGUAGE</a:t>
            </a:r>
            <a:r>
              <a:rPr spc="-910" dirty="0"/>
              <a:t> </a:t>
            </a:r>
            <a:r>
              <a:rPr spc="-360" dirty="0"/>
              <a:t>TRANSLATOR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373" y="2145924"/>
            <a:ext cx="782002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5080" indent="-357505">
              <a:lnSpc>
                <a:spcPct val="125000"/>
              </a:lnSpc>
              <a:spcBef>
                <a:spcPts val="100"/>
              </a:spcBef>
              <a:buChar char="•"/>
              <a:tabLst>
                <a:tab pos="369570" algn="l"/>
              </a:tabLst>
            </a:pPr>
            <a:r>
              <a:rPr sz="2250" spc="95" dirty="0">
                <a:latin typeface="Tahoma"/>
                <a:cs typeface="Tahoma"/>
              </a:rPr>
              <a:t>This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project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is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smart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efficient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Language </a:t>
            </a:r>
            <a:r>
              <a:rPr sz="2250" b="1" spc="-30" dirty="0">
                <a:latin typeface="Tahoma"/>
                <a:cs typeface="Tahoma"/>
              </a:rPr>
              <a:t>Translator</a:t>
            </a:r>
            <a:r>
              <a:rPr sz="2250" b="1" spc="-35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designed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convert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from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one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language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another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while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preserving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its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original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meaning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and </a:t>
            </a:r>
            <a:r>
              <a:rPr sz="2250" spc="40" dirty="0">
                <a:latin typeface="Tahoma"/>
                <a:cs typeface="Tahoma"/>
              </a:rPr>
              <a:t>clarity.</a:t>
            </a:r>
            <a:endParaRPr sz="2250">
              <a:latin typeface="Tahoma"/>
              <a:cs typeface="Tahoma"/>
            </a:endParaRPr>
          </a:p>
          <a:p>
            <a:pPr marL="369570" indent="-356870">
              <a:lnSpc>
                <a:spcPct val="100000"/>
              </a:lnSpc>
              <a:spcBef>
                <a:spcPts val="675"/>
              </a:spcBef>
              <a:buChar char="•"/>
              <a:tabLst>
                <a:tab pos="369570" algn="l"/>
              </a:tabLst>
            </a:pPr>
            <a:r>
              <a:rPr sz="2250" spc="65" dirty="0">
                <a:latin typeface="Tahoma"/>
                <a:cs typeface="Tahoma"/>
              </a:rPr>
              <a:t>Includes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languages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like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English,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Hindi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Tamil.</a:t>
            </a:r>
            <a:endParaRPr sz="2250">
              <a:latin typeface="Tahoma"/>
              <a:cs typeface="Tahoma"/>
            </a:endParaRPr>
          </a:p>
          <a:p>
            <a:pPr marL="369570" marR="774065" indent="-357505">
              <a:lnSpc>
                <a:spcPct val="125000"/>
              </a:lnSpc>
              <a:buChar char="•"/>
              <a:tabLst>
                <a:tab pos="369570" algn="l"/>
              </a:tabLst>
            </a:pPr>
            <a:r>
              <a:rPr sz="2250" spc="90" dirty="0">
                <a:latin typeface="Tahoma"/>
                <a:cs typeface="Tahoma"/>
              </a:rPr>
              <a:t>Maintains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tone,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structure,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meaning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the </a:t>
            </a:r>
            <a:r>
              <a:rPr sz="2250" spc="55" dirty="0">
                <a:latin typeface="Tahoma"/>
                <a:cs typeface="Tahoma"/>
              </a:rPr>
              <a:t>original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content.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673" y="6247274"/>
            <a:ext cx="7444105" cy="305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latin typeface="Tahoma"/>
                <a:cs typeface="Tahoma"/>
              </a:rPr>
              <a:t>The</a:t>
            </a:r>
            <a:r>
              <a:rPr sz="2700" b="1" spc="-260" dirty="0">
                <a:latin typeface="Tahoma"/>
                <a:cs typeface="Tahoma"/>
              </a:rPr>
              <a:t> </a:t>
            </a:r>
            <a:r>
              <a:rPr sz="2700" b="1" spc="-80" dirty="0">
                <a:latin typeface="Tahoma"/>
                <a:cs typeface="Tahoma"/>
              </a:rPr>
              <a:t>Main</a:t>
            </a:r>
            <a:r>
              <a:rPr sz="2700" b="1" spc="-254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Objective: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27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sz="2250" dirty="0">
                <a:latin typeface="Tahoma"/>
                <a:cs typeface="Tahoma"/>
              </a:rPr>
              <a:t>To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develop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simple,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fast,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effective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tool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that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allows </a:t>
            </a:r>
            <a:r>
              <a:rPr sz="2250" spc="105" dirty="0">
                <a:latin typeface="Tahoma"/>
                <a:cs typeface="Tahoma"/>
              </a:rPr>
              <a:t>users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-25" dirty="0">
                <a:latin typeface="Tahoma"/>
                <a:cs typeface="Tahoma"/>
              </a:rPr>
              <a:t>to:</a:t>
            </a:r>
            <a:endParaRPr sz="2250">
              <a:latin typeface="Tahoma"/>
              <a:cs typeface="Tahoma"/>
            </a:endParaRPr>
          </a:p>
          <a:p>
            <a:pPr marL="369570" indent="-356870">
              <a:lnSpc>
                <a:spcPct val="100000"/>
              </a:lnSpc>
              <a:spcBef>
                <a:spcPts val="675"/>
              </a:spcBef>
              <a:buFont typeface="Tahoma"/>
              <a:buAutoNum type="arabicPeriod"/>
              <a:tabLst>
                <a:tab pos="369570" algn="l"/>
              </a:tabLst>
            </a:pPr>
            <a:r>
              <a:rPr sz="2250" b="1" spc="-40" dirty="0">
                <a:latin typeface="Tahoma"/>
                <a:cs typeface="Tahoma"/>
              </a:rPr>
              <a:t>Translate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65" dirty="0">
                <a:latin typeface="Tahoma"/>
                <a:cs typeface="Tahoma"/>
              </a:rPr>
              <a:t>written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content</a:t>
            </a:r>
            <a:r>
              <a:rPr sz="2250" b="1" spc="-45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between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languages.</a:t>
            </a:r>
            <a:endParaRPr sz="2250">
              <a:latin typeface="Tahoma"/>
              <a:cs typeface="Tahoma"/>
            </a:endParaRPr>
          </a:p>
          <a:p>
            <a:pPr marL="369570" marR="495300" indent="-357505">
              <a:lnSpc>
                <a:spcPct val="125000"/>
              </a:lnSpc>
              <a:buAutoNum type="arabicPeriod"/>
              <a:tabLst>
                <a:tab pos="369570" algn="l"/>
                <a:tab pos="435609" algn="l"/>
              </a:tabLst>
            </a:pPr>
            <a:r>
              <a:rPr sz="2250" dirty="0">
                <a:latin typeface="Tahoma"/>
                <a:cs typeface="Tahoma"/>
              </a:rPr>
              <a:t>	</a:t>
            </a:r>
            <a:r>
              <a:rPr sz="2250" b="1" spc="-25" dirty="0">
                <a:latin typeface="Tahoma"/>
                <a:cs typeface="Tahoma"/>
              </a:rPr>
              <a:t>Understand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and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preserve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the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intent</a:t>
            </a:r>
            <a:r>
              <a:rPr sz="2250" b="1" spc="-2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behind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the </a:t>
            </a:r>
            <a:r>
              <a:rPr sz="2250" spc="55" dirty="0">
                <a:latin typeface="Tahoma"/>
                <a:cs typeface="Tahoma"/>
              </a:rPr>
              <a:t>original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message.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336" y="468016"/>
            <a:ext cx="5362574" cy="51720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2114" y="5649267"/>
            <a:ext cx="4791074" cy="4114799"/>
          </a:xfrm>
          <a:prstGeom prst="rect">
            <a:avLst/>
          </a:prstGeom>
        </p:spPr>
      </p:pic>
      <p:pic>
        <p:nvPicPr>
          <p:cNvPr id="7" name="object 7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394" y="9606970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9" y="483505"/>
            <a:ext cx="7409180" cy="84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CREATIVE</a:t>
            </a:r>
            <a:r>
              <a:rPr spc="-919" dirty="0"/>
              <a:t> </a:t>
            </a:r>
            <a:r>
              <a:rPr spc="-360" dirty="0"/>
              <a:t>TRANSLATOR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4704" y="5895199"/>
            <a:ext cx="32423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latin typeface="Tahoma"/>
                <a:cs typeface="Tahoma"/>
              </a:rPr>
              <a:t>The</a:t>
            </a:r>
            <a:r>
              <a:rPr sz="2700" b="1" spc="-260" dirty="0">
                <a:latin typeface="Tahoma"/>
                <a:cs typeface="Tahoma"/>
              </a:rPr>
              <a:t> </a:t>
            </a:r>
            <a:r>
              <a:rPr sz="2700" b="1" spc="-80" dirty="0">
                <a:latin typeface="Tahoma"/>
                <a:cs typeface="Tahoma"/>
              </a:rPr>
              <a:t>Main</a:t>
            </a:r>
            <a:r>
              <a:rPr sz="2700" b="1" spc="-254" dirty="0">
                <a:latin typeface="Tahoma"/>
                <a:cs typeface="Tahoma"/>
              </a:rPr>
              <a:t> </a:t>
            </a:r>
            <a:r>
              <a:rPr sz="2700" b="1" spc="-80" dirty="0">
                <a:latin typeface="Tahoma"/>
                <a:cs typeface="Tahoma"/>
              </a:rPr>
              <a:t>Objective: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963" y="2074028"/>
            <a:ext cx="747966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5080" indent="-357505">
              <a:lnSpc>
                <a:spcPct val="125000"/>
              </a:lnSpc>
              <a:spcBef>
                <a:spcPts val="100"/>
              </a:spcBef>
              <a:buChar char="•"/>
              <a:tabLst>
                <a:tab pos="369570" algn="l"/>
              </a:tabLst>
            </a:pPr>
            <a:r>
              <a:rPr sz="2250" spc="105" dirty="0">
                <a:latin typeface="Tahoma"/>
                <a:cs typeface="Tahoma"/>
              </a:rPr>
              <a:t>The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Creative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Language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Translator</a:t>
            </a:r>
            <a:r>
              <a:rPr sz="2250" b="1" spc="-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is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an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AI-</a:t>
            </a:r>
            <a:r>
              <a:rPr sz="2250" spc="85" dirty="0">
                <a:latin typeface="Tahoma"/>
                <a:cs typeface="Tahoma"/>
              </a:rPr>
              <a:t>powered </a:t>
            </a:r>
            <a:r>
              <a:rPr sz="2250" spc="70" dirty="0">
                <a:latin typeface="Tahoma"/>
                <a:cs typeface="Tahoma"/>
              </a:rPr>
              <a:t>tool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that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130" dirty="0">
                <a:latin typeface="Tahoma"/>
                <a:cs typeface="Tahoma"/>
              </a:rPr>
              <a:t>goes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50" dirty="0">
                <a:latin typeface="Tahoma"/>
                <a:cs typeface="Tahoma"/>
              </a:rPr>
              <a:t>far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beyond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traditional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translation.</a:t>
            </a:r>
            <a:endParaRPr sz="2250">
              <a:latin typeface="Tahoma"/>
              <a:cs typeface="Tahoma"/>
            </a:endParaRPr>
          </a:p>
          <a:p>
            <a:pPr marL="369570" marR="92710" indent="-357505">
              <a:lnSpc>
                <a:spcPct val="125000"/>
              </a:lnSpc>
              <a:buChar char="•"/>
              <a:tabLst>
                <a:tab pos="369570" algn="l"/>
              </a:tabLst>
            </a:pPr>
            <a:r>
              <a:rPr sz="2250" spc="50" dirty="0">
                <a:latin typeface="Tahoma"/>
                <a:cs typeface="Tahoma"/>
              </a:rPr>
              <a:t>Instead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simply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converting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between </a:t>
            </a:r>
            <a:r>
              <a:rPr sz="2250" spc="75" dirty="0">
                <a:latin typeface="Tahoma"/>
                <a:cs typeface="Tahoma"/>
              </a:rPr>
              <a:t>languages,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it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is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designed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b="1" spc="-45" dirty="0">
                <a:latin typeface="Tahoma"/>
                <a:cs typeface="Tahoma"/>
              </a:rPr>
              <a:t>reimagine</a:t>
            </a:r>
            <a:r>
              <a:rPr sz="2250" b="1" spc="-1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recreate </a:t>
            </a:r>
            <a:r>
              <a:rPr sz="2250" spc="95" dirty="0">
                <a:latin typeface="Tahoma"/>
                <a:cs typeface="Tahoma"/>
              </a:rPr>
              <a:t>content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in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various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creative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formats</a:t>
            </a:r>
            <a:r>
              <a:rPr sz="2250" b="1" spc="-15" dirty="0">
                <a:latin typeface="Tahoma"/>
                <a:cs typeface="Tahoma"/>
              </a:rPr>
              <a:t> </a:t>
            </a:r>
            <a:r>
              <a:rPr sz="2250" spc="125" dirty="0">
                <a:latin typeface="Tahoma"/>
                <a:cs typeface="Tahoma"/>
              </a:rPr>
              <a:t>such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-25" dirty="0">
                <a:latin typeface="Tahoma"/>
                <a:cs typeface="Tahoma"/>
              </a:rPr>
              <a:t>as: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295"/>
              </a:spcBef>
            </a:pPr>
            <a:r>
              <a:rPr sz="2650" b="0" spc="130" dirty="0">
                <a:latin typeface="Segoe UI Symbol"/>
                <a:cs typeface="Segoe UI Symbol"/>
              </a:rPr>
              <a:t>📜</a:t>
            </a:r>
            <a:r>
              <a:rPr sz="2650" b="0" spc="-95" dirty="0">
                <a:latin typeface="Segoe UI Symbol"/>
                <a:cs typeface="Segoe UI Symbol"/>
              </a:rPr>
              <a:t> </a:t>
            </a:r>
            <a:r>
              <a:rPr spc="-10" dirty="0"/>
              <a:t>Poetry</a:t>
            </a:r>
            <a:endParaRPr sz="2650">
              <a:latin typeface="Segoe UI Symbol"/>
              <a:cs typeface="Segoe UI Symbol"/>
            </a:endParaRPr>
          </a:p>
          <a:p>
            <a:pPr marL="494665">
              <a:lnSpc>
                <a:spcPct val="100000"/>
              </a:lnSpc>
              <a:spcBef>
                <a:spcPts val="195"/>
              </a:spcBef>
            </a:pPr>
            <a:r>
              <a:rPr sz="2650" b="0" spc="130" dirty="0">
                <a:latin typeface="Segoe UI Symbol"/>
                <a:cs typeface="Segoe UI Symbol"/>
              </a:rPr>
              <a:t>🎵</a:t>
            </a:r>
            <a:r>
              <a:rPr sz="2650" b="0" spc="-105" dirty="0">
                <a:latin typeface="Segoe UI Symbol"/>
                <a:cs typeface="Segoe UI Symbol"/>
              </a:rPr>
              <a:t> </a:t>
            </a:r>
            <a:r>
              <a:rPr dirty="0"/>
              <a:t>Song</a:t>
            </a:r>
            <a:r>
              <a:rPr spc="-145" dirty="0"/>
              <a:t> </a:t>
            </a:r>
            <a:r>
              <a:rPr spc="-10" dirty="0"/>
              <a:t>Lyrics</a:t>
            </a:r>
            <a:endParaRPr sz="2650">
              <a:latin typeface="Segoe UI Symbol"/>
              <a:cs typeface="Segoe UI Symbol"/>
            </a:endParaRPr>
          </a:p>
          <a:p>
            <a:pPr marL="494665">
              <a:lnSpc>
                <a:spcPct val="100000"/>
              </a:lnSpc>
              <a:spcBef>
                <a:spcPts val="195"/>
              </a:spcBef>
            </a:pPr>
            <a:r>
              <a:rPr sz="2650" b="0" spc="130" dirty="0">
                <a:latin typeface="Segoe UI Symbol"/>
                <a:cs typeface="Segoe UI Symbol"/>
              </a:rPr>
              <a:t>💬</a:t>
            </a:r>
            <a:r>
              <a:rPr sz="2650" b="0" spc="-95" dirty="0">
                <a:latin typeface="Segoe UI Symbol"/>
                <a:cs typeface="Segoe UI Symbol"/>
              </a:rPr>
              <a:t> </a:t>
            </a:r>
            <a:r>
              <a:rPr spc="-10" dirty="0"/>
              <a:t>Quotes</a:t>
            </a:r>
            <a:endParaRPr sz="2650">
              <a:latin typeface="Segoe UI Symbol"/>
              <a:cs typeface="Segoe UI Symbol"/>
            </a:endParaRPr>
          </a:p>
          <a:p>
            <a:pPr marL="494665">
              <a:lnSpc>
                <a:spcPct val="100000"/>
              </a:lnSpc>
              <a:spcBef>
                <a:spcPts val="195"/>
              </a:spcBef>
            </a:pPr>
            <a:r>
              <a:rPr sz="2650" b="0" spc="130" dirty="0">
                <a:latin typeface="Segoe UI Symbol"/>
                <a:cs typeface="Segoe UI Symbol"/>
              </a:rPr>
              <a:t>📝</a:t>
            </a:r>
            <a:r>
              <a:rPr sz="2650" b="0" spc="-40" dirty="0">
                <a:latin typeface="Segoe UI Symbol"/>
                <a:cs typeface="Segoe UI Symbol"/>
              </a:rPr>
              <a:t> </a:t>
            </a:r>
            <a:r>
              <a:rPr dirty="0"/>
              <a:t>Essays</a:t>
            </a:r>
            <a:r>
              <a:rPr spc="-90" dirty="0"/>
              <a:t> </a:t>
            </a:r>
            <a:r>
              <a:rPr spc="-35" dirty="0"/>
              <a:t>and</a:t>
            </a:r>
            <a:r>
              <a:rPr spc="-90" dirty="0"/>
              <a:t> </a:t>
            </a:r>
            <a:r>
              <a:rPr spc="-60" dirty="0"/>
              <a:t>many</a:t>
            </a:r>
            <a:r>
              <a:rPr spc="-90" dirty="0"/>
              <a:t> </a:t>
            </a:r>
            <a:r>
              <a:rPr spc="-20" dirty="0"/>
              <a:t>more</a:t>
            </a:r>
            <a:endParaRPr sz="2650">
              <a:latin typeface="Segoe UI Symbol"/>
              <a:cs typeface="Segoe UI Symbol"/>
            </a:endParaRPr>
          </a:p>
          <a:p>
            <a:pPr marL="369570" marR="5080" indent="-357505">
              <a:lnSpc>
                <a:spcPts val="3379"/>
              </a:lnSpc>
              <a:buChar char="•"/>
              <a:tabLst>
                <a:tab pos="369570" algn="l"/>
              </a:tabLst>
            </a:pPr>
            <a:r>
              <a:rPr b="0" spc="-90" dirty="0">
                <a:latin typeface="Tahoma"/>
                <a:cs typeface="Tahoma"/>
              </a:rPr>
              <a:t>It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spc="100" dirty="0">
                <a:latin typeface="Tahoma"/>
                <a:cs typeface="Tahoma"/>
              </a:rPr>
              <a:t>understands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spc="80" dirty="0">
                <a:latin typeface="Tahoma"/>
                <a:cs typeface="Tahoma"/>
              </a:rPr>
              <a:t>not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just</a:t>
            </a:r>
            <a:r>
              <a:rPr b="0" spc="-10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the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sz="2300" b="0" i="1" dirty="0">
                <a:latin typeface="Tahoma"/>
                <a:cs typeface="Tahoma"/>
              </a:rPr>
              <a:t>language</a:t>
            </a:r>
            <a:r>
              <a:rPr b="0" dirty="0">
                <a:latin typeface="Tahoma"/>
                <a:cs typeface="Tahoma"/>
              </a:rPr>
              <a:t>,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spc="85" dirty="0">
                <a:latin typeface="Tahoma"/>
                <a:cs typeface="Tahoma"/>
              </a:rPr>
              <a:t>but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also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spc="70" dirty="0">
                <a:latin typeface="Tahoma"/>
                <a:cs typeface="Tahoma"/>
              </a:rPr>
              <a:t>the </a:t>
            </a:r>
            <a:r>
              <a:rPr sz="2300" b="0" i="1" dirty="0">
                <a:latin typeface="Tahoma"/>
                <a:cs typeface="Tahoma"/>
              </a:rPr>
              <a:t>tone</a:t>
            </a:r>
            <a:r>
              <a:rPr b="0" dirty="0">
                <a:latin typeface="Tahoma"/>
                <a:cs typeface="Tahoma"/>
              </a:rPr>
              <a:t>,</a:t>
            </a:r>
            <a:r>
              <a:rPr b="0" spc="35" dirty="0">
                <a:latin typeface="Tahoma"/>
                <a:cs typeface="Tahoma"/>
              </a:rPr>
              <a:t> </a:t>
            </a:r>
            <a:r>
              <a:rPr sz="2300" b="0" i="1" dirty="0">
                <a:latin typeface="Tahoma"/>
                <a:cs typeface="Tahoma"/>
              </a:rPr>
              <a:t>emotion</a:t>
            </a:r>
            <a:r>
              <a:rPr b="0" dirty="0">
                <a:latin typeface="Tahoma"/>
                <a:cs typeface="Tahoma"/>
              </a:rPr>
              <a:t>,</a:t>
            </a:r>
            <a:r>
              <a:rPr b="0" spc="40" dirty="0">
                <a:latin typeface="Tahoma"/>
                <a:cs typeface="Tahoma"/>
              </a:rPr>
              <a:t> </a:t>
            </a:r>
            <a:r>
              <a:rPr sz="2300" b="0" i="1" spc="55" dirty="0">
                <a:latin typeface="Tahoma"/>
                <a:cs typeface="Tahoma"/>
              </a:rPr>
              <a:t>context</a:t>
            </a:r>
            <a:r>
              <a:rPr b="0" spc="55" dirty="0">
                <a:latin typeface="Tahoma"/>
                <a:cs typeface="Tahoma"/>
              </a:rPr>
              <a:t>,</a:t>
            </a:r>
            <a:r>
              <a:rPr b="0" spc="45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and</a:t>
            </a:r>
            <a:r>
              <a:rPr b="0" spc="40" dirty="0">
                <a:latin typeface="Tahoma"/>
                <a:cs typeface="Tahoma"/>
              </a:rPr>
              <a:t> </a:t>
            </a:r>
            <a:r>
              <a:rPr sz="2300" b="0" i="1" dirty="0">
                <a:latin typeface="Tahoma"/>
                <a:cs typeface="Tahoma"/>
              </a:rPr>
              <a:t>intent</a:t>
            </a:r>
            <a:r>
              <a:rPr sz="2300" b="0" i="1" spc="30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behind</a:t>
            </a:r>
            <a:r>
              <a:rPr b="0" spc="45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the</a:t>
            </a:r>
            <a:r>
              <a:rPr b="0" spc="4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text.</a:t>
            </a:r>
            <a:r>
              <a:rPr b="0" spc="45" dirty="0">
                <a:latin typeface="Tahoma"/>
                <a:cs typeface="Tahoma"/>
              </a:rPr>
              <a:t> </a:t>
            </a:r>
            <a:r>
              <a:rPr b="0" spc="-25" dirty="0">
                <a:latin typeface="Tahoma"/>
                <a:cs typeface="Tahoma"/>
              </a:rPr>
              <a:t>It </a:t>
            </a:r>
            <a:r>
              <a:rPr b="0" spc="85" dirty="0">
                <a:latin typeface="Tahoma"/>
                <a:cs typeface="Tahoma"/>
              </a:rPr>
              <a:t>then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100" dirty="0">
                <a:latin typeface="Tahoma"/>
                <a:cs typeface="Tahoma"/>
              </a:rPr>
              <a:t>reconstructs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the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content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in</a:t>
            </a:r>
            <a:r>
              <a:rPr b="0" spc="-50" dirty="0">
                <a:latin typeface="Tahoma"/>
                <a:cs typeface="Tahoma"/>
              </a:rPr>
              <a:t> </a:t>
            </a:r>
            <a:r>
              <a:rPr b="0" spc="80" dirty="0">
                <a:latin typeface="Tahoma"/>
                <a:cs typeface="Tahoma"/>
              </a:rPr>
              <a:t>a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110" dirty="0">
                <a:latin typeface="Tahoma"/>
                <a:cs typeface="Tahoma"/>
              </a:rPr>
              <a:t>new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55" dirty="0">
                <a:latin typeface="Tahoma"/>
                <a:cs typeface="Tahoma"/>
              </a:rPr>
              <a:t>form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130" dirty="0">
                <a:latin typeface="Tahoma"/>
                <a:cs typeface="Tahoma"/>
              </a:rPr>
              <a:t>— </a:t>
            </a:r>
            <a:r>
              <a:rPr b="0" spc="75" dirty="0">
                <a:latin typeface="Tahoma"/>
                <a:cs typeface="Tahoma"/>
              </a:rPr>
              <a:t>artistic,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55" dirty="0">
                <a:latin typeface="Tahoma"/>
                <a:cs typeface="Tahoma"/>
              </a:rPr>
              <a:t>meaningful,</a:t>
            </a:r>
            <a:r>
              <a:rPr b="0" spc="-50" dirty="0">
                <a:latin typeface="Tahoma"/>
                <a:cs typeface="Tahoma"/>
              </a:rPr>
              <a:t> </a:t>
            </a:r>
            <a:r>
              <a:rPr b="0" spc="95" dirty="0">
                <a:latin typeface="Tahoma"/>
                <a:cs typeface="Tahoma"/>
              </a:rPr>
              <a:t>and</a:t>
            </a:r>
            <a:r>
              <a:rPr b="0" spc="-50" dirty="0">
                <a:latin typeface="Tahoma"/>
                <a:cs typeface="Tahoma"/>
              </a:rPr>
              <a:t> </a:t>
            </a:r>
            <a:r>
              <a:rPr b="0" spc="114" dirty="0">
                <a:latin typeface="Tahoma"/>
                <a:cs typeface="Tahoma"/>
              </a:rPr>
              <a:t>audience-</a:t>
            </a:r>
            <a:r>
              <a:rPr b="0" spc="55" dirty="0">
                <a:latin typeface="Tahoma"/>
                <a:cs typeface="Tahoma"/>
              </a:rPr>
              <a:t>appropriate.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1092" y="6861902"/>
            <a:ext cx="4574540" cy="25971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9570" indent="-356870">
              <a:lnSpc>
                <a:spcPct val="100000"/>
              </a:lnSpc>
              <a:spcBef>
                <a:spcPts val="775"/>
              </a:spcBef>
              <a:buChar char="•"/>
              <a:tabLst>
                <a:tab pos="369570" algn="l"/>
              </a:tabLst>
            </a:pPr>
            <a:r>
              <a:rPr sz="2250" spc="80" dirty="0">
                <a:latin typeface="Tahoma"/>
                <a:cs typeface="Tahoma"/>
              </a:rPr>
              <a:t>Rewrites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user-</a:t>
            </a:r>
            <a:r>
              <a:rPr sz="2250" spc="90" dirty="0">
                <a:latin typeface="Tahoma"/>
                <a:cs typeface="Tahoma"/>
              </a:rPr>
              <a:t>provided</a:t>
            </a:r>
            <a:r>
              <a:rPr sz="2250" spc="-4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prose</a:t>
            </a:r>
            <a:endParaRPr sz="2250">
              <a:latin typeface="Tahoma"/>
              <a:cs typeface="Tahoma"/>
            </a:endParaRPr>
          </a:p>
          <a:p>
            <a:pPr marL="369570">
              <a:lnSpc>
                <a:spcPct val="100000"/>
              </a:lnSpc>
              <a:spcBef>
                <a:spcPts val="675"/>
              </a:spcBef>
            </a:pPr>
            <a:r>
              <a:rPr sz="2250" spc="60" dirty="0">
                <a:latin typeface="Tahoma"/>
                <a:cs typeface="Tahoma"/>
              </a:rPr>
              <a:t>into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20" dirty="0">
                <a:latin typeface="Tahoma"/>
                <a:cs typeface="Tahoma"/>
              </a:rPr>
              <a:t>selected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creative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35" dirty="0">
                <a:latin typeface="Tahoma"/>
                <a:cs typeface="Tahoma"/>
              </a:rPr>
              <a:t>format.</a:t>
            </a:r>
            <a:endParaRPr sz="2250">
              <a:latin typeface="Tahoma"/>
              <a:cs typeface="Tahoma"/>
            </a:endParaRPr>
          </a:p>
          <a:p>
            <a:pPr marL="369570" marR="128905" indent="-357505">
              <a:lnSpc>
                <a:spcPct val="125000"/>
              </a:lnSpc>
              <a:buChar char="•"/>
              <a:tabLst>
                <a:tab pos="369570" algn="l"/>
              </a:tabLst>
            </a:pPr>
            <a:r>
              <a:rPr sz="2250" spc="110" dirty="0">
                <a:latin typeface="Tahoma"/>
                <a:cs typeface="Tahoma"/>
              </a:rPr>
              <a:t>Preserves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core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meaning </a:t>
            </a:r>
            <a:r>
              <a:rPr sz="2250" spc="75" dirty="0">
                <a:latin typeface="Tahoma"/>
                <a:cs typeface="Tahoma"/>
              </a:rPr>
              <a:t>while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enhancing </a:t>
            </a:r>
            <a:r>
              <a:rPr sz="2250" spc="105" dirty="0">
                <a:latin typeface="Tahoma"/>
                <a:cs typeface="Tahoma"/>
              </a:rPr>
              <a:t>expressiveness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emotional impact.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9387" y="1328500"/>
            <a:ext cx="6800849" cy="4114799"/>
          </a:xfrm>
          <a:prstGeom prst="rect">
            <a:avLst/>
          </a:prstGeom>
        </p:spPr>
      </p:pic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TONE</a:t>
            </a:r>
            <a:r>
              <a:rPr spc="-935" dirty="0"/>
              <a:t> </a:t>
            </a:r>
            <a:r>
              <a:rPr spc="-490" dirty="0"/>
              <a:t>ADJUSTER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2943" y="1919196"/>
            <a:ext cx="7491095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 marR="5080" indent="-357505">
              <a:lnSpc>
                <a:spcPct val="125000"/>
              </a:lnSpc>
              <a:spcBef>
                <a:spcPts val="100"/>
              </a:spcBef>
              <a:buChar char="•"/>
              <a:tabLst>
                <a:tab pos="369570" algn="l"/>
              </a:tabLst>
            </a:pPr>
            <a:r>
              <a:rPr sz="2250" spc="105" dirty="0">
                <a:latin typeface="Tahoma"/>
                <a:cs typeface="Tahoma"/>
              </a:rPr>
              <a:t>The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Tone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Adjustment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feature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in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Creative </a:t>
            </a:r>
            <a:r>
              <a:rPr sz="2250" spc="95" dirty="0">
                <a:latin typeface="Tahoma"/>
                <a:cs typeface="Tahoma"/>
              </a:rPr>
              <a:t>Language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Translator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allows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users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modify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b="1" spc="-20" dirty="0">
                <a:latin typeface="Tahoma"/>
                <a:cs typeface="Tahoma"/>
              </a:rPr>
              <a:t>tone </a:t>
            </a:r>
            <a:r>
              <a:rPr sz="2250" b="1" spc="-35" dirty="0">
                <a:latin typeface="Tahoma"/>
                <a:cs typeface="Tahoma"/>
              </a:rPr>
              <a:t>and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55" dirty="0">
                <a:latin typeface="Tahoma"/>
                <a:cs typeface="Tahoma"/>
              </a:rPr>
              <a:t>formality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20" dirty="0">
                <a:latin typeface="Tahoma"/>
                <a:cs typeface="Tahoma"/>
              </a:rPr>
              <a:t>level</a:t>
            </a:r>
            <a:r>
              <a:rPr sz="2250" b="1" spc="-4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their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input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prose.</a:t>
            </a:r>
            <a:endParaRPr sz="2250">
              <a:latin typeface="Tahoma"/>
              <a:cs typeface="Tahoma"/>
            </a:endParaRPr>
          </a:p>
          <a:p>
            <a:pPr marL="369570" marR="415290" indent="-357505">
              <a:lnSpc>
                <a:spcPct val="125000"/>
              </a:lnSpc>
              <a:buChar char="•"/>
              <a:tabLst>
                <a:tab pos="369570" algn="l"/>
              </a:tabLst>
            </a:pPr>
            <a:r>
              <a:rPr sz="2250" spc="50" dirty="0">
                <a:latin typeface="Tahoma"/>
                <a:cs typeface="Tahoma"/>
              </a:rPr>
              <a:t>Instead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changing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just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words,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it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intelligently </a:t>
            </a:r>
            <a:r>
              <a:rPr sz="2250" spc="80" dirty="0">
                <a:latin typeface="Tahoma"/>
                <a:cs typeface="Tahoma"/>
              </a:rPr>
              <a:t>transforms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b="1" spc="-60" dirty="0">
                <a:latin typeface="Tahoma"/>
                <a:cs typeface="Tahoma"/>
              </a:rPr>
              <a:t>writing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style,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structure,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25" dirty="0">
                <a:latin typeface="Tahoma"/>
                <a:cs typeface="Tahoma"/>
              </a:rPr>
              <a:t>and </a:t>
            </a:r>
            <a:r>
              <a:rPr sz="2250" b="1" spc="-10" dirty="0">
                <a:latin typeface="Tahoma"/>
                <a:cs typeface="Tahoma"/>
              </a:rPr>
              <a:t>vocabulary</a:t>
            </a:r>
            <a:r>
              <a:rPr sz="2250" b="1" spc="-3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given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prose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align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with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30" dirty="0">
                <a:latin typeface="Tahoma"/>
                <a:cs typeface="Tahoma"/>
              </a:rPr>
              <a:t>a </a:t>
            </a:r>
            <a:r>
              <a:rPr sz="2250" spc="120" dirty="0">
                <a:latin typeface="Tahoma"/>
                <a:cs typeface="Tahoma"/>
              </a:rPr>
              <a:t>selected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tone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80" dirty="0">
                <a:latin typeface="Tahoma"/>
                <a:cs typeface="Tahoma"/>
              </a:rPr>
              <a:t>—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from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very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casual</a:t>
            </a:r>
            <a:r>
              <a:rPr sz="2250" b="1" spc="-2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very</a:t>
            </a:r>
            <a:r>
              <a:rPr sz="2250" b="1" spc="-135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formal</a:t>
            </a:r>
            <a:r>
              <a:rPr sz="2250" spc="-30" dirty="0">
                <a:latin typeface="Tahoma"/>
                <a:cs typeface="Tahoma"/>
              </a:rPr>
              <a:t>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6073928"/>
            <a:ext cx="7553325" cy="294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latin typeface="Tahoma"/>
                <a:cs typeface="Tahoma"/>
              </a:rPr>
              <a:t>The</a:t>
            </a:r>
            <a:r>
              <a:rPr sz="2700" b="1" spc="-260" dirty="0">
                <a:latin typeface="Tahoma"/>
                <a:cs typeface="Tahoma"/>
              </a:rPr>
              <a:t> </a:t>
            </a:r>
            <a:r>
              <a:rPr sz="2700" b="1" spc="-80" dirty="0">
                <a:latin typeface="Tahoma"/>
                <a:cs typeface="Tahoma"/>
              </a:rPr>
              <a:t>Main</a:t>
            </a:r>
            <a:r>
              <a:rPr sz="2700" b="1" spc="-254" dirty="0">
                <a:latin typeface="Tahoma"/>
                <a:cs typeface="Tahoma"/>
              </a:rPr>
              <a:t> </a:t>
            </a:r>
            <a:r>
              <a:rPr sz="2700" b="1" spc="-10" dirty="0">
                <a:latin typeface="Tahoma"/>
                <a:cs typeface="Tahoma"/>
              </a:rPr>
              <a:t>Objective:</a:t>
            </a:r>
            <a:endParaRPr sz="2700">
              <a:latin typeface="Tahoma"/>
              <a:cs typeface="Tahoma"/>
            </a:endParaRPr>
          </a:p>
          <a:p>
            <a:pPr marL="369570" marR="5080" indent="-357505">
              <a:lnSpc>
                <a:spcPct val="123600"/>
              </a:lnSpc>
              <a:spcBef>
                <a:spcPts val="2915"/>
              </a:spcBef>
              <a:buChar char="•"/>
              <a:tabLst>
                <a:tab pos="369570" algn="l"/>
              </a:tabLst>
            </a:pPr>
            <a:r>
              <a:rPr sz="2250" dirty="0">
                <a:latin typeface="Tahoma"/>
                <a:cs typeface="Tahoma"/>
              </a:rPr>
              <a:t>To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enable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users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dynamically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control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35" dirty="0">
                <a:latin typeface="Tahoma"/>
                <a:cs typeface="Tahoma"/>
              </a:rPr>
              <a:t>the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formality </a:t>
            </a:r>
            <a:r>
              <a:rPr sz="2250" b="1" spc="-35" dirty="0">
                <a:latin typeface="Tahoma"/>
                <a:cs typeface="Tahoma"/>
              </a:rPr>
              <a:t>and</a:t>
            </a:r>
            <a:r>
              <a:rPr sz="2250" b="1" spc="-14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tone</a:t>
            </a:r>
            <a:r>
              <a:rPr sz="2250" b="1" spc="-3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their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text—</a:t>
            </a:r>
            <a:r>
              <a:rPr sz="2250" spc="70" dirty="0">
                <a:latin typeface="Tahoma"/>
                <a:cs typeface="Tahoma"/>
              </a:rPr>
              <a:t>ranging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from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300" i="1" spc="65" dirty="0">
                <a:latin typeface="Tahoma"/>
                <a:cs typeface="Tahoma"/>
              </a:rPr>
              <a:t>very</a:t>
            </a:r>
            <a:r>
              <a:rPr sz="2300" i="1" spc="-90" dirty="0">
                <a:latin typeface="Tahoma"/>
                <a:cs typeface="Tahoma"/>
              </a:rPr>
              <a:t> </a:t>
            </a:r>
            <a:r>
              <a:rPr sz="2300" i="1" spc="75" dirty="0">
                <a:latin typeface="Tahoma"/>
                <a:cs typeface="Tahoma"/>
              </a:rPr>
              <a:t>casual</a:t>
            </a:r>
            <a:r>
              <a:rPr sz="2300" i="1" spc="-95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to </a:t>
            </a:r>
            <a:r>
              <a:rPr sz="2300" i="1" spc="65" dirty="0">
                <a:latin typeface="Tahoma"/>
                <a:cs typeface="Tahoma"/>
              </a:rPr>
              <a:t>very</a:t>
            </a:r>
            <a:r>
              <a:rPr sz="2300" i="1" spc="-75" dirty="0">
                <a:latin typeface="Tahoma"/>
                <a:cs typeface="Tahoma"/>
              </a:rPr>
              <a:t> </a:t>
            </a:r>
            <a:r>
              <a:rPr sz="2300" i="1" spc="45" dirty="0">
                <a:latin typeface="Tahoma"/>
                <a:cs typeface="Tahoma"/>
              </a:rPr>
              <a:t>formal</a:t>
            </a:r>
            <a:r>
              <a:rPr sz="2250" spc="45" dirty="0">
                <a:latin typeface="Tahoma"/>
                <a:cs typeface="Tahoma"/>
              </a:rPr>
              <a:t>—</a:t>
            </a:r>
            <a:r>
              <a:rPr sz="2250" spc="75" dirty="0">
                <a:latin typeface="Tahoma"/>
                <a:cs typeface="Tahoma"/>
              </a:rPr>
              <a:t>while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preserving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original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50" dirty="0">
                <a:latin typeface="Tahoma"/>
                <a:cs typeface="Tahoma"/>
              </a:rPr>
              <a:t>meaning, </a:t>
            </a:r>
            <a:r>
              <a:rPr sz="2250" spc="140" dirty="0">
                <a:latin typeface="Tahoma"/>
                <a:cs typeface="Tahoma"/>
              </a:rPr>
              <a:t>so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that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output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aligns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with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b="1" spc="-55" dirty="0">
                <a:latin typeface="Tahoma"/>
                <a:cs typeface="Tahoma"/>
              </a:rPr>
              <a:t>target</a:t>
            </a:r>
            <a:r>
              <a:rPr sz="2250" b="1" spc="-130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audience</a:t>
            </a:r>
            <a:r>
              <a:rPr sz="2250" spc="-10" dirty="0">
                <a:latin typeface="Tahoma"/>
                <a:cs typeface="Tahoma"/>
              </a:rPr>
              <a:t>, </a:t>
            </a:r>
            <a:r>
              <a:rPr sz="2250" b="1" spc="-25" dirty="0">
                <a:latin typeface="Tahoma"/>
                <a:cs typeface="Tahoma"/>
              </a:rPr>
              <a:t>context</a:t>
            </a:r>
            <a:r>
              <a:rPr sz="2250" spc="-25" dirty="0">
                <a:latin typeface="Tahoma"/>
                <a:cs typeface="Tahoma"/>
              </a:rPr>
              <a:t>,</a:t>
            </a:r>
            <a:r>
              <a:rPr sz="2250" spc="-8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85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purpose</a:t>
            </a:r>
            <a:r>
              <a:rPr sz="2250" b="1" spc="-4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8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8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communication.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237" y="1640723"/>
            <a:ext cx="6810374" cy="7010399"/>
          </a:xfrm>
          <a:prstGeom prst="rect">
            <a:avLst/>
          </a:prstGeom>
        </p:spPr>
      </p:pic>
      <p:pic>
        <p:nvPicPr>
          <p:cNvPr id="6" name="object 6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2872" y="4398997"/>
            <a:ext cx="5423535" cy="34544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250" spc="110" dirty="0">
                <a:latin typeface="Tahoma"/>
                <a:cs typeface="Tahoma"/>
              </a:rPr>
              <a:t>An</a:t>
            </a:r>
            <a:r>
              <a:rPr sz="2250" spc="-4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old</a:t>
            </a:r>
            <a:r>
              <a:rPr sz="2250" spc="-4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woman,</a:t>
            </a:r>
            <a:r>
              <a:rPr sz="2250" spc="-3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all</a:t>
            </a:r>
            <a:r>
              <a:rPr sz="2250" spc="-40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alone,</a:t>
            </a:r>
            <a:endParaRPr sz="2250">
              <a:latin typeface="Tahoma"/>
              <a:cs typeface="Tahoma"/>
            </a:endParaRPr>
          </a:p>
          <a:p>
            <a:pPr marL="92710">
              <a:lnSpc>
                <a:spcPct val="100000"/>
              </a:lnSpc>
              <a:spcBef>
                <a:spcPts val="675"/>
              </a:spcBef>
            </a:pPr>
            <a:r>
              <a:rPr sz="2250" spc="-90" dirty="0">
                <a:latin typeface="Tahoma"/>
                <a:cs typeface="Tahoma"/>
              </a:rPr>
              <a:t>In</a:t>
            </a:r>
            <a:r>
              <a:rPr sz="2250" spc="-7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small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cottage,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made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her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50" dirty="0">
                <a:latin typeface="Tahoma"/>
                <a:cs typeface="Tahoma"/>
              </a:rPr>
              <a:t>home.</a:t>
            </a:r>
            <a:endParaRPr sz="2250">
              <a:latin typeface="Tahoma"/>
              <a:cs typeface="Tahoma"/>
            </a:endParaRPr>
          </a:p>
          <a:p>
            <a:pPr marL="92710" marR="86995">
              <a:lnSpc>
                <a:spcPct val="125000"/>
              </a:lnSpc>
            </a:pPr>
            <a:r>
              <a:rPr sz="2250" spc="-90" dirty="0">
                <a:latin typeface="Tahoma"/>
                <a:cs typeface="Tahoma"/>
              </a:rPr>
              <a:t>It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stood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25" dirty="0">
                <a:latin typeface="Tahoma"/>
                <a:cs typeface="Tahoma"/>
              </a:rPr>
              <a:t>edge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25" dirty="0">
                <a:latin typeface="Tahoma"/>
                <a:cs typeface="Tahoma"/>
              </a:rPr>
              <a:t>woods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40" dirty="0">
                <a:latin typeface="Tahoma"/>
                <a:cs typeface="Tahoma"/>
              </a:rPr>
              <a:t>so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deep. </a:t>
            </a:r>
            <a:r>
              <a:rPr sz="2250" spc="90" dirty="0">
                <a:latin typeface="Tahoma"/>
                <a:cs typeface="Tahoma"/>
              </a:rPr>
              <a:t>Her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quiet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days,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she'd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gently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-10" dirty="0">
                <a:latin typeface="Tahoma"/>
                <a:cs typeface="Tahoma"/>
              </a:rPr>
              <a:t>keep: </a:t>
            </a:r>
            <a:r>
              <a:rPr sz="2250" spc="65" dirty="0">
                <a:latin typeface="Tahoma"/>
                <a:cs typeface="Tahoma"/>
              </a:rPr>
              <a:t>Tending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garden,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green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wide, </a:t>
            </a:r>
            <a:r>
              <a:rPr sz="2250" spc="120" dirty="0">
                <a:latin typeface="Tahoma"/>
                <a:cs typeface="Tahoma"/>
              </a:rPr>
              <a:t>And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talking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birds,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by</a:t>
            </a:r>
            <a:r>
              <a:rPr sz="2250" spc="-7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her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side.</a:t>
            </a:r>
            <a:endParaRPr sz="2250">
              <a:latin typeface="Tahoma"/>
              <a:cs typeface="Tahoma"/>
            </a:endParaRPr>
          </a:p>
          <a:p>
            <a:pPr marL="92710" marR="5080">
              <a:lnSpc>
                <a:spcPct val="125000"/>
              </a:lnSpc>
            </a:pPr>
            <a:r>
              <a:rPr sz="2250" spc="95" dirty="0">
                <a:latin typeface="Tahoma"/>
                <a:cs typeface="Tahoma"/>
              </a:rPr>
              <a:t>One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day,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young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girl,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lost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25" dirty="0">
                <a:latin typeface="Tahoma"/>
                <a:cs typeface="Tahoma"/>
              </a:rPr>
              <a:t> </a:t>
            </a:r>
            <a:r>
              <a:rPr sz="2250" spc="45" dirty="0">
                <a:latin typeface="Tahoma"/>
                <a:cs typeface="Tahoma"/>
              </a:rPr>
              <a:t>afraid, </a:t>
            </a:r>
            <a:r>
              <a:rPr sz="2250" spc="120" dirty="0">
                <a:latin typeface="Tahoma"/>
                <a:cs typeface="Tahoma"/>
              </a:rPr>
              <a:t>Upon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her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cottage,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stumbled,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dismayed.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7985" y="4399267"/>
            <a:ext cx="7821295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50" spc="80" dirty="0">
                <a:latin typeface="Tahoma"/>
                <a:cs typeface="Tahoma"/>
              </a:rPr>
              <a:t>"The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old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woman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lived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alone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in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small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10" dirty="0">
                <a:latin typeface="Tahoma"/>
                <a:cs typeface="Tahoma"/>
              </a:rPr>
              <a:t>cottage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edge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woods.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20" dirty="0">
                <a:latin typeface="Tahoma"/>
                <a:cs typeface="Tahoma"/>
              </a:rPr>
              <a:t>She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spent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her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14" dirty="0">
                <a:latin typeface="Tahoma"/>
                <a:cs typeface="Tahoma"/>
              </a:rPr>
              <a:t>days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tending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her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garden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and </a:t>
            </a:r>
            <a:r>
              <a:rPr sz="2250" spc="65" dirty="0">
                <a:latin typeface="Tahoma"/>
                <a:cs typeface="Tahoma"/>
              </a:rPr>
              <a:t>talking</a:t>
            </a:r>
            <a:r>
              <a:rPr sz="2250" spc="-35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to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birds.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One</a:t>
            </a:r>
            <a:r>
              <a:rPr sz="2250" spc="-3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day,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a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85" dirty="0">
                <a:latin typeface="Tahoma"/>
                <a:cs typeface="Tahoma"/>
              </a:rPr>
              <a:t>young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girl</a:t>
            </a:r>
            <a:r>
              <a:rPr sz="2250" spc="-3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stumbled</a:t>
            </a:r>
            <a:r>
              <a:rPr sz="2250" spc="-30" dirty="0">
                <a:latin typeface="Tahoma"/>
                <a:cs typeface="Tahoma"/>
              </a:rPr>
              <a:t> </a:t>
            </a:r>
            <a:r>
              <a:rPr sz="2250" spc="65" dirty="0">
                <a:latin typeface="Tahoma"/>
                <a:cs typeface="Tahoma"/>
              </a:rPr>
              <a:t>upon </a:t>
            </a:r>
            <a:r>
              <a:rPr sz="2250" spc="70" dirty="0">
                <a:latin typeface="Tahoma"/>
                <a:cs typeface="Tahoma"/>
              </a:rPr>
              <a:t>her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cottage,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lost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frightened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OUTPUT</a:t>
            </a:r>
            <a:r>
              <a:rPr spc="-919" dirty="0"/>
              <a:t> </a:t>
            </a:r>
            <a:r>
              <a:rPr spc="-330" dirty="0"/>
              <a:t>SAMPLES</a:t>
            </a:r>
            <a:r>
              <a:rPr spc="-919" dirty="0"/>
              <a:t> </a:t>
            </a:r>
            <a:r>
              <a:rPr spc="-395" dirty="0"/>
              <a:t>AND</a:t>
            </a:r>
            <a:r>
              <a:rPr spc="-915" dirty="0"/>
              <a:t> </a:t>
            </a:r>
            <a:r>
              <a:rPr spc="-425" dirty="0"/>
              <a:t>DEMONSTRATION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7985" y="2521545"/>
            <a:ext cx="10223500" cy="157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8490585" algn="l"/>
              </a:tabLst>
            </a:pPr>
            <a:r>
              <a:rPr sz="4050" b="1" spc="-295" dirty="0">
                <a:latin typeface="Tahoma"/>
                <a:cs typeface="Tahoma"/>
              </a:rPr>
              <a:t>Input</a:t>
            </a:r>
            <a:r>
              <a:rPr sz="4050" b="1" dirty="0">
                <a:latin typeface="Tahoma"/>
                <a:cs typeface="Tahoma"/>
              </a:rPr>
              <a:t>	</a:t>
            </a:r>
            <a:r>
              <a:rPr sz="4050" b="1" spc="-110" dirty="0">
                <a:latin typeface="Tahoma"/>
                <a:cs typeface="Tahoma"/>
              </a:rPr>
              <a:t>Output</a:t>
            </a:r>
            <a:endParaRPr sz="4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65"/>
              </a:spcBef>
            </a:pPr>
            <a:r>
              <a:rPr sz="2250" spc="-25" dirty="0">
                <a:latin typeface="Tahoma"/>
                <a:cs typeface="Tahoma"/>
              </a:rPr>
              <a:t>01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8290142"/>
            <a:ext cx="37719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25" dirty="0">
                <a:latin typeface="Tahoma"/>
                <a:cs typeface="Tahoma"/>
              </a:rPr>
              <a:t>02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7" name="object 7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394" y="9606967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28545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3164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0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19381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9381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68618" y="291597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8618" y="5338768"/>
            <a:ext cx="0" cy="4667250"/>
          </a:xfrm>
          <a:custGeom>
            <a:avLst/>
            <a:gdLst/>
            <a:ahLst/>
            <a:cxnLst/>
            <a:rect l="l" t="t" r="r" b="b"/>
            <a:pathLst>
              <a:path h="4667250">
                <a:moveTo>
                  <a:pt x="0" y="0"/>
                </a:moveTo>
                <a:lnTo>
                  <a:pt x="0" y="466724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03926" y="5150565"/>
            <a:ext cx="4000500" cy="0"/>
          </a:xfrm>
          <a:custGeom>
            <a:avLst/>
            <a:gdLst/>
            <a:ahLst/>
            <a:cxnLst/>
            <a:rect l="l" t="t" r="r" b="b"/>
            <a:pathLst>
              <a:path w="4000500">
                <a:moveTo>
                  <a:pt x="0" y="0"/>
                </a:moveTo>
                <a:lnTo>
                  <a:pt x="40004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5"/>
            <a:ext cx="9144000" cy="5160645"/>
            <a:chOff x="0" y="5"/>
            <a:chExt cx="9144000" cy="5160645"/>
          </a:xfrm>
        </p:grpSpPr>
        <p:sp>
          <p:nvSpPr>
            <p:cNvPr id="12" name="object 12"/>
            <p:cNvSpPr/>
            <p:nvPr/>
          </p:nvSpPr>
          <p:spPr>
            <a:xfrm>
              <a:off x="288868" y="5150565"/>
              <a:ext cx="4000500" cy="0"/>
            </a:xfrm>
            <a:custGeom>
              <a:avLst/>
              <a:gdLst/>
              <a:ahLst/>
              <a:cxnLst/>
              <a:rect l="l" t="t" r="r" b="b"/>
              <a:pathLst>
                <a:path w="4000500">
                  <a:moveTo>
                    <a:pt x="0" y="0"/>
                  </a:moveTo>
                  <a:lnTo>
                    <a:pt x="400049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"/>
              <a:ext cx="9143999" cy="51434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5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9143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5143499"/>
                  </a:lnTo>
                  <a:close/>
                </a:path>
              </a:pathLst>
            </a:custGeom>
            <a:solidFill>
              <a:srgbClr val="168AAC">
                <a:alpha val="66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406273" y="1309439"/>
            <a:ext cx="5090795" cy="180721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 marR="5080">
              <a:lnSpc>
                <a:spcPct val="75200"/>
              </a:lnSpc>
              <a:spcBef>
                <a:spcPts val="2115"/>
              </a:spcBef>
            </a:pPr>
            <a:r>
              <a:rPr sz="6650" spc="-484" dirty="0"/>
              <a:t>ORIGINALITY </a:t>
            </a:r>
            <a:r>
              <a:rPr sz="6650" spc="-550" dirty="0"/>
              <a:t>PRESERVED</a:t>
            </a:r>
            <a:endParaRPr sz="6650"/>
          </a:p>
        </p:txBody>
      </p:sp>
      <p:sp>
        <p:nvSpPr>
          <p:cNvPr id="16" name="object 16"/>
          <p:cNvSpPr txBox="1"/>
          <p:nvPr/>
        </p:nvSpPr>
        <p:spPr>
          <a:xfrm>
            <a:off x="273050" y="5311780"/>
            <a:ext cx="446913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160" dirty="0">
                <a:latin typeface="Tahoma"/>
                <a:cs typeface="Tahoma"/>
              </a:rPr>
              <a:t>Accuracy</a:t>
            </a:r>
            <a:r>
              <a:rPr sz="3750" spc="-235" dirty="0">
                <a:latin typeface="Tahoma"/>
                <a:cs typeface="Tahoma"/>
              </a:rPr>
              <a:t> </a:t>
            </a:r>
            <a:r>
              <a:rPr sz="3750" spc="114" dirty="0">
                <a:latin typeface="Tahoma"/>
                <a:cs typeface="Tahoma"/>
              </a:rPr>
              <a:t>Assurance</a:t>
            </a:r>
            <a:endParaRPr sz="37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5040" y="5264155"/>
            <a:ext cx="828929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50" spc="-90" dirty="0">
                <a:latin typeface="Tahoma"/>
                <a:cs typeface="Tahoma"/>
              </a:rPr>
              <a:t>In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50" dirty="0">
                <a:latin typeface="Tahoma"/>
                <a:cs typeface="Tahoma"/>
              </a:rPr>
              <a:t>realm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translation,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35" dirty="0">
                <a:latin typeface="Tahoma"/>
                <a:cs typeface="Tahoma"/>
              </a:rPr>
              <a:t>essence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lies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maintaining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the </a:t>
            </a:r>
            <a:r>
              <a:rPr sz="2250" spc="80" dirty="0">
                <a:latin typeface="Tahoma"/>
                <a:cs typeface="Tahoma"/>
              </a:rPr>
              <a:t>authenticity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original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75" dirty="0">
                <a:latin typeface="Tahoma"/>
                <a:cs typeface="Tahoma"/>
              </a:rPr>
              <a:t>text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dirty="0">
                <a:latin typeface="Tahoma"/>
                <a:cs typeface="Tahoma"/>
              </a:rPr>
              <a:t>in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90" dirty="0">
                <a:latin typeface="Tahoma"/>
                <a:cs typeface="Tahoma"/>
              </a:rPr>
              <a:t>every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aspect.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Our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project </a:t>
            </a:r>
            <a:r>
              <a:rPr sz="2250" spc="95" dirty="0">
                <a:latin typeface="Tahoma"/>
                <a:cs typeface="Tahoma"/>
              </a:rPr>
              <a:t>ensures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the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80" dirty="0">
                <a:latin typeface="Tahoma"/>
                <a:cs typeface="Tahoma"/>
              </a:rPr>
              <a:t>preservation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100" dirty="0">
                <a:latin typeface="Tahoma"/>
                <a:cs typeface="Tahoma"/>
              </a:rPr>
              <a:t>of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meaning,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55" dirty="0">
                <a:latin typeface="Tahoma"/>
                <a:cs typeface="Tahoma"/>
              </a:rPr>
              <a:t>tone,</a:t>
            </a:r>
            <a:r>
              <a:rPr sz="2250" spc="-6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and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105" dirty="0">
                <a:latin typeface="Tahoma"/>
                <a:cs typeface="Tahoma"/>
              </a:rPr>
              <a:t>voice</a:t>
            </a:r>
            <a:r>
              <a:rPr sz="2250" spc="-60" dirty="0">
                <a:latin typeface="Tahoma"/>
                <a:cs typeface="Tahoma"/>
              </a:rPr>
              <a:t> </a:t>
            </a:r>
            <a:r>
              <a:rPr sz="2250" spc="60" dirty="0">
                <a:latin typeface="Tahoma"/>
                <a:cs typeface="Tahoma"/>
              </a:rPr>
              <a:t>with </a:t>
            </a:r>
            <a:r>
              <a:rPr sz="2250" spc="85" dirty="0">
                <a:latin typeface="Tahoma"/>
                <a:cs typeface="Tahoma"/>
              </a:rPr>
              <a:t>utmost</a:t>
            </a:r>
            <a:r>
              <a:rPr sz="2250" spc="-55" dirty="0">
                <a:latin typeface="Tahoma"/>
                <a:cs typeface="Tahoma"/>
              </a:rPr>
              <a:t> </a:t>
            </a:r>
            <a:r>
              <a:rPr sz="2250" spc="95" dirty="0">
                <a:latin typeface="Tahoma"/>
                <a:cs typeface="Tahoma"/>
              </a:rPr>
              <a:t>accuracy,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delivering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an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unparalleled</a:t>
            </a:r>
            <a:r>
              <a:rPr sz="2250" spc="-50" dirty="0">
                <a:latin typeface="Tahoma"/>
                <a:cs typeface="Tahoma"/>
              </a:rPr>
              <a:t> </a:t>
            </a:r>
            <a:r>
              <a:rPr sz="2250" spc="70" dirty="0">
                <a:latin typeface="Tahoma"/>
                <a:cs typeface="Tahoma"/>
              </a:rPr>
              <a:t>experience.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01979" y="301631"/>
            <a:ext cx="14744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120" dirty="0">
                <a:latin typeface="Tahoma"/>
                <a:cs typeface="Tahoma"/>
              </a:rPr>
              <a:t>COMPANY</a:t>
            </a:r>
            <a:r>
              <a:rPr sz="1350" spc="40" dirty="0">
                <a:latin typeface="Tahoma"/>
                <a:cs typeface="Tahoma"/>
              </a:rPr>
              <a:t> </a:t>
            </a:r>
            <a:r>
              <a:rPr sz="1350" spc="95" dirty="0">
                <a:latin typeface="Tahoma"/>
                <a:cs typeface="Tahoma"/>
              </a:rPr>
              <a:t>NAME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975382" y="301631"/>
            <a:ext cx="15043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65" dirty="0">
                <a:latin typeface="Tahoma"/>
                <a:cs typeface="Tahoma"/>
              </a:rPr>
              <a:t>07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spc="114" dirty="0">
                <a:latin typeface="Tahoma"/>
                <a:cs typeface="Tahoma"/>
              </a:rPr>
              <a:t>AUGUST</a:t>
            </a:r>
            <a:r>
              <a:rPr sz="1350" spc="25" dirty="0">
                <a:latin typeface="Tahoma"/>
                <a:cs typeface="Tahoma"/>
              </a:rPr>
              <a:t> </a:t>
            </a:r>
            <a:r>
              <a:rPr sz="1350" spc="80" dirty="0">
                <a:latin typeface="Tahoma"/>
                <a:cs typeface="Tahoma"/>
              </a:rPr>
              <a:t>2025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20" name="object 20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394" y="9606972"/>
            <a:ext cx="771524" cy="466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902</Words>
  <Application>Microsoft Office PowerPoint</Application>
  <PresentationFormat>Custom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Segoe UI Symbol</vt:lpstr>
      <vt:lpstr>Tahoma</vt:lpstr>
      <vt:lpstr>Verdana</vt:lpstr>
      <vt:lpstr>Office Theme</vt:lpstr>
      <vt:lpstr>VIT CHENNAI CODEZILLA</vt:lpstr>
      <vt:lpstr>PROBLEM STATEMENT</vt:lpstr>
      <vt:lpstr>PROJECT OBJECTIVE</vt:lpstr>
      <vt:lpstr>KEY FEATURES</vt:lpstr>
      <vt:lpstr>LANGUAGE TRANSLATOR</vt:lpstr>
      <vt:lpstr>CREATIVE TRANSLATOR</vt:lpstr>
      <vt:lpstr>TONE ADJUSTER</vt:lpstr>
      <vt:lpstr>OUTPUT SAMPLES AND DEMONSTRATION</vt:lpstr>
      <vt:lpstr>ORIGINALITY PRESERVED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khushi banjan</cp:lastModifiedBy>
  <cp:revision>1</cp:revision>
  <dcterms:created xsi:type="dcterms:W3CDTF">2025-08-07T21:14:39Z</dcterms:created>
  <dcterms:modified xsi:type="dcterms:W3CDTF">2025-08-07T21:16:40Z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2025-08-07T00:00:00Z</vt:filetime>
  </property>
  <property fmtid="{D5CDD505-2E9C-101B-9397-08002B2CF9AE}" pid="5" name="Producer">
    <vt:lpwstr>Skia/PDF m105</vt:lpwstr>
  </property>
</Properties>
</file>