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lochan Tripathy" initials="TT" lastIdx="1" clrIdx="0">
    <p:extLst>
      <p:ext uri="{19B8F6BF-5375-455C-9EA6-DF929625EA0E}">
        <p15:presenceInfo xmlns:p15="http://schemas.microsoft.com/office/powerpoint/2012/main" userId="78d5cacffc66d5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B329F-4EDF-4F48-99CD-DA88899A496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101C-2ED1-429F-8482-B375B857F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5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5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0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0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2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7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0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FD13-FCEE-4606-84C0-2AF5149B31E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98E08A-A9BC-4CDF-AFA3-49198B56AA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5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in/trilochan-tripathy-131682137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Trilochan-Tripathy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34.png"/><Relationship Id="rId2" Type="http://schemas.openxmlformats.org/officeDocument/2006/relationships/hyperlink" Target="https://www.linkedin.com/in/trilochan-tripathy-131682137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hyperlink" Target="https://github.com/Trilochan-Tripathy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jpg"/><Relationship Id="rId7" Type="http://schemas.openxmlformats.org/officeDocument/2006/relationships/image" Target="../media/image36.png"/><Relationship Id="rId2" Type="http://schemas.openxmlformats.org/officeDocument/2006/relationships/hyperlink" Target="https://www.linkedin.com/in/trilochan-tripathy-131682137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openxmlformats.org/officeDocument/2006/relationships/hyperlink" Target="https://github.com/Trilochan-Tripath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ilochan-Tripathy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trilochan-tripathy-131682137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rilochan-Tripathy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www.linkedin.com/in/trilochan-tripathy-131682137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hyperlink" Target="https://github.com/Trilochan-Tripath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hyperlink" Target="https://www.linkedin.com/in/trilochan-tripathy-131682137/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ilochan-Tripathy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trilochan-tripathy-131682137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hyperlink" Target="https://github.com/Trilochan-Tripathy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hyperlink" Target="https://www.linkedin.com/in/trilochan-tripathy-131682137/" TargetMode="Externa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ilochan-Tripathy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26.png"/><Relationship Id="rId2" Type="http://schemas.openxmlformats.org/officeDocument/2006/relationships/hyperlink" Target="https://www.linkedin.com/in/trilochan-tripathy-131682137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jpg"/><Relationship Id="rId7" Type="http://schemas.openxmlformats.org/officeDocument/2006/relationships/image" Target="../media/image28.png"/><Relationship Id="rId2" Type="http://schemas.openxmlformats.org/officeDocument/2006/relationships/hyperlink" Target="https://www.linkedin.com/in/trilochan-tripathy-131682137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hyperlink" Target="https://github.com/Trilochan-Tripathy" TargetMode="Externa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32.png"/><Relationship Id="rId2" Type="http://schemas.openxmlformats.org/officeDocument/2006/relationships/hyperlink" Target="https://www.linkedin.com/in/trilochan-tripathy-131682137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hyperlink" Target="https://github.com/Trilochan-Tripat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24D4A9-0E1C-6BB1-5093-2B7C2288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38" y="891887"/>
            <a:ext cx="5747257" cy="4355031"/>
          </a:xfrm>
          <a:prstGeom prst="roundRect">
            <a:avLst>
              <a:gd name="adj" fmla="val 20525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74FB51-EF69-FCDF-22BC-EF3CDC631AAC}"/>
              </a:ext>
            </a:extLst>
          </p:cNvPr>
          <p:cNvSpPr/>
          <p:nvPr/>
        </p:nvSpPr>
        <p:spPr>
          <a:xfrm>
            <a:off x="5130297" y="1730039"/>
            <a:ext cx="742037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Consumer Goods Insights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4390DC5-CBB6-AAAD-55C5-28C7C42AD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484" y="-7402"/>
            <a:ext cx="540000" cy="5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F4FF09-61EC-48FF-B384-5EE888A34793}"/>
              </a:ext>
            </a:extLst>
          </p:cNvPr>
          <p:cNvSpPr/>
          <p:nvPr/>
        </p:nvSpPr>
        <p:spPr>
          <a:xfrm>
            <a:off x="9264097" y="20548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Go to GitHub profile">
            <a:hlinkClick r:id="rId5"/>
            <a:extLst>
              <a:ext uri="{FF2B5EF4-FFF2-40B4-BE49-F238E27FC236}">
                <a16:creationId xmlns:a16="http://schemas.microsoft.com/office/drawing/2014/main" id="{68203DC3-2DAE-AD86-D3D0-FD4E9C3B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1371"/>
            <a:ext cx="87942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EFA301-C97E-C933-4B24-C6A78642FB6F}"/>
              </a:ext>
            </a:extLst>
          </p:cNvPr>
          <p:cNvSpPr/>
          <p:nvPr/>
        </p:nvSpPr>
        <p:spPr>
          <a:xfrm>
            <a:off x="7997144" y="4466901"/>
            <a:ext cx="168668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 Used:-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E828B4-6192-86FB-6BE3-4955868A2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730" y="4435428"/>
            <a:ext cx="969973" cy="540000"/>
          </a:xfrm>
          <a:prstGeom prst="rect">
            <a:avLst/>
          </a:prstGeom>
        </p:spPr>
      </p:pic>
      <p:pic>
        <p:nvPicPr>
          <p:cNvPr id="1030" name="Picture 6" descr="Power BI Logo and sign, new logo meaning and history, PNG, SVG">
            <a:extLst>
              <a:ext uri="{FF2B5EF4-FFF2-40B4-BE49-F238E27FC236}">
                <a16:creationId xmlns:a16="http://schemas.microsoft.com/office/drawing/2014/main" id="{4F2933C1-68F7-41EB-968D-00620783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410" y="4416450"/>
            <a:ext cx="96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3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1A5B7-3272-2588-A877-9D4A0D5F5FE6}"/>
              </a:ext>
            </a:extLst>
          </p:cNvPr>
          <p:cNvSpPr txBox="1"/>
          <p:nvPr/>
        </p:nvSpPr>
        <p:spPr>
          <a:xfrm>
            <a:off x="202923" y="235035"/>
            <a:ext cx="562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-- Get the complete report of the Gross sales amount for the customer “Atliq Exclusive” for each month. </a:t>
            </a:r>
            <a:endParaRPr lang="en-IN" sz="1600" dirty="0"/>
          </a:p>
        </p:txBody>
      </p:sp>
      <p:pic>
        <p:nvPicPr>
          <p:cNvPr id="12" name="Picture 11">
            <a:hlinkClick r:id="rId2"/>
            <a:extLst>
              <a:ext uri="{FF2B5EF4-FFF2-40B4-BE49-F238E27FC236}">
                <a16:creationId xmlns:a16="http://schemas.microsoft.com/office/drawing/2014/main" id="{F5247482-EF4F-E33C-C3D9-53A4B865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646603-0E1F-5D56-88FB-5DE29E524A58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2" descr="Go to GitHub profile">
            <a:hlinkClick r:id="rId4"/>
            <a:extLst>
              <a:ext uri="{FF2B5EF4-FFF2-40B4-BE49-F238E27FC236}">
                <a16:creationId xmlns:a16="http://schemas.microsoft.com/office/drawing/2014/main" id="{268EA26C-E4DA-F1B2-449E-AAD19052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223EC9-E77E-F509-54B7-8A82EEEED784}"/>
              </a:ext>
            </a:extLst>
          </p:cNvPr>
          <p:cNvSpPr txBox="1"/>
          <p:nvPr/>
        </p:nvSpPr>
        <p:spPr>
          <a:xfrm>
            <a:off x="1056000" y="4568832"/>
            <a:ext cx="1008000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the fiscal year 2021, Flipkart, </a:t>
            </a:r>
            <a:r>
              <a:rPr lang="en-IN" dirty="0" err="1"/>
              <a:t>Viveks</a:t>
            </a:r>
            <a:r>
              <a:rPr lang="en-IN" dirty="0"/>
              <a:t>, Croma, Ezone, and Amazon are the top 5 customers who received the highest pre-discount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Flipkart made the highest discount with 31%.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4A76-1B83-9EC1-870E-41304D6B0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23" y="997798"/>
            <a:ext cx="5213618" cy="2400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B603E-03FA-BD92-8696-06E452B30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461" y="527422"/>
            <a:ext cx="4360539" cy="3708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636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1A5B7-3272-2588-A877-9D4A0D5F5FE6}"/>
              </a:ext>
            </a:extLst>
          </p:cNvPr>
          <p:cNvSpPr txBox="1"/>
          <p:nvPr/>
        </p:nvSpPr>
        <p:spPr>
          <a:xfrm>
            <a:off x="202923" y="235035"/>
            <a:ext cx="562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which quarter of 2020, got the maximum </a:t>
            </a:r>
            <a:r>
              <a:rPr lang="en-US" sz="1600" dirty="0" err="1"/>
              <a:t>total_sold_quantity</a:t>
            </a:r>
            <a:r>
              <a:rPr lang="en-US" sz="1600" dirty="0"/>
              <a:t>?</a:t>
            </a:r>
            <a:endParaRPr lang="en-IN" sz="1600" dirty="0"/>
          </a:p>
        </p:txBody>
      </p:sp>
      <p:pic>
        <p:nvPicPr>
          <p:cNvPr id="12" name="Picture 11">
            <a:hlinkClick r:id="rId2"/>
            <a:extLst>
              <a:ext uri="{FF2B5EF4-FFF2-40B4-BE49-F238E27FC236}">
                <a16:creationId xmlns:a16="http://schemas.microsoft.com/office/drawing/2014/main" id="{F5247482-EF4F-E33C-C3D9-53A4B865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646603-0E1F-5D56-88FB-5DE29E524A58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2" descr="Go to GitHub profile">
            <a:hlinkClick r:id="rId4"/>
            <a:extLst>
              <a:ext uri="{FF2B5EF4-FFF2-40B4-BE49-F238E27FC236}">
                <a16:creationId xmlns:a16="http://schemas.microsoft.com/office/drawing/2014/main" id="{268EA26C-E4DA-F1B2-449E-AAD19052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223EC9-E77E-F509-54B7-8A82EEEED784}"/>
              </a:ext>
            </a:extLst>
          </p:cNvPr>
          <p:cNvSpPr txBox="1"/>
          <p:nvPr/>
        </p:nvSpPr>
        <p:spPr>
          <a:xfrm>
            <a:off x="942984" y="4741380"/>
            <a:ext cx="1008000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first quarter of fiscal year 2020, </a:t>
            </a:r>
            <a:r>
              <a:rPr lang="en-US" dirty="0" err="1"/>
              <a:t>Atliq</a:t>
            </a:r>
            <a:r>
              <a:rPr lang="en-US" dirty="0"/>
              <a:t> Hardware sold the most number of quantities (Over 7 Million).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Atliq</a:t>
            </a:r>
            <a:r>
              <a:rPr lang="en-US" dirty="0"/>
              <a:t> Hardware saw a decrease in sold quantities in Q2 and Q3, but increased to 5.04 million in Q4.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2584D-1168-E8C3-E27F-51384ADD3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07" y="650047"/>
            <a:ext cx="5004057" cy="2343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315651-BF14-B25B-3A56-6C0E1F070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271" y="3122747"/>
            <a:ext cx="3010328" cy="1302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4DA01D-A2FD-1263-FDCE-2595F95DB4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713312"/>
            <a:ext cx="5107753" cy="3586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706F43-69AD-8C2A-7A5D-295E0AFE40CE}"/>
              </a:ext>
            </a:extLst>
          </p:cNvPr>
          <p:cNvSpPr txBox="1"/>
          <p:nvPr/>
        </p:nvSpPr>
        <p:spPr>
          <a:xfrm>
            <a:off x="6677537" y="249937"/>
            <a:ext cx="423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FY 2020 – Quarter Wise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600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E3704-73CA-D2B3-4CAD-ADDE84D5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2" y="130495"/>
            <a:ext cx="857998" cy="8371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0BBFA1-D09B-55A5-84E5-B282885AB22F}"/>
              </a:ext>
            </a:extLst>
          </p:cNvPr>
          <p:cNvSpPr/>
          <p:nvPr/>
        </p:nvSpPr>
        <p:spPr>
          <a:xfrm>
            <a:off x="991800" y="99671"/>
            <a:ext cx="41640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Introduction:-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DE2A3-2DDA-DA3D-8699-FB19F89945D9}"/>
              </a:ext>
            </a:extLst>
          </p:cNvPr>
          <p:cNvSpPr/>
          <p:nvPr/>
        </p:nvSpPr>
        <p:spPr>
          <a:xfrm>
            <a:off x="21252" y="977759"/>
            <a:ext cx="794609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/>
              <a:t>About Company: </a:t>
            </a:r>
            <a:br>
              <a:rPr lang="en-US" sz="2000" dirty="0"/>
            </a:br>
            <a:r>
              <a:rPr lang="en-US" sz="2000" dirty="0"/>
              <a:t>Atliq Hardware is a prominent computer hardware producer based in India, </a:t>
            </a:r>
            <a:br>
              <a:rPr lang="en-US" sz="2000" dirty="0"/>
            </a:br>
            <a:r>
              <a:rPr lang="en-US" sz="2000" dirty="0"/>
              <a:t>holding a leading position not only in the Indian market but also in various other countries.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BC5408-F61B-F20D-7E53-95E1A7C1C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8" y="2365326"/>
            <a:ext cx="3326754" cy="2340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C5D6A7-342E-63FD-B4F8-F470CA03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745" y="3210836"/>
            <a:ext cx="3621600" cy="2691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84D580-C146-481F-5E44-B34D1A7C3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839" y="817537"/>
            <a:ext cx="3870281" cy="3095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FC643B9D-A368-3F36-EF2E-E0407C961B55}"/>
              </a:ext>
            </a:extLst>
          </p:cNvPr>
          <p:cNvSpPr/>
          <p:nvPr/>
        </p:nvSpPr>
        <p:spPr>
          <a:xfrm rot="5400000">
            <a:off x="2679021" y="4556813"/>
            <a:ext cx="932120" cy="1358567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B7EF23FE-075B-AE87-C1E0-5DC34F8BB8D7}"/>
              </a:ext>
            </a:extLst>
          </p:cNvPr>
          <p:cNvSpPr/>
          <p:nvPr/>
        </p:nvSpPr>
        <p:spPr>
          <a:xfrm>
            <a:off x="7878726" y="4150761"/>
            <a:ext cx="2475293" cy="145259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hlinkClick r:id="rId6"/>
            <a:extLst>
              <a:ext uri="{FF2B5EF4-FFF2-40B4-BE49-F238E27FC236}">
                <a16:creationId xmlns:a16="http://schemas.microsoft.com/office/drawing/2014/main" id="{4A33AF2A-67AF-C626-B236-49A45A2EA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4BC0AA7-0BE8-99CF-5CE3-39F3928402D1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" descr="Go to GitHub profile">
            <a:hlinkClick r:id="rId8"/>
            <a:extLst>
              <a:ext uri="{FF2B5EF4-FFF2-40B4-BE49-F238E27FC236}">
                <a16:creationId xmlns:a16="http://schemas.microsoft.com/office/drawing/2014/main" id="{6323C7F5-0C2B-6E84-66CF-72291681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03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7D294-981F-5A38-279F-DC372090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33" y="851871"/>
            <a:ext cx="8009860" cy="5137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5C58C0-6DFA-442D-5DCE-CA7F116035AD}"/>
              </a:ext>
            </a:extLst>
          </p:cNvPr>
          <p:cNvSpPr/>
          <p:nvPr/>
        </p:nvSpPr>
        <p:spPr>
          <a:xfrm>
            <a:off x="1115782" y="143985"/>
            <a:ext cx="3284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Model:-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076" name="Picture 4" descr="257,277 Data Model Icons - Free in SVG, PNG, ICO - IconScout">
            <a:extLst>
              <a:ext uri="{FF2B5EF4-FFF2-40B4-BE49-F238E27FC236}">
                <a16:creationId xmlns:a16="http://schemas.microsoft.com/office/drawing/2014/main" id="{BB189EDA-7ED1-293E-2DFE-DA0A1315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7" y="206152"/>
            <a:ext cx="790805" cy="69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035938B7-C04A-16A4-D2CE-0303C1E7C9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28CE16-1FCD-268B-8AD3-DF06BDEC9265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2" descr="Go to GitHub profile">
            <a:hlinkClick r:id="rId6"/>
            <a:extLst>
              <a:ext uri="{FF2B5EF4-FFF2-40B4-BE49-F238E27FC236}">
                <a16:creationId xmlns:a16="http://schemas.microsoft.com/office/drawing/2014/main" id="{E701C7C2-0B4B-A3E6-1081-1245F66F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36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1A5B7-3272-2588-A877-9D4A0D5F5FE6}"/>
              </a:ext>
            </a:extLst>
          </p:cNvPr>
          <p:cNvSpPr txBox="1"/>
          <p:nvPr/>
        </p:nvSpPr>
        <p:spPr>
          <a:xfrm>
            <a:off x="306817" y="145308"/>
            <a:ext cx="494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Provide the list of markets in which customer "Atliq Exclusive" operates its business in the APAC region.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188BE-C389-26EE-5CB7-ABB14E51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3" y="1390730"/>
            <a:ext cx="5623050" cy="1109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0532A-14A9-C858-04DD-B7C4080C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095" y="365210"/>
            <a:ext cx="3917088" cy="3313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74B8B-D11A-18C9-779E-C29B02CA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029" y="761716"/>
            <a:ext cx="1233640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5EFE8F-A0AE-2D3D-943F-F0B8603429E1}"/>
              </a:ext>
            </a:extLst>
          </p:cNvPr>
          <p:cNvSpPr txBox="1"/>
          <p:nvPr/>
        </p:nvSpPr>
        <p:spPr>
          <a:xfrm>
            <a:off x="1056000" y="4640627"/>
            <a:ext cx="10080000" cy="9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Atliq</a:t>
            </a:r>
            <a:r>
              <a:rPr lang="en-IN" dirty="0"/>
              <a:t> Hardware operates in a total of 27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27 markets, a customer named ‘</a:t>
            </a:r>
            <a:r>
              <a:rPr lang="en-IN" dirty="0" err="1"/>
              <a:t>Atliq</a:t>
            </a:r>
            <a:r>
              <a:rPr lang="en-IN" dirty="0"/>
              <a:t> Exclusive’ operates in 10 countries in the region of APAC.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Picture 15">
            <a:hlinkClick r:id="rId5"/>
            <a:extLst>
              <a:ext uri="{FF2B5EF4-FFF2-40B4-BE49-F238E27FC236}">
                <a16:creationId xmlns:a16="http://schemas.microsoft.com/office/drawing/2014/main" id="{46311D12-1F7F-4E73-5A38-B672C9CCD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6248A83-7ED5-C5BE-F803-BA05DF20BE32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2" descr="Go to GitHub profile">
            <a:hlinkClick r:id="rId7"/>
            <a:extLst>
              <a:ext uri="{FF2B5EF4-FFF2-40B4-BE49-F238E27FC236}">
                <a16:creationId xmlns:a16="http://schemas.microsoft.com/office/drawing/2014/main" id="{B8187B06-0B53-6163-BA78-7A737E6E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385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4E3AED-03A7-66CF-6CF5-A9D1E82F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510" y="1206445"/>
            <a:ext cx="4477387" cy="2774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21A5B7-3272-2588-A877-9D4A0D5F5FE6}"/>
              </a:ext>
            </a:extLst>
          </p:cNvPr>
          <p:cNvSpPr txBox="1"/>
          <p:nvPr/>
        </p:nvSpPr>
        <p:spPr>
          <a:xfrm>
            <a:off x="202923" y="103345"/>
            <a:ext cx="562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What is the percentage of unique product increase in 2021 vs. 2020?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EFE8F-A0AE-2D3D-943F-F0B8603429E1}"/>
              </a:ext>
            </a:extLst>
          </p:cNvPr>
          <p:cNvSpPr txBox="1"/>
          <p:nvPr/>
        </p:nvSpPr>
        <p:spPr>
          <a:xfrm>
            <a:off x="1135515" y="4577262"/>
            <a:ext cx="1008000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Unique product sales experienced a spike of 36% in 2021 as compared to the previous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unique products recorded in the Year 2020 was 245.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unique products recorded in the Year 2021 was 334.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A56ED-31CD-8FAB-A030-CC409A0E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6" y="984738"/>
            <a:ext cx="6712361" cy="2774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EADD39-7454-7250-6D87-51F7CE05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510" y="445949"/>
            <a:ext cx="4449666" cy="635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33B41E-729D-FB09-4585-5A7F52DF8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433" y="1405823"/>
            <a:ext cx="1528302" cy="6873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8FAFA6-1795-17DB-50C9-298A04C595AD}"/>
              </a:ext>
            </a:extLst>
          </p:cNvPr>
          <p:cNvSpPr txBox="1"/>
          <p:nvPr/>
        </p:nvSpPr>
        <p:spPr>
          <a:xfrm>
            <a:off x="9771322" y="1397752"/>
            <a:ext cx="173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2020 vs 2021</a:t>
            </a:r>
          </a:p>
        </p:txBody>
      </p:sp>
      <p:pic>
        <p:nvPicPr>
          <p:cNvPr id="25" name="Picture 24">
            <a:hlinkClick r:id="rId6"/>
            <a:extLst>
              <a:ext uri="{FF2B5EF4-FFF2-40B4-BE49-F238E27FC236}">
                <a16:creationId xmlns:a16="http://schemas.microsoft.com/office/drawing/2014/main" id="{8DB7E9F0-950D-15A0-4EAE-3832DEA0D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406C934-3ABB-0EBD-8E65-B720401A5AB8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Picture 2" descr="Go to GitHub profile">
            <a:hlinkClick r:id="rId8"/>
            <a:extLst>
              <a:ext uri="{FF2B5EF4-FFF2-40B4-BE49-F238E27FC236}">
                <a16:creationId xmlns:a16="http://schemas.microsoft.com/office/drawing/2014/main" id="{6297A828-000F-1566-9D4E-4E38F79D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6B34F9-893A-3CA8-71B0-BAA06FC6124E}"/>
              </a:ext>
            </a:extLst>
          </p:cNvPr>
          <p:cNvSpPr txBox="1"/>
          <p:nvPr/>
        </p:nvSpPr>
        <p:spPr>
          <a:xfrm>
            <a:off x="8020895" y="28359"/>
            <a:ext cx="288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Unique Product Growth</a:t>
            </a:r>
          </a:p>
        </p:txBody>
      </p:sp>
    </p:spTree>
    <p:extLst>
      <p:ext uri="{BB962C8B-B14F-4D97-AF65-F5344CB8AC3E}">
        <p14:creationId xmlns:p14="http://schemas.microsoft.com/office/powerpoint/2010/main" val="241941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1A5B7-3272-2588-A877-9D4A0D5F5FE6}"/>
              </a:ext>
            </a:extLst>
          </p:cNvPr>
          <p:cNvSpPr txBox="1"/>
          <p:nvPr/>
        </p:nvSpPr>
        <p:spPr>
          <a:xfrm>
            <a:off x="256088" y="141525"/>
            <a:ext cx="562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Provide a report with all the unique product counts for each segment and sort them in descending order of product counts.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EFE8F-A0AE-2D3D-943F-F0B8603429E1}"/>
              </a:ext>
            </a:extLst>
          </p:cNvPr>
          <p:cNvSpPr txBox="1"/>
          <p:nvPr/>
        </p:nvSpPr>
        <p:spPr>
          <a:xfrm>
            <a:off x="1082350" y="4989891"/>
            <a:ext cx="10080000" cy="10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6 segments, Accessories and Peripherals are selling 20 unique products followed by Notebook, Storage, Desktop, and Networking.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A2D21-A6F9-C5B8-E9C4-38F0509A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8" y="1317997"/>
            <a:ext cx="5623049" cy="121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79AC5-8F73-E748-57E4-0D3395E7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68" y="2838171"/>
            <a:ext cx="2974687" cy="1629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0FCC07-C306-440F-ACE6-935E0826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65" y="754295"/>
            <a:ext cx="5426525" cy="294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BEA53D-8F90-2B46-9408-AF71C24D1D43}"/>
              </a:ext>
            </a:extLst>
          </p:cNvPr>
          <p:cNvSpPr txBox="1"/>
          <p:nvPr/>
        </p:nvSpPr>
        <p:spPr>
          <a:xfrm>
            <a:off x="7564585" y="330673"/>
            <a:ext cx="314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Unique Product By Segment</a:t>
            </a:r>
          </a:p>
        </p:txBody>
      </p:sp>
      <p:pic>
        <p:nvPicPr>
          <p:cNvPr id="19" name="Picture 18">
            <a:hlinkClick r:id="rId5"/>
            <a:extLst>
              <a:ext uri="{FF2B5EF4-FFF2-40B4-BE49-F238E27FC236}">
                <a16:creationId xmlns:a16="http://schemas.microsoft.com/office/drawing/2014/main" id="{6E229D65-A954-711C-CF6B-C36292660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C708D4-C0F9-C406-B024-BD17156D9BBA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Picture 2" descr="Go to GitHub profile">
            <a:hlinkClick r:id="rId7"/>
            <a:extLst>
              <a:ext uri="{FF2B5EF4-FFF2-40B4-BE49-F238E27FC236}">
                <a16:creationId xmlns:a16="http://schemas.microsoft.com/office/drawing/2014/main" id="{921EAE6C-47F7-9DD3-22C4-FA42828D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054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1A5B7-3272-2588-A877-9D4A0D5F5FE6}"/>
              </a:ext>
            </a:extLst>
          </p:cNvPr>
          <p:cNvSpPr txBox="1"/>
          <p:nvPr/>
        </p:nvSpPr>
        <p:spPr>
          <a:xfrm>
            <a:off x="574157" y="76353"/>
            <a:ext cx="562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Which segment had the most increase in unique products in 2021 vs 2020?</a:t>
            </a:r>
            <a:endParaRPr lang="en-IN" dirty="0"/>
          </a:p>
        </p:txBody>
      </p:sp>
      <p:pic>
        <p:nvPicPr>
          <p:cNvPr id="12" name="Picture 11">
            <a:hlinkClick r:id="rId2"/>
            <a:extLst>
              <a:ext uri="{FF2B5EF4-FFF2-40B4-BE49-F238E27FC236}">
                <a16:creationId xmlns:a16="http://schemas.microsoft.com/office/drawing/2014/main" id="{F5247482-EF4F-E33C-C3D9-53A4B865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646603-0E1F-5D56-88FB-5DE29E524A58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66EC1-AB82-9DDC-6C0F-EC41BCDEF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52" y="918749"/>
            <a:ext cx="6559887" cy="2974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2440B1-0366-ADF7-FA7E-39219B85C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52" y="4213212"/>
            <a:ext cx="6559887" cy="1276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6C7C2E-67C7-A975-0C67-180481D26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791" y="1661414"/>
            <a:ext cx="4950826" cy="806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CC91B7-ABB3-519F-F4F9-348EE142A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791" y="2775097"/>
            <a:ext cx="5104319" cy="2317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" descr="Go to GitHub profile">
            <a:hlinkClick r:id="rId8"/>
            <a:extLst>
              <a:ext uri="{FF2B5EF4-FFF2-40B4-BE49-F238E27FC236}">
                <a16:creationId xmlns:a16="http://schemas.microsoft.com/office/drawing/2014/main" id="{268EA26C-E4DA-F1B2-449E-AAD19052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5FE809-2401-6013-6AE6-702FD1B2D76D}"/>
              </a:ext>
            </a:extLst>
          </p:cNvPr>
          <p:cNvSpPr txBox="1"/>
          <p:nvPr/>
        </p:nvSpPr>
        <p:spPr>
          <a:xfrm>
            <a:off x="7589478" y="1107730"/>
            <a:ext cx="39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Segment Wise Unique Products</a:t>
            </a:r>
          </a:p>
        </p:txBody>
      </p:sp>
    </p:spTree>
    <p:extLst>
      <p:ext uri="{BB962C8B-B14F-4D97-AF65-F5344CB8AC3E}">
        <p14:creationId xmlns:p14="http://schemas.microsoft.com/office/powerpoint/2010/main" val="307015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1A5B7-3272-2588-A877-9D4A0D5F5FE6}"/>
              </a:ext>
            </a:extLst>
          </p:cNvPr>
          <p:cNvSpPr txBox="1"/>
          <p:nvPr/>
        </p:nvSpPr>
        <p:spPr>
          <a:xfrm>
            <a:off x="606055" y="193809"/>
            <a:ext cx="562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 Get the products that have the highest and lowest manufacturing costs.</a:t>
            </a:r>
            <a:endParaRPr lang="en-IN" dirty="0"/>
          </a:p>
        </p:txBody>
      </p:sp>
      <p:pic>
        <p:nvPicPr>
          <p:cNvPr id="12" name="Picture 11">
            <a:hlinkClick r:id="rId2"/>
            <a:extLst>
              <a:ext uri="{FF2B5EF4-FFF2-40B4-BE49-F238E27FC236}">
                <a16:creationId xmlns:a16="http://schemas.microsoft.com/office/drawing/2014/main" id="{F5247482-EF4F-E33C-C3D9-53A4B865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646603-0E1F-5D56-88FB-5DE29E524A58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2" descr="Go to GitHub profile">
            <a:hlinkClick r:id="rId4"/>
            <a:extLst>
              <a:ext uri="{FF2B5EF4-FFF2-40B4-BE49-F238E27FC236}">
                <a16:creationId xmlns:a16="http://schemas.microsoft.com/office/drawing/2014/main" id="{268EA26C-E4DA-F1B2-449E-AAD19052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3237A2-13AE-7E5A-9DDA-B5FF40CCA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22" y="990922"/>
            <a:ext cx="6026181" cy="2773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263C6-024F-69EB-7049-C6EA0599C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7144" y="2691536"/>
            <a:ext cx="4742120" cy="899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0211D-8FDD-C5C6-7B08-533D9CDED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7283" y="1391336"/>
            <a:ext cx="2644287" cy="1041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75969C-AB05-AE3A-C666-F65D84C0ED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8428" y="1391335"/>
            <a:ext cx="2644288" cy="1041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8A3E0E-046D-C509-40A6-9D991ABE2199}"/>
              </a:ext>
            </a:extLst>
          </p:cNvPr>
          <p:cNvSpPr txBox="1"/>
          <p:nvPr/>
        </p:nvSpPr>
        <p:spPr>
          <a:xfrm>
            <a:off x="7246089" y="683449"/>
            <a:ext cx="394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Max/Min Manufacturing Cost By Product Code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23EC9-E77E-F509-54B7-8A82EEEED784}"/>
              </a:ext>
            </a:extLst>
          </p:cNvPr>
          <p:cNvSpPr txBox="1"/>
          <p:nvPr/>
        </p:nvSpPr>
        <p:spPr>
          <a:xfrm>
            <a:off x="1056000" y="4568832"/>
            <a:ext cx="10080000" cy="11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Among all the products, the manufacturing cost of “Home Gen 2” is the highest ($240.53) whereas “Master Wired Ms” has the lowest manufacturing cost ($0.892).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9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1A5B7-3272-2588-A877-9D4A0D5F5FE6}"/>
              </a:ext>
            </a:extLst>
          </p:cNvPr>
          <p:cNvSpPr txBox="1"/>
          <p:nvPr/>
        </p:nvSpPr>
        <p:spPr>
          <a:xfrm>
            <a:off x="472951" y="62862"/>
            <a:ext cx="5623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Generate a report that contains the top 5 customers who received an average high </a:t>
            </a:r>
            <a:r>
              <a:rPr lang="en-US" dirty="0" err="1"/>
              <a:t>pre_invoice_discount_pct</a:t>
            </a:r>
            <a:r>
              <a:rPr lang="en-US" dirty="0"/>
              <a:t> for the fiscal year 2021 and in the Indian market. </a:t>
            </a:r>
            <a:endParaRPr lang="en-IN" dirty="0"/>
          </a:p>
        </p:txBody>
      </p:sp>
      <p:pic>
        <p:nvPicPr>
          <p:cNvPr id="12" name="Picture 11">
            <a:hlinkClick r:id="rId2"/>
            <a:extLst>
              <a:ext uri="{FF2B5EF4-FFF2-40B4-BE49-F238E27FC236}">
                <a16:creationId xmlns:a16="http://schemas.microsoft.com/office/drawing/2014/main" id="{F5247482-EF4F-E33C-C3D9-53A4B865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04" y="6191396"/>
            <a:ext cx="540000" cy="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646603-0E1F-5D56-88FB-5DE29E524A58}"/>
              </a:ext>
            </a:extLst>
          </p:cNvPr>
          <p:cNvSpPr/>
          <p:nvPr/>
        </p:nvSpPr>
        <p:spPr>
          <a:xfrm>
            <a:off x="9561817" y="6219346"/>
            <a:ext cx="247529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Trilochan Tripathy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2" descr="Go to GitHub profile">
            <a:hlinkClick r:id="rId4"/>
            <a:extLst>
              <a:ext uri="{FF2B5EF4-FFF2-40B4-BE49-F238E27FC236}">
                <a16:creationId xmlns:a16="http://schemas.microsoft.com/office/drawing/2014/main" id="{268EA26C-E4DA-F1B2-449E-AAD19052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3" y="6148807"/>
            <a:ext cx="1189942" cy="646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8A3E0E-046D-C509-40A6-9D991ABE2199}"/>
              </a:ext>
            </a:extLst>
          </p:cNvPr>
          <p:cNvSpPr txBox="1"/>
          <p:nvPr/>
        </p:nvSpPr>
        <p:spPr>
          <a:xfrm>
            <a:off x="6745283" y="986192"/>
            <a:ext cx="394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Top 5 Customers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23EC9-E77E-F509-54B7-8A82EEEED784}"/>
              </a:ext>
            </a:extLst>
          </p:cNvPr>
          <p:cNvSpPr txBox="1"/>
          <p:nvPr/>
        </p:nvSpPr>
        <p:spPr>
          <a:xfrm>
            <a:off x="1056000" y="4568832"/>
            <a:ext cx="1008000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the fiscal year 2021, Flipkart, </a:t>
            </a:r>
            <a:r>
              <a:rPr lang="en-IN" dirty="0" err="1"/>
              <a:t>Viveks</a:t>
            </a:r>
            <a:r>
              <a:rPr lang="en-IN" dirty="0"/>
              <a:t>, Croma, Ezone, and Amazon are the top 5 customers who received the highest pre-discount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Flipkart made the highest discount with 31%.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4B469-03BD-C0BC-5FB7-0AB0BDD20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4" y="1047700"/>
            <a:ext cx="5886751" cy="3144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F8D86-4644-A87D-B7AD-73E7B4DC6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557" y="1484582"/>
            <a:ext cx="4202131" cy="2049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17115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718</TotalTime>
  <Words>506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Trilochan Tripathy</dc:creator>
  <cp:lastModifiedBy>Trilochan Tripathy</cp:lastModifiedBy>
  <cp:revision>30</cp:revision>
  <dcterms:created xsi:type="dcterms:W3CDTF">2023-12-25T08:59:47Z</dcterms:created>
  <dcterms:modified xsi:type="dcterms:W3CDTF">2023-12-26T10:36:28Z</dcterms:modified>
</cp:coreProperties>
</file>