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3" r:id="rId6"/>
    <p:sldId id="264" r:id="rId7"/>
    <p:sldId id="268" r:id="rId8"/>
    <p:sldId id="269" r:id="rId9"/>
    <p:sldId id="260" r:id="rId10"/>
    <p:sldId id="261" r:id="rId11"/>
    <p:sldId id="265" r:id="rId12"/>
    <p:sldId id="272" r:id="rId13"/>
    <p:sldId id="259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0F-4F0F-83F8-F44F541FB294}"/>
              </c:ext>
            </c:extLst>
          </c:dPt>
          <c:cat>
            <c:strRef>
              <c:f>Sheet1!$A$2:$A$5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268</c:v>
                </c:pt>
                <c:pt idx="1">
                  <c:v>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A0F-4F0F-83F8-F44F541FB2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A0F-4F0F-83F8-F44F541FB2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A0F-4F0F-83F8-F44F541FB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952168"/>
        <c:axId val="327950992"/>
      </c:barChart>
      <c:catAx>
        <c:axId val="32795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50992"/>
        <c:crosses val="autoZero"/>
        <c:auto val="1"/>
        <c:lblAlgn val="ctr"/>
        <c:lblOffset val="100"/>
        <c:noMultiLvlLbl val="0"/>
      </c:catAx>
      <c:valAx>
        <c:axId val="3279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9521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9239A-8E45-466B-BEA6-3ED16F177952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5C85-C087-4087-89D7-C55C5EE3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5C85-C087-4087-89D7-C55C5EE392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5C85-C087-4087-89D7-C55C5EE392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5C85-C087-4087-89D7-C55C5EE392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5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07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95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0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E625BD-3F35-48A4-B518-8277C2EC82B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7008-66EC-4F4E-A682-383D09C41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7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hyperlink" Target="https://archive.ics.uci.edu/ml/datasets/Pima+Indians+Diabete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ontinuum.io/documentation" TargetMode="External"/><Relationship Id="rId4" Type="http://schemas.openxmlformats.org/officeDocument/2006/relationships/hyperlink" Target="http://pandas.pydata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Diagnosis of Diabetes using a weight adjusted voting of an Ensemble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Trilok Suresh</a:t>
            </a:r>
          </a:p>
          <a:p>
            <a:r>
              <a:rPr lang="en-US" dirty="0" smtClean="0"/>
              <a:t>Mentor – Dr. </a:t>
            </a:r>
            <a:r>
              <a:rPr lang="en-US" dirty="0" err="1" smtClean="0"/>
              <a:t>lin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1313" y="191069"/>
            <a:ext cx="603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Challenges Contd.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86603" y="1187355"/>
            <a:ext cx="117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39" y="882271"/>
            <a:ext cx="4143953" cy="2800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239" y="3869734"/>
            <a:ext cx="4152900" cy="2886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2" y="1906642"/>
            <a:ext cx="6550925" cy="437132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418161" y="2320119"/>
            <a:ext cx="832513" cy="1549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1313" y="191069"/>
            <a:ext cx="603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Future work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04969" y="1542199"/>
            <a:ext cx="112866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Try data Imputation – fill in missing values using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Feature Selection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Handle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Try other Diabetes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Extend it to work for other Diseases ex: Cancer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71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5904" y="395785"/>
            <a:ext cx="601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What I Learned</a:t>
            </a:r>
            <a:endParaRPr lang="en-US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05218" y="1705970"/>
            <a:ext cx="76973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utomated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Matlab/Octave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Scikit-Learn, Ipython, Pandas, Numpy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057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221" y="286603"/>
            <a:ext cx="75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Conclusion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04968" y="1555845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Weight Adjusted voting approach is really efficient in increasing the performance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 smtClean="0"/>
              <a:t>a complete dataset (no missing values) and sufficient enough samples this model can be very successful and can be used in real time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“If Humans can do it Machines can do it too!”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7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221" y="286603"/>
            <a:ext cx="75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References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86854" y="1310185"/>
            <a:ext cx="10781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/>
              <a:t>Diagnosis </a:t>
            </a:r>
            <a:r>
              <a:rPr lang="en-US" i="1" dirty="0"/>
              <a:t>of Diabetes using a Weight-Adjusted Voting </a:t>
            </a:r>
            <a:r>
              <a:rPr lang="en-US" i="1" dirty="0" smtClean="0"/>
              <a:t>Approach</a:t>
            </a:r>
            <a:r>
              <a:rPr lang="en-US" dirty="0" smtClean="0"/>
              <a:t>” - Lin </a:t>
            </a:r>
            <a:r>
              <a:rPr lang="en-US" dirty="0"/>
              <a:t>Li, the Proceeding of 14th IEEE International Conference on Bioinformatics and Bioengineering (BIBE 2014), pp. 320 - 324, Boca Raton, Nov 10 - 12, 2014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archive.ics.uci.edu/ml/datasets/Pima+Indians+Diabetes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Coursera.com – “Machine Learning” by Andrew Ng (MOOC)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http://scikit-learn.org/stable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http://pandas.pydata.org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Anaconda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www.continuum.io/documentation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7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40" y="2524836"/>
            <a:ext cx="5090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8942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206" y="259307"/>
            <a:ext cx="9457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Motivation</a:t>
            </a:r>
          </a:p>
          <a:p>
            <a:pPr algn="ctr"/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1465196"/>
            <a:ext cx="11518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Diabetes Stats: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of 2015 415 million people have diabetes worldwide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leading cause of death in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2012 : ~30 million Americans were Diabetic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30% were Undiagnosed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3206" y="4694829"/>
            <a:ext cx="8993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Highlights: “</a:t>
            </a:r>
            <a:r>
              <a:rPr lang="en-US" sz="2400" u="sng" dirty="0" smtClean="0"/>
              <a:t>Weight Adjusted</a:t>
            </a:r>
            <a:r>
              <a:rPr lang="en-US" sz="2400" dirty="0" smtClean="0"/>
              <a:t> voting of an Ensemble”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8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368490"/>
            <a:ext cx="6428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Dataset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6728" y="12692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search – “pima Indian diabetes dataset”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7" y="2543051"/>
            <a:ext cx="11641541" cy="30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922" y="245660"/>
            <a:ext cx="8775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The Approach</a:t>
            </a:r>
            <a:endParaRPr lang="en-US" sz="3200" b="1" u="sng" dirty="0"/>
          </a:p>
        </p:txBody>
      </p:sp>
      <p:sp>
        <p:nvSpPr>
          <p:cNvPr id="49" name="Rectangle 48"/>
          <p:cNvSpPr/>
          <p:nvPr/>
        </p:nvSpPr>
        <p:spPr>
          <a:xfrm>
            <a:off x="5361555" y="1589647"/>
            <a:ext cx="869051" cy="16989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Dataset 2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459854" y="1705970"/>
            <a:ext cx="1191652" cy="3458766"/>
            <a:chOff x="1574134" y="1899508"/>
            <a:chExt cx="1387431" cy="3505592"/>
          </a:xfrm>
        </p:grpSpPr>
        <p:sp>
          <p:nvSpPr>
            <p:cNvPr id="56" name="Oval 55"/>
            <p:cNvSpPr/>
            <p:nvPr/>
          </p:nvSpPr>
          <p:spPr>
            <a:xfrm>
              <a:off x="1574134" y="1899508"/>
              <a:ext cx="1387430" cy="614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Classifier 1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574134" y="2889365"/>
              <a:ext cx="1387431" cy="614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Classifier 2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1574134" y="4790952"/>
              <a:ext cx="1387431" cy="614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Classifier 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63248" y="3582730"/>
              <a:ext cx="68239" cy="955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63248" y="3866515"/>
              <a:ext cx="68239" cy="955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63248" y="4089032"/>
              <a:ext cx="68239" cy="955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63247" y="4311549"/>
              <a:ext cx="68239" cy="955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63246" y="4568434"/>
              <a:ext cx="68239" cy="955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6278618" y="1815708"/>
            <a:ext cx="135573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65108" y="1537241"/>
            <a:ext cx="1378424" cy="37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Predictions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286617" y="2177528"/>
            <a:ext cx="1443267" cy="307777"/>
            <a:chOff x="4651506" y="4588149"/>
            <a:chExt cx="1443267" cy="307777"/>
          </a:xfrm>
        </p:grpSpPr>
        <p:cxnSp>
          <p:nvCxnSpPr>
            <p:cNvPr id="75" name="Straight Arrow Connector 74"/>
            <p:cNvCxnSpPr>
              <a:stCxn id="58" idx="6"/>
            </p:cNvCxnSpPr>
            <p:nvPr/>
          </p:nvCxnSpPr>
          <p:spPr>
            <a:xfrm flipV="1">
              <a:off x="4651506" y="4861763"/>
              <a:ext cx="135572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716349" y="4588149"/>
              <a:ext cx="1378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Predictions</a:t>
              </a:r>
              <a:endParaRPr lang="en-US" sz="1400" dirty="0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7654269" y="491767"/>
            <a:ext cx="731728" cy="30343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smtClean="0"/>
              <a:t>Weight Adjusting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278221" y="3102522"/>
            <a:ext cx="135572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29416" y="2828908"/>
            <a:ext cx="137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Predictions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56" idx="6"/>
          </p:cNvCxnSpPr>
          <p:nvPr/>
        </p:nvCxnSpPr>
        <p:spPr>
          <a:xfrm flipV="1">
            <a:off x="4651505" y="2008942"/>
            <a:ext cx="71005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6"/>
          </p:cNvCxnSpPr>
          <p:nvPr/>
        </p:nvCxnSpPr>
        <p:spPr>
          <a:xfrm flipV="1">
            <a:off x="4651506" y="2600763"/>
            <a:ext cx="710049" cy="384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8" idx="6"/>
          </p:cNvCxnSpPr>
          <p:nvPr/>
        </p:nvCxnSpPr>
        <p:spPr>
          <a:xfrm flipV="1">
            <a:off x="4651506" y="3002901"/>
            <a:ext cx="710049" cy="1858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408632" y="3675706"/>
            <a:ext cx="869051" cy="169890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Dataset 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03023" y="1690683"/>
            <a:ext cx="2524037" cy="3505592"/>
            <a:chOff x="69601" y="1705970"/>
            <a:chExt cx="2524037" cy="3505592"/>
          </a:xfrm>
        </p:grpSpPr>
        <p:grpSp>
          <p:nvGrpSpPr>
            <p:cNvPr id="47" name="Group 46"/>
            <p:cNvGrpSpPr/>
            <p:nvPr/>
          </p:nvGrpSpPr>
          <p:grpSpPr>
            <a:xfrm>
              <a:off x="951722" y="1705970"/>
              <a:ext cx="1641916" cy="3505592"/>
              <a:chOff x="1050878" y="1722088"/>
              <a:chExt cx="1942537" cy="350559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10431" y="1722088"/>
                <a:ext cx="1382984" cy="3505592"/>
                <a:chOff x="1578580" y="1899508"/>
                <a:chExt cx="1382984" cy="3505592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578580" y="1899508"/>
                  <a:ext cx="1382984" cy="6186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Classifier 1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578580" y="2889365"/>
                  <a:ext cx="1382984" cy="6141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Classifier 2</a:t>
                  </a: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578580" y="4790951"/>
                  <a:ext cx="1382984" cy="6141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Classifier n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263248" y="3582730"/>
                  <a:ext cx="68239" cy="9553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tint val="66000"/>
                        <a:satMod val="160000"/>
                      </a:schemeClr>
                    </a:gs>
                    <a:gs pos="50000">
                      <a:schemeClr val="bg1">
                        <a:tint val="44500"/>
                        <a:satMod val="160000"/>
                      </a:schemeClr>
                    </a:gs>
                    <a:gs pos="100000">
                      <a:schemeClr val="bg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63248" y="3866515"/>
                  <a:ext cx="68239" cy="9553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tint val="66000"/>
                        <a:satMod val="160000"/>
                      </a:schemeClr>
                    </a:gs>
                    <a:gs pos="50000">
                      <a:schemeClr val="bg1">
                        <a:tint val="44500"/>
                        <a:satMod val="160000"/>
                      </a:schemeClr>
                    </a:gs>
                    <a:gs pos="100000">
                      <a:schemeClr val="bg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263248" y="4089032"/>
                  <a:ext cx="68239" cy="9553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tint val="66000"/>
                        <a:satMod val="160000"/>
                      </a:schemeClr>
                    </a:gs>
                    <a:gs pos="50000">
                      <a:schemeClr val="bg1">
                        <a:tint val="44500"/>
                        <a:satMod val="160000"/>
                      </a:schemeClr>
                    </a:gs>
                    <a:gs pos="100000">
                      <a:schemeClr val="bg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63247" y="4311549"/>
                  <a:ext cx="68239" cy="9553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tint val="66000"/>
                        <a:satMod val="160000"/>
                      </a:schemeClr>
                    </a:gs>
                    <a:gs pos="50000">
                      <a:schemeClr val="bg1">
                        <a:tint val="44500"/>
                        <a:satMod val="160000"/>
                      </a:schemeClr>
                    </a:gs>
                    <a:gs pos="100000">
                      <a:schemeClr val="bg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263246" y="4568434"/>
                  <a:ext cx="68239" cy="9553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tint val="66000"/>
                        <a:satMod val="160000"/>
                      </a:schemeClr>
                    </a:gs>
                    <a:gs pos="50000">
                      <a:schemeClr val="bg1">
                        <a:tint val="44500"/>
                        <a:satMod val="160000"/>
                      </a:schemeClr>
                    </a:gs>
                    <a:gs pos="100000">
                      <a:schemeClr val="bg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>
                <a:off x="1330654" y="2029162"/>
                <a:ext cx="0" cy="289144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6" idx="2"/>
              </p:cNvCxnSpPr>
              <p:nvPr/>
            </p:nvCxnSpPr>
            <p:spPr>
              <a:xfrm>
                <a:off x="1330654" y="2029162"/>
                <a:ext cx="279777" cy="227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7" idx="2"/>
              </p:cNvCxnSpPr>
              <p:nvPr/>
            </p:nvCxnSpPr>
            <p:spPr>
              <a:xfrm>
                <a:off x="1330654" y="3019019"/>
                <a:ext cx="279776" cy="1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8" idx="2"/>
              </p:cNvCxnSpPr>
              <p:nvPr/>
            </p:nvCxnSpPr>
            <p:spPr>
              <a:xfrm>
                <a:off x="1330654" y="4920605"/>
                <a:ext cx="279776" cy="1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050878" y="3370997"/>
                <a:ext cx="2797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69601" y="2532455"/>
              <a:ext cx="869051" cy="169890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Dataset </a:t>
              </a:r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cxnSp>
        <p:nvCxnSpPr>
          <p:cNvPr id="34" name="Straight Arrow Connector 33"/>
          <p:cNvCxnSpPr>
            <a:stCxn id="56" idx="6"/>
          </p:cNvCxnSpPr>
          <p:nvPr/>
        </p:nvCxnSpPr>
        <p:spPr>
          <a:xfrm>
            <a:off x="4651505" y="2008943"/>
            <a:ext cx="757127" cy="195156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7" idx="6"/>
          </p:cNvCxnSpPr>
          <p:nvPr/>
        </p:nvCxnSpPr>
        <p:spPr>
          <a:xfrm>
            <a:off x="4651506" y="2985578"/>
            <a:ext cx="764750" cy="129064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8" idx="6"/>
          </p:cNvCxnSpPr>
          <p:nvPr/>
        </p:nvCxnSpPr>
        <p:spPr>
          <a:xfrm flipV="1">
            <a:off x="4651506" y="4861763"/>
            <a:ext cx="785738" cy="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9352161" y="2840369"/>
            <a:ext cx="2839839" cy="2714270"/>
            <a:chOff x="8910883" y="2451142"/>
            <a:chExt cx="2804863" cy="2329308"/>
          </a:xfrm>
        </p:grpSpPr>
        <p:sp>
          <p:nvSpPr>
            <p:cNvPr id="40" name="Right Arrow Callout 39"/>
            <p:cNvSpPr/>
            <p:nvPr/>
          </p:nvSpPr>
          <p:spPr>
            <a:xfrm>
              <a:off x="8910883" y="2451142"/>
              <a:ext cx="1555845" cy="2329308"/>
            </a:xfrm>
            <a:prstGeom prst="rightArrowCallou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 smtClean="0"/>
                <a:t>Voting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487448" y="3296930"/>
              <a:ext cx="1228298" cy="55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Diagnosis Decision</a:t>
              </a:r>
              <a:endParaRPr lang="en-US" dirty="0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V="1">
            <a:off x="6309162" y="4114258"/>
            <a:ext cx="3066822" cy="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309856" y="3825617"/>
            <a:ext cx="1378424" cy="37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Predictions</a:t>
            </a:r>
            <a:endParaRPr lang="en-US" sz="1400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6324760" y="4604574"/>
            <a:ext cx="3051224" cy="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18837" y="4326151"/>
            <a:ext cx="1378424" cy="37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Predictions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6285339" y="5146520"/>
            <a:ext cx="3090645" cy="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301384" y="4812930"/>
            <a:ext cx="1378424" cy="37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Predictions</a:t>
            </a:r>
            <a:endParaRPr lang="en-US" sz="1400" dirty="0"/>
          </a:p>
        </p:txBody>
      </p:sp>
      <p:cxnSp>
        <p:nvCxnSpPr>
          <p:cNvPr id="64" name="Elbow Connector 63"/>
          <p:cNvCxnSpPr>
            <a:stCxn id="91" idx="3"/>
            <a:endCxn id="40" idx="0"/>
          </p:cNvCxnSpPr>
          <p:nvPr/>
        </p:nvCxnSpPr>
        <p:spPr>
          <a:xfrm>
            <a:off x="8385997" y="2008942"/>
            <a:ext cx="1477938" cy="831427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194491" y="1337179"/>
            <a:ext cx="215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Weights for each of the classifiers</a:t>
            </a:r>
            <a:endParaRPr lang="en-US" sz="16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070746" y="668740"/>
            <a:ext cx="0" cy="5663821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9433" y="5554639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the classifiers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240384" y="1319900"/>
            <a:ext cx="173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Trained Classifiers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03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2257" y="272955"/>
            <a:ext cx="626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The Weight Adjusting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194" y="1514901"/>
            <a:ext cx="111229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(the number of positive votes &gt; = majority)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weight of </a:t>
            </a:r>
            <a:r>
              <a:rPr lang="en-US" u="sng" dirty="0"/>
              <a:t>each</a:t>
            </a:r>
            <a:r>
              <a:rPr lang="en-US" dirty="0"/>
              <a:t> correct classifier  + = </a:t>
            </a:r>
            <a:r>
              <a:rPr lang="en-US" b="1" dirty="0"/>
              <a:t>step_size1</a:t>
            </a:r>
            <a:r>
              <a:rPr lang="en-US" dirty="0"/>
              <a:t> / </a:t>
            </a:r>
            <a:r>
              <a:rPr lang="en-US" dirty="0" smtClean="0"/>
              <a:t>(#of </a:t>
            </a:r>
            <a:r>
              <a:rPr lang="en-US" dirty="0"/>
              <a:t>correct </a:t>
            </a:r>
            <a:r>
              <a:rPr lang="en-US" dirty="0" smtClean="0"/>
              <a:t>classifiers </a:t>
            </a:r>
            <a:r>
              <a:rPr lang="en-US" dirty="0"/>
              <a:t>/ </a:t>
            </a:r>
            <a:r>
              <a:rPr lang="en-US" dirty="0" smtClean="0"/>
              <a:t>#of incorrect classifiers)         </a:t>
            </a:r>
            <a:r>
              <a:rPr lang="en-US" dirty="0"/>
              <a:t>weight of </a:t>
            </a:r>
            <a:r>
              <a:rPr lang="en-US" u="sng" dirty="0"/>
              <a:t>each </a:t>
            </a:r>
            <a:r>
              <a:rPr lang="en-US" dirty="0"/>
              <a:t> </a:t>
            </a:r>
            <a:r>
              <a:rPr lang="en-US" dirty="0" smtClean="0"/>
              <a:t>incorrect classifier  - =   </a:t>
            </a:r>
            <a:r>
              <a:rPr lang="en-US" b="1" dirty="0" smtClean="0"/>
              <a:t>step_size1</a:t>
            </a:r>
            <a:endParaRPr lang="en-US" b="1" dirty="0"/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weight of </a:t>
            </a:r>
            <a:r>
              <a:rPr lang="en-US" u="sng" dirty="0"/>
              <a:t>each</a:t>
            </a:r>
            <a:r>
              <a:rPr lang="en-US" dirty="0"/>
              <a:t> correct classifier  + =  (# of </a:t>
            </a:r>
            <a:r>
              <a:rPr lang="en-US" dirty="0"/>
              <a:t>incorrect </a:t>
            </a:r>
            <a:r>
              <a:rPr lang="en-US" dirty="0" smtClean="0"/>
              <a:t>classifiers </a:t>
            </a:r>
            <a:r>
              <a:rPr lang="en-US" dirty="0"/>
              <a:t>/# of correct classifiers) * </a:t>
            </a:r>
            <a:r>
              <a:rPr lang="en-US" b="1" dirty="0" smtClean="0"/>
              <a:t>step_size2</a:t>
            </a:r>
            <a:endParaRPr lang="en-US" b="1" dirty="0"/>
          </a:p>
          <a:p>
            <a:r>
              <a:rPr lang="en-US" dirty="0"/>
              <a:t>weight of </a:t>
            </a:r>
            <a:r>
              <a:rPr lang="en-US" u="sng" dirty="0"/>
              <a:t>each </a:t>
            </a:r>
            <a:r>
              <a:rPr lang="en-US" dirty="0"/>
              <a:t> </a:t>
            </a:r>
            <a:r>
              <a:rPr lang="en-US" dirty="0" smtClean="0"/>
              <a:t>incorrect classifier  </a:t>
            </a:r>
            <a:r>
              <a:rPr lang="en-US" dirty="0"/>
              <a:t>- =  </a:t>
            </a:r>
            <a:r>
              <a:rPr lang="en-US" b="1" dirty="0"/>
              <a:t>step_size2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2656" y="1514901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1 1 1 0 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3056" y="421943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1 1 0 0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2257" y="272955"/>
            <a:ext cx="626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The Voting algorithm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68741" y="1446663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# of Positive votes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168556" y="1446663"/>
            <a:ext cx="24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en-US" dirty="0"/>
              <a:t># of Negative votes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8786" y="1460311"/>
            <a:ext cx="3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en-US" dirty="0"/>
              <a:t>Decision of the Ensemble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593" y="1978925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032" y="1978925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69539" y="1978925"/>
            <a:ext cx="133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Diabetic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5593" y="2612914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7032" y="2612914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83186" y="2612914"/>
            <a:ext cx="133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Diabetic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48769" y="3503220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19265" y="3421755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5890" y="3246903"/>
            <a:ext cx="3343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Diabetic, if the average weight of the positive voters is greater than the average weight of negative voters.</a:t>
            </a:r>
          </a:p>
          <a:p>
            <a:endParaRPr lang="en-US" dirty="0" smtClean="0"/>
          </a:p>
          <a:p>
            <a:r>
              <a:rPr lang="en-US" dirty="0" smtClean="0"/>
              <a:t>Healthy otherwise.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62416" y="5766179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7032" y="5766179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55890" y="5766179"/>
            <a:ext cx="133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Healthy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5247562" y="3375061"/>
            <a:ext cx="1405721" cy="1498009"/>
          </a:xfrm>
          <a:prstGeom prst="rightBrace">
            <a:avLst>
              <a:gd name="adj1" fmla="val 8333"/>
              <a:gd name="adj2" fmla="val 52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55592" y="4296515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67032" y="4296515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2257" y="272955"/>
            <a:ext cx="626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Results</a:t>
            </a:r>
            <a:endParaRPr lang="en-US" sz="32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67664"/>
              </p:ext>
            </p:extLst>
          </p:nvPr>
        </p:nvGraphicFramePr>
        <p:xfrm>
          <a:off x="1770418" y="1320168"/>
          <a:ext cx="8383516" cy="315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879"/>
                <a:gridCol w="2095879"/>
                <a:gridCol w="2095879"/>
                <a:gridCol w="2095879"/>
              </a:tblGrid>
              <a:tr h="469266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</a:tr>
              <a:tr h="469266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78.0991 %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63.8554 %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85.5345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469266"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80.5785 %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59.0361 %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91.8238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469266">
                <a:tc>
                  <a:txBody>
                    <a:bodyPr/>
                    <a:lstStyle/>
                    <a:p>
                      <a:r>
                        <a:rPr lang="en-US" dirty="0" smtClean="0"/>
                        <a:t>ADA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74.3801 %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56.6265</a:t>
                      </a:r>
                      <a:r>
                        <a:rPr lang="en-US" b="1" baseline="0" dirty="0" smtClean="0"/>
                        <a:t>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83.6477 %</a:t>
                      </a:r>
                      <a:endParaRPr lang="en-US" dirty="0"/>
                    </a:p>
                  </a:txBody>
                  <a:tcPr/>
                </a:tc>
              </a:tr>
              <a:tr h="809967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78.9256 %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53.0120 %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92.4528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46926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76.8595 %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42.1686 %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94.9685 %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78086"/>
              </p:ext>
            </p:extLst>
          </p:nvPr>
        </p:nvGraphicFramePr>
        <p:xfrm>
          <a:off x="1770418" y="4955929"/>
          <a:ext cx="8383516" cy="113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879"/>
                <a:gridCol w="2095879"/>
                <a:gridCol w="2095879"/>
                <a:gridCol w="2095879"/>
              </a:tblGrid>
              <a:tr h="490423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</a:tr>
              <a:tr h="490423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 of 5 classifiers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80.0256 %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66.2650 %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85.5345 %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0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2257" y="272955"/>
            <a:ext cx="626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Results</a:t>
            </a:r>
            <a:endParaRPr lang="en-US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7" y="1241946"/>
            <a:ext cx="6264321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1313" y="191069"/>
            <a:ext cx="603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Challenges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0251" y="678253"/>
            <a:ext cx="117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Imbalanced Class Distribution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67165890"/>
              </p:ext>
            </p:extLst>
          </p:nvPr>
        </p:nvGraphicFramePr>
        <p:xfrm>
          <a:off x="1718100" y="862919"/>
          <a:ext cx="7453195" cy="478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251" y="5868537"/>
            <a:ext cx="1160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few samples – 768 only!!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1954</TotalTime>
  <Words>484</Words>
  <Application>Microsoft Office PowerPoint</Application>
  <PresentationFormat>Widescreen</PresentationFormat>
  <Paragraphs>162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Diagnosis of Diabetes using a weight adjusted voting of an Ensemble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of Diabetes using a weight adjusted voting of an Ensemble</dc:title>
  <dc:creator>Trilok Suresh</dc:creator>
  <cp:lastModifiedBy>Trilok Suresh</cp:lastModifiedBy>
  <cp:revision>35</cp:revision>
  <dcterms:created xsi:type="dcterms:W3CDTF">2016-06-01T17:39:22Z</dcterms:created>
  <dcterms:modified xsi:type="dcterms:W3CDTF">2016-06-03T10:18:14Z</dcterms:modified>
</cp:coreProperties>
</file>