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7" r:id="rId3"/>
    <p:sldId id="262" r:id="rId4"/>
    <p:sldId id="256" r:id="rId5"/>
    <p:sldId id="258"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122" d="100"/>
          <a:sy n="122" d="100"/>
        </p:scale>
        <p:origin x="232" y="30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E:\Praxis\Stats\EDA_PROJECT\1Others\Trilokesh\Data_S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US"/>
              <a:t>India's Trend Line from 2006-21</a:t>
            </a:r>
          </a:p>
        </c:rich>
      </c:tx>
      <c:layout>
        <c:manualLayout>
          <c:xMode val="edge"/>
          <c:yMode val="edge"/>
          <c:x val="0.16091666666666668"/>
          <c:y val="1.3888888888888888E-2"/>
        </c:manualLayout>
      </c:layout>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lineChart>
        <c:grouping val="standard"/>
        <c:varyColors val="0"/>
        <c:ser>
          <c:idx val="0"/>
          <c:order val="0"/>
          <c:spPr>
            <a:ln w="38100" cap="rnd">
              <a:solidFill>
                <a:schemeClr val="accent1"/>
              </a:solidFill>
              <a:round/>
            </a:ln>
            <a:effectLst/>
          </c:spPr>
          <c:marker>
            <c:symbol val="none"/>
          </c:marker>
          <c:trendline>
            <c:spPr>
              <a:ln w="19050" cap="rnd">
                <a:solidFill>
                  <a:schemeClr val="accent1"/>
                </a:solidFill>
                <a:round/>
              </a:ln>
              <a:effectLst/>
            </c:spPr>
            <c:trendlineType val="linear"/>
            <c:dispRSqr val="0"/>
            <c:dispEq val="0"/>
          </c:trendline>
          <c:val>
            <c:numRef>
              <c:f>Sheet1!$C$2:$C$32</c:f>
              <c:numCache>
                <c:formatCode>General</c:formatCode>
                <c:ptCount val="31"/>
                <c:pt idx="0">
                  <c:v>5.3479999999999999</c:v>
                </c:pt>
                <c:pt idx="1">
                  <c:v>5.0270000000000001</c:v>
                </c:pt>
                <c:pt idx="2">
                  <c:v>5.1459999999999999</c:v>
                </c:pt>
                <c:pt idx="3">
                  <c:v>4.5220000000000002</c:v>
                </c:pt>
                <c:pt idx="4">
                  <c:v>4.9889999999999999</c:v>
                </c:pt>
                <c:pt idx="5">
                  <c:v>4.6349999999999998</c:v>
                </c:pt>
                <c:pt idx="6">
                  <c:v>4.72</c:v>
                </c:pt>
                <c:pt idx="7">
                  <c:v>4.4279999999999999</c:v>
                </c:pt>
                <c:pt idx="8">
                  <c:v>4.4240000000000004</c:v>
                </c:pt>
                <c:pt idx="9">
                  <c:v>4.3419999999999996</c:v>
                </c:pt>
                <c:pt idx="10">
                  <c:v>4.1790000000000003</c:v>
                </c:pt>
                <c:pt idx="11">
                  <c:v>4.0460000000000003</c:v>
                </c:pt>
                <c:pt idx="12">
                  <c:v>3.8180000000000001</c:v>
                </c:pt>
                <c:pt idx="13">
                  <c:v>3.2490000000000001</c:v>
                </c:pt>
                <c:pt idx="14">
                  <c:v>4.2249999999999996</c:v>
                </c:pt>
                <c:pt idx="15">
                  <c:v>5.3479999999999999</c:v>
                </c:pt>
                <c:pt idx="16">
                  <c:v>5.0270000000000001</c:v>
                </c:pt>
                <c:pt idx="17">
                  <c:v>5.1459999999999999</c:v>
                </c:pt>
                <c:pt idx="18">
                  <c:v>4.5220000000000002</c:v>
                </c:pt>
                <c:pt idx="19">
                  <c:v>4.9889999999999999</c:v>
                </c:pt>
                <c:pt idx="20">
                  <c:v>4.6349999999999998</c:v>
                </c:pt>
                <c:pt idx="21">
                  <c:v>4.72</c:v>
                </c:pt>
                <c:pt idx="22">
                  <c:v>4.4279999999999999</c:v>
                </c:pt>
                <c:pt idx="23">
                  <c:v>4.4240000000000004</c:v>
                </c:pt>
                <c:pt idx="24">
                  <c:v>4.3419999999999996</c:v>
                </c:pt>
                <c:pt idx="25">
                  <c:v>4.1790000000000003</c:v>
                </c:pt>
                <c:pt idx="26">
                  <c:v>4.0460000000000003</c:v>
                </c:pt>
                <c:pt idx="27">
                  <c:v>3.8180000000000001</c:v>
                </c:pt>
                <c:pt idx="28">
                  <c:v>3.2490000000000001</c:v>
                </c:pt>
                <c:pt idx="29">
                  <c:v>4.2249999999999996</c:v>
                </c:pt>
                <c:pt idx="30">
                  <c:v>3.7869999999999999</c:v>
                </c:pt>
              </c:numCache>
            </c:numRef>
          </c:val>
          <c:smooth val="0"/>
          <c:extLst>
            <c:ext xmlns:c16="http://schemas.microsoft.com/office/drawing/2014/chart" uri="{C3380CC4-5D6E-409C-BE32-E72D297353CC}">
              <c16:uniqueId val="{00000001-BE41-8949-8223-00AC7DECF79D}"/>
            </c:ext>
          </c:extLst>
        </c:ser>
        <c:dLbls>
          <c:showLegendKey val="0"/>
          <c:showVal val="0"/>
          <c:showCatName val="0"/>
          <c:showSerName val="0"/>
          <c:showPercent val="0"/>
          <c:showBubbleSize val="0"/>
        </c:dLbls>
        <c:smooth val="0"/>
        <c:axId val="361703240"/>
        <c:axId val="361703632"/>
      </c:lineChart>
      <c:catAx>
        <c:axId val="361703240"/>
        <c:scaling>
          <c:orientation val="minMax"/>
        </c:scaling>
        <c:delete val="1"/>
        <c:axPos val="b"/>
        <c:numFmt formatCode="General" sourceLinked="1"/>
        <c:majorTickMark val="none"/>
        <c:minorTickMark val="none"/>
        <c:tickLblPos val="nextTo"/>
        <c:crossAx val="361703632"/>
        <c:crosses val="autoZero"/>
        <c:auto val="1"/>
        <c:lblAlgn val="ctr"/>
        <c:lblOffset val="100"/>
        <c:noMultiLvlLbl val="0"/>
      </c:catAx>
      <c:valAx>
        <c:axId val="361703632"/>
        <c:scaling>
          <c:orientation val="minMax"/>
          <c:min val="3"/>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17032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27931135987355582"/>
          <c:y val="0.1221679454415993"/>
          <c:w val="0.69247245839336236"/>
          <c:h val="0.72857540178299474"/>
        </c:manualLayout>
      </c:layout>
      <c:barChart>
        <c:barDir val="bar"/>
        <c:grouping val="clustered"/>
        <c:varyColors val="0"/>
        <c:ser>
          <c:idx val="0"/>
          <c:order val="0"/>
          <c:tx>
            <c:strRef>
              <c:f>Comparision!$G$7</c:f>
              <c:strCache>
                <c:ptCount val="1"/>
                <c:pt idx="0">
                  <c:v>World Top 10 Performing</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Comparision!$F$8:$F$12</c:f>
              <c:strCache>
                <c:ptCount val="5"/>
                <c:pt idx="0">
                  <c:v>Learning Rate</c:v>
                </c:pt>
                <c:pt idx="1">
                  <c:v>Human Development Index </c:v>
                </c:pt>
                <c:pt idx="2">
                  <c:v>Scocial Support</c:v>
                </c:pt>
                <c:pt idx="3">
                  <c:v>Life Expectency</c:v>
                </c:pt>
                <c:pt idx="4">
                  <c:v>GDP per capita</c:v>
                </c:pt>
              </c:strCache>
            </c:strRef>
          </c:cat>
          <c:val>
            <c:numRef>
              <c:f>Comparision!$G$8:$G$12</c:f>
              <c:numCache>
                <c:formatCode>General</c:formatCode>
                <c:ptCount val="5"/>
                <c:pt idx="0">
                  <c:v>0.72750433299999995</c:v>
                </c:pt>
                <c:pt idx="1">
                  <c:v>0.98004688900000003</c:v>
                </c:pt>
                <c:pt idx="2">
                  <c:v>1.1164444440000001</c:v>
                </c:pt>
                <c:pt idx="3">
                  <c:v>0.83077777799999997</c:v>
                </c:pt>
                <c:pt idx="4">
                  <c:v>1.5904444440000001</c:v>
                </c:pt>
              </c:numCache>
            </c:numRef>
          </c:val>
          <c:extLst>
            <c:ext xmlns:c16="http://schemas.microsoft.com/office/drawing/2014/chart" uri="{C3380CC4-5D6E-409C-BE32-E72D297353CC}">
              <c16:uniqueId val="{00000000-9C75-3F4B-8249-010165B0608E}"/>
            </c:ext>
          </c:extLst>
        </c:ser>
        <c:ser>
          <c:idx val="1"/>
          <c:order val="1"/>
          <c:tx>
            <c:strRef>
              <c:f>Comparision!$H$7</c:f>
              <c:strCache>
                <c:ptCount val="1"/>
                <c:pt idx="0">
                  <c:v>India</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Comparision!$F$8:$F$12</c:f>
              <c:strCache>
                <c:ptCount val="5"/>
                <c:pt idx="0">
                  <c:v>Learning Rate</c:v>
                </c:pt>
                <c:pt idx="1">
                  <c:v>Human Development Index </c:v>
                </c:pt>
                <c:pt idx="2">
                  <c:v>Scocial Support</c:v>
                </c:pt>
                <c:pt idx="3">
                  <c:v>Life Expectency</c:v>
                </c:pt>
                <c:pt idx="4">
                  <c:v>GDP per capita</c:v>
                </c:pt>
              </c:strCache>
            </c:strRef>
          </c:cat>
          <c:val>
            <c:numRef>
              <c:f>Comparision!$H$8:$H$12</c:f>
              <c:numCache>
                <c:formatCode>General</c:formatCode>
                <c:ptCount val="5"/>
                <c:pt idx="0">
                  <c:v>0.28042299999999998</c:v>
                </c:pt>
                <c:pt idx="1">
                  <c:v>0.42077500000000001</c:v>
                </c:pt>
                <c:pt idx="2">
                  <c:v>0.316</c:v>
                </c:pt>
                <c:pt idx="3">
                  <c:v>0.38300000000000001</c:v>
                </c:pt>
                <c:pt idx="4">
                  <c:v>0.74099999999999999</c:v>
                </c:pt>
              </c:numCache>
            </c:numRef>
          </c:val>
          <c:extLst>
            <c:ext xmlns:c16="http://schemas.microsoft.com/office/drawing/2014/chart" uri="{C3380CC4-5D6E-409C-BE32-E72D297353CC}">
              <c16:uniqueId val="{00000001-9C75-3F4B-8249-010165B0608E}"/>
            </c:ext>
          </c:extLst>
        </c:ser>
        <c:dLbls>
          <c:dLblPos val="inEnd"/>
          <c:showLegendKey val="0"/>
          <c:showVal val="1"/>
          <c:showCatName val="0"/>
          <c:showSerName val="0"/>
          <c:showPercent val="0"/>
          <c:showBubbleSize val="0"/>
        </c:dLbls>
        <c:gapWidth val="115"/>
        <c:overlap val="-20"/>
        <c:axId val="359812856"/>
        <c:axId val="352383776"/>
      </c:barChart>
      <c:catAx>
        <c:axId val="359812856"/>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52383776"/>
        <c:crosses val="autoZero"/>
        <c:auto val="1"/>
        <c:lblAlgn val="ctr"/>
        <c:lblOffset val="100"/>
        <c:noMultiLvlLbl val="0"/>
      </c:catAx>
      <c:valAx>
        <c:axId val="352383776"/>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598128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3E83A7E-6DB7-41D3-B3FE-437DB80DFCB2}" type="datetimeFigureOut">
              <a:rPr lang="en-US" smtClean="0"/>
              <a:t>10/2/23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EAF6B-5CD3-4099-B0AD-3005A60BDF1E}" type="slidenum">
              <a:rPr lang="en-US" smtClean="0"/>
              <a:t>‹#›</a:t>
            </a:fld>
            <a:endParaRPr lang="en-US"/>
          </a:p>
        </p:txBody>
      </p:sp>
    </p:spTree>
    <p:extLst>
      <p:ext uri="{BB962C8B-B14F-4D97-AF65-F5344CB8AC3E}">
        <p14:creationId xmlns:p14="http://schemas.microsoft.com/office/powerpoint/2010/main" val="32114713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0">
        <p159:morph option="byChar"/>
      </p:transition>
    </mc:Choice>
    <mc:Fallback>
      <p:transition spd="slow"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E83A7E-6DB7-41D3-B3FE-437DB80DFCB2}" type="datetimeFigureOut">
              <a:rPr lang="en-US" smtClean="0"/>
              <a:t>10/2/23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EAF6B-5CD3-4099-B0AD-3005A60BDF1E}" type="slidenum">
              <a:rPr lang="en-US" smtClean="0"/>
              <a:t>‹#›</a:t>
            </a:fld>
            <a:endParaRPr lang="en-US"/>
          </a:p>
        </p:txBody>
      </p:sp>
    </p:spTree>
    <p:extLst>
      <p:ext uri="{BB962C8B-B14F-4D97-AF65-F5344CB8AC3E}">
        <p14:creationId xmlns:p14="http://schemas.microsoft.com/office/powerpoint/2010/main" val="4385867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0">
        <p159:morph option="byChar"/>
      </p:transition>
    </mc:Choice>
    <mc:Fallback>
      <p:transition spd="slow"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E83A7E-6DB7-41D3-B3FE-437DB80DFCB2}" type="datetimeFigureOut">
              <a:rPr lang="en-US" smtClean="0"/>
              <a:t>10/2/23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EAF6B-5CD3-4099-B0AD-3005A60BDF1E}" type="slidenum">
              <a:rPr lang="en-US" smtClean="0"/>
              <a:t>‹#›</a:t>
            </a:fld>
            <a:endParaRPr lang="en-US"/>
          </a:p>
        </p:txBody>
      </p:sp>
    </p:spTree>
    <p:extLst>
      <p:ext uri="{BB962C8B-B14F-4D97-AF65-F5344CB8AC3E}">
        <p14:creationId xmlns:p14="http://schemas.microsoft.com/office/powerpoint/2010/main" val="5515820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0">
        <p159:morph option="byChar"/>
      </p:transition>
    </mc:Choice>
    <mc:Fallback>
      <p:transition spd="slow"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E83A7E-6DB7-41D3-B3FE-437DB80DFCB2}" type="datetimeFigureOut">
              <a:rPr lang="en-US" smtClean="0"/>
              <a:t>10/2/23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EAF6B-5CD3-4099-B0AD-3005A60BDF1E}" type="slidenum">
              <a:rPr lang="en-US" smtClean="0"/>
              <a:t>‹#›</a:t>
            </a:fld>
            <a:endParaRPr lang="en-US"/>
          </a:p>
        </p:txBody>
      </p:sp>
    </p:spTree>
    <p:extLst>
      <p:ext uri="{BB962C8B-B14F-4D97-AF65-F5344CB8AC3E}">
        <p14:creationId xmlns:p14="http://schemas.microsoft.com/office/powerpoint/2010/main" val="25357560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0">
        <p159:morph option="byChar"/>
      </p:transition>
    </mc:Choice>
    <mc:Fallback>
      <p:transition spd="slow"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E83A7E-6DB7-41D3-B3FE-437DB80DFCB2}" type="datetimeFigureOut">
              <a:rPr lang="en-US" smtClean="0"/>
              <a:t>10/2/23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EAF6B-5CD3-4099-B0AD-3005A60BDF1E}" type="slidenum">
              <a:rPr lang="en-US" smtClean="0"/>
              <a:t>‹#›</a:t>
            </a:fld>
            <a:endParaRPr lang="en-US"/>
          </a:p>
        </p:txBody>
      </p:sp>
    </p:spTree>
    <p:extLst>
      <p:ext uri="{BB962C8B-B14F-4D97-AF65-F5344CB8AC3E}">
        <p14:creationId xmlns:p14="http://schemas.microsoft.com/office/powerpoint/2010/main" val="12390665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0">
        <p159:morph option="byChar"/>
      </p:transition>
    </mc:Choice>
    <mc:Fallback>
      <p:transition spd="slow"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E83A7E-6DB7-41D3-B3FE-437DB80DFCB2}" type="datetimeFigureOut">
              <a:rPr lang="en-US" smtClean="0"/>
              <a:t>10/2/23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EAF6B-5CD3-4099-B0AD-3005A60BDF1E}" type="slidenum">
              <a:rPr lang="en-US" smtClean="0"/>
              <a:t>‹#›</a:t>
            </a:fld>
            <a:endParaRPr lang="en-US"/>
          </a:p>
        </p:txBody>
      </p:sp>
    </p:spTree>
    <p:extLst>
      <p:ext uri="{BB962C8B-B14F-4D97-AF65-F5344CB8AC3E}">
        <p14:creationId xmlns:p14="http://schemas.microsoft.com/office/powerpoint/2010/main" val="5629765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0">
        <p159:morph option="byChar"/>
      </p:transition>
    </mc:Choice>
    <mc:Fallback>
      <p:transition spd="slow"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E83A7E-6DB7-41D3-B3FE-437DB80DFCB2}" type="datetimeFigureOut">
              <a:rPr lang="en-US" smtClean="0"/>
              <a:t>10/2/23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4EAF6B-5CD3-4099-B0AD-3005A60BDF1E}" type="slidenum">
              <a:rPr lang="en-US" smtClean="0"/>
              <a:t>‹#›</a:t>
            </a:fld>
            <a:endParaRPr lang="en-US"/>
          </a:p>
        </p:txBody>
      </p:sp>
    </p:spTree>
    <p:extLst>
      <p:ext uri="{BB962C8B-B14F-4D97-AF65-F5344CB8AC3E}">
        <p14:creationId xmlns:p14="http://schemas.microsoft.com/office/powerpoint/2010/main" val="751846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0">
        <p159:morph option="byChar"/>
      </p:transition>
    </mc:Choice>
    <mc:Fallback>
      <p:transition spd="slow"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E83A7E-6DB7-41D3-B3FE-437DB80DFCB2}" type="datetimeFigureOut">
              <a:rPr lang="en-US" smtClean="0"/>
              <a:t>10/2/23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4EAF6B-5CD3-4099-B0AD-3005A60BDF1E}" type="slidenum">
              <a:rPr lang="en-US" smtClean="0"/>
              <a:t>‹#›</a:t>
            </a:fld>
            <a:endParaRPr lang="en-US"/>
          </a:p>
        </p:txBody>
      </p:sp>
    </p:spTree>
    <p:extLst>
      <p:ext uri="{BB962C8B-B14F-4D97-AF65-F5344CB8AC3E}">
        <p14:creationId xmlns:p14="http://schemas.microsoft.com/office/powerpoint/2010/main" val="27619136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0">
        <p159:morph option="byChar"/>
      </p:transition>
    </mc:Choice>
    <mc:Fallback>
      <p:transition spd="slow"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E83A7E-6DB7-41D3-B3FE-437DB80DFCB2}" type="datetimeFigureOut">
              <a:rPr lang="en-US" smtClean="0"/>
              <a:t>10/2/23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4EAF6B-5CD3-4099-B0AD-3005A60BDF1E}" type="slidenum">
              <a:rPr lang="en-US" smtClean="0"/>
              <a:t>‹#›</a:t>
            </a:fld>
            <a:endParaRPr lang="en-US"/>
          </a:p>
        </p:txBody>
      </p:sp>
    </p:spTree>
    <p:extLst>
      <p:ext uri="{BB962C8B-B14F-4D97-AF65-F5344CB8AC3E}">
        <p14:creationId xmlns:p14="http://schemas.microsoft.com/office/powerpoint/2010/main" val="20632950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0">
        <p159:morph option="byChar"/>
      </p:transition>
    </mc:Choice>
    <mc:Fallback>
      <p:transition spd="slow"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E83A7E-6DB7-41D3-B3FE-437DB80DFCB2}" type="datetimeFigureOut">
              <a:rPr lang="en-US" smtClean="0"/>
              <a:t>10/2/23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EAF6B-5CD3-4099-B0AD-3005A60BDF1E}" type="slidenum">
              <a:rPr lang="en-US" smtClean="0"/>
              <a:t>‹#›</a:t>
            </a:fld>
            <a:endParaRPr lang="en-US"/>
          </a:p>
        </p:txBody>
      </p:sp>
    </p:spTree>
    <p:extLst>
      <p:ext uri="{BB962C8B-B14F-4D97-AF65-F5344CB8AC3E}">
        <p14:creationId xmlns:p14="http://schemas.microsoft.com/office/powerpoint/2010/main" val="16069379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0">
        <p159:morph option="byChar"/>
      </p:transition>
    </mc:Choice>
    <mc:Fallback>
      <p:transition spd="slow"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E83A7E-6DB7-41D3-B3FE-437DB80DFCB2}" type="datetimeFigureOut">
              <a:rPr lang="en-US" smtClean="0"/>
              <a:t>10/2/23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EAF6B-5CD3-4099-B0AD-3005A60BDF1E}" type="slidenum">
              <a:rPr lang="en-US" smtClean="0"/>
              <a:t>‹#›</a:t>
            </a:fld>
            <a:endParaRPr lang="en-US"/>
          </a:p>
        </p:txBody>
      </p:sp>
    </p:spTree>
    <p:extLst>
      <p:ext uri="{BB962C8B-B14F-4D97-AF65-F5344CB8AC3E}">
        <p14:creationId xmlns:p14="http://schemas.microsoft.com/office/powerpoint/2010/main" val="42146701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0">
        <p159:morph option="byChar"/>
      </p:transition>
    </mc:Choice>
    <mc:Fallback>
      <p:transition spd="slow"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E83A7E-6DB7-41D3-B3FE-437DB80DFCB2}" type="datetimeFigureOut">
              <a:rPr lang="en-US" smtClean="0"/>
              <a:t>10/2/23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4EAF6B-5CD3-4099-B0AD-3005A60BDF1E}" type="slidenum">
              <a:rPr lang="en-US" smtClean="0"/>
              <a:t>‹#›</a:t>
            </a:fld>
            <a:endParaRPr lang="en-US"/>
          </a:p>
        </p:txBody>
      </p:sp>
    </p:spTree>
    <p:extLst>
      <p:ext uri="{BB962C8B-B14F-4D97-AF65-F5344CB8AC3E}">
        <p14:creationId xmlns:p14="http://schemas.microsoft.com/office/powerpoint/2010/main" val="1956884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2000" advTm="0">
        <p159:morph option="byChar"/>
      </p:transition>
    </mc:Choice>
    <mc:Fallback>
      <p:transition spd="slow"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E8787C-CA46-6080-BBFC-13654FA5E3B8}"/>
              </a:ext>
            </a:extLst>
          </p:cNvPr>
          <p:cNvSpPr txBox="1"/>
          <p:nvPr/>
        </p:nvSpPr>
        <p:spPr>
          <a:xfrm>
            <a:off x="1776247" y="861224"/>
            <a:ext cx="8124496" cy="954107"/>
          </a:xfrm>
          <a:prstGeom prst="rect">
            <a:avLst/>
          </a:prstGeom>
          <a:noFill/>
        </p:spPr>
        <p:txBody>
          <a:bodyPr wrap="square" rtlCol="0">
            <a:spAutoFit/>
          </a:bodyPr>
          <a:lstStyle/>
          <a:p>
            <a:pPr algn="ctr"/>
            <a:r>
              <a:rPr lang="en-IN" sz="2800" b="1" spc="-150" dirty="0">
                <a:solidFill>
                  <a:schemeClr val="tx1">
                    <a:lumMod val="75000"/>
                    <a:lumOff val="25000"/>
                  </a:schemeClr>
                </a:solidFill>
                <a:effectLst/>
                <a:latin typeface="Arial Rounded MT Bold" panose="020F0704030504030204" pitchFamily="34" charset="77"/>
              </a:rPr>
              <a:t>Measuring Happiness : A Comprehensive Look At The Happiness Index</a:t>
            </a:r>
            <a:endParaRPr lang="en-US" sz="2800" b="1" spc="-150" dirty="0">
              <a:solidFill>
                <a:schemeClr val="tx1">
                  <a:lumMod val="75000"/>
                  <a:lumOff val="25000"/>
                </a:schemeClr>
              </a:solidFill>
              <a:latin typeface="Arial Rounded MT Bold" panose="020F0704030504030204" pitchFamily="34" charset="77"/>
            </a:endParaRPr>
          </a:p>
        </p:txBody>
      </p:sp>
      <p:sp>
        <p:nvSpPr>
          <p:cNvPr id="3" name="TextBox 2">
            <a:extLst>
              <a:ext uri="{FF2B5EF4-FFF2-40B4-BE49-F238E27FC236}">
                <a16:creationId xmlns:a16="http://schemas.microsoft.com/office/drawing/2014/main" id="{791CDB94-9CC8-64A4-503E-9F3BFCFAC8F3}"/>
              </a:ext>
            </a:extLst>
          </p:cNvPr>
          <p:cNvSpPr txBox="1"/>
          <p:nvPr/>
        </p:nvSpPr>
        <p:spPr>
          <a:xfrm>
            <a:off x="1776247" y="2585546"/>
            <a:ext cx="7514898" cy="1477328"/>
          </a:xfrm>
          <a:prstGeom prst="rect">
            <a:avLst/>
          </a:prstGeom>
          <a:noFill/>
        </p:spPr>
        <p:txBody>
          <a:bodyPr wrap="square" rtlCol="0">
            <a:spAutoFit/>
          </a:bodyPr>
          <a:lstStyle/>
          <a:p>
            <a:r>
              <a:rPr lang="en-IN" b="1" i="0" dirty="0">
                <a:solidFill>
                  <a:srgbClr val="374151"/>
                </a:solidFill>
                <a:effectLst/>
                <a:latin typeface="Arial Rounded MT Bold" panose="020F0704030504030204" pitchFamily="34" charset="77"/>
                <a:cs typeface="Times New Roman" panose="02020603050405020304" pitchFamily="18" charset="0"/>
              </a:rPr>
              <a:t>Subtitle:-  </a:t>
            </a:r>
            <a:r>
              <a:rPr lang="en-IN" b="1" i="1" dirty="0">
                <a:solidFill>
                  <a:srgbClr val="374151"/>
                </a:solidFill>
                <a:effectLst/>
                <a:latin typeface="Times New Roman" panose="02020603050405020304" pitchFamily="18" charset="0"/>
                <a:cs typeface="Times New Roman" panose="02020603050405020304" pitchFamily="18" charset="0"/>
              </a:rPr>
              <a:t>Unlocking the Key to Well-being and Life Satisfaction for </a:t>
            </a:r>
            <a:r>
              <a:rPr lang="en-IN" b="1" i="1" dirty="0">
                <a:solidFill>
                  <a:srgbClr val="374151"/>
                </a:solidFill>
                <a:latin typeface="Times New Roman" panose="02020603050405020304" pitchFamily="18" charset="0"/>
                <a:cs typeface="Times New Roman" panose="02020603050405020304" pitchFamily="18" charset="0"/>
              </a:rPr>
              <a:t>India</a:t>
            </a:r>
            <a:endParaRPr lang="en-IN" b="1" i="1" dirty="0">
              <a:solidFill>
                <a:srgbClr val="374151"/>
              </a:solidFill>
              <a:effectLst/>
              <a:latin typeface="Times New Roman" panose="02020603050405020304" pitchFamily="18" charset="0"/>
              <a:cs typeface="Times New Roman" panose="02020603050405020304" pitchFamily="18" charset="0"/>
            </a:endParaRPr>
          </a:p>
          <a:p>
            <a:endParaRPr lang="en-IN" i="1" dirty="0">
              <a:solidFill>
                <a:srgbClr val="374151"/>
              </a:solidFill>
              <a:latin typeface="Times New Roman" panose="02020603050405020304" pitchFamily="18" charset="0"/>
              <a:cs typeface="Times New Roman" panose="02020603050405020304" pitchFamily="18" charset="0"/>
            </a:endParaRPr>
          </a:p>
          <a:p>
            <a:r>
              <a:rPr lang="en-IN" b="1" dirty="0">
                <a:solidFill>
                  <a:srgbClr val="374151"/>
                </a:solidFill>
                <a:latin typeface="Arial Rounded MT Bold" panose="020F0704030504030204" pitchFamily="34" charset="77"/>
                <a:cs typeface="Times New Roman" panose="02020603050405020304" pitchFamily="18" charset="0"/>
              </a:rPr>
              <a:t>Name:-   </a:t>
            </a:r>
            <a:r>
              <a:rPr lang="en-IN"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Bishal Bose(A23015)</a:t>
            </a:r>
            <a:r>
              <a:rPr lang="en-IN"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a:t>
            </a:r>
            <a:endParaRPr lang="en-IN" b="1" dirty="0">
              <a:solidFill>
                <a:schemeClr val="tx1">
                  <a:lumMod val="75000"/>
                  <a:lumOff val="25000"/>
                </a:schemeClr>
              </a:solidFill>
              <a:effectLst/>
              <a:latin typeface="Times New Roman" panose="02020603050405020304" pitchFamily="18" charset="0"/>
              <a:cs typeface="Times New Roman" panose="02020603050405020304" pitchFamily="18" charset="0"/>
            </a:endParaRPr>
          </a:p>
          <a:p>
            <a:r>
              <a:rPr lang="en-IN" b="1" i="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IN"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Nilanjan Das(A23028),</a:t>
            </a:r>
            <a:r>
              <a:rPr lang="en-IN" b="1" dirty="0">
                <a:solidFill>
                  <a:schemeClr val="tx1">
                    <a:lumMod val="75000"/>
                    <a:lumOff val="25000"/>
                  </a:schemeClr>
                </a:solidFill>
                <a:effectLst/>
                <a:latin typeface="Times New Roman" panose="02020603050405020304" pitchFamily="18" charset="0"/>
                <a:cs typeface="Times New Roman" panose="02020603050405020304" pitchFamily="18" charset="0"/>
              </a:rPr>
              <a:t> </a:t>
            </a:r>
          </a:p>
          <a:p>
            <a:r>
              <a:rPr lang="en-IN"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IN"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Trilokesh Ranjan Sarkar (A23047)</a:t>
            </a:r>
            <a:r>
              <a:rPr lang="en-IN"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a:t>
            </a:r>
          </a:p>
        </p:txBody>
      </p:sp>
      <p:sp>
        <p:nvSpPr>
          <p:cNvPr id="8" name="TextBox 7">
            <a:extLst>
              <a:ext uri="{FF2B5EF4-FFF2-40B4-BE49-F238E27FC236}">
                <a16:creationId xmlns:a16="http://schemas.microsoft.com/office/drawing/2014/main" id="{7EDDAE9C-D1D3-C207-EEF6-DB67C0A3909C}"/>
              </a:ext>
            </a:extLst>
          </p:cNvPr>
          <p:cNvSpPr txBox="1"/>
          <p:nvPr/>
        </p:nvSpPr>
        <p:spPr>
          <a:xfrm>
            <a:off x="8555421" y="4519448"/>
            <a:ext cx="3216165" cy="1477328"/>
          </a:xfrm>
          <a:prstGeom prst="rect">
            <a:avLst/>
          </a:prstGeom>
          <a:noFill/>
        </p:spPr>
        <p:txBody>
          <a:bodyPr wrap="square" rtlCol="0">
            <a:spAutoFit/>
          </a:bodyPr>
          <a:lstStyle/>
          <a:p>
            <a:pPr algn="ctr"/>
            <a:r>
              <a:rPr lang="en-IN" sz="1800" kern="100"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Under the guidance of</a:t>
            </a:r>
          </a:p>
          <a:p>
            <a:pPr algn="ctr"/>
            <a:r>
              <a:rPr lang="en-IN" sz="1800" kern="100"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Dr. Sayantani Roy Choudhury</a:t>
            </a:r>
          </a:p>
          <a:p>
            <a:pPr algn="ctr"/>
            <a:r>
              <a:rPr lang="en-IN" sz="1800" kern="100"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STS-I Project</a:t>
            </a:r>
          </a:p>
          <a:p>
            <a:pPr algn="ctr"/>
            <a:r>
              <a:rPr lang="en-IN" sz="1800" kern="100"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DS Fall Batch 2023</a:t>
            </a:r>
          </a:p>
          <a:p>
            <a:endParaRPr lang="en-US" dirty="0"/>
          </a:p>
        </p:txBody>
      </p:sp>
    </p:spTree>
    <p:extLst>
      <p:ext uri="{BB962C8B-B14F-4D97-AF65-F5344CB8AC3E}">
        <p14:creationId xmlns:p14="http://schemas.microsoft.com/office/powerpoint/2010/main" val="40979714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0">
        <p159:morph option="byCha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childTnLst>
                          </p:cTn>
                        </p:par>
                        <p:par>
                          <p:cTn id="8" fill="hold">
                            <p:stCondLst>
                              <p:cond delay="1500"/>
                            </p:stCondLst>
                            <p:childTnLst>
                              <p:par>
                                <p:cTn id="9" presetID="5" presetClass="entr" presetSubtype="10" fill="hold" grpId="0" nodeType="afterEffect">
                                  <p:stCondLst>
                                    <p:cond delay="500"/>
                                  </p:stCondLst>
                                  <p:childTnLst>
                                    <p:set>
                                      <p:cBhvr>
                                        <p:cTn id="10" dur="1" fill="hold">
                                          <p:stCondLst>
                                            <p:cond delay="0"/>
                                          </p:stCondLst>
                                        </p:cTn>
                                        <p:tgtEl>
                                          <p:spTgt spid="3"/>
                                        </p:tgtEl>
                                        <p:attrNameLst>
                                          <p:attrName>style.visibility</p:attrName>
                                        </p:attrNameLst>
                                      </p:cBhvr>
                                      <p:to>
                                        <p:strVal val="visible"/>
                                      </p:to>
                                    </p:set>
                                    <p:animEffect transition="in" filter="checkerboard(across)">
                                      <p:cBhvr>
                                        <p:cTn id="11" dur="2000"/>
                                        <p:tgtEl>
                                          <p:spTgt spid="3"/>
                                        </p:tgtEl>
                                      </p:cBhvr>
                                    </p:animEffect>
                                  </p:childTnLst>
                                </p:cTn>
                              </p:par>
                              <p:par>
                                <p:cTn id="12" presetID="1" presetClass="entr" presetSubtype="0" fill="hold" grpId="0" nodeType="withEffect">
                                  <p:stCondLst>
                                    <p:cond delay="100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7200"/>
                    </a14:imgEffect>
                    <a14:imgEffect>
                      <a14:saturation sat="200000"/>
                    </a14:imgEffect>
                    <a14:imgEffect>
                      <a14:brightnessContrast contrast="40000"/>
                    </a14:imgEffect>
                  </a14:imgLayer>
                </a14:imgProps>
              </a:ext>
              <a:ext uri="{28A0092B-C50C-407E-A947-70E740481C1C}">
                <a14:useLocalDpi xmlns:a14="http://schemas.microsoft.com/office/drawing/2010/main" val="0"/>
              </a:ext>
            </a:extLst>
          </a:blip>
          <a:srcRect l="-283" b="-4406"/>
          <a:stretch/>
        </p:blipFill>
        <p:spPr>
          <a:xfrm>
            <a:off x="567633" y="774518"/>
            <a:ext cx="11056734" cy="5978379"/>
          </a:xfrm>
          <a:prstGeom prst="rect">
            <a:avLst/>
          </a:prstGeom>
          <a:solidFill>
            <a:schemeClr val="bg1"/>
          </a:solidFill>
          <a:effectLst>
            <a:outerShdw blurRad="50800" dist="38100" dir="18900000" algn="bl" rotWithShape="0">
              <a:prstClr val="black">
                <a:alpha val="40000"/>
              </a:prstClr>
            </a:outerShdw>
          </a:effectLst>
        </p:spPr>
      </p:pic>
      <p:sp>
        <p:nvSpPr>
          <p:cNvPr id="3" name="TextBox 2">
            <a:extLst>
              <a:ext uri="{FF2B5EF4-FFF2-40B4-BE49-F238E27FC236}">
                <a16:creationId xmlns:a16="http://schemas.microsoft.com/office/drawing/2014/main" id="{62D35D59-8624-7789-9056-AAAF8D041567}"/>
              </a:ext>
            </a:extLst>
          </p:cNvPr>
          <p:cNvSpPr txBox="1"/>
          <p:nvPr/>
        </p:nvSpPr>
        <p:spPr>
          <a:xfrm>
            <a:off x="1355834" y="273269"/>
            <a:ext cx="7620000" cy="369332"/>
          </a:xfrm>
          <a:prstGeom prst="rect">
            <a:avLst/>
          </a:prstGeom>
          <a:noFill/>
        </p:spPr>
        <p:txBody>
          <a:bodyPr wrap="square" rtlCol="0">
            <a:spAutoFit/>
          </a:bodyPr>
          <a:lstStyle/>
          <a:p>
            <a:pPr algn="ctr"/>
            <a:r>
              <a:rPr lang="en-US" dirty="0">
                <a:latin typeface="Arial Rounded MT Bold" panose="020F0704030504030204" pitchFamily="34" charset="77"/>
              </a:rPr>
              <a:t>Happiness Index Of Countries</a:t>
            </a:r>
          </a:p>
        </p:txBody>
      </p:sp>
    </p:spTree>
    <p:extLst>
      <p:ext uri="{BB962C8B-B14F-4D97-AF65-F5344CB8AC3E}">
        <p14:creationId xmlns:p14="http://schemas.microsoft.com/office/powerpoint/2010/main" val="38377670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0">
        <p159:morph option="byCha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9" presetClass="entr" presetSubtype="0"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3107817401"/>
              </p:ext>
            </p:extLst>
          </p:nvPr>
        </p:nvGraphicFramePr>
        <p:xfrm>
          <a:off x="7087772" y="636563"/>
          <a:ext cx="457200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p:cNvPicPr>
            <a:picLocks noChangeAspect="1"/>
          </p:cNvPicPr>
          <p:nvPr/>
        </p:nvPicPr>
        <p:blipFill rotWithShape="1">
          <a:blip r:embed="rId3"/>
          <a:srcRect t="36252" r="24845" b="24430"/>
          <a:stretch/>
        </p:blipFill>
        <p:spPr>
          <a:xfrm>
            <a:off x="0" y="3615397"/>
            <a:ext cx="7109137" cy="3137095"/>
          </a:xfrm>
          <a:prstGeom prst="rect">
            <a:avLst/>
          </a:prstGeom>
        </p:spPr>
      </p:pic>
      <p:sp>
        <p:nvSpPr>
          <p:cNvPr id="2" name="TextBox 1">
            <a:extLst>
              <a:ext uri="{FF2B5EF4-FFF2-40B4-BE49-F238E27FC236}">
                <a16:creationId xmlns:a16="http://schemas.microsoft.com/office/drawing/2014/main" id="{EE89F6BA-2482-F307-97F8-268C30178184}"/>
              </a:ext>
            </a:extLst>
          </p:cNvPr>
          <p:cNvSpPr txBox="1"/>
          <p:nvPr/>
        </p:nvSpPr>
        <p:spPr>
          <a:xfrm>
            <a:off x="532228" y="451897"/>
            <a:ext cx="5234152" cy="369332"/>
          </a:xfrm>
          <a:prstGeom prst="rect">
            <a:avLst/>
          </a:prstGeom>
          <a:noFill/>
        </p:spPr>
        <p:txBody>
          <a:bodyPr wrap="square" rtlCol="0">
            <a:spAutoFit/>
          </a:bodyPr>
          <a:lstStyle/>
          <a:p>
            <a:pPr algn="ctr"/>
            <a:r>
              <a:rPr lang="en-US" dirty="0">
                <a:latin typeface="Arial Rounded MT Bold" panose="020F0704030504030204" pitchFamily="34" charset="77"/>
              </a:rPr>
              <a:t>India’s Rank </a:t>
            </a:r>
          </a:p>
        </p:txBody>
      </p:sp>
      <p:sp>
        <p:nvSpPr>
          <p:cNvPr id="4" name="TextBox 3">
            <a:extLst>
              <a:ext uri="{FF2B5EF4-FFF2-40B4-BE49-F238E27FC236}">
                <a16:creationId xmlns:a16="http://schemas.microsoft.com/office/drawing/2014/main" id="{275C4F4C-967E-66B8-9E3D-759D9474B66F}"/>
              </a:ext>
            </a:extLst>
          </p:cNvPr>
          <p:cNvSpPr txBox="1"/>
          <p:nvPr/>
        </p:nvSpPr>
        <p:spPr>
          <a:xfrm>
            <a:off x="3075388" y="1750554"/>
            <a:ext cx="2238703"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Why is it </a:t>
            </a:r>
            <a:r>
              <a:rPr lang="en-IN" dirty="0">
                <a:solidFill>
                  <a:srgbClr val="000000"/>
                </a:solidFill>
                <a:effectLst/>
                <a:latin typeface="Times New Roman" panose="02020603050405020304" pitchFamily="18" charset="0"/>
                <a:cs typeface="Times New Roman" panose="02020603050405020304" pitchFamily="18" charset="0"/>
              </a:rPr>
              <a:t>dwindling?</a:t>
            </a:r>
            <a:endParaRPr lang="en-US" dirty="0">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08127AF5-A9FD-1314-54D9-45E165FC128C}"/>
              </a:ext>
            </a:extLst>
          </p:cNvPr>
          <p:cNvCxnSpPr>
            <a:stCxn id="4" idx="3"/>
          </p:cNvCxnSpPr>
          <p:nvPr/>
        </p:nvCxnSpPr>
        <p:spPr>
          <a:xfrm>
            <a:off x="5314091" y="1935220"/>
            <a:ext cx="5732281" cy="1165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0BF59C-A894-FBE1-76C7-D3BF91231B5F}"/>
              </a:ext>
            </a:extLst>
          </p:cNvPr>
          <p:cNvCxnSpPr>
            <a:stCxn id="4" idx="3"/>
          </p:cNvCxnSpPr>
          <p:nvPr/>
        </p:nvCxnSpPr>
        <p:spPr>
          <a:xfrm>
            <a:off x="5314091" y="1935220"/>
            <a:ext cx="3672254" cy="1081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1EE9F09-E818-5B08-04F2-6455F32368C8}"/>
              </a:ext>
            </a:extLst>
          </p:cNvPr>
          <p:cNvSpPr txBox="1"/>
          <p:nvPr/>
        </p:nvSpPr>
        <p:spPr>
          <a:xfrm>
            <a:off x="8807669" y="4493754"/>
            <a:ext cx="274320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India So bad! 🤔</a:t>
            </a:r>
          </a:p>
        </p:txBody>
      </p:sp>
      <p:cxnSp>
        <p:nvCxnSpPr>
          <p:cNvPr id="19" name="Elbow Connector 18">
            <a:extLst>
              <a:ext uri="{FF2B5EF4-FFF2-40B4-BE49-F238E27FC236}">
                <a16:creationId xmlns:a16="http://schemas.microsoft.com/office/drawing/2014/main" id="{2B13C35A-5D2C-E5A0-E99F-18F950409BD3}"/>
              </a:ext>
            </a:extLst>
          </p:cNvPr>
          <p:cNvCxnSpPr>
            <a:stCxn id="17" idx="1"/>
          </p:cNvCxnSpPr>
          <p:nvPr/>
        </p:nvCxnSpPr>
        <p:spPr>
          <a:xfrm rot="10800000" flipV="1">
            <a:off x="5234153" y="4678420"/>
            <a:ext cx="3573517" cy="6923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35009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0">
        <p159:morph option="byCha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heckerboard(across)">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linds(horizontal)">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linds(horizontal)">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heckerboard(across)">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500"/>
                                  </p:stCondLst>
                                  <p:childTnLst>
                                    <p:set>
                                      <p:cBhvr>
                                        <p:cTn id="45" dur="1" fill="hold">
                                          <p:stCondLst>
                                            <p:cond delay="0"/>
                                          </p:stCondLst>
                                        </p:cTn>
                                        <p:tgtEl>
                                          <p:spTgt spid="19"/>
                                        </p:tgtEl>
                                        <p:attrNameLst>
                                          <p:attrName>style.visibility</p:attrName>
                                        </p:attrNameLst>
                                      </p:cBhvr>
                                      <p:to>
                                        <p:strVal val="visible"/>
                                      </p:to>
                                    </p:set>
                                    <p:animEffect transition="in" filter="blinds(horizontal)">
                                      <p:cBhvr>
                                        <p:cTn id="46"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2" grpId="0"/>
      <p:bldP spid="4"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aturation sat="138000"/>
                    </a14:imgEffect>
                  </a14:imgLayer>
                </a14:imgProps>
              </a:ext>
              <a:ext uri="{28A0092B-C50C-407E-A947-70E740481C1C}">
                <a14:useLocalDpi xmlns:a14="http://schemas.microsoft.com/office/drawing/2010/main" val="0"/>
              </a:ext>
            </a:extLst>
          </a:blip>
          <a:stretch>
            <a:fillRect/>
          </a:stretch>
        </p:blipFill>
        <p:spPr>
          <a:xfrm>
            <a:off x="734989" y="1218960"/>
            <a:ext cx="5883419" cy="5299018"/>
          </a:xfrm>
          <a:prstGeom prst="rect">
            <a:avLst/>
          </a:prstGeom>
        </p:spPr>
      </p:pic>
      <p:sp>
        <p:nvSpPr>
          <p:cNvPr id="2" name="TextBox 1">
            <a:extLst>
              <a:ext uri="{FF2B5EF4-FFF2-40B4-BE49-F238E27FC236}">
                <a16:creationId xmlns:a16="http://schemas.microsoft.com/office/drawing/2014/main" id="{07A98E67-9414-9D9B-6195-5BC3E912666F}"/>
              </a:ext>
            </a:extLst>
          </p:cNvPr>
          <p:cNvSpPr txBox="1"/>
          <p:nvPr/>
        </p:nvSpPr>
        <p:spPr>
          <a:xfrm>
            <a:off x="2490952" y="273269"/>
            <a:ext cx="6032938" cy="461665"/>
          </a:xfrm>
          <a:prstGeom prst="rect">
            <a:avLst/>
          </a:prstGeom>
          <a:noFill/>
        </p:spPr>
        <p:txBody>
          <a:bodyPr wrap="square" rtlCol="0">
            <a:spAutoFit/>
          </a:bodyPr>
          <a:lstStyle/>
          <a:p>
            <a:r>
              <a:rPr lang="en-IN" sz="2400" u="sng" dirty="0">
                <a:solidFill>
                  <a:srgbClr val="000000"/>
                </a:solidFill>
                <a:effectLst/>
                <a:latin typeface="Times New Roman" panose="02020603050405020304" pitchFamily="18" charset="0"/>
                <a:cs typeface="Times New Roman" panose="02020603050405020304" pitchFamily="18" charset="0"/>
              </a:rPr>
              <a:t>Interrelationship </a:t>
            </a:r>
            <a:r>
              <a:rPr lang="en-US" sz="2400" u="sng" dirty="0">
                <a:latin typeface="Times New Roman" panose="02020603050405020304" pitchFamily="18" charset="0"/>
                <a:cs typeface="Times New Roman" panose="02020603050405020304" pitchFamily="18" charset="0"/>
              </a:rPr>
              <a:t>of Happiness Index &amp; remains</a:t>
            </a:r>
          </a:p>
        </p:txBody>
      </p:sp>
      <p:sp>
        <p:nvSpPr>
          <p:cNvPr id="4" name="TextBox 3">
            <a:extLst>
              <a:ext uri="{FF2B5EF4-FFF2-40B4-BE49-F238E27FC236}">
                <a16:creationId xmlns:a16="http://schemas.microsoft.com/office/drawing/2014/main" id="{24560EF4-1F8D-2987-A61B-C75B81259194}"/>
              </a:ext>
            </a:extLst>
          </p:cNvPr>
          <p:cNvSpPr txBox="1"/>
          <p:nvPr/>
        </p:nvSpPr>
        <p:spPr>
          <a:xfrm>
            <a:off x="8755117" y="2564524"/>
            <a:ext cx="2070538" cy="369332"/>
          </a:xfrm>
          <a:prstGeom prst="rect">
            <a:avLst/>
          </a:prstGeom>
          <a:noFill/>
        </p:spPr>
        <p:txBody>
          <a:bodyPr wrap="square" rtlCol="0">
            <a:spAutoFit/>
          </a:bodyPr>
          <a:lstStyle/>
          <a:p>
            <a:r>
              <a:rPr lang="en-US" dirty="0"/>
              <a:t>Highest Correlation</a:t>
            </a:r>
          </a:p>
        </p:txBody>
      </p:sp>
      <p:cxnSp>
        <p:nvCxnSpPr>
          <p:cNvPr id="7" name="Straight Arrow Connector 6">
            <a:extLst>
              <a:ext uri="{FF2B5EF4-FFF2-40B4-BE49-F238E27FC236}">
                <a16:creationId xmlns:a16="http://schemas.microsoft.com/office/drawing/2014/main" id="{0A4AC4D4-64BC-B331-AEB8-D588D39AC36F}"/>
              </a:ext>
            </a:extLst>
          </p:cNvPr>
          <p:cNvCxnSpPr>
            <a:stCxn id="4" idx="1"/>
          </p:cNvCxnSpPr>
          <p:nvPr/>
        </p:nvCxnSpPr>
        <p:spPr>
          <a:xfrm flipH="1" flipV="1">
            <a:off x="2112579" y="1975945"/>
            <a:ext cx="6642538" cy="7732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F053CC65-E41C-10D3-8953-8D9FC8F9D9AF}"/>
              </a:ext>
            </a:extLst>
          </p:cNvPr>
          <p:cNvCxnSpPr>
            <a:cxnSpLocks/>
            <a:stCxn id="4" idx="1"/>
          </p:cNvCxnSpPr>
          <p:nvPr/>
        </p:nvCxnSpPr>
        <p:spPr>
          <a:xfrm flipH="1">
            <a:off x="2007476" y="2749190"/>
            <a:ext cx="6747641" cy="5450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E36E2493-EE97-5102-8BDE-7AF0E0FD1592}"/>
              </a:ext>
            </a:extLst>
          </p:cNvPr>
          <p:cNvSpPr txBox="1"/>
          <p:nvPr/>
        </p:nvSpPr>
        <p:spPr>
          <a:xfrm>
            <a:off x="8755117" y="4056993"/>
            <a:ext cx="2070538" cy="369332"/>
          </a:xfrm>
          <a:prstGeom prst="rect">
            <a:avLst/>
          </a:prstGeom>
          <a:noFill/>
        </p:spPr>
        <p:txBody>
          <a:bodyPr wrap="square" rtlCol="0">
            <a:spAutoFit/>
          </a:bodyPr>
          <a:lstStyle/>
          <a:p>
            <a:r>
              <a:rPr lang="en-US" dirty="0"/>
              <a:t>Lowest Correlation</a:t>
            </a:r>
          </a:p>
        </p:txBody>
      </p:sp>
      <p:cxnSp>
        <p:nvCxnSpPr>
          <p:cNvPr id="13" name="Straight Arrow Connector 12">
            <a:extLst>
              <a:ext uri="{FF2B5EF4-FFF2-40B4-BE49-F238E27FC236}">
                <a16:creationId xmlns:a16="http://schemas.microsoft.com/office/drawing/2014/main" id="{8B7791EF-5E87-1BB2-54F1-6C421707D8C3}"/>
              </a:ext>
            </a:extLst>
          </p:cNvPr>
          <p:cNvCxnSpPr>
            <a:stCxn id="11" idx="1"/>
          </p:cNvCxnSpPr>
          <p:nvPr/>
        </p:nvCxnSpPr>
        <p:spPr>
          <a:xfrm flipH="1">
            <a:off x="2112579" y="4241659"/>
            <a:ext cx="6642538" cy="3828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624766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0">
        <p159:morph option="byObjec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0371" y="564350"/>
            <a:ext cx="7107937" cy="6135507"/>
          </a:xfrm>
          <a:prstGeom prst="rect">
            <a:avLst/>
          </a:prstGeom>
        </p:spPr>
      </p:pic>
      <p:sp>
        <p:nvSpPr>
          <p:cNvPr id="3" name="TextBox 2">
            <a:extLst>
              <a:ext uri="{FF2B5EF4-FFF2-40B4-BE49-F238E27FC236}">
                <a16:creationId xmlns:a16="http://schemas.microsoft.com/office/drawing/2014/main" id="{5768A24B-3722-09E6-2CE5-F053BDCC846E}"/>
              </a:ext>
            </a:extLst>
          </p:cNvPr>
          <p:cNvSpPr txBox="1"/>
          <p:nvPr/>
        </p:nvSpPr>
        <p:spPr>
          <a:xfrm>
            <a:off x="133692" y="2967335"/>
            <a:ext cx="4498428" cy="461665"/>
          </a:xfrm>
          <a:prstGeom prst="rect">
            <a:avLst/>
          </a:prstGeom>
          <a:noFill/>
        </p:spPr>
        <p:txBody>
          <a:bodyPr wrap="square" rtlCol="0">
            <a:spAutoFit/>
          </a:bodyPr>
          <a:lstStyle/>
          <a:p>
            <a:pPr algn="ctr"/>
            <a:r>
              <a:rPr lang="en-US" sz="2400" u="sng" dirty="0">
                <a:latin typeface="Times New Roman" panose="02020603050405020304" pitchFamily="18" charset="0"/>
                <a:cs typeface="Times New Roman" panose="02020603050405020304" pitchFamily="18" charset="0"/>
              </a:rPr>
              <a:t>Pair plot of top 4 Interrelationship</a:t>
            </a:r>
          </a:p>
        </p:txBody>
      </p:sp>
      <p:cxnSp>
        <p:nvCxnSpPr>
          <p:cNvPr id="8" name="Straight Arrow Connector 7">
            <a:extLst>
              <a:ext uri="{FF2B5EF4-FFF2-40B4-BE49-F238E27FC236}">
                <a16:creationId xmlns:a16="http://schemas.microsoft.com/office/drawing/2014/main" id="{E8B29B60-DFFF-1B09-EBAF-4982FDC40C58}"/>
              </a:ext>
            </a:extLst>
          </p:cNvPr>
          <p:cNvCxnSpPr>
            <a:cxnSpLocks/>
            <a:stCxn id="3" idx="3"/>
          </p:cNvCxnSpPr>
          <p:nvPr/>
        </p:nvCxnSpPr>
        <p:spPr>
          <a:xfrm flipV="1">
            <a:off x="4632120" y="840828"/>
            <a:ext cx="2798694" cy="23573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B3764613-3DAE-0260-559E-542AEC4FE69D}"/>
              </a:ext>
            </a:extLst>
          </p:cNvPr>
          <p:cNvCxnSpPr>
            <a:cxnSpLocks/>
            <a:stCxn id="3" idx="3"/>
          </p:cNvCxnSpPr>
          <p:nvPr/>
        </p:nvCxnSpPr>
        <p:spPr>
          <a:xfrm flipV="1">
            <a:off x="4632120" y="2270234"/>
            <a:ext cx="4606473" cy="9279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E7B5844-41D7-7B98-9A6E-F8D74D38E033}"/>
              </a:ext>
            </a:extLst>
          </p:cNvPr>
          <p:cNvCxnSpPr>
            <a:cxnSpLocks/>
            <a:stCxn id="3" idx="3"/>
          </p:cNvCxnSpPr>
          <p:nvPr/>
        </p:nvCxnSpPr>
        <p:spPr>
          <a:xfrm>
            <a:off x="4632120" y="3198168"/>
            <a:ext cx="6298639" cy="417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E89AB929-11AF-78B6-9028-BCB4C12756EC}"/>
              </a:ext>
            </a:extLst>
          </p:cNvPr>
          <p:cNvCxnSpPr>
            <a:cxnSpLocks/>
            <a:stCxn id="3" idx="3"/>
          </p:cNvCxnSpPr>
          <p:nvPr/>
        </p:nvCxnSpPr>
        <p:spPr>
          <a:xfrm>
            <a:off x="4632120" y="3198168"/>
            <a:ext cx="1590004" cy="18993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751048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0">
        <p159:morph option="byCha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021600109"/>
              </p:ext>
            </p:extLst>
          </p:nvPr>
        </p:nvGraphicFramePr>
        <p:xfrm>
          <a:off x="6153955" y="193118"/>
          <a:ext cx="5527183" cy="4005396"/>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641" y="4458842"/>
            <a:ext cx="11345013" cy="2186658"/>
          </a:xfrm>
          <a:prstGeom prst="rect">
            <a:avLst/>
          </a:prstGeom>
          <a:gradFill>
            <a:gsLst>
              <a:gs pos="49579">
                <a:srgbClr val="CBDFF2"/>
              </a:gs>
              <a:gs pos="31894">
                <a:srgbClr val="DBE9F6"/>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2" name="TextBox 1">
            <a:extLst>
              <a:ext uri="{FF2B5EF4-FFF2-40B4-BE49-F238E27FC236}">
                <a16:creationId xmlns:a16="http://schemas.microsoft.com/office/drawing/2014/main" id="{0D2D918F-D4C4-E430-B337-2FD010637760}"/>
              </a:ext>
            </a:extLst>
          </p:cNvPr>
          <p:cNvSpPr txBox="1"/>
          <p:nvPr/>
        </p:nvSpPr>
        <p:spPr>
          <a:xfrm>
            <a:off x="387641" y="336331"/>
            <a:ext cx="5035697" cy="400110"/>
          </a:xfrm>
          <a:prstGeom prst="rect">
            <a:avLst/>
          </a:prstGeom>
          <a:noFill/>
        </p:spPr>
        <p:txBody>
          <a:bodyPr wrap="square" rtlCol="0">
            <a:spAutoFit/>
          </a:bodyPr>
          <a:lstStyle/>
          <a:p>
            <a:pPr algn="ctr"/>
            <a:r>
              <a:rPr lang="en-US" sz="2000" dirty="0">
                <a:latin typeface="Arial Rounded MT Bold" panose="020F0704030504030204" pitchFamily="34" charset="77"/>
              </a:rPr>
              <a:t>India Lagging From Top 10</a:t>
            </a:r>
          </a:p>
        </p:txBody>
      </p:sp>
      <p:sp>
        <p:nvSpPr>
          <p:cNvPr id="5" name="TextBox 4">
            <a:extLst>
              <a:ext uri="{FF2B5EF4-FFF2-40B4-BE49-F238E27FC236}">
                <a16:creationId xmlns:a16="http://schemas.microsoft.com/office/drawing/2014/main" id="{276B8074-C9A0-0B10-B412-CEBB05B457EA}"/>
              </a:ext>
            </a:extLst>
          </p:cNvPr>
          <p:cNvSpPr txBox="1"/>
          <p:nvPr/>
        </p:nvSpPr>
        <p:spPr>
          <a:xfrm>
            <a:off x="510862" y="1104925"/>
            <a:ext cx="5035697" cy="2954655"/>
          </a:xfrm>
          <a:prstGeom prst="rect">
            <a:avLst/>
          </a:prstGeom>
          <a:noFill/>
        </p:spPr>
        <p:txBody>
          <a:bodyPr wrap="square" rtlCol="0" anchor="b">
            <a:spAutoFit/>
          </a:bodyPr>
          <a:lstStyle/>
          <a:p>
            <a:pPr algn="ctr"/>
            <a:r>
              <a:rPr lang="en-US" sz="2400" b="1" u="sng" dirty="0">
                <a:latin typeface="Times New Roman" panose="02020603050405020304" pitchFamily="18" charset="0"/>
                <a:cs typeface="Times New Roman" panose="02020603050405020304" pitchFamily="18" charset="0"/>
              </a:rPr>
              <a:t>Most Lagging in </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Social Support.</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Learning Rate.</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Human Development Rate.</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Life Expectancy.</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G.D.P per Cap.</a:t>
            </a:r>
          </a:p>
          <a:p>
            <a:pPr marL="342900" indent="-342900">
              <a:buFont typeface="+mj-lt"/>
              <a:buAutoNum type="arabicPeriod"/>
            </a:pP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435057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0">
        <p159:morph option="byChar"/>
      </p:transition>
    </mc:Choice>
    <mc:Fallback>
      <p:transition spd="slow" advTm="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E98ECC-F74A-4243-0C03-FD6D37F8DC62}"/>
              </a:ext>
            </a:extLst>
          </p:cNvPr>
          <p:cNvSpPr txBox="1"/>
          <p:nvPr/>
        </p:nvSpPr>
        <p:spPr>
          <a:xfrm>
            <a:off x="2154621" y="367862"/>
            <a:ext cx="7472855" cy="646331"/>
          </a:xfrm>
          <a:prstGeom prst="rect">
            <a:avLst/>
          </a:prstGeom>
          <a:noFill/>
        </p:spPr>
        <p:txBody>
          <a:bodyPr wrap="square" rtlCol="0">
            <a:spAutoFit/>
          </a:bodyPr>
          <a:lstStyle/>
          <a:p>
            <a:pPr algn="ctr"/>
            <a:r>
              <a:rPr lang="en-US" sz="3600" dirty="0">
                <a:latin typeface="Arial Rounded MT Bold" panose="020F0704030504030204" pitchFamily="34" charset="77"/>
              </a:rPr>
              <a:t>Conclusion</a:t>
            </a:r>
          </a:p>
        </p:txBody>
      </p:sp>
      <p:sp>
        <p:nvSpPr>
          <p:cNvPr id="3" name="TextBox 2">
            <a:extLst>
              <a:ext uri="{FF2B5EF4-FFF2-40B4-BE49-F238E27FC236}">
                <a16:creationId xmlns:a16="http://schemas.microsoft.com/office/drawing/2014/main" id="{F5FE5F55-58F0-659C-1F35-FE715CDD61F7}"/>
              </a:ext>
            </a:extLst>
          </p:cNvPr>
          <p:cNvSpPr txBox="1"/>
          <p:nvPr/>
        </p:nvSpPr>
        <p:spPr>
          <a:xfrm>
            <a:off x="746234" y="1145628"/>
            <a:ext cx="10972800" cy="5078313"/>
          </a:xfrm>
          <a:prstGeom prst="rect">
            <a:avLst/>
          </a:prstGeom>
          <a:noFill/>
        </p:spPr>
        <p:txBody>
          <a:bodyPr wrap="square" rtlCol="0">
            <a:spAutoFit/>
          </a:bodyPr>
          <a:lstStyle/>
          <a:p>
            <a:pPr algn="l"/>
            <a:r>
              <a:rPr lang="en-IN" b="0" i="0" dirty="0">
                <a:effectLst/>
                <a:latin typeface="Times New Roman" panose="02020603050405020304" pitchFamily="18" charset="0"/>
                <a:cs typeface="Times New Roman" panose="02020603050405020304" pitchFamily="18" charset="0"/>
              </a:rPr>
              <a:t>	In conclusion, the </a:t>
            </a:r>
            <a:r>
              <a:rPr lang="en-IN" b="0" i="0" dirty="0">
                <a:solidFill>
                  <a:schemeClr val="accent2">
                    <a:lumMod val="75000"/>
                  </a:schemeClr>
                </a:solidFill>
                <a:effectLst/>
                <a:latin typeface="Times New Roman" panose="02020603050405020304" pitchFamily="18" charset="0"/>
                <a:cs typeface="Times New Roman" panose="02020603050405020304" pitchFamily="18" charset="0"/>
              </a:rPr>
              <a:t>"Happiness Index of India" </a:t>
            </a:r>
            <a:r>
              <a:rPr lang="en-IN" b="0" i="0" dirty="0">
                <a:effectLst/>
                <a:latin typeface="Times New Roman" panose="02020603050405020304" pitchFamily="18" charset="0"/>
                <a:cs typeface="Times New Roman" panose="02020603050405020304" pitchFamily="18" charset="0"/>
              </a:rPr>
              <a:t>project has provided valuable insights into the well-being and contentment of the Indian population. Through comprehensive research, data collection, and analysis, we have gained a deeper understanding of the factors that contribute to happiness in India.</a:t>
            </a:r>
          </a:p>
          <a:p>
            <a:pPr algn="l"/>
            <a:endParaRPr lang="en-IN" b="0" i="0" dirty="0">
              <a:effectLst/>
              <a:latin typeface="Times New Roman" panose="02020603050405020304" pitchFamily="18" charset="0"/>
              <a:cs typeface="Times New Roman" panose="02020603050405020304" pitchFamily="18" charset="0"/>
            </a:endParaRPr>
          </a:p>
          <a:p>
            <a:pPr algn="l"/>
            <a:r>
              <a:rPr lang="en-IN" b="0" i="0" dirty="0">
                <a:effectLst/>
                <a:latin typeface="Times New Roman" panose="02020603050405020304" pitchFamily="18" charset="0"/>
                <a:cs typeface="Times New Roman" panose="02020603050405020304" pitchFamily="18" charset="0"/>
              </a:rPr>
              <a:t>	Our findings suggest that while economic factors such as income and employment play a significant role in determining happiness, non-material factors like social connections, community engagement, and mental health also have a substantial impact on the overall happiness of individuals. Additionally, regional disparities and cultural nuances influence the happiness levels across different states and demographics.</a:t>
            </a:r>
          </a:p>
          <a:p>
            <a:pPr algn="l"/>
            <a:endParaRPr lang="en-IN" b="0" i="0" dirty="0">
              <a:effectLst/>
              <a:latin typeface="Times New Roman" panose="02020603050405020304" pitchFamily="18" charset="0"/>
              <a:cs typeface="Times New Roman" panose="02020603050405020304" pitchFamily="18" charset="0"/>
            </a:endParaRPr>
          </a:p>
          <a:p>
            <a:pPr algn="l"/>
            <a:r>
              <a:rPr lang="en-IN" b="0" i="0" dirty="0">
                <a:effectLst/>
                <a:latin typeface="Times New Roman" panose="02020603050405020304" pitchFamily="18" charset="0"/>
                <a:cs typeface="Times New Roman" panose="02020603050405020304" pitchFamily="18" charset="0"/>
              </a:rPr>
              <a:t>	Furthermore, this project highlights the importance of policymakers, governments, and communities in fostering an environment that promotes happiness and well-being among citizens. Implementing policies that address economic inequalities, improve access to healthcare and education, and promote social cohesion can lead to an increase in the overall happiness of the nation.</a:t>
            </a:r>
          </a:p>
          <a:p>
            <a:pPr algn="l"/>
            <a:endParaRPr lang="en-IN" b="0" i="0" dirty="0">
              <a:effectLst/>
              <a:latin typeface="Times New Roman" panose="02020603050405020304" pitchFamily="18" charset="0"/>
              <a:cs typeface="Times New Roman" panose="02020603050405020304" pitchFamily="18" charset="0"/>
            </a:endParaRPr>
          </a:p>
          <a:p>
            <a:pPr algn="l"/>
            <a:r>
              <a:rPr lang="en-IN" b="0" i="0" dirty="0">
                <a:effectLst/>
                <a:latin typeface="Times New Roman" panose="02020603050405020304" pitchFamily="18" charset="0"/>
                <a:cs typeface="Times New Roman" panose="02020603050405020304" pitchFamily="18" charset="0"/>
              </a:rPr>
              <a:t>	As we move forward, it is crucial to continue monitoring and evaluating the Happiness Index to track changes over time and refine our understanding of what truly makes people happy in India. By doing so, we can work towards creating a happier and more prosperous society for all its citizens.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54789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0">
        <p159:morph option="byChar"/>
      </p:transition>
    </mc:Choice>
    <mc:Fallback>
      <p:transition spd="slow" advTm="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353</Words>
  <Application>Microsoft Macintosh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Rounded MT Bold</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Nilanjan Das</dc:creator>
  <cp:lastModifiedBy>Trilokesh Ranjan Sarkar</cp:lastModifiedBy>
  <cp:revision>38</cp:revision>
  <dcterms:created xsi:type="dcterms:W3CDTF">2023-09-26T16:51:15Z</dcterms:created>
  <dcterms:modified xsi:type="dcterms:W3CDTF">2023-10-02T11:25:19Z</dcterms:modified>
</cp:coreProperties>
</file>