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19" r:id="rId2"/>
    <p:sldMasterId id="2147483837" r:id="rId3"/>
    <p:sldMasterId id="2147483866" r:id="rId4"/>
  </p:sldMasterIdLst>
  <p:notesMasterIdLst>
    <p:notesMasterId r:id="rId14"/>
  </p:notesMasterIdLst>
  <p:sldIdLst>
    <p:sldId id="261" r:id="rId5"/>
    <p:sldId id="262" r:id="rId6"/>
    <p:sldId id="260" r:id="rId7"/>
    <p:sldId id="263" r:id="rId8"/>
    <p:sldId id="257" r:id="rId9"/>
    <p:sldId id="259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8F9FE"/>
    <a:srgbClr val="B9EAF1"/>
    <a:srgbClr val="CCFFFF"/>
    <a:srgbClr val="DAAAD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axis\Stats\EDA_PROJECT\1Others\Trilokesh\Data_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Comparison</a:t>
            </a:r>
            <a:r>
              <a:rPr lang="en-US" baseline="0" dirty="0"/>
              <a:t> between India and mean of Top 10 countries</a:t>
            </a:r>
            <a:endParaRPr lang="en-US" dirty="0"/>
          </a:p>
        </c:rich>
      </c:tx>
      <c:layout>
        <c:manualLayout>
          <c:xMode val="edge"/>
          <c:yMode val="edge"/>
          <c:x val="0.1102008021084158"/>
          <c:y val="1.5853613475421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931135987355582"/>
          <c:y val="0.1221679454415993"/>
          <c:w val="0.69247245839336236"/>
          <c:h val="0.728575401782994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Comparision!$G$7</c:f>
              <c:strCache>
                <c:ptCount val="1"/>
                <c:pt idx="0">
                  <c:v>World Top 10 Performing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dLbl>
              <c:idx val="2"/>
              <c:spPr>
                <a:noFill/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010913515980924"/>
                      <c:h val="4.375597319216376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8D62-D54C-9CFB-D01AB55C1F9B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Comparision!$F$8:$F$12</c:f>
              <c:strCache>
                <c:ptCount val="5"/>
                <c:pt idx="0">
                  <c:v>Learning Rate</c:v>
                </c:pt>
                <c:pt idx="1">
                  <c:v>Human Development Index </c:v>
                </c:pt>
                <c:pt idx="2">
                  <c:v>Scocial Support</c:v>
                </c:pt>
                <c:pt idx="3">
                  <c:v>Life Expectency</c:v>
                </c:pt>
                <c:pt idx="4">
                  <c:v>GDP per capita</c:v>
                </c:pt>
              </c:strCache>
            </c:strRef>
          </c:cat>
          <c:val>
            <c:numRef>
              <c:f>Comparision!$G$8:$G$12</c:f>
              <c:numCache>
                <c:formatCode>General</c:formatCode>
                <c:ptCount val="5"/>
                <c:pt idx="0">
                  <c:v>0.72750433299999995</c:v>
                </c:pt>
                <c:pt idx="1">
                  <c:v>0.98004688900000003</c:v>
                </c:pt>
                <c:pt idx="2">
                  <c:v>1.1164444440000001</c:v>
                </c:pt>
                <c:pt idx="3">
                  <c:v>0.83077777799999997</c:v>
                </c:pt>
                <c:pt idx="4">
                  <c:v>1.5904444440000001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62-D54C-9CFB-D01AB55C1F9B}"/>
            </c:ext>
          </c:extLst>
        </c:ser>
        <c:ser>
          <c:idx val="1"/>
          <c:order val="1"/>
          <c:tx>
            <c:strRef>
              <c:f>Comparision!$H$7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Comparision!$F$8:$F$12</c:f>
              <c:strCache>
                <c:ptCount val="5"/>
                <c:pt idx="0">
                  <c:v>Learning Rate</c:v>
                </c:pt>
                <c:pt idx="1">
                  <c:v>Human Development Index </c:v>
                </c:pt>
                <c:pt idx="2">
                  <c:v>Scocial Support</c:v>
                </c:pt>
                <c:pt idx="3">
                  <c:v>Life Expectency</c:v>
                </c:pt>
                <c:pt idx="4">
                  <c:v>GDP per capita</c:v>
                </c:pt>
              </c:strCache>
            </c:strRef>
          </c:cat>
          <c:val>
            <c:numRef>
              <c:f>Comparision!$H$8:$H$12</c:f>
              <c:numCache>
                <c:formatCode>General</c:formatCode>
                <c:ptCount val="5"/>
                <c:pt idx="0">
                  <c:v>0.28042299999999998</c:v>
                </c:pt>
                <c:pt idx="1">
                  <c:v>0.42077500000000001</c:v>
                </c:pt>
                <c:pt idx="2">
                  <c:v>0.316</c:v>
                </c:pt>
                <c:pt idx="3">
                  <c:v>0.38300000000000001</c:v>
                </c:pt>
                <c:pt idx="4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62-D54C-9CFB-D01AB55C1F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86756384"/>
        <c:axId val="286504656"/>
      </c:barChart>
      <c:catAx>
        <c:axId val="286756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04656"/>
        <c:crosses val="autoZero"/>
        <c:auto val="1"/>
        <c:lblAlgn val="ctr"/>
        <c:lblOffset val="100"/>
        <c:noMultiLvlLbl val="0"/>
      </c:catAx>
      <c:valAx>
        <c:axId val="28650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756384"/>
        <c:crosses val="autoZero"/>
        <c:crossBetween val="between"/>
      </c:valAx>
      <c:spPr>
        <a:noFill/>
        <a:ln>
          <a:noFill/>
        </a:ln>
        <a:effectLst>
          <a:glow rad="127000">
            <a:schemeClr val="accent1"/>
          </a:glo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GDP per capita AND HI TREND LINE For INDIA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38E-2"/>
          <c:y val="0.19200277048702247"/>
          <c:w val="0.863571741032371"/>
          <c:h val="0.67145778652668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HI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Sheet1!$E$3:$E$17</c:f>
              <c:numCache>
                <c:formatCode>General</c:formatCode>
                <c:ptCount val="1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  <c:pt idx="14">
                  <c:v>2022</c:v>
                </c:pt>
              </c:numCache>
            </c:numRef>
          </c:xVal>
          <c:yVal>
            <c:numRef>
              <c:f>Sheet1!$F$3:$F$17</c:f>
              <c:numCache>
                <c:formatCode>General</c:formatCode>
                <c:ptCount val="15"/>
                <c:pt idx="0">
                  <c:v>1</c:v>
                </c:pt>
                <c:pt idx="1">
                  <c:v>0.84707003334921405</c:v>
                </c:pt>
                <c:pt idx="2">
                  <c:v>0.90376369699857073</c:v>
                </c:pt>
                <c:pt idx="3">
                  <c:v>0.60647927584564087</c:v>
                </c:pt>
                <c:pt idx="4">
                  <c:v>0.82896617436874698</c:v>
                </c:pt>
                <c:pt idx="5">
                  <c:v>0.6603144354454501</c:v>
                </c:pt>
                <c:pt idx="6">
                  <c:v>0.70080990948070498</c:v>
                </c:pt>
                <c:pt idx="7">
                  <c:v>0.5616960457360648</c:v>
                </c:pt>
                <c:pt idx="8">
                  <c:v>0.55979037636970008</c:v>
                </c:pt>
                <c:pt idx="9">
                  <c:v>0.52072415435921848</c:v>
                </c:pt>
                <c:pt idx="10">
                  <c:v>0.44306812767984766</c:v>
                </c:pt>
                <c:pt idx="11">
                  <c:v>0.37970462124821353</c:v>
                </c:pt>
                <c:pt idx="12">
                  <c:v>0.27108146736541211</c:v>
                </c:pt>
                <c:pt idx="13">
                  <c:v>0</c:v>
                </c:pt>
                <c:pt idx="14">
                  <c:v>0.46498332539304416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63-A44B-9505-0EF06E5A1B05}"/>
            </c:ext>
          </c:extLst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GDP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Sheet1!$E$3:$E$17</c:f>
              <c:numCache>
                <c:formatCode>General</c:formatCode>
                <c:ptCount val="1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2021</c:v>
                </c:pt>
                <c:pt idx="14">
                  <c:v>2022</c:v>
                </c:pt>
              </c:numCache>
            </c:numRef>
          </c:xVal>
          <c:yVal>
            <c:numRef>
              <c:f>Sheet1!$G$3:$G$17</c:f>
              <c:numCache>
                <c:formatCode>General</c:formatCode>
                <c:ptCount val="15"/>
                <c:pt idx="0">
                  <c:v>-1.1472275334608031E-2</c:v>
                </c:pt>
                <c:pt idx="1">
                  <c:v>0.12938177182919056</c:v>
                </c:pt>
                <c:pt idx="2">
                  <c:v>0.11089866156787763</c:v>
                </c:pt>
                <c:pt idx="3">
                  <c:v>0.17654557042702357</c:v>
                </c:pt>
                <c:pt idx="4">
                  <c:v>0.33843212237093689</c:v>
                </c:pt>
                <c:pt idx="5">
                  <c:v>0.40152963671128106</c:v>
                </c:pt>
                <c:pt idx="6">
                  <c:v>0.39133205863607395</c:v>
                </c:pt>
                <c:pt idx="7">
                  <c:v>0.39388145315487572</c:v>
                </c:pt>
                <c:pt idx="8">
                  <c:v>0.47163798597833012</c:v>
                </c:pt>
                <c:pt idx="9">
                  <c:v>0.49075844486934356</c:v>
                </c:pt>
                <c:pt idx="10">
                  <c:v>0.5697896749521989</c:v>
                </c:pt>
                <c:pt idx="11">
                  <c:v>0.72530274059910771</c:v>
                </c:pt>
                <c:pt idx="12">
                  <c:v>0.73550031867431487</c:v>
                </c:pt>
                <c:pt idx="13">
                  <c:v>0.78393881453154879</c:v>
                </c:pt>
                <c:pt idx="14">
                  <c:v>0.69662205226258767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63-A44B-9505-0EF06E5A1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506616"/>
        <c:axId val="286508184"/>
      </c:scatterChart>
      <c:valAx>
        <c:axId val="286506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08184"/>
        <c:crosses val="autoZero"/>
        <c:crossBetween val="midCat"/>
      </c:valAx>
      <c:valAx>
        <c:axId val="286508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506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A8D80-B186-45EF-B8EA-75AF411BA340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175A6-B09E-4174-AE2D-3C5E9DA8C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9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175A6-B09E-4174-AE2D-3C5E9DA8C1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1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5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0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5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5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07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89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3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24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3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3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9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0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1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55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04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24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77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8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716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10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598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79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924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359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2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69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89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76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09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406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02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433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088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327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24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48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97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5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604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48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096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048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7666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742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178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51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011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2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0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5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3A7E-6DB7-41D3-B3FE-437DB80DFCB2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4EAF6B-5CD3-4099-B0AD-3005A60B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dr.undp.org/data-center/human-development-index" TargetMode="External"/><Relationship Id="rId3" Type="http://schemas.openxmlformats.org/officeDocument/2006/relationships/hyperlink" Target="https://en.wikipedia.org/wiki/Social_Progress_Index" TargetMode="External"/><Relationship Id="rId7" Type="http://schemas.openxmlformats.org/officeDocument/2006/relationships/hyperlink" Target="https://www.cafonline.org/about-us/publications/2022-publications/caf-world-giving-index-2022" TargetMode="External"/><Relationship Id="rId2" Type="http://schemas.openxmlformats.org/officeDocument/2006/relationships/hyperlink" Target="https://www.worldometers.info/gdp/gdp-per-capita" TargetMode="External"/><Relationship Id="rId1" Type="http://schemas.openxmlformats.org/officeDocument/2006/relationships/slideLayout" Target="../slideLayouts/slideLayout41.xml"/><Relationship Id="rId6" Type="http://schemas.openxmlformats.org/officeDocument/2006/relationships/hyperlink" Target="https://en.wikipedia.org/wiki/Corruption_Perceptions_Index" TargetMode="External"/><Relationship Id="rId5" Type="http://schemas.openxmlformats.org/officeDocument/2006/relationships/hyperlink" Target="https://en.wikipedia.org/wiki/List_of_countries_by_life_expectancy" TargetMode="External"/><Relationship Id="rId4" Type="http://schemas.openxmlformats.org/officeDocument/2006/relationships/hyperlink" Target="https://en.wikipedia.org/wiki/List_of_countries_by_literacy_ra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368" y="1318332"/>
            <a:ext cx="10895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3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 comprehensive study on India’s position In Happiness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5159" y="2875520"/>
            <a:ext cx="978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A Exploratory Data Analysis Project in partial fulfilment of requirement for statistics course (STS-1) of Post Graduate Program In Data Science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43" y="5076652"/>
            <a:ext cx="7140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mic Sans MS" panose="030F0702030302020204" pitchFamily="66" charset="0"/>
              </a:rPr>
              <a:t>Prepared by,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Trilokesh</a:t>
            </a:r>
            <a:r>
              <a:rPr lang="en-US" sz="2000" b="1" dirty="0">
                <a:solidFill>
                  <a:schemeClr val="bg1"/>
                </a:solidFill>
                <a:latin typeface="Comic Sans MS" panose="030F0702030302020204" pitchFamily="66" charset="0"/>
              </a:rPr>
              <a:t> Ranjan Sarkar (Roll No. - A23047)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mic Sans MS" panose="030F0702030302020204" pitchFamily="66" charset="0"/>
              </a:rPr>
              <a:t>DS fall 2023 Batch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7642" y="5476761"/>
            <a:ext cx="493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Project Supervisor</a:t>
            </a:r>
          </a:p>
          <a:p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Dr. </a:t>
            </a:r>
            <a:r>
              <a:rPr lang="en-US" sz="2400" b="1" dirty="0" err="1">
                <a:solidFill>
                  <a:schemeClr val="bg1"/>
                </a:solidFill>
                <a:latin typeface="Comic Sans MS" panose="030F0702030302020204" pitchFamily="66" charset="0"/>
              </a:rPr>
              <a:t>Sayantani</a:t>
            </a: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 Roy Choudhury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69273" cy="10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7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6980">
              <a:srgbClr val="B5D2EC"/>
            </a:gs>
            <a:gs pos="9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7434" y="329768"/>
            <a:ext cx="5922498" cy="58477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Objectives behind the Project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775" y="1630136"/>
            <a:ext cx="3249637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Assess National Well-being: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Evaluate the overall well-being and happiness levels of India by analyzing various factors and their impact on happiness.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9120" y="1476250"/>
            <a:ext cx="3460652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Identify Key Determinants:</a:t>
            </a:r>
            <a:r>
              <a:rPr lang="en-US" sz="2000" dirty="0"/>
              <a:t> Identify and rank the key determinants that contribute to or hinder a nation's happiness, such as economic stability, social support, human development, education.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25022" y="1476249"/>
            <a:ext cx="3305907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Comparative Analysis: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Compare India's Happiness Index scores with those of other countries to gain insights into its global standing in terms of happiness and well-being.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775" y="4107766"/>
            <a:ext cx="3249637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Data Visualization: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Create meaningful data visualizations, including maps, charts, and graphs, to effectively communicate findings and trends related to happiness within India.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9120" y="4220599"/>
            <a:ext cx="3559126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Awareness:</a:t>
            </a:r>
            <a:r>
              <a:rPr lang="en-US" sz="2000" dirty="0"/>
              <a:t> </a:t>
            </a:r>
          </a:p>
          <a:p>
            <a:r>
              <a:rPr lang="en-US" sz="2000" dirty="0"/>
              <a:t>Increase public awareness and understanding of the concept of happiness index and its relevance in policymaking and personal well-being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10954" y="4261654"/>
            <a:ext cx="3305907" cy="1938992"/>
          </a:xfrm>
          <a:prstGeom prst="rect">
            <a:avLst/>
          </a:prstGeom>
          <a:solidFill>
            <a:srgbClr val="DAAAD3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Predictive Modeling:</a:t>
            </a:r>
          </a:p>
          <a:p>
            <a:r>
              <a:rPr lang="en-US" sz="2000" dirty="0"/>
              <a:t>Develop predictive models that can forecast future happiness trends based on historical data and identified determinants.</a:t>
            </a:r>
          </a:p>
        </p:txBody>
      </p:sp>
    </p:spTree>
    <p:extLst>
      <p:ext uri="{BB962C8B-B14F-4D97-AF65-F5344CB8AC3E}">
        <p14:creationId xmlns:p14="http://schemas.microsoft.com/office/powerpoint/2010/main" val="42635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6980">
              <a:srgbClr val="B5D2EC"/>
            </a:gs>
            <a:gs pos="9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114" y="337625"/>
            <a:ext cx="2053883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114" y="1012874"/>
            <a:ext cx="9594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https://www.worldometers.info/gdp/gdp-per-capita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https://en.wikipedia.org/wiki/Social_Progress_Index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https://en.wikipedia.org/wiki/List_of_countries_by_literacy_rate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5"/>
              </a:rPr>
              <a:t>https://en.wikipedia.org/wiki/List_of_countries_by_life_expectancy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6"/>
              </a:rPr>
              <a:t>https://en.wikipedia.org/wiki/Corruption_Perceptions_Index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7"/>
              </a:rPr>
              <a:t>https://www.cafonline.org/about-us/publications/2022-publications/caf-world-giving-index-2022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8"/>
              </a:rPr>
              <a:t>https://hdr.undp.org/data-center/human-development-index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114" y="3807058"/>
            <a:ext cx="2461846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114" y="4569917"/>
            <a:ext cx="110431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Selection of the topic.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Secondary Data Collection from reliable sources.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Understanding the dependency of happiness index on various factors.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Exploratory data analysis interpretation and visualization.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Palatino Linotype" panose="02040502050505030304" pitchFamily="18" charset="0"/>
              </a:rPr>
              <a:t>Conclusion from the project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7791" y="267286"/>
            <a:ext cx="451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pperplate Gothic Bold" panose="020E0705020206020404" pitchFamily="34" charset="0"/>
              </a:rPr>
              <a:t>Analysis And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6" y="790506"/>
            <a:ext cx="10973601" cy="56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8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73" t="36252" r="39159" b="24430"/>
          <a:stretch/>
        </p:blipFill>
        <p:spPr>
          <a:xfrm>
            <a:off x="131388" y="125208"/>
            <a:ext cx="5674033" cy="2339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79" y="663719"/>
            <a:ext cx="5805421" cy="3258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8" y="2733822"/>
            <a:ext cx="5938864" cy="38193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86141" y="175160"/>
            <a:ext cx="5459896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spc="-150" dirty="0">
                <a:solidFill>
                  <a:schemeClr val="bg1"/>
                </a:solidFill>
              </a:rPr>
              <a:t>Correlation of Happiness Index with other factors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86141" y="4081669"/>
            <a:ext cx="5632659" cy="2646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Top five factors on which the Happiness Index depends the most: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GDP per Capita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Life Expectancy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Social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Human Development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Learning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6980">
              <a:srgbClr val="B5D2EC"/>
            </a:gs>
            <a:gs pos="9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27496"/>
              </p:ext>
            </p:extLst>
          </p:nvPr>
        </p:nvGraphicFramePr>
        <p:xfrm>
          <a:off x="387641" y="166613"/>
          <a:ext cx="5527183" cy="4005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1" y="4458842"/>
            <a:ext cx="11345013" cy="2186658"/>
          </a:xfrm>
          <a:prstGeom prst="rect">
            <a:avLst/>
          </a:prstGeom>
          <a:gradFill>
            <a:gsLst>
              <a:gs pos="49579">
                <a:srgbClr val="CBDFF2"/>
              </a:gs>
              <a:gs pos="31894">
                <a:srgbClr val="DBE9F6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781865"/>
              </p:ext>
            </p:extLst>
          </p:nvPr>
        </p:nvGraphicFramePr>
        <p:xfrm>
          <a:off x="6165773" y="119270"/>
          <a:ext cx="5805420" cy="397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4350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  <p:bldGraphic spid="7" grpId="0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rgbClr val="B9EAF1"/>
            </a:gs>
            <a:gs pos="0">
              <a:srgbClr val="CCFFFF"/>
            </a:gs>
            <a:gs pos="48000">
              <a:schemeClr val="accent5">
                <a:lumMod val="0"/>
                <a:lumOff val="100000"/>
              </a:schemeClr>
            </a:gs>
            <a:gs pos="100000">
              <a:srgbClr val="E8F9FE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240" y="376813"/>
            <a:ext cx="782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13645"/>
            <a:ext cx="103674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world map shown, it is depicted that the Happiness index  of India compared to other countries is very low.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ranks 139th position in the year 2021 based on Happiness index score compared to other countries.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Heat Map interprets the co-relation of different factors with happiness index for several countries. Also it can be interpreted that GDP per capita and Human Development index(HDI) has maximum co-relation with Happiness Index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 depicts the co-relation among the five major factors responsible for happiness index. GDP per capita and human development index(HDI) has better co-relation with Human life expectancy(HLE).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as a whole the co-relation between HI and GDP per capita is positive but in case of India the picture is different, even the GDP per capita increases the HI decreases.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is mostly lagging in Social Support followed by Learning rate, Human Development  index, Life expectancy , GDP per capita in compare to world’s top 10 performing countries.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76813"/>
            <a:ext cx="1026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fornian FB" panose="0207040306080B030204" pitchFamily="18" charset="0"/>
              </a:rPr>
              <a:t>INTERPRETATION</a:t>
            </a:r>
            <a:endParaRPr lang="en-US" sz="36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6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8F9FE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rgbClr val="B9EAF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182" y="1294228"/>
            <a:ext cx="107617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 the gross national income(GNI) is contributed by very few percentage of its population. So even if GNI increases, the GDP also increases but on the other hand as a large population has minimal income which adversely effects the happiness index.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growth largely benefits a small portion of the population, emphasizing income inequality.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policies addressing inequality, healthcare, education, and social cohesion can increase overall happiness in India.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education can enhance human development and happiness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population of the country can boost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human development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happiness.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1182" y="379827"/>
            <a:ext cx="7568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4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041" y="2296550"/>
            <a:ext cx="711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i="1" dirty="0">
                <a:latin typeface="Algerian" panose="04020705040A02060702" pitchFamily="82" charset="0"/>
              </a:rPr>
              <a:t>THANK YOU</a:t>
            </a:r>
            <a:endParaRPr lang="en-US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39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697</Words>
  <Application>Microsoft Macintosh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Algerian</vt:lpstr>
      <vt:lpstr>Arial</vt:lpstr>
      <vt:lpstr>Britannic Bold</vt:lpstr>
      <vt:lpstr>Calibri</vt:lpstr>
      <vt:lpstr>Californian FB</vt:lpstr>
      <vt:lpstr>Century Gothic</vt:lpstr>
      <vt:lpstr>Comic Sans MS</vt:lpstr>
      <vt:lpstr>Copperplate Gothic Bold</vt:lpstr>
      <vt:lpstr>Palatino Linotype</vt:lpstr>
      <vt:lpstr>Times New Roman</vt:lpstr>
      <vt:lpstr>Tw Cen MT</vt:lpstr>
      <vt:lpstr>Tw Cen MT Condensed</vt:lpstr>
      <vt:lpstr>Wingdings</vt:lpstr>
      <vt:lpstr>Wingdings 3</vt:lpstr>
      <vt:lpstr>Ion Boardroom</vt:lpstr>
      <vt:lpstr>1_Ion Boardroom</vt:lpstr>
      <vt:lpstr>Integral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Nilanjan Das</dc:creator>
  <cp:lastModifiedBy>Trilokesh Ranjan Sarkar</cp:lastModifiedBy>
  <cp:revision>60</cp:revision>
  <dcterms:created xsi:type="dcterms:W3CDTF">2023-09-26T16:51:15Z</dcterms:created>
  <dcterms:modified xsi:type="dcterms:W3CDTF">2023-10-31T18:26:50Z</dcterms:modified>
</cp:coreProperties>
</file>