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1" r:id="rId3"/>
    <p:sldId id="267" r:id="rId4"/>
    <p:sldId id="268" r:id="rId5"/>
    <p:sldId id="269" r:id="rId6"/>
    <p:sldId id="260" r:id="rId7"/>
    <p:sldId id="259" r:id="rId8"/>
    <p:sldId id="261" r:id="rId9"/>
    <p:sldId id="263" r:id="rId10"/>
    <p:sldId id="264" r:id="rId11"/>
    <p:sldId id="270"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72" d="100"/>
          <a:sy n="72" d="100"/>
        </p:scale>
        <p:origin x="66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7C86-3264-4993-AFA3-9C721C6A85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386EBB-322B-4BFA-8B99-25B9647DA1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A8858D-DE29-473B-9379-46BE877804AD}"/>
              </a:ext>
            </a:extLst>
          </p:cNvPr>
          <p:cNvSpPr>
            <a:spLocks noGrp="1"/>
          </p:cNvSpPr>
          <p:nvPr>
            <p:ph type="dt" sz="half" idx="10"/>
          </p:nvPr>
        </p:nvSpPr>
        <p:spPr/>
        <p:txBody>
          <a:bodyPr/>
          <a:lstStyle/>
          <a:p>
            <a:fld id="{19A84AF4-50BA-4221-ADF7-06D85E5DBC78}" type="datetimeFigureOut">
              <a:rPr lang="en-US" smtClean="0"/>
              <a:t>7/7/2023</a:t>
            </a:fld>
            <a:endParaRPr lang="en-US"/>
          </a:p>
        </p:txBody>
      </p:sp>
      <p:sp>
        <p:nvSpPr>
          <p:cNvPr id="5" name="Footer Placeholder 4">
            <a:extLst>
              <a:ext uri="{FF2B5EF4-FFF2-40B4-BE49-F238E27FC236}">
                <a16:creationId xmlns:a16="http://schemas.microsoft.com/office/drawing/2014/main" id="{6CD8D9B6-407C-4840-8851-2AA6F206B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B1A88-884E-427E-8A68-E76A6C7FF685}"/>
              </a:ext>
            </a:extLst>
          </p:cNvPr>
          <p:cNvSpPr>
            <a:spLocks noGrp="1"/>
          </p:cNvSpPr>
          <p:nvPr>
            <p:ph type="sldNum" sz="quarter" idx="12"/>
          </p:nvPr>
        </p:nvSpPr>
        <p:spPr/>
        <p:txBody>
          <a:bodyPr/>
          <a:lstStyle/>
          <a:p>
            <a:fld id="{E4D8DBB2-E1ED-4B34-8FBE-11B00CFC2714}" type="slidenum">
              <a:rPr lang="en-US" smtClean="0"/>
              <a:t>‹#›</a:t>
            </a:fld>
            <a:endParaRPr lang="en-US"/>
          </a:p>
        </p:txBody>
      </p:sp>
    </p:spTree>
    <p:extLst>
      <p:ext uri="{BB962C8B-B14F-4D97-AF65-F5344CB8AC3E}">
        <p14:creationId xmlns:p14="http://schemas.microsoft.com/office/powerpoint/2010/main" val="135870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118E-12CC-4A09-BD11-DE42EF4829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94A044-4A28-4B37-940D-9513A058F4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6200A-D500-4D43-AB6D-5FA75FE5C0CE}"/>
              </a:ext>
            </a:extLst>
          </p:cNvPr>
          <p:cNvSpPr>
            <a:spLocks noGrp="1"/>
          </p:cNvSpPr>
          <p:nvPr>
            <p:ph type="dt" sz="half" idx="10"/>
          </p:nvPr>
        </p:nvSpPr>
        <p:spPr/>
        <p:txBody>
          <a:bodyPr/>
          <a:lstStyle/>
          <a:p>
            <a:fld id="{19A84AF4-50BA-4221-ADF7-06D85E5DBC78}" type="datetimeFigureOut">
              <a:rPr lang="en-US" smtClean="0"/>
              <a:t>7/7/2023</a:t>
            </a:fld>
            <a:endParaRPr lang="en-US"/>
          </a:p>
        </p:txBody>
      </p:sp>
      <p:sp>
        <p:nvSpPr>
          <p:cNvPr id="5" name="Footer Placeholder 4">
            <a:extLst>
              <a:ext uri="{FF2B5EF4-FFF2-40B4-BE49-F238E27FC236}">
                <a16:creationId xmlns:a16="http://schemas.microsoft.com/office/drawing/2014/main" id="{3B1ADDE0-E22F-4386-8D0E-4153D0AC9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64A5B-00A2-4303-A2B8-6A3A22742D91}"/>
              </a:ext>
            </a:extLst>
          </p:cNvPr>
          <p:cNvSpPr>
            <a:spLocks noGrp="1"/>
          </p:cNvSpPr>
          <p:nvPr>
            <p:ph type="sldNum" sz="quarter" idx="12"/>
          </p:nvPr>
        </p:nvSpPr>
        <p:spPr/>
        <p:txBody>
          <a:bodyPr/>
          <a:lstStyle/>
          <a:p>
            <a:fld id="{E4D8DBB2-E1ED-4B34-8FBE-11B00CFC2714}" type="slidenum">
              <a:rPr lang="en-US" smtClean="0"/>
              <a:t>‹#›</a:t>
            </a:fld>
            <a:endParaRPr lang="en-US"/>
          </a:p>
        </p:txBody>
      </p:sp>
    </p:spTree>
    <p:extLst>
      <p:ext uri="{BB962C8B-B14F-4D97-AF65-F5344CB8AC3E}">
        <p14:creationId xmlns:p14="http://schemas.microsoft.com/office/powerpoint/2010/main" val="2199612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7B036-1F00-4813-822C-33C93C37AF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B3D73D-203E-49A0-92B5-BAFBC00687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02165-8741-4EF7-B319-DF500E6E7882}"/>
              </a:ext>
            </a:extLst>
          </p:cNvPr>
          <p:cNvSpPr>
            <a:spLocks noGrp="1"/>
          </p:cNvSpPr>
          <p:nvPr>
            <p:ph type="dt" sz="half" idx="10"/>
          </p:nvPr>
        </p:nvSpPr>
        <p:spPr/>
        <p:txBody>
          <a:bodyPr/>
          <a:lstStyle/>
          <a:p>
            <a:fld id="{19A84AF4-50BA-4221-ADF7-06D85E5DBC78}" type="datetimeFigureOut">
              <a:rPr lang="en-US" smtClean="0"/>
              <a:t>7/7/2023</a:t>
            </a:fld>
            <a:endParaRPr lang="en-US"/>
          </a:p>
        </p:txBody>
      </p:sp>
      <p:sp>
        <p:nvSpPr>
          <p:cNvPr id="5" name="Footer Placeholder 4">
            <a:extLst>
              <a:ext uri="{FF2B5EF4-FFF2-40B4-BE49-F238E27FC236}">
                <a16:creationId xmlns:a16="http://schemas.microsoft.com/office/drawing/2014/main" id="{F82582DF-C1E6-47D1-A653-1525A9EC9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A2E16-5606-46CE-8FA6-02D7A860021A}"/>
              </a:ext>
            </a:extLst>
          </p:cNvPr>
          <p:cNvSpPr>
            <a:spLocks noGrp="1"/>
          </p:cNvSpPr>
          <p:nvPr>
            <p:ph type="sldNum" sz="quarter" idx="12"/>
          </p:nvPr>
        </p:nvSpPr>
        <p:spPr/>
        <p:txBody>
          <a:bodyPr/>
          <a:lstStyle/>
          <a:p>
            <a:fld id="{E4D8DBB2-E1ED-4B34-8FBE-11B00CFC2714}" type="slidenum">
              <a:rPr lang="en-US" smtClean="0"/>
              <a:t>‹#›</a:t>
            </a:fld>
            <a:endParaRPr lang="en-US"/>
          </a:p>
        </p:txBody>
      </p:sp>
    </p:spTree>
    <p:extLst>
      <p:ext uri="{BB962C8B-B14F-4D97-AF65-F5344CB8AC3E}">
        <p14:creationId xmlns:p14="http://schemas.microsoft.com/office/powerpoint/2010/main" val="325251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D526-36F6-4F0F-B9B8-A89B0FA851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BBBCC1-0B97-46D8-8F55-86B3417C96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105D3-B1A7-4D88-9C96-896E77FDE981}"/>
              </a:ext>
            </a:extLst>
          </p:cNvPr>
          <p:cNvSpPr>
            <a:spLocks noGrp="1"/>
          </p:cNvSpPr>
          <p:nvPr>
            <p:ph type="dt" sz="half" idx="10"/>
          </p:nvPr>
        </p:nvSpPr>
        <p:spPr/>
        <p:txBody>
          <a:bodyPr/>
          <a:lstStyle/>
          <a:p>
            <a:fld id="{19A84AF4-50BA-4221-ADF7-06D85E5DBC78}" type="datetimeFigureOut">
              <a:rPr lang="en-US" smtClean="0"/>
              <a:t>7/7/2023</a:t>
            </a:fld>
            <a:endParaRPr lang="en-US"/>
          </a:p>
        </p:txBody>
      </p:sp>
      <p:sp>
        <p:nvSpPr>
          <p:cNvPr id="5" name="Footer Placeholder 4">
            <a:extLst>
              <a:ext uri="{FF2B5EF4-FFF2-40B4-BE49-F238E27FC236}">
                <a16:creationId xmlns:a16="http://schemas.microsoft.com/office/drawing/2014/main" id="{564F6069-D45E-4567-B1B4-8BF11126A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B2788-7B87-448F-986F-40AE16F6A466}"/>
              </a:ext>
            </a:extLst>
          </p:cNvPr>
          <p:cNvSpPr>
            <a:spLocks noGrp="1"/>
          </p:cNvSpPr>
          <p:nvPr>
            <p:ph type="sldNum" sz="quarter" idx="12"/>
          </p:nvPr>
        </p:nvSpPr>
        <p:spPr/>
        <p:txBody>
          <a:bodyPr/>
          <a:lstStyle/>
          <a:p>
            <a:fld id="{E4D8DBB2-E1ED-4B34-8FBE-11B00CFC2714}" type="slidenum">
              <a:rPr lang="en-US" smtClean="0"/>
              <a:t>‹#›</a:t>
            </a:fld>
            <a:endParaRPr lang="en-US"/>
          </a:p>
        </p:txBody>
      </p:sp>
    </p:spTree>
    <p:extLst>
      <p:ext uri="{BB962C8B-B14F-4D97-AF65-F5344CB8AC3E}">
        <p14:creationId xmlns:p14="http://schemas.microsoft.com/office/powerpoint/2010/main" val="4036952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3048-4330-4791-8AF1-79D26DAEC5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D993AA-5797-4C38-A093-B457540F0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024A7F-A238-41E1-84EE-7B7E3E26D7BC}"/>
              </a:ext>
            </a:extLst>
          </p:cNvPr>
          <p:cNvSpPr>
            <a:spLocks noGrp="1"/>
          </p:cNvSpPr>
          <p:nvPr>
            <p:ph type="dt" sz="half" idx="10"/>
          </p:nvPr>
        </p:nvSpPr>
        <p:spPr/>
        <p:txBody>
          <a:bodyPr/>
          <a:lstStyle/>
          <a:p>
            <a:fld id="{19A84AF4-50BA-4221-ADF7-06D85E5DBC78}" type="datetimeFigureOut">
              <a:rPr lang="en-US" smtClean="0"/>
              <a:t>7/7/2023</a:t>
            </a:fld>
            <a:endParaRPr lang="en-US"/>
          </a:p>
        </p:txBody>
      </p:sp>
      <p:sp>
        <p:nvSpPr>
          <p:cNvPr id="5" name="Footer Placeholder 4">
            <a:extLst>
              <a:ext uri="{FF2B5EF4-FFF2-40B4-BE49-F238E27FC236}">
                <a16:creationId xmlns:a16="http://schemas.microsoft.com/office/drawing/2014/main" id="{A1B84211-1F9E-4A5F-8C5C-607D55AE07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D5F8C-1DED-4D49-A59A-12DC710A653E}"/>
              </a:ext>
            </a:extLst>
          </p:cNvPr>
          <p:cNvSpPr>
            <a:spLocks noGrp="1"/>
          </p:cNvSpPr>
          <p:nvPr>
            <p:ph type="sldNum" sz="quarter" idx="12"/>
          </p:nvPr>
        </p:nvSpPr>
        <p:spPr/>
        <p:txBody>
          <a:bodyPr/>
          <a:lstStyle/>
          <a:p>
            <a:fld id="{E4D8DBB2-E1ED-4B34-8FBE-11B00CFC2714}" type="slidenum">
              <a:rPr lang="en-US" smtClean="0"/>
              <a:t>‹#›</a:t>
            </a:fld>
            <a:endParaRPr lang="en-US"/>
          </a:p>
        </p:txBody>
      </p:sp>
    </p:spTree>
    <p:extLst>
      <p:ext uri="{BB962C8B-B14F-4D97-AF65-F5344CB8AC3E}">
        <p14:creationId xmlns:p14="http://schemas.microsoft.com/office/powerpoint/2010/main" val="228672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31D9-9951-42D3-ACC4-81D6E1454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AD83D2-4643-44A1-8901-B394C5BAB2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46A81B-59AA-45A7-8F79-0E60AA1604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79D937-2647-477A-A02F-57E09E06C850}"/>
              </a:ext>
            </a:extLst>
          </p:cNvPr>
          <p:cNvSpPr>
            <a:spLocks noGrp="1"/>
          </p:cNvSpPr>
          <p:nvPr>
            <p:ph type="dt" sz="half" idx="10"/>
          </p:nvPr>
        </p:nvSpPr>
        <p:spPr/>
        <p:txBody>
          <a:bodyPr/>
          <a:lstStyle/>
          <a:p>
            <a:fld id="{19A84AF4-50BA-4221-ADF7-06D85E5DBC78}" type="datetimeFigureOut">
              <a:rPr lang="en-US" smtClean="0"/>
              <a:t>7/7/2023</a:t>
            </a:fld>
            <a:endParaRPr lang="en-US"/>
          </a:p>
        </p:txBody>
      </p:sp>
      <p:sp>
        <p:nvSpPr>
          <p:cNvPr id="6" name="Footer Placeholder 5">
            <a:extLst>
              <a:ext uri="{FF2B5EF4-FFF2-40B4-BE49-F238E27FC236}">
                <a16:creationId xmlns:a16="http://schemas.microsoft.com/office/drawing/2014/main" id="{52D55688-DA54-4C0F-8A61-0943DD0C7C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439AF-73DE-4D7E-9AB8-BDFE7D403701}"/>
              </a:ext>
            </a:extLst>
          </p:cNvPr>
          <p:cNvSpPr>
            <a:spLocks noGrp="1"/>
          </p:cNvSpPr>
          <p:nvPr>
            <p:ph type="sldNum" sz="quarter" idx="12"/>
          </p:nvPr>
        </p:nvSpPr>
        <p:spPr/>
        <p:txBody>
          <a:bodyPr/>
          <a:lstStyle/>
          <a:p>
            <a:fld id="{E4D8DBB2-E1ED-4B34-8FBE-11B00CFC2714}" type="slidenum">
              <a:rPr lang="en-US" smtClean="0"/>
              <a:t>‹#›</a:t>
            </a:fld>
            <a:endParaRPr lang="en-US"/>
          </a:p>
        </p:txBody>
      </p:sp>
    </p:spTree>
    <p:extLst>
      <p:ext uri="{BB962C8B-B14F-4D97-AF65-F5344CB8AC3E}">
        <p14:creationId xmlns:p14="http://schemas.microsoft.com/office/powerpoint/2010/main" val="388185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29406-2AE7-4349-9D09-3744416683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7A79CC-DE06-4BCC-8E02-2F41B0C7ED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41B2E2-03B1-4C14-8B18-6453541316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F7E01D-45E3-44D8-8806-09DFD2A4C8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56597E-E606-4F9D-A8F5-F211751AD9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BCEA6E-ACD3-4C63-9017-56549A390A83}"/>
              </a:ext>
            </a:extLst>
          </p:cNvPr>
          <p:cNvSpPr>
            <a:spLocks noGrp="1"/>
          </p:cNvSpPr>
          <p:nvPr>
            <p:ph type="dt" sz="half" idx="10"/>
          </p:nvPr>
        </p:nvSpPr>
        <p:spPr/>
        <p:txBody>
          <a:bodyPr/>
          <a:lstStyle/>
          <a:p>
            <a:fld id="{19A84AF4-50BA-4221-ADF7-06D85E5DBC78}" type="datetimeFigureOut">
              <a:rPr lang="en-US" smtClean="0"/>
              <a:t>7/7/2023</a:t>
            </a:fld>
            <a:endParaRPr lang="en-US"/>
          </a:p>
        </p:txBody>
      </p:sp>
      <p:sp>
        <p:nvSpPr>
          <p:cNvPr id="8" name="Footer Placeholder 7">
            <a:extLst>
              <a:ext uri="{FF2B5EF4-FFF2-40B4-BE49-F238E27FC236}">
                <a16:creationId xmlns:a16="http://schemas.microsoft.com/office/drawing/2014/main" id="{89A7BE6C-0F26-4129-9C8A-2179309AD3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033C3C-91C5-49F8-9688-3D4DA28706A4}"/>
              </a:ext>
            </a:extLst>
          </p:cNvPr>
          <p:cNvSpPr>
            <a:spLocks noGrp="1"/>
          </p:cNvSpPr>
          <p:nvPr>
            <p:ph type="sldNum" sz="quarter" idx="12"/>
          </p:nvPr>
        </p:nvSpPr>
        <p:spPr/>
        <p:txBody>
          <a:bodyPr/>
          <a:lstStyle/>
          <a:p>
            <a:fld id="{E4D8DBB2-E1ED-4B34-8FBE-11B00CFC2714}" type="slidenum">
              <a:rPr lang="en-US" smtClean="0"/>
              <a:t>‹#›</a:t>
            </a:fld>
            <a:endParaRPr lang="en-US"/>
          </a:p>
        </p:txBody>
      </p:sp>
    </p:spTree>
    <p:extLst>
      <p:ext uri="{BB962C8B-B14F-4D97-AF65-F5344CB8AC3E}">
        <p14:creationId xmlns:p14="http://schemas.microsoft.com/office/powerpoint/2010/main" val="1112810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1233-C567-4418-B2F9-A7B3B02998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C4067F-42D0-4C3B-AE57-AF7264DBE8FF}"/>
              </a:ext>
            </a:extLst>
          </p:cNvPr>
          <p:cNvSpPr>
            <a:spLocks noGrp="1"/>
          </p:cNvSpPr>
          <p:nvPr>
            <p:ph type="dt" sz="half" idx="10"/>
          </p:nvPr>
        </p:nvSpPr>
        <p:spPr/>
        <p:txBody>
          <a:bodyPr/>
          <a:lstStyle/>
          <a:p>
            <a:fld id="{19A84AF4-50BA-4221-ADF7-06D85E5DBC78}" type="datetimeFigureOut">
              <a:rPr lang="en-US" smtClean="0"/>
              <a:t>7/7/2023</a:t>
            </a:fld>
            <a:endParaRPr lang="en-US"/>
          </a:p>
        </p:txBody>
      </p:sp>
      <p:sp>
        <p:nvSpPr>
          <p:cNvPr id="4" name="Footer Placeholder 3">
            <a:extLst>
              <a:ext uri="{FF2B5EF4-FFF2-40B4-BE49-F238E27FC236}">
                <a16:creationId xmlns:a16="http://schemas.microsoft.com/office/drawing/2014/main" id="{28A99EB3-77DA-45FC-9A05-F97078549F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AE4D78-F3DE-408A-9A70-0D5575E59EBE}"/>
              </a:ext>
            </a:extLst>
          </p:cNvPr>
          <p:cNvSpPr>
            <a:spLocks noGrp="1"/>
          </p:cNvSpPr>
          <p:nvPr>
            <p:ph type="sldNum" sz="quarter" idx="12"/>
          </p:nvPr>
        </p:nvSpPr>
        <p:spPr/>
        <p:txBody>
          <a:bodyPr/>
          <a:lstStyle/>
          <a:p>
            <a:fld id="{E4D8DBB2-E1ED-4B34-8FBE-11B00CFC2714}" type="slidenum">
              <a:rPr lang="en-US" smtClean="0"/>
              <a:t>‹#›</a:t>
            </a:fld>
            <a:endParaRPr lang="en-US"/>
          </a:p>
        </p:txBody>
      </p:sp>
    </p:spTree>
    <p:extLst>
      <p:ext uri="{BB962C8B-B14F-4D97-AF65-F5344CB8AC3E}">
        <p14:creationId xmlns:p14="http://schemas.microsoft.com/office/powerpoint/2010/main" val="3992092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0B514B-B2F3-4D83-B651-41F782B31EDA}"/>
              </a:ext>
            </a:extLst>
          </p:cNvPr>
          <p:cNvSpPr>
            <a:spLocks noGrp="1"/>
          </p:cNvSpPr>
          <p:nvPr>
            <p:ph type="dt" sz="half" idx="10"/>
          </p:nvPr>
        </p:nvSpPr>
        <p:spPr/>
        <p:txBody>
          <a:bodyPr/>
          <a:lstStyle/>
          <a:p>
            <a:fld id="{19A84AF4-50BA-4221-ADF7-06D85E5DBC78}" type="datetimeFigureOut">
              <a:rPr lang="en-US" smtClean="0"/>
              <a:t>7/7/2023</a:t>
            </a:fld>
            <a:endParaRPr lang="en-US"/>
          </a:p>
        </p:txBody>
      </p:sp>
      <p:sp>
        <p:nvSpPr>
          <p:cNvPr id="3" name="Footer Placeholder 2">
            <a:extLst>
              <a:ext uri="{FF2B5EF4-FFF2-40B4-BE49-F238E27FC236}">
                <a16:creationId xmlns:a16="http://schemas.microsoft.com/office/drawing/2014/main" id="{6E5A82BF-EC66-49D8-A4C1-2A2E9E9C13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77E3A9-979C-4834-A42E-0DAF5A29EC12}"/>
              </a:ext>
            </a:extLst>
          </p:cNvPr>
          <p:cNvSpPr>
            <a:spLocks noGrp="1"/>
          </p:cNvSpPr>
          <p:nvPr>
            <p:ph type="sldNum" sz="quarter" idx="12"/>
          </p:nvPr>
        </p:nvSpPr>
        <p:spPr/>
        <p:txBody>
          <a:bodyPr/>
          <a:lstStyle/>
          <a:p>
            <a:fld id="{E4D8DBB2-E1ED-4B34-8FBE-11B00CFC2714}" type="slidenum">
              <a:rPr lang="en-US" smtClean="0"/>
              <a:t>‹#›</a:t>
            </a:fld>
            <a:endParaRPr lang="en-US"/>
          </a:p>
        </p:txBody>
      </p:sp>
    </p:spTree>
    <p:extLst>
      <p:ext uri="{BB962C8B-B14F-4D97-AF65-F5344CB8AC3E}">
        <p14:creationId xmlns:p14="http://schemas.microsoft.com/office/powerpoint/2010/main" val="3800444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3DBAB-F753-4F64-90C2-B4F19BE56F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3F94F9-DDB6-4D24-ADA0-D283C87424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FE724F-93D6-471A-B1F4-EB9F7B8ED8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3A4E9-03F6-480C-AE4B-07F1D5689FAE}"/>
              </a:ext>
            </a:extLst>
          </p:cNvPr>
          <p:cNvSpPr>
            <a:spLocks noGrp="1"/>
          </p:cNvSpPr>
          <p:nvPr>
            <p:ph type="dt" sz="half" idx="10"/>
          </p:nvPr>
        </p:nvSpPr>
        <p:spPr/>
        <p:txBody>
          <a:bodyPr/>
          <a:lstStyle/>
          <a:p>
            <a:fld id="{19A84AF4-50BA-4221-ADF7-06D85E5DBC78}" type="datetimeFigureOut">
              <a:rPr lang="en-US" smtClean="0"/>
              <a:t>7/7/2023</a:t>
            </a:fld>
            <a:endParaRPr lang="en-US"/>
          </a:p>
        </p:txBody>
      </p:sp>
      <p:sp>
        <p:nvSpPr>
          <p:cNvPr id="6" name="Footer Placeholder 5">
            <a:extLst>
              <a:ext uri="{FF2B5EF4-FFF2-40B4-BE49-F238E27FC236}">
                <a16:creationId xmlns:a16="http://schemas.microsoft.com/office/drawing/2014/main" id="{21350548-3CCF-494F-AA66-E884055B6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F6B37-4AFA-408D-B035-82AD83A2CF82}"/>
              </a:ext>
            </a:extLst>
          </p:cNvPr>
          <p:cNvSpPr>
            <a:spLocks noGrp="1"/>
          </p:cNvSpPr>
          <p:nvPr>
            <p:ph type="sldNum" sz="quarter" idx="12"/>
          </p:nvPr>
        </p:nvSpPr>
        <p:spPr/>
        <p:txBody>
          <a:bodyPr/>
          <a:lstStyle/>
          <a:p>
            <a:fld id="{E4D8DBB2-E1ED-4B34-8FBE-11B00CFC2714}" type="slidenum">
              <a:rPr lang="en-US" smtClean="0"/>
              <a:t>‹#›</a:t>
            </a:fld>
            <a:endParaRPr lang="en-US"/>
          </a:p>
        </p:txBody>
      </p:sp>
    </p:spTree>
    <p:extLst>
      <p:ext uri="{BB962C8B-B14F-4D97-AF65-F5344CB8AC3E}">
        <p14:creationId xmlns:p14="http://schemas.microsoft.com/office/powerpoint/2010/main" val="2728508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983C-DE3A-4F4E-BC39-4CDCB2173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87D003-924F-4A0C-9601-ADDD686D2D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C59C00-7F04-41FE-B1D5-0CAA1E390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3465C7-D85D-4B61-8DDA-B50F2621D674}"/>
              </a:ext>
            </a:extLst>
          </p:cNvPr>
          <p:cNvSpPr>
            <a:spLocks noGrp="1"/>
          </p:cNvSpPr>
          <p:nvPr>
            <p:ph type="dt" sz="half" idx="10"/>
          </p:nvPr>
        </p:nvSpPr>
        <p:spPr/>
        <p:txBody>
          <a:bodyPr/>
          <a:lstStyle/>
          <a:p>
            <a:fld id="{19A84AF4-50BA-4221-ADF7-06D85E5DBC78}" type="datetimeFigureOut">
              <a:rPr lang="en-US" smtClean="0"/>
              <a:t>7/7/2023</a:t>
            </a:fld>
            <a:endParaRPr lang="en-US"/>
          </a:p>
        </p:txBody>
      </p:sp>
      <p:sp>
        <p:nvSpPr>
          <p:cNvPr id="6" name="Footer Placeholder 5">
            <a:extLst>
              <a:ext uri="{FF2B5EF4-FFF2-40B4-BE49-F238E27FC236}">
                <a16:creationId xmlns:a16="http://schemas.microsoft.com/office/drawing/2014/main" id="{99219BEB-C55A-4E9F-A26B-FBB5851ADF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925861-658E-4041-86B4-AA1ED18A69DC}"/>
              </a:ext>
            </a:extLst>
          </p:cNvPr>
          <p:cNvSpPr>
            <a:spLocks noGrp="1"/>
          </p:cNvSpPr>
          <p:nvPr>
            <p:ph type="sldNum" sz="quarter" idx="12"/>
          </p:nvPr>
        </p:nvSpPr>
        <p:spPr/>
        <p:txBody>
          <a:bodyPr/>
          <a:lstStyle/>
          <a:p>
            <a:fld id="{E4D8DBB2-E1ED-4B34-8FBE-11B00CFC2714}" type="slidenum">
              <a:rPr lang="en-US" smtClean="0"/>
              <a:t>‹#›</a:t>
            </a:fld>
            <a:endParaRPr lang="en-US"/>
          </a:p>
        </p:txBody>
      </p:sp>
    </p:spTree>
    <p:extLst>
      <p:ext uri="{BB962C8B-B14F-4D97-AF65-F5344CB8AC3E}">
        <p14:creationId xmlns:p14="http://schemas.microsoft.com/office/powerpoint/2010/main" val="1180728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8CE0CB-C775-4D39-8821-E06E1194E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251A1D-80E4-48F2-ACB5-EDD9861D4C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3B367-6384-438E-B49C-CAC3AD7B16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84AF4-50BA-4221-ADF7-06D85E5DBC78}" type="datetimeFigureOut">
              <a:rPr lang="en-US" smtClean="0"/>
              <a:t>7/7/2023</a:t>
            </a:fld>
            <a:endParaRPr lang="en-US"/>
          </a:p>
        </p:txBody>
      </p:sp>
      <p:sp>
        <p:nvSpPr>
          <p:cNvPr id="5" name="Footer Placeholder 4">
            <a:extLst>
              <a:ext uri="{FF2B5EF4-FFF2-40B4-BE49-F238E27FC236}">
                <a16:creationId xmlns:a16="http://schemas.microsoft.com/office/drawing/2014/main" id="{A2EAE5B0-866D-45B5-85AE-4788860497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DA42CB-D66E-4562-BC4F-538E26D924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8DBB2-E1ED-4B34-8FBE-11B00CFC2714}" type="slidenum">
              <a:rPr lang="en-US" smtClean="0"/>
              <a:t>‹#›</a:t>
            </a:fld>
            <a:endParaRPr lang="en-US"/>
          </a:p>
        </p:txBody>
      </p:sp>
    </p:spTree>
    <p:extLst>
      <p:ext uri="{BB962C8B-B14F-4D97-AF65-F5344CB8AC3E}">
        <p14:creationId xmlns:p14="http://schemas.microsoft.com/office/powerpoint/2010/main" val="3404700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tackoverflow.com/questions/69566674/vertex-ai-endpoints-timing-ou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loud.google.com/vertex-ai/docs/workbench/user-managed/introduction?_ga=2.42237029.-1912077253.1657105270" TargetMode="External"/><Relationship Id="rId2" Type="http://schemas.openxmlformats.org/officeDocument/2006/relationships/hyperlink" Target="https://cloud.google.com/vertex-ai/docs/workbench/managed?_ga=2.8182514.-1912077253.1657105270"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azureford.sharepoint.com/sites/hpcml/SitePages/Starting-a-Jupyter-Notebook-in-Vertex-AI.aspx"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loud.google.com/artifact-registry/docs/docker/pushing-and-pulling#window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15487-C744-283C-F305-0A59CA061267}"/>
              </a:ext>
            </a:extLst>
          </p:cNvPr>
          <p:cNvSpPr>
            <a:spLocks noGrp="1"/>
          </p:cNvSpPr>
          <p:nvPr>
            <p:ph type="ctrTitle"/>
          </p:nvPr>
        </p:nvSpPr>
        <p:spPr/>
        <p:txBody>
          <a:bodyPr/>
          <a:lstStyle/>
          <a:p>
            <a:r>
              <a:rPr lang="en-US" sz="6000" b="1" dirty="0"/>
              <a:t>GCP Deployment: Vertex AI</a:t>
            </a:r>
            <a:endParaRPr lang="en-US" dirty="0"/>
          </a:p>
        </p:txBody>
      </p:sp>
      <p:sp>
        <p:nvSpPr>
          <p:cNvPr id="3" name="Subtitle 2">
            <a:extLst>
              <a:ext uri="{FF2B5EF4-FFF2-40B4-BE49-F238E27FC236}">
                <a16:creationId xmlns:a16="http://schemas.microsoft.com/office/drawing/2014/main" id="{B5BF3D6B-EDE7-2506-18A4-94A4960C309F}"/>
              </a:ext>
            </a:extLst>
          </p:cNvPr>
          <p:cNvSpPr>
            <a:spLocks noGrp="1"/>
          </p:cNvSpPr>
          <p:nvPr>
            <p:ph type="subTitle" idx="1"/>
          </p:nvPr>
        </p:nvSpPr>
        <p:spPr/>
        <p:txBody>
          <a:bodyPr/>
          <a:lstStyle/>
          <a:p>
            <a:r>
              <a:rPr lang="en-US" dirty="0"/>
              <a:t>Triloki Gupta</a:t>
            </a:r>
          </a:p>
        </p:txBody>
      </p:sp>
    </p:spTree>
    <p:extLst>
      <p:ext uri="{BB962C8B-B14F-4D97-AF65-F5344CB8AC3E}">
        <p14:creationId xmlns:p14="http://schemas.microsoft.com/office/powerpoint/2010/main" val="2988057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22BF-7643-EE87-5543-6D1A907E03AA}"/>
              </a:ext>
            </a:extLst>
          </p:cNvPr>
          <p:cNvSpPr>
            <a:spLocks noGrp="1"/>
          </p:cNvSpPr>
          <p:nvPr>
            <p:ph type="title"/>
          </p:nvPr>
        </p:nvSpPr>
        <p:spPr>
          <a:xfrm>
            <a:off x="838200" y="365125"/>
            <a:ext cx="10515600" cy="952687"/>
          </a:xfrm>
        </p:spPr>
        <p:txBody>
          <a:bodyPr>
            <a:normAutofit/>
          </a:bodyPr>
          <a:lstStyle/>
          <a:p>
            <a:r>
              <a:rPr lang="en-US" sz="4000" b="1" dirty="0"/>
              <a:t>Conclusion</a:t>
            </a:r>
          </a:p>
        </p:txBody>
      </p:sp>
      <p:sp>
        <p:nvSpPr>
          <p:cNvPr id="3" name="Content Placeholder 2">
            <a:extLst>
              <a:ext uri="{FF2B5EF4-FFF2-40B4-BE49-F238E27FC236}">
                <a16:creationId xmlns:a16="http://schemas.microsoft.com/office/drawing/2014/main" id="{E904CA12-9F1E-69F7-D335-E19202D0CE24}"/>
              </a:ext>
            </a:extLst>
          </p:cNvPr>
          <p:cNvSpPr>
            <a:spLocks noGrp="1"/>
          </p:cNvSpPr>
          <p:nvPr>
            <p:ph idx="1"/>
          </p:nvPr>
        </p:nvSpPr>
        <p:spPr>
          <a:xfrm>
            <a:off x="838200" y="1529789"/>
            <a:ext cx="10515600" cy="4963085"/>
          </a:xfrm>
        </p:spPr>
        <p:txBody>
          <a:bodyPr>
            <a:noAutofit/>
          </a:bodyPr>
          <a:lstStyle/>
          <a:p>
            <a:r>
              <a:rPr lang="en-US" sz="2500" dirty="0"/>
              <a:t>The biggest adv of a custom container is that we can add extra workflow outside of the ML model</a:t>
            </a:r>
          </a:p>
          <a:p>
            <a:r>
              <a:rPr lang="en-US" sz="2500" dirty="0"/>
              <a:t>Compared to the optimized pre-built containers, custom containers are more difficult to implement and more complex to set up, but it does provide more flexibility</a:t>
            </a:r>
          </a:p>
          <a:p>
            <a:r>
              <a:rPr lang="en-US" sz="2500" dirty="0"/>
              <a:t>Everything except for the core logic of model inference is taken care of by Vertex AI either service management or auto-scaling </a:t>
            </a:r>
          </a:p>
          <a:p>
            <a:r>
              <a:rPr lang="en-US" sz="2500" dirty="0"/>
              <a:t>Considering all these points we can say its basically good for ML model where we can deploy and predict with one API</a:t>
            </a:r>
          </a:p>
          <a:p>
            <a:r>
              <a:rPr lang="en-US" sz="2500" dirty="0"/>
              <a:t>We can’t pass multiple APIs because it seems dedicated to only ML prediction</a:t>
            </a:r>
          </a:p>
          <a:p>
            <a:r>
              <a:rPr lang="en-US" sz="2500" dirty="0"/>
              <a:t>Datapoint should be 1k minimum for </a:t>
            </a:r>
            <a:r>
              <a:rPr lang="en-US" sz="2500" dirty="0" err="1"/>
              <a:t>AutoML</a:t>
            </a:r>
            <a:endParaRPr lang="en-US" sz="2500" dirty="0"/>
          </a:p>
        </p:txBody>
      </p:sp>
    </p:spTree>
    <p:extLst>
      <p:ext uri="{BB962C8B-B14F-4D97-AF65-F5344CB8AC3E}">
        <p14:creationId xmlns:p14="http://schemas.microsoft.com/office/powerpoint/2010/main" val="114323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228F-03BE-C65D-5328-725DDF6D2FE7}"/>
              </a:ext>
            </a:extLst>
          </p:cNvPr>
          <p:cNvSpPr>
            <a:spLocks noGrp="1"/>
          </p:cNvSpPr>
          <p:nvPr>
            <p:ph type="title"/>
          </p:nvPr>
        </p:nvSpPr>
        <p:spPr>
          <a:xfrm>
            <a:off x="838200" y="2766218"/>
            <a:ext cx="10515600" cy="1325563"/>
          </a:xfrm>
        </p:spPr>
        <p:txBody>
          <a:bodyPr>
            <a:normAutofit/>
          </a:bodyPr>
          <a:lstStyle/>
          <a:p>
            <a:pPr algn="ctr"/>
            <a:r>
              <a:rPr lang="en-US" sz="6600" b="1" dirty="0"/>
              <a:t>Thank You</a:t>
            </a:r>
          </a:p>
        </p:txBody>
      </p:sp>
    </p:spTree>
    <p:extLst>
      <p:ext uri="{BB962C8B-B14F-4D97-AF65-F5344CB8AC3E}">
        <p14:creationId xmlns:p14="http://schemas.microsoft.com/office/powerpoint/2010/main" val="586884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10B0-DD5F-B558-7069-62FEF21A0504}"/>
              </a:ext>
            </a:extLst>
          </p:cNvPr>
          <p:cNvSpPr>
            <a:spLocks noGrp="1"/>
          </p:cNvSpPr>
          <p:nvPr>
            <p:ph type="title"/>
          </p:nvPr>
        </p:nvSpPr>
        <p:spPr>
          <a:xfrm>
            <a:off x="838200" y="365126"/>
            <a:ext cx="10515600" cy="920335"/>
          </a:xfrm>
        </p:spPr>
        <p:txBody>
          <a:bodyPr>
            <a:normAutofit/>
          </a:bodyPr>
          <a:lstStyle/>
          <a:p>
            <a:r>
              <a:rPr lang="en-US" sz="4000" b="1" dirty="0"/>
              <a:t>Optimization: Vertex AI</a:t>
            </a:r>
          </a:p>
        </p:txBody>
      </p:sp>
      <p:sp>
        <p:nvSpPr>
          <p:cNvPr id="3" name="Content Placeholder 2">
            <a:extLst>
              <a:ext uri="{FF2B5EF4-FFF2-40B4-BE49-F238E27FC236}">
                <a16:creationId xmlns:a16="http://schemas.microsoft.com/office/drawing/2014/main" id="{FA0AF90B-0813-89DF-C428-E1E1A54702F8}"/>
              </a:ext>
            </a:extLst>
          </p:cNvPr>
          <p:cNvSpPr>
            <a:spLocks noGrp="1"/>
          </p:cNvSpPr>
          <p:nvPr>
            <p:ph idx="1"/>
          </p:nvPr>
        </p:nvSpPr>
        <p:spPr>
          <a:xfrm>
            <a:off x="838200" y="1547329"/>
            <a:ext cx="10515600" cy="4351338"/>
          </a:xfrm>
        </p:spPr>
        <p:txBody>
          <a:bodyPr>
            <a:normAutofit/>
          </a:bodyPr>
          <a:lstStyle/>
          <a:p>
            <a:r>
              <a:rPr lang="en-US" sz="2600" dirty="0"/>
              <a:t>There is an upper limit on the timeout of about the 60s(A major drawback of Vertex AI) </a:t>
            </a:r>
            <a:r>
              <a:rPr lang="en-US" sz="1200" dirty="0" err="1">
                <a:hlinkClick r:id="rId2"/>
              </a:rPr>
              <a:t>StackOverflow</a:t>
            </a:r>
            <a:endParaRPr lang="en-US" sz="1200" dirty="0"/>
          </a:p>
          <a:p>
            <a:r>
              <a:rPr lang="en-US" sz="2600" dirty="0"/>
              <a:t>With a Standard Machine(2 CPU and 7.5 GB RAM) and CPU TensorFlow env it runs for 20 iterations</a:t>
            </a:r>
          </a:p>
          <a:p>
            <a:r>
              <a:rPr lang="en-US" sz="2600" dirty="0"/>
              <a:t>With a High-memory Machine(16 CPU and 108 GB RAM) and GPU TensorFlow env, we reached 50 iterations because of timeout</a:t>
            </a:r>
          </a:p>
          <a:p>
            <a:r>
              <a:rPr lang="en-US" sz="2600" dirty="0"/>
              <a:t>With a High-GPU Machine(96 CPU and 680 GB RAM) and GPU TensorFlow env, we reached 70-80 iterations because of timeout</a:t>
            </a:r>
          </a:p>
          <a:p>
            <a:r>
              <a:rPr lang="en-US" sz="2600" dirty="0"/>
              <a:t>Sometimes it was failing with a High-memory Machine for 20 </a:t>
            </a:r>
            <a:r>
              <a:rPr lang="en-US" dirty="0"/>
              <a:t>iterations</a:t>
            </a:r>
          </a:p>
        </p:txBody>
      </p:sp>
    </p:spTree>
    <p:extLst>
      <p:ext uri="{BB962C8B-B14F-4D97-AF65-F5344CB8AC3E}">
        <p14:creationId xmlns:p14="http://schemas.microsoft.com/office/powerpoint/2010/main" val="2059654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FCC8-FDF6-0F54-1064-F980D5178EBB}"/>
              </a:ext>
            </a:extLst>
          </p:cNvPr>
          <p:cNvSpPr>
            <a:spLocks noGrp="1"/>
          </p:cNvSpPr>
          <p:nvPr>
            <p:ph type="title"/>
          </p:nvPr>
        </p:nvSpPr>
        <p:spPr>
          <a:xfrm>
            <a:off x="838200" y="365126"/>
            <a:ext cx="10515600" cy="960092"/>
          </a:xfrm>
        </p:spPr>
        <p:txBody>
          <a:bodyPr>
            <a:normAutofit/>
          </a:bodyPr>
          <a:lstStyle/>
          <a:p>
            <a:r>
              <a:rPr lang="en-US" sz="4000" b="1" dirty="0"/>
              <a:t>Contents</a:t>
            </a:r>
          </a:p>
        </p:txBody>
      </p:sp>
      <p:sp>
        <p:nvSpPr>
          <p:cNvPr id="3" name="Content Placeholder 2">
            <a:extLst>
              <a:ext uri="{FF2B5EF4-FFF2-40B4-BE49-F238E27FC236}">
                <a16:creationId xmlns:a16="http://schemas.microsoft.com/office/drawing/2014/main" id="{1F337240-A9B5-77A0-0297-159656FFF7B4}"/>
              </a:ext>
            </a:extLst>
          </p:cNvPr>
          <p:cNvSpPr>
            <a:spLocks noGrp="1"/>
          </p:cNvSpPr>
          <p:nvPr>
            <p:ph idx="1"/>
          </p:nvPr>
        </p:nvSpPr>
        <p:spPr>
          <a:xfrm>
            <a:off x="838200" y="1507573"/>
            <a:ext cx="10515600" cy="4351338"/>
          </a:xfrm>
        </p:spPr>
        <p:txBody>
          <a:bodyPr/>
          <a:lstStyle/>
          <a:p>
            <a:r>
              <a:rPr lang="en-US" dirty="0"/>
              <a:t>Vertex AI</a:t>
            </a:r>
          </a:p>
          <a:p>
            <a:r>
              <a:rPr lang="en-US" dirty="0"/>
              <a:t>Workbench/ </a:t>
            </a:r>
            <a:r>
              <a:rPr lang="en-US" dirty="0" err="1"/>
              <a:t>JupyterLab</a:t>
            </a:r>
            <a:endParaRPr lang="en-US" dirty="0"/>
          </a:p>
          <a:p>
            <a:r>
              <a:rPr lang="en-US" dirty="0" err="1"/>
              <a:t>AutoML</a:t>
            </a:r>
            <a:endParaRPr lang="en-US" dirty="0"/>
          </a:p>
          <a:p>
            <a:r>
              <a:rPr lang="en-US" dirty="0"/>
              <a:t>Docker</a:t>
            </a:r>
          </a:p>
          <a:p>
            <a:r>
              <a:rPr lang="en-US" dirty="0"/>
              <a:t>Trained Model Deployment</a:t>
            </a:r>
          </a:p>
          <a:p>
            <a:r>
              <a:rPr lang="en-US" dirty="0"/>
              <a:t>Flask API Deployment</a:t>
            </a:r>
          </a:p>
          <a:p>
            <a:r>
              <a:rPr lang="en-US" dirty="0"/>
              <a:t>Conclusion</a:t>
            </a:r>
          </a:p>
        </p:txBody>
      </p:sp>
    </p:spTree>
    <p:extLst>
      <p:ext uri="{BB962C8B-B14F-4D97-AF65-F5344CB8AC3E}">
        <p14:creationId xmlns:p14="http://schemas.microsoft.com/office/powerpoint/2010/main" val="138176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8636-1DE1-B1E8-0BAC-43A75A2FCF5F}"/>
              </a:ext>
            </a:extLst>
          </p:cNvPr>
          <p:cNvSpPr>
            <a:spLocks noGrp="1"/>
          </p:cNvSpPr>
          <p:nvPr>
            <p:ph type="title"/>
          </p:nvPr>
        </p:nvSpPr>
        <p:spPr>
          <a:xfrm>
            <a:off x="838200" y="365125"/>
            <a:ext cx="10515600" cy="999849"/>
          </a:xfrm>
        </p:spPr>
        <p:txBody>
          <a:bodyPr>
            <a:normAutofit/>
          </a:bodyPr>
          <a:lstStyle/>
          <a:p>
            <a:r>
              <a:rPr lang="en-US" sz="4000" b="1" dirty="0"/>
              <a:t>Vertex AI</a:t>
            </a:r>
          </a:p>
        </p:txBody>
      </p:sp>
      <p:sp>
        <p:nvSpPr>
          <p:cNvPr id="3" name="Content Placeholder 2">
            <a:extLst>
              <a:ext uri="{FF2B5EF4-FFF2-40B4-BE49-F238E27FC236}">
                <a16:creationId xmlns:a16="http://schemas.microsoft.com/office/drawing/2014/main" id="{229EAC8C-B804-D4E6-75E7-014510372675}"/>
              </a:ext>
            </a:extLst>
          </p:cNvPr>
          <p:cNvSpPr>
            <a:spLocks noGrp="1"/>
          </p:cNvSpPr>
          <p:nvPr>
            <p:ph idx="1"/>
          </p:nvPr>
        </p:nvSpPr>
        <p:spPr>
          <a:xfrm>
            <a:off x="838200" y="1544914"/>
            <a:ext cx="10515600" cy="5041416"/>
          </a:xfrm>
        </p:spPr>
        <p:txBody>
          <a:bodyPr>
            <a:normAutofit/>
          </a:bodyPr>
          <a:lstStyle/>
          <a:p>
            <a:pPr marL="0" indent="0">
              <a:buNone/>
            </a:pPr>
            <a:r>
              <a:rPr lang="en-US" sz="2400" dirty="0"/>
              <a:t>Vertex AI is a managed machine learning platform that helps you build, deploy, and scale machine learning models faster and easier.</a:t>
            </a:r>
          </a:p>
          <a:p>
            <a:pPr marL="0" indent="0">
              <a:buNone/>
            </a:pPr>
            <a:r>
              <a:rPr lang="en-US" sz="2400" dirty="0"/>
              <a:t>Why Vertex AI?</a:t>
            </a:r>
          </a:p>
          <a:p>
            <a:pPr marL="457200" lvl="1" indent="0">
              <a:buNone/>
            </a:pPr>
            <a:r>
              <a:rPr lang="en-US" sz="2200" b="1" dirty="0"/>
              <a:t>Ease of use</a:t>
            </a:r>
            <a:r>
              <a:rPr lang="en-US" sz="2200" dirty="0"/>
              <a:t>: Vertex AI provides a unified experience for managing all aspects of your machine learning lifecycle, from data preparation to model deployment. This makes it easy to get started with machine learning, even if you don't have a lot of experience.</a:t>
            </a:r>
          </a:p>
          <a:p>
            <a:pPr marL="457200" lvl="1" indent="0">
              <a:buNone/>
            </a:pPr>
            <a:r>
              <a:rPr lang="en-US" sz="2200" b="1" dirty="0"/>
              <a:t>Pre-trained models: </a:t>
            </a:r>
            <a:r>
              <a:rPr lang="en-US" sz="2200" dirty="0"/>
              <a:t>Vertex AI offers a variety of pre-trained models that can be used to quickly build and deploy machine learning models for a variety of use cases. This can save you time and effort in the development process.</a:t>
            </a:r>
          </a:p>
          <a:p>
            <a:pPr marL="457200" lvl="1" indent="0">
              <a:buNone/>
            </a:pPr>
            <a:r>
              <a:rPr lang="en-US" sz="2200" b="1" dirty="0"/>
              <a:t>Scalability: </a:t>
            </a:r>
            <a:r>
              <a:rPr lang="en-US" sz="2200" dirty="0"/>
              <a:t>Vertex AI is a scalable platform that can easily be scaled up or down to meet your needs. This means that you can start small and then scale up as your needs grow.</a:t>
            </a:r>
          </a:p>
          <a:p>
            <a:pPr marL="457200" lvl="1" indent="0">
              <a:buNone/>
            </a:pPr>
            <a:r>
              <a:rPr lang="en-US" sz="2200" b="1" dirty="0"/>
              <a:t>Security: </a:t>
            </a:r>
            <a:r>
              <a:rPr lang="en-US" sz="2200" dirty="0"/>
              <a:t>Vertex AI is a secure platform that meets the highest security standards. This means that you can be confident that your data is safe.</a:t>
            </a:r>
          </a:p>
        </p:txBody>
      </p:sp>
    </p:spTree>
    <p:extLst>
      <p:ext uri="{BB962C8B-B14F-4D97-AF65-F5344CB8AC3E}">
        <p14:creationId xmlns:p14="http://schemas.microsoft.com/office/powerpoint/2010/main" val="1127984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BDA8-4894-2D05-D623-352EBA481B2C}"/>
              </a:ext>
            </a:extLst>
          </p:cNvPr>
          <p:cNvSpPr>
            <a:spLocks noGrp="1"/>
          </p:cNvSpPr>
          <p:nvPr>
            <p:ph type="title"/>
          </p:nvPr>
        </p:nvSpPr>
        <p:spPr>
          <a:xfrm>
            <a:off x="838200" y="365126"/>
            <a:ext cx="10515600" cy="907084"/>
          </a:xfrm>
        </p:spPr>
        <p:txBody>
          <a:bodyPr>
            <a:normAutofit/>
          </a:bodyPr>
          <a:lstStyle/>
          <a:p>
            <a:r>
              <a:rPr lang="en-US" sz="4000" b="1" dirty="0"/>
              <a:t>Workbench/ </a:t>
            </a:r>
            <a:r>
              <a:rPr lang="en-US" sz="4000" b="1" dirty="0" err="1"/>
              <a:t>JupyterLab</a:t>
            </a:r>
            <a:endParaRPr lang="en-US" sz="4000" b="1" dirty="0"/>
          </a:p>
        </p:txBody>
      </p:sp>
      <p:sp>
        <p:nvSpPr>
          <p:cNvPr id="3" name="Content Placeholder 2">
            <a:extLst>
              <a:ext uri="{FF2B5EF4-FFF2-40B4-BE49-F238E27FC236}">
                <a16:creationId xmlns:a16="http://schemas.microsoft.com/office/drawing/2014/main" id="{AA76C0BE-B274-AEBE-88F5-71D2A7F5B6CE}"/>
              </a:ext>
            </a:extLst>
          </p:cNvPr>
          <p:cNvSpPr>
            <a:spLocks noGrp="1"/>
          </p:cNvSpPr>
          <p:nvPr>
            <p:ph idx="1"/>
          </p:nvPr>
        </p:nvSpPr>
        <p:spPr>
          <a:xfrm>
            <a:off x="838200" y="1494321"/>
            <a:ext cx="10515600" cy="4351338"/>
          </a:xfrm>
        </p:spPr>
        <p:txBody>
          <a:bodyPr/>
          <a:lstStyle/>
          <a:p>
            <a:pPr marL="0" indent="0">
              <a:buNone/>
            </a:pPr>
            <a:r>
              <a:rPr lang="en-US" sz="2400" b="1" dirty="0"/>
              <a:t>Managed notebooks </a:t>
            </a:r>
            <a:r>
              <a:rPr lang="en-US" sz="2400" dirty="0"/>
              <a:t>provide </a:t>
            </a:r>
            <a:r>
              <a:rPr lang="en-US" sz="2400" dirty="0" err="1"/>
              <a:t>JupyterLab</a:t>
            </a:r>
            <a:r>
              <a:rPr lang="en-US" sz="2400" dirty="0"/>
              <a:t> services and flexible computing resources integrated with Google Cloud services </a:t>
            </a:r>
            <a:r>
              <a:rPr lang="en-US" sz="1000" dirty="0">
                <a:hlinkClick r:id="rId2"/>
              </a:rPr>
              <a:t>more details</a:t>
            </a:r>
            <a:endParaRPr lang="en-US" sz="1000" dirty="0"/>
          </a:p>
          <a:p>
            <a:pPr marL="0" indent="0">
              <a:buNone/>
            </a:pPr>
            <a:r>
              <a:rPr lang="en-US" sz="2400" b="1" dirty="0"/>
              <a:t>User-Managed Notebooks </a:t>
            </a:r>
            <a:r>
              <a:rPr lang="en-US" sz="2400" dirty="0"/>
              <a:t>have </a:t>
            </a:r>
            <a:r>
              <a:rPr lang="en-US" sz="2400" dirty="0" err="1"/>
              <a:t>JupyterLab</a:t>
            </a:r>
            <a:r>
              <a:rPr lang="en-US" sz="2400" dirty="0"/>
              <a:t> 3 pre-installed and are configured with GPU-enabled machine learning frameworks </a:t>
            </a:r>
            <a:r>
              <a:rPr lang="en-US" sz="1000" dirty="0">
                <a:hlinkClick r:id="rId3"/>
              </a:rPr>
              <a:t>more details</a:t>
            </a:r>
            <a:endParaRPr lang="en-US" sz="1000" dirty="0"/>
          </a:p>
          <a:p>
            <a:pPr marL="0" indent="0">
              <a:buNone/>
            </a:pPr>
            <a:r>
              <a:rPr lang="en-US" sz="2400" dirty="0"/>
              <a:t>Necessary steps for creating Notebook in Vertex AI </a:t>
            </a:r>
            <a:r>
              <a:rPr lang="en-US" sz="1000" dirty="0">
                <a:hlinkClick r:id="rId4"/>
              </a:rPr>
              <a:t>more details</a:t>
            </a:r>
            <a:endParaRPr lang="en-US" sz="1000" dirty="0"/>
          </a:p>
          <a:p>
            <a:pPr lvl="1"/>
            <a:r>
              <a:rPr lang="en-US" sz="2200" dirty="0"/>
              <a:t>Choose the </a:t>
            </a:r>
            <a:r>
              <a:rPr lang="en-US" sz="2200" b="1" dirty="0"/>
              <a:t>us-central1</a:t>
            </a:r>
            <a:r>
              <a:rPr lang="en-US" sz="2200" dirty="0"/>
              <a:t> option in Region drop down </a:t>
            </a:r>
          </a:p>
          <a:p>
            <a:pPr lvl="1"/>
            <a:r>
              <a:rPr lang="en-US" sz="2200" dirty="0"/>
              <a:t>In the Networking section </a:t>
            </a:r>
          </a:p>
          <a:p>
            <a:pPr lvl="2"/>
            <a:r>
              <a:rPr lang="en-US" sz="2200" dirty="0"/>
              <a:t>Choose</a:t>
            </a:r>
            <a:r>
              <a:rPr lang="en-US" sz="2200" b="1" dirty="0"/>
              <a:t> </a:t>
            </a:r>
            <a:r>
              <a:rPr lang="en-US" sz="2200" dirty="0"/>
              <a:t>the</a:t>
            </a:r>
            <a:r>
              <a:rPr lang="en-US" sz="2200" b="1" dirty="0"/>
              <a:t> Network shared with me</a:t>
            </a:r>
          </a:p>
          <a:p>
            <a:pPr lvl="2"/>
            <a:r>
              <a:rPr lang="en-US" sz="2200" dirty="0"/>
              <a:t>Unchecked </a:t>
            </a:r>
            <a:r>
              <a:rPr lang="en-US" sz="2200" b="1" dirty="0"/>
              <a:t>Enable external IP address </a:t>
            </a:r>
          </a:p>
          <a:p>
            <a:pPr lvl="2"/>
            <a:r>
              <a:rPr lang="en-US" sz="2200" dirty="0"/>
              <a:t>Checked to</a:t>
            </a:r>
            <a:r>
              <a:rPr lang="en-US" sz="2200" b="1" dirty="0"/>
              <a:t> Allow proxy access when it's available</a:t>
            </a:r>
          </a:p>
          <a:p>
            <a:pPr marL="0" indent="0">
              <a:buNone/>
            </a:pPr>
            <a:endParaRPr lang="en-US" sz="1200" dirty="0"/>
          </a:p>
        </p:txBody>
      </p:sp>
      <p:pic>
        <p:nvPicPr>
          <p:cNvPr id="4" name="Picture 3">
            <a:extLst>
              <a:ext uri="{FF2B5EF4-FFF2-40B4-BE49-F238E27FC236}">
                <a16:creationId xmlns:a16="http://schemas.microsoft.com/office/drawing/2014/main" id="{8479F422-A751-0C3F-0A82-28AB4DDBFB3A}"/>
              </a:ext>
            </a:extLst>
          </p:cNvPr>
          <p:cNvPicPr>
            <a:picLocks noChangeAspect="1"/>
          </p:cNvPicPr>
          <p:nvPr/>
        </p:nvPicPr>
        <p:blipFill>
          <a:blip r:embed="rId5"/>
          <a:stretch>
            <a:fillRect/>
          </a:stretch>
        </p:blipFill>
        <p:spPr>
          <a:xfrm>
            <a:off x="8653670" y="3638241"/>
            <a:ext cx="2544417" cy="1431233"/>
          </a:xfrm>
          <a:prstGeom prst="rect">
            <a:avLst/>
          </a:prstGeom>
        </p:spPr>
      </p:pic>
    </p:spTree>
    <p:extLst>
      <p:ext uri="{BB962C8B-B14F-4D97-AF65-F5344CB8AC3E}">
        <p14:creationId xmlns:p14="http://schemas.microsoft.com/office/powerpoint/2010/main" val="1245301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3F70-488C-8312-065A-CFB60372506D}"/>
              </a:ext>
            </a:extLst>
          </p:cNvPr>
          <p:cNvSpPr>
            <a:spLocks noGrp="1"/>
          </p:cNvSpPr>
          <p:nvPr>
            <p:ph type="title"/>
          </p:nvPr>
        </p:nvSpPr>
        <p:spPr>
          <a:xfrm>
            <a:off x="838200" y="365126"/>
            <a:ext cx="10515600" cy="814318"/>
          </a:xfrm>
        </p:spPr>
        <p:txBody>
          <a:bodyPr>
            <a:normAutofit/>
          </a:bodyPr>
          <a:lstStyle/>
          <a:p>
            <a:r>
              <a:rPr lang="en-US" sz="4000" b="1" dirty="0"/>
              <a:t>Auto ML</a:t>
            </a:r>
            <a:endParaRPr lang="en-US" sz="4000" dirty="0"/>
          </a:p>
        </p:txBody>
      </p:sp>
      <p:sp>
        <p:nvSpPr>
          <p:cNvPr id="3" name="Content Placeholder 2">
            <a:extLst>
              <a:ext uri="{FF2B5EF4-FFF2-40B4-BE49-F238E27FC236}">
                <a16:creationId xmlns:a16="http://schemas.microsoft.com/office/drawing/2014/main" id="{F5F9C7B8-0A8A-5412-5532-E6572FDB451F}"/>
              </a:ext>
            </a:extLst>
          </p:cNvPr>
          <p:cNvSpPr>
            <a:spLocks noGrp="1"/>
          </p:cNvSpPr>
          <p:nvPr>
            <p:ph idx="1"/>
          </p:nvPr>
        </p:nvSpPr>
        <p:spPr>
          <a:xfrm>
            <a:off x="838200" y="1467816"/>
            <a:ext cx="10515600" cy="4919732"/>
          </a:xfrm>
        </p:spPr>
        <p:txBody>
          <a:bodyPr>
            <a:normAutofit lnSpcReduction="10000"/>
          </a:bodyPr>
          <a:lstStyle/>
          <a:p>
            <a:r>
              <a:rPr lang="en-US" sz="2400" dirty="0"/>
              <a:t>Upload the dataset in the </a:t>
            </a:r>
            <a:r>
              <a:rPr lang="en-US" sz="2400" b="1" dirty="0"/>
              <a:t>Datasets</a:t>
            </a:r>
            <a:r>
              <a:rPr lang="en-US" sz="2400" dirty="0"/>
              <a:t> section</a:t>
            </a:r>
          </a:p>
          <a:p>
            <a:r>
              <a:rPr lang="en-US" sz="2400" b="1" dirty="0" err="1"/>
              <a:t>AutoML</a:t>
            </a:r>
            <a:r>
              <a:rPr lang="en-US" sz="2400" dirty="0"/>
              <a:t> steps:</a:t>
            </a:r>
          </a:p>
          <a:p>
            <a:pPr lvl="1"/>
            <a:r>
              <a:rPr lang="en-US" sz="2200" dirty="0"/>
              <a:t>Select </a:t>
            </a:r>
            <a:r>
              <a:rPr lang="en-US" sz="2200" b="1" dirty="0"/>
              <a:t>CREATE</a:t>
            </a:r>
            <a:r>
              <a:rPr lang="en-US" sz="2200" dirty="0"/>
              <a:t> from </a:t>
            </a:r>
            <a:r>
              <a:rPr lang="en-US" sz="2200" b="1" dirty="0"/>
              <a:t>Model Registry</a:t>
            </a:r>
          </a:p>
          <a:p>
            <a:pPr lvl="1"/>
            <a:r>
              <a:rPr lang="en-US" sz="2200" b="1" dirty="0"/>
              <a:t>Training method </a:t>
            </a:r>
            <a:r>
              <a:rPr lang="en-US" sz="2200" dirty="0"/>
              <a:t>choose </a:t>
            </a:r>
            <a:r>
              <a:rPr lang="en-US" sz="2200" i="1" dirty="0"/>
              <a:t>Dataset </a:t>
            </a:r>
            <a:r>
              <a:rPr lang="en-US" sz="2200" dirty="0"/>
              <a:t> and </a:t>
            </a:r>
            <a:r>
              <a:rPr lang="en-US" sz="2200" i="1" dirty="0"/>
              <a:t>Objective </a:t>
            </a:r>
            <a:r>
              <a:rPr lang="en-US" sz="2200" dirty="0"/>
              <a:t>and Model Training Method as </a:t>
            </a:r>
            <a:r>
              <a:rPr lang="en-US" sz="2200" dirty="0" err="1"/>
              <a:t>AutoML</a:t>
            </a:r>
            <a:endParaRPr lang="en-US" sz="2200" b="1" i="1" dirty="0"/>
          </a:p>
          <a:p>
            <a:pPr lvl="1"/>
            <a:r>
              <a:rPr lang="en-US" sz="2200" dirty="0"/>
              <a:t>Pass </a:t>
            </a:r>
            <a:r>
              <a:rPr lang="en-US" sz="2200" i="1" dirty="0"/>
              <a:t>Name and Target column </a:t>
            </a:r>
            <a:r>
              <a:rPr lang="en-US" sz="2200" dirty="0"/>
              <a:t>under </a:t>
            </a:r>
            <a:r>
              <a:rPr lang="en-US" sz="2200" b="1" dirty="0"/>
              <a:t>Model details</a:t>
            </a:r>
          </a:p>
          <a:p>
            <a:pPr lvl="1"/>
            <a:r>
              <a:rPr lang="en-US" sz="2200" b="1" dirty="0"/>
              <a:t>Training options </a:t>
            </a:r>
            <a:r>
              <a:rPr lang="en-US" sz="2200" dirty="0"/>
              <a:t>you can add/remove features</a:t>
            </a:r>
            <a:endParaRPr lang="en-US" sz="2200" b="1" dirty="0"/>
          </a:p>
          <a:p>
            <a:pPr lvl="1"/>
            <a:r>
              <a:rPr lang="en-US" sz="2200" b="1" dirty="0"/>
              <a:t>Compute and Pricing </a:t>
            </a:r>
            <a:r>
              <a:rPr lang="en-US" sz="2200" dirty="0"/>
              <a:t> pass the number of </a:t>
            </a:r>
            <a:r>
              <a:rPr lang="en-US" sz="2200" i="1" dirty="0"/>
              <a:t>nodes</a:t>
            </a:r>
          </a:p>
          <a:p>
            <a:r>
              <a:rPr lang="en-US" sz="2400" dirty="0"/>
              <a:t>Deploy to Endpoint</a:t>
            </a:r>
          </a:p>
          <a:p>
            <a:pPr lvl="1"/>
            <a:r>
              <a:rPr lang="en-US" sz="2200" dirty="0"/>
              <a:t>Pass </a:t>
            </a:r>
            <a:r>
              <a:rPr lang="en-US" sz="2200" i="1" dirty="0"/>
              <a:t>Endpoint name </a:t>
            </a:r>
            <a:r>
              <a:rPr lang="en-US" sz="2200" dirty="0"/>
              <a:t>under </a:t>
            </a:r>
            <a:r>
              <a:rPr lang="en-US" sz="2200" b="1" dirty="0"/>
              <a:t>Define your endpoint</a:t>
            </a:r>
          </a:p>
          <a:p>
            <a:pPr lvl="1"/>
            <a:r>
              <a:rPr lang="en-US" sz="2200" dirty="0"/>
              <a:t>Add </a:t>
            </a:r>
            <a:r>
              <a:rPr lang="en-US" sz="2200" i="1" dirty="0"/>
              <a:t>Machine type </a:t>
            </a:r>
            <a:r>
              <a:rPr lang="en-US" sz="2200" dirty="0"/>
              <a:t>under </a:t>
            </a:r>
            <a:r>
              <a:rPr lang="en-US" sz="2200" b="1" dirty="0"/>
              <a:t>Model settings</a:t>
            </a:r>
          </a:p>
          <a:p>
            <a:pPr lvl="1"/>
            <a:r>
              <a:rPr lang="en-US" sz="2200" dirty="0"/>
              <a:t>Leave </a:t>
            </a:r>
            <a:r>
              <a:rPr lang="en-US" sz="2200" b="1" dirty="0"/>
              <a:t>Model monitoring </a:t>
            </a:r>
            <a:r>
              <a:rPr lang="en-US" sz="2200" dirty="0"/>
              <a:t>as it is and click on </a:t>
            </a:r>
            <a:r>
              <a:rPr lang="en-US" sz="2200" b="1" dirty="0"/>
              <a:t>DEPLOY</a:t>
            </a:r>
            <a:endParaRPr lang="en-US" sz="2200" dirty="0"/>
          </a:p>
          <a:p>
            <a:pPr lvl="1"/>
            <a:r>
              <a:rPr lang="en-US" sz="2200" dirty="0"/>
              <a:t>Endpoint will be ready in few min</a:t>
            </a:r>
          </a:p>
          <a:p>
            <a:r>
              <a:rPr lang="en-US" sz="2400" dirty="0"/>
              <a:t>During the </a:t>
            </a:r>
            <a:r>
              <a:rPr lang="en-US" sz="2400" b="1" dirty="0"/>
              <a:t>endpoint</a:t>
            </a:r>
            <a:r>
              <a:rPr lang="en-US" sz="2400" dirty="0"/>
              <a:t> need to check the </a:t>
            </a:r>
            <a:r>
              <a:rPr lang="en-US" sz="2400" b="1" i="1" dirty="0" err="1"/>
              <a:t>Explainability</a:t>
            </a:r>
            <a:r>
              <a:rPr lang="en-US" sz="2400" b="1" i="1" dirty="0"/>
              <a:t> options</a:t>
            </a:r>
            <a:endParaRPr lang="en-US" sz="2400" dirty="0"/>
          </a:p>
          <a:p>
            <a:endParaRPr lang="en-US" dirty="0"/>
          </a:p>
        </p:txBody>
      </p:sp>
      <p:pic>
        <p:nvPicPr>
          <p:cNvPr id="4" name="Picture 3">
            <a:extLst>
              <a:ext uri="{FF2B5EF4-FFF2-40B4-BE49-F238E27FC236}">
                <a16:creationId xmlns:a16="http://schemas.microsoft.com/office/drawing/2014/main" id="{5E28D606-245A-FAE5-8573-241CA9CFD379}"/>
              </a:ext>
            </a:extLst>
          </p:cNvPr>
          <p:cNvPicPr>
            <a:picLocks noChangeAspect="1"/>
          </p:cNvPicPr>
          <p:nvPr/>
        </p:nvPicPr>
        <p:blipFill>
          <a:blip r:embed="rId2"/>
          <a:stretch>
            <a:fillRect/>
          </a:stretch>
        </p:blipFill>
        <p:spPr>
          <a:xfrm>
            <a:off x="9365069" y="5511624"/>
            <a:ext cx="1696087" cy="633046"/>
          </a:xfrm>
          <a:prstGeom prst="rect">
            <a:avLst/>
          </a:prstGeom>
        </p:spPr>
      </p:pic>
    </p:spTree>
    <p:extLst>
      <p:ext uri="{BB962C8B-B14F-4D97-AF65-F5344CB8AC3E}">
        <p14:creationId xmlns:p14="http://schemas.microsoft.com/office/powerpoint/2010/main" val="259067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7D7C0-5C9D-55AC-0642-C634DF8068EB}"/>
              </a:ext>
            </a:extLst>
          </p:cNvPr>
          <p:cNvSpPr>
            <a:spLocks noGrp="1"/>
          </p:cNvSpPr>
          <p:nvPr>
            <p:ph type="title"/>
          </p:nvPr>
        </p:nvSpPr>
        <p:spPr>
          <a:xfrm>
            <a:off x="838200" y="365126"/>
            <a:ext cx="10515600" cy="748058"/>
          </a:xfrm>
        </p:spPr>
        <p:txBody>
          <a:bodyPr>
            <a:normAutofit/>
          </a:bodyPr>
          <a:lstStyle/>
          <a:p>
            <a:r>
              <a:rPr lang="en-US" sz="4000" b="1" dirty="0"/>
              <a:t>Docker</a:t>
            </a:r>
          </a:p>
        </p:txBody>
      </p:sp>
      <p:sp>
        <p:nvSpPr>
          <p:cNvPr id="3" name="Content Placeholder 2">
            <a:extLst>
              <a:ext uri="{FF2B5EF4-FFF2-40B4-BE49-F238E27FC236}">
                <a16:creationId xmlns:a16="http://schemas.microsoft.com/office/drawing/2014/main" id="{ED6BD9FA-39B8-0D05-0E26-FB79EC0C9008}"/>
              </a:ext>
            </a:extLst>
          </p:cNvPr>
          <p:cNvSpPr>
            <a:spLocks noGrp="1"/>
          </p:cNvSpPr>
          <p:nvPr>
            <p:ph idx="1"/>
          </p:nvPr>
        </p:nvSpPr>
        <p:spPr>
          <a:xfrm>
            <a:off x="838200" y="1411612"/>
            <a:ext cx="10515600" cy="5081262"/>
          </a:xfrm>
        </p:spPr>
        <p:txBody>
          <a:bodyPr>
            <a:normAutofit lnSpcReduction="10000"/>
          </a:bodyPr>
          <a:lstStyle/>
          <a:p>
            <a:pPr marL="0" indent="0">
              <a:buNone/>
            </a:pPr>
            <a:r>
              <a:rPr lang="en-US" sz="2400" b="1" dirty="0"/>
              <a:t>Docker</a:t>
            </a:r>
            <a:r>
              <a:rPr lang="en-US" sz="2400" dirty="0"/>
              <a:t> is a software platform that allows you to build, test, and deploy applications quickly</a:t>
            </a:r>
          </a:p>
          <a:p>
            <a:pPr marL="0" indent="0">
              <a:buNone/>
            </a:pPr>
            <a:r>
              <a:rPr lang="en-US" sz="2400" b="1" dirty="0"/>
              <a:t>Docker</a:t>
            </a:r>
            <a:r>
              <a:rPr lang="en-US" sz="2400" dirty="0"/>
              <a:t> packages software into standardized units called containers that have everything the software needs to run including libraries, system tools, code, and runtime</a:t>
            </a:r>
          </a:p>
          <a:p>
            <a:pPr marL="0" indent="0">
              <a:buNone/>
            </a:pPr>
            <a:r>
              <a:rPr lang="en-US" sz="2400" dirty="0"/>
              <a:t>Basics Docker CMD</a:t>
            </a:r>
          </a:p>
          <a:p>
            <a:pPr lvl="1"/>
            <a:r>
              <a:rPr lang="en-US" sz="2000" dirty="0" err="1"/>
              <a:t>gcloud</a:t>
            </a:r>
            <a:r>
              <a:rPr lang="en-US" sz="2000" dirty="0"/>
              <a:t> auth login </a:t>
            </a:r>
          </a:p>
          <a:p>
            <a:pPr lvl="1"/>
            <a:r>
              <a:rPr lang="en-US" sz="2000" dirty="0" err="1"/>
              <a:t>gcloud</a:t>
            </a:r>
            <a:r>
              <a:rPr lang="en-US" sz="2000" dirty="0"/>
              <a:t> auth configure-docker us-central1-docker.pkg.dev</a:t>
            </a:r>
          </a:p>
          <a:p>
            <a:pPr lvl="1"/>
            <a:r>
              <a:rPr lang="en-US" sz="2000" dirty="0"/>
              <a:t>docker build ./ -t </a:t>
            </a:r>
            <a:r>
              <a:rPr lang="en-US" sz="2000" i="1" dirty="0"/>
              <a:t>my-image</a:t>
            </a:r>
          </a:p>
          <a:p>
            <a:pPr lvl="1"/>
            <a:r>
              <a:rPr lang="en-US" sz="2000" dirty="0"/>
              <a:t>docker run </a:t>
            </a:r>
            <a:r>
              <a:rPr lang="en-US" sz="2000" i="1" dirty="0"/>
              <a:t>my-image</a:t>
            </a:r>
          </a:p>
          <a:p>
            <a:pPr lvl="1"/>
            <a:r>
              <a:rPr lang="en-US" sz="2000" dirty="0"/>
              <a:t>docker tag </a:t>
            </a:r>
            <a:r>
              <a:rPr lang="en-US" sz="2000" i="1" dirty="0"/>
              <a:t>my-image</a:t>
            </a:r>
            <a:r>
              <a:rPr lang="en-US" sz="2000" dirty="0"/>
              <a:t> us-central1-docker.pkg.dev/ford-deeb08c04ecbbaaac14dbfa0/ford-container-images/</a:t>
            </a:r>
            <a:r>
              <a:rPr lang="en-US" sz="2000" i="1" dirty="0" err="1"/>
              <a:t>test-image:version</a:t>
            </a:r>
            <a:endParaRPr lang="en-US" sz="2000" i="1" dirty="0"/>
          </a:p>
          <a:p>
            <a:pPr lvl="1"/>
            <a:r>
              <a:rPr lang="en-US" sz="2000" dirty="0"/>
              <a:t>docker push us-central1-docker.pkg.dev/ford-deeb08c04ecbbaaac14dbfa0/ford-container-images/</a:t>
            </a:r>
            <a:r>
              <a:rPr lang="en-US" sz="2000" i="1" dirty="0"/>
              <a:t>test--</a:t>
            </a:r>
            <a:r>
              <a:rPr lang="en-US" sz="2000" i="1" dirty="0" err="1"/>
              <a:t>image:version</a:t>
            </a:r>
            <a:endParaRPr lang="en-US" sz="2000" i="1" dirty="0"/>
          </a:p>
          <a:p>
            <a:pPr lvl="1"/>
            <a:r>
              <a:rPr lang="en-US" sz="2000" dirty="0"/>
              <a:t>For more details</a:t>
            </a:r>
            <a:r>
              <a:rPr lang="en-US" sz="2000" i="1" dirty="0"/>
              <a:t> </a:t>
            </a:r>
            <a:r>
              <a:rPr lang="en-US" sz="2000" i="1" dirty="0">
                <a:hlinkClick r:id="rId2"/>
              </a:rPr>
              <a:t>Link</a:t>
            </a:r>
            <a:endParaRPr lang="en-US" sz="2000" i="1" dirty="0"/>
          </a:p>
        </p:txBody>
      </p:sp>
    </p:spTree>
    <p:extLst>
      <p:ext uri="{BB962C8B-B14F-4D97-AF65-F5344CB8AC3E}">
        <p14:creationId xmlns:p14="http://schemas.microsoft.com/office/powerpoint/2010/main" val="3604582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6752-6BB4-297F-FB76-6C74D73CFD3B}"/>
              </a:ext>
            </a:extLst>
          </p:cNvPr>
          <p:cNvSpPr>
            <a:spLocks noGrp="1"/>
          </p:cNvSpPr>
          <p:nvPr>
            <p:ph type="title"/>
          </p:nvPr>
        </p:nvSpPr>
        <p:spPr>
          <a:xfrm>
            <a:off x="838200" y="416860"/>
            <a:ext cx="10515600" cy="952686"/>
          </a:xfrm>
        </p:spPr>
        <p:txBody>
          <a:bodyPr>
            <a:normAutofit/>
          </a:bodyPr>
          <a:lstStyle/>
          <a:p>
            <a:r>
              <a:rPr lang="en-US" sz="4000" b="1" dirty="0"/>
              <a:t>Trained Model Deployment</a:t>
            </a:r>
          </a:p>
        </p:txBody>
      </p:sp>
      <p:sp>
        <p:nvSpPr>
          <p:cNvPr id="7" name="Content Placeholder 6">
            <a:extLst>
              <a:ext uri="{FF2B5EF4-FFF2-40B4-BE49-F238E27FC236}">
                <a16:creationId xmlns:a16="http://schemas.microsoft.com/office/drawing/2014/main" id="{59B2EE63-573B-D1C2-AD75-2BECBB7788D3}"/>
              </a:ext>
            </a:extLst>
          </p:cNvPr>
          <p:cNvSpPr>
            <a:spLocks noGrp="1"/>
          </p:cNvSpPr>
          <p:nvPr>
            <p:ph idx="1"/>
          </p:nvPr>
        </p:nvSpPr>
        <p:spPr>
          <a:xfrm>
            <a:off x="838200" y="1545379"/>
            <a:ext cx="10515600" cy="4749987"/>
          </a:xfrm>
        </p:spPr>
        <p:txBody>
          <a:bodyPr>
            <a:normAutofit lnSpcReduction="10000"/>
          </a:bodyPr>
          <a:lstStyle/>
          <a:p>
            <a:r>
              <a:rPr lang="en-US" sz="2400" dirty="0"/>
              <a:t>Deployed with </a:t>
            </a:r>
            <a:r>
              <a:rPr lang="en-US" sz="2400" b="1" dirty="0"/>
              <a:t>Pre-built container</a:t>
            </a:r>
          </a:p>
          <a:p>
            <a:pPr lvl="1"/>
            <a:r>
              <a:rPr lang="en-US" sz="2200" dirty="0"/>
              <a:t>Select </a:t>
            </a:r>
            <a:r>
              <a:rPr lang="en-US" sz="2200" b="1" dirty="0"/>
              <a:t>IMPORT</a:t>
            </a:r>
            <a:r>
              <a:rPr lang="en-US" sz="2200" dirty="0"/>
              <a:t> from </a:t>
            </a:r>
            <a:r>
              <a:rPr lang="en-US" sz="2200" b="1" dirty="0"/>
              <a:t>Model Registry</a:t>
            </a:r>
          </a:p>
          <a:p>
            <a:pPr lvl="1"/>
            <a:r>
              <a:rPr lang="en-US" sz="2200" dirty="0"/>
              <a:t>Pass </a:t>
            </a:r>
            <a:r>
              <a:rPr lang="en-US" sz="2200" i="1" dirty="0"/>
              <a:t>Name and region</a:t>
            </a:r>
            <a:endParaRPr lang="en-US" sz="2200" b="1" dirty="0"/>
          </a:p>
          <a:p>
            <a:pPr lvl="1"/>
            <a:r>
              <a:rPr lang="en-US" sz="2200" b="1" dirty="0"/>
              <a:t>Model settings </a:t>
            </a:r>
            <a:r>
              <a:rPr lang="en-US" sz="2200" dirty="0"/>
              <a:t>Select a </a:t>
            </a:r>
            <a:r>
              <a:rPr lang="en-US" sz="2200" i="1" dirty="0"/>
              <a:t>Pre-built container </a:t>
            </a:r>
            <a:r>
              <a:rPr lang="en-US" sz="2200" dirty="0"/>
              <a:t> and choose a </a:t>
            </a:r>
            <a:r>
              <a:rPr lang="en-US" sz="2200" i="1" dirty="0"/>
              <a:t>Model framework </a:t>
            </a:r>
            <a:r>
              <a:rPr lang="en-US" sz="2200" dirty="0"/>
              <a:t>according to the project and pass the </a:t>
            </a:r>
            <a:r>
              <a:rPr lang="en-US" sz="2200" i="1" dirty="0"/>
              <a:t>model package location </a:t>
            </a:r>
            <a:r>
              <a:rPr lang="en-US" sz="2200" dirty="0"/>
              <a:t> in the </a:t>
            </a:r>
            <a:r>
              <a:rPr lang="en-US" sz="2200" b="1" i="1" dirty="0"/>
              <a:t>Model artifact location</a:t>
            </a:r>
          </a:p>
          <a:p>
            <a:pPr lvl="1"/>
            <a:endParaRPr lang="en-US" sz="2000" b="1" i="1" dirty="0"/>
          </a:p>
          <a:p>
            <a:r>
              <a:rPr lang="en-US" sz="2400" dirty="0"/>
              <a:t>Deployed with </a:t>
            </a:r>
            <a:r>
              <a:rPr lang="en-US" sz="2400" b="1" dirty="0"/>
              <a:t>Custom container</a:t>
            </a:r>
          </a:p>
          <a:p>
            <a:pPr lvl="1"/>
            <a:r>
              <a:rPr lang="en-US" sz="2200" dirty="0"/>
              <a:t>Select </a:t>
            </a:r>
            <a:r>
              <a:rPr lang="en-US" sz="2200" b="1" dirty="0"/>
              <a:t>CREATE</a:t>
            </a:r>
            <a:r>
              <a:rPr lang="en-US" sz="2200" dirty="0"/>
              <a:t> from </a:t>
            </a:r>
            <a:r>
              <a:rPr lang="en-US" sz="2200" b="1" dirty="0"/>
              <a:t>Model Registry</a:t>
            </a:r>
          </a:p>
          <a:p>
            <a:pPr lvl="1"/>
            <a:r>
              <a:rPr lang="en-US" sz="2200" dirty="0"/>
              <a:t>Under the </a:t>
            </a:r>
            <a:r>
              <a:rPr lang="en-US" sz="2200" b="1" dirty="0"/>
              <a:t>Training method </a:t>
            </a:r>
            <a:r>
              <a:rPr lang="en-US" sz="2200" dirty="0"/>
              <a:t>choose </a:t>
            </a:r>
            <a:r>
              <a:rPr lang="en-US" sz="2200" i="1" dirty="0"/>
              <a:t>Dataset </a:t>
            </a:r>
            <a:r>
              <a:rPr lang="en-US" sz="2200" dirty="0"/>
              <a:t> as </a:t>
            </a:r>
            <a:r>
              <a:rPr lang="en-US" sz="2200" i="1" dirty="0"/>
              <a:t>No managed dataset</a:t>
            </a:r>
            <a:endParaRPr lang="en-US" sz="2200" b="1" i="1" dirty="0"/>
          </a:p>
          <a:p>
            <a:pPr lvl="1"/>
            <a:r>
              <a:rPr lang="en-US" sz="2200" dirty="0"/>
              <a:t>Pass </a:t>
            </a:r>
            <a:r>
              <a:rPr lang="en-US" sz="2200" i="1" dirty="0"/>
              <a:t>Name</a:t>
            </a:r>
            <a:r>
              <a:rPr lang="en-US" sz="2200" dirty="0"/>
              <a:t> in </a:t>
            </a:r>
            <a:r>
              <a:rPr lang="en-US" sz="2200" b="1" dirty="0"/>
              <a:t>Model details</a:t>
            </a:r>
          </a:p>
          <a:p>
            <a:pPr lvl="1"/>
            <a:r>
              <a:rPr lang="en-US" sz="2200" b="1" dirty="0"/>
              <a:t>Training Container </a:t>
            </a:r>
            <a:r>
              <a:rPr lang="en-US" sz="2200" dirty="0"/>
              <a:t>select </a:t>
            </a:r>
            <a:r>
              <a:rPr lang="en-US" sz="2200" i="1" dirty="0"/>
              <a:t>Custom container</a:t>
            </a:r>
            <a:r>
              <a:rPr lang="en-US" sz="2200" dirty="0"/>
              <a:t> and choose a </a:t>
            </a:r>
            <a:r>
              <a:rPr lang="en-US" sz="2200" i="1" dirty="0"/>
              <a:t>container image </a:t>
            </a:r>
            <a:r>
              <a:rPr lang="en-US" sz="2200" dirty="0"/>
              <a:t>from the </a:t>
            </a:r>
            <a:r>
              <a:rPr lang="en-US" sz="2200" b="1" i="1" dirty="0"/>
              <a:t>Artifact registry</a:t>
            </a:r>
            <a:endParaRPr lang="en-US" sz="2200" b="1" dirty="0"/>
          </a:p>
          <a:p>
            <a:pPr lvl="1"/>
            <a:r>
              <a:rPr lang="en-US" sz="2200" dirty="0"/>
              <a:t>Under </a:t>
            </a:r>
            <a:r>
              <a:rPr lang="en-US" sz="2200" b="1" dirty="0"/>
              <a:t>Compute and Pricing </a:t>
            </a:r>
            <a:r>
              <a:rPr lang="en-US" sz="2200" dirty="0"/>
              <a:t> choose </a:t>
            </a:r>
            <a:r>
              <a:rPr lang="en-US" sz="2200" i="1" dirty="0"/>
              <a:t>Machine Type </a:t>
            </a:r>
            <a:r>
              <a:rPr lang="en-US" sz="2200" dirty="0"/>
              <a:t>according to the project</a:t>
            </a:r>
          </a:p>
          <a:p>
            <a:pPr marL="0" indent="0">
              <a:buNone/>
            </a:pPr>
            <a:endParaRPr lang="en-US" sz="2000" dirty="0"/>
          </a:p>
        </p:txBody>
      </p:sp>
    </p:spTree>
    <p:extLst>
      <p:ext uri="{BB962C8B-B14F-4D97-AF65-F5344CB8AC3E}">
        <p14:creationId xmlns:p14="http://schemas.microsoft.com/office/powerpoint/2010/main" val="288867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D196-325E-BB1D-D322-7BB6F186AB3F}"/>
              </a:ext>
            </a:extLst>
          </p:cNvPr>
          <p:cNvSpPr>
            <a:spLocks noGrp="1"/>
          </p:cNvSpPr>
          <p:nvPr>
            <p:ph type="title"/>
          </p:nvPr>
        </p:nvSpPr>
        <p:spPr>
          <a:xfrm>
            <a:off x="838200" y="365126"/>
            <a:ext cx="10515600" cy="1019922"/>
          </a:xfrm>
        </p:spPr>
        <p:txBody>
          <a:bodyPr>
            <a:normAutofit/>
          </a:bodyPr>
          <a:lstStyle/>
          <a:p>
            <a:r>
              <a:rPr lang="en-US" sz="4000" b="1" dirty="0"/>
              <a:t>Flask API Deployment</a:t>
            </a:r>
          </a:p>
        </p:txBody>
      </p:sp>
      <p:sp>
        <p:nvSpPr>
          <p:cNvPr id="3" name="Content Placeholder 2">
            <a:extLst>
              <a:ext uri="{FF2B5EF4-FFF2-40B4-BE49-F238E27FC236}">
                <a16:creationId xmlns:a16="http://schemas.microsoft.com/office/drawing/2014/main" id="{A51432BB-8FB3-659B-1C94-8ED758F121C7}"/>
              </a:ext>
            </a:extLst>
          </p:cNvPr>
          <p:cNvSpPr>
            <a:spLocks noGrp="1"/>
          </p:cNvSpPr>
          <p:nvPr>
            <p:ph idx="1"/>
          </p:nvPr>
        </p:nvSpPr>
        <p:spPr>
          <a:xfrm>
            <a:off x="838200" y="1542770"/>
            <a:ext cx="10515600" cy="4831525"/>
          </a:xfrm>
        </p:spPr>
        <p:txBody>
          <a:bodyPr>
            <a:normAutofit/>
          </a:bodyPr>
          <a:lstStyle/>
          <a:p>
            <a:r>
              <a:rPr lang="en-US" sz="2400" dirty="0"/>
              <a:t>Build and Push the docker image in Artifact Registry</a:t>
            </a:r>
          </a:p>
          <a:p>
            <a:r>
              <a:rPr lang="en-US" sz="2400" dirty="0"/>
              <a:t>Model Deployment</a:t>
            </a:r>
          </a:p>
          <a:p>
            <a:pPr lvl="1"/>
            <a:r>
              <a:rPr lang="en-US" sz="2200" dirty="0"/>
              <a:t>From </a:t>
            </a:r>
            <a:r>
              <a:rPr lang="en-US" sz="2200" b="1" dirty="0"/>
              <a:t>Model Registry </a:t>
            </a:r>
            <a:r>
              <a:rPr lang="en-US" sz="2200" dirty="0"/>
              <a:t>click </a:t>
            </a:r>
            <a:r>
              <a:rPr lang="en-US" sz="2200" b="1" i="1" dirty="0"/>
              <a:t>IMPORT</a:t>
            </a:r>
          </a:p>
          <a:p>
            <a:pPr lvl="1"/>
            <a:r>
              <a:rPr lang="en-US" sz="2200" dirty="0"/>
              <a:t>Pass </a:t>
            </a:r>
            <a:r>
              <a:rPr lang="en-US" sz="2200" i="1" dirty="0"/>
              <a:t>name</a:t>
            </a:r>
            <a:r>
              <a:rPr lang="en-US" sz="2200" dirty="0"/>
              <a:t> and </a:t>
            </a:r>
            <a:r>
              <a:rPr lang="en-US" sz="2200" i="1" dirty="0"/>
              <a:t>region</a:t>
            </a:r>
            <a:r>
              <a:rPr lang="en-US" sz="2200" dirty="0"/>
              <a:t> under the </a:t>
            </a:r>
            <a:r>
              <a:rPr lang="en-US" sz="2200" b="1" dirty="0"/>
              <a:t>Name and Region </a:t>
            </a:r>
            <a:r>
              <a:rPr lang="en-US" sz="2200" dirty="0"/>
              <a:t>section</a:t>
            </a:r>
          </a:p>
          <a:p>
            <a:pPr lvl="1"/>
            <a:r>
              <a:rPr lang="en-US" sz="2200" dirty="0"/>
              <a:t>Under </a:t>
            </a:r>
            <a:r>
              <a:rPr lang="en-US" sz="2200" b="1" dirty="0"/>
              <a:t>Model settings </a:t>
            </a:r>
            <a:r>
              <a:rPr lang="en-US" sz="2200" dirty="0"/>
              <a:t>choose </a:t>
            </a:r>
            <a:r>
              <a:rPr lang="en-US" sz="2200" i="1" dirty="0"/>
              <a:t>Import an existing customer container </a:t>
            </a:r>
            <a:r>
              <a:rPr lang="en-US" sz="2200" dirty="0"/>
              <a:t>also add </a:t>
            </a:r>
            <a:r>
              <a:rPr lang="en-US" sz="2200" i="1" dirty="0"/>
              <a:t>Prediction route(/predict)</a:t>
            </a:r>
            <a:r>
              <a:rPr lang="en-US" sz="2200" dirty="0"/>
              <a:t> and </a:t>
            </a:r>
            <a:r>
              <a:rPr lang="en-US" sz="2200" i="1" dirty="0"/>
              <a:t>Health route(/health)</a:t>
            </a:r>
          </a:p>
          <a:p>
            <a:pPr lvl="1"/>
            <a:r>
              <a:rPr lang="en-US" sz="2200" dirty="0"/>
              <a:t>Click on </a:t>
            </a:r>
            <a:r>
              <a:rPr lang="en-US" sz="2200" b="1" dirty="0"/>
              <a:t>IMPORT, </a:t>
            </a:r>
            <a:r>
              <a:rPr lang="en-US" sz="2200" dirty="0"/>
              <a:t>the model will be ready in a few min</a:t>
            </a:r>
          </a:p>
          <a:p>
            <a:r>
              <a:rPr lang="en-US" sz="2400" dirty="0"/>
              <a:t>Deploy to Endpoint</a:t>
            </a:r>
          </a:p>
          <a:p>
            <a:pPr lvl="1"/>
            <a:r>
              <a:rPr lang="en-US" sz="2200" dirty="0"/>
              <a:t>Pass </a:t>
            </a:r>
            <a:r>
              <a:rPr lang="en-US" sz="2200" i="1" dirty="0"/>
              <a:t>Endpoint name </a:t>
            </a:r>
            <a:r>
              <a:rPr lang="en-US" sz="2200" dirty="0"/>
              <a:t>under </a:t>
            </a:r>
            <a:r>
              <a:rPr lang="en-US" sz="2200" b="1" dirty="0"/>
              <a:t>Define your endpoint</a:t>
            </a:r>
          </a:p>
          <a:p>
            <a:pPr lvl="1"/>
            <a:r>
              <a:rPr lang="en-US" sz="2200" dirty="0"/>
              <a:t>Add </a:t>
            </a:r>
            <a:r>
              <a:rPr lang="en-US" sz="2200" i="1" dirty="0"/>
              <a:t>Machine type </a:t>
            </a:r>
            <a:r>
              <a:rPr lang="en-US" sz="2200" dirty="0"/>
              <a:t>under </a:t>
            </a:r>
            <a:r>
              <a:rPr lang="en-US" sz="2200" b="1" dirty="0"/>
              <a:t>Model settings</a:t>
            </a:r>
          </a:p>
          <a:p>
            <a:pPr lvl="1"/>
            <a:r>
              <a:rPr lang="en-US" sz="2200" dirty="0"/>
              <a:t>Leave </a:t>
            </a:r>
            <a:r>
              <a:rPr lang="en-US" sz="2200" b="1" dirty="0"/>
              <a:t>Model monitoring </a:t>
            </a:r>
            <a:r>
              <a:rPr lang="en-US" sz="2200" dirty="0"/>
              <a:t>as it is and click on </a:t>
            </a:r>
            <a:r>
              <a:rPr lang="en-US" sz="2200" b="1" dirty="0"/>
              <a:t>DEPLOY</a:t>
            </a:r>
            <a:endParaRPr lang="en-US" sz="2200" dirty="0"/>
          </a:p>
          <a:p>
            <a:pPr lvl="1"/>
            <a:r>
              <a:rPr lang="en-US" sz="2200" dirty="0"/>
              <a:t>Endpoint will be ready in few min</a:t>
            </a:r>
          </a:p>
        </p:txBody>
      </p:sp>
    </p:spTree>
    <p:extLst>
      <p:ext uri="{BB962C8B-B14F-4D97-AF65-F5344CB8AC3E}">
        <p14:creationId xmlns:p14="http://schemas.microsoft.com/office/powerpoint/2010/main" val="1145476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612B-072C-1475-629C-D67073D824D5}"/>
              </a:ext>
            </a:extLst>
          </p:cNvPr>
          <p:cNvSpPr>
            <a:spLocks noGrp="1"/>
          </p:cNvSpPr>
          <p:nvPr>
            <p:ph type="title"/>
          </p:nvPr>
        </p:nvSpPr>
        <p:spPr>
          <a:xfrm>
            <a:off x="838200" y="365125"/>
            <a:ext cx="10515600" cy="1006475"/>
          </a:xfrm>
        </p:spPr>
        <p:txBody>
          <a:bodyPr>
            <a:normAutofit/>
          </a:bodyPr>
          <a:lstStyle/>
          <a:p>
            <a:r>
              <a:rPr lang="en-US" sz="4000" b="1" dirty="0"/>
              <a:t>Custom Deployment: Key Points</a:t>
            </a:r>
          </a:p>
        </p:txBody>
      </p:sp>
      <p:sp>
        <p:nvSpPr>
          <p:cNvPr id="3" name="Content Placeholder 2">
            <a:extLst>
              <a:ext uri="{FF2B5EF4-FFF2-40B4-BE49-F238E27FC236}">
                <a16:creationId xmlns:a16="http://schemas.microsoft.com/office/drawing/2014/main" id="{58874137-6808-A418-EF3D-5C956AFC4AF0}"/>
              </a:ext>
            </a:extLst>
          </p:cNvPr>
          <p:cNvSpPr>
            <a:spLocks noGrp="1"/>
          </p:cNvSpPr>
          <p:nvPr>
            <p:ph idx="1"/>
          </p:nvPr>
        </p:nvSpPr>
        <p:spPr>
          <a:xfrm>
            <a:off x="838200" y="1516343"/>
            <a:ext cx="10515600" cy="4351338"/>
          </a:xfrm>
        </p:spPr>
        <p:txBody>
          <a:bodyPr/>
          <a:lstStyle/>
          <a:p>
            <a:r>
              <a:rPr lang="en-US" sz="2600" dirty="0"/>
              <a:t>Points need to consider before custom deployment</a:t>
            </a:r>
          </a:p>
          <a:p>
            <a:pPr lvl="1"/>
            <a:r>
              <a:rPr lang="en-US" dirty="0"/>
              <a:t>HTTP server requires </a:t>
            </a:r>
            <a:r>
              <a:rPr lang="en-US" i="1" dirty="0"/>
              <a:t>0.0.0.0</a:t>
            </a:r>
            <a:r>
              <a:rPr lang="en-US" dirty="0"/>
              <a:t> host only</a:t>
            </a:r>
          </a:p>
          <a:p>
            <a:pPr lvl="1"/>
            <a:r>
              <a:rPr lang="en-US" dirty="0"/>
              <a:t>Require </a:t>
            </a:r>
            <a:r>
              <a:rPr lang="en-US" i="1" dirty="0"/>
              <a:t>/health</a:t>
            </a:r>
            <a:r>
              <a:rPr lang="en-US" dirty="0"/>
              <a:t> API and HTTP server should respond with status code </a:t>
            </a:r>
            <a:r>
              <a:rPr lang="en-US" i="1" dirty="0"/>
              <a:t>200 OK </a:t>
            </a:r>
            <a:r>
              <a:rPr lang="en-US" dirty="0"/>
              <a:t> and it should be </a:t>
            </a:r>
            <a:r>
              <a:rPr lang="en-US" i="1" dirty="0"/>
              <a:t>GET</a:t>
            </a:r>
            <a:r>
              <a:rPr lang="en-US" dirty="0"/>
              <a:t> </a:t>
            </a:r>
            <a:r>
              <a:rPr lang="en-US" i="1" dirty="0"/>
              <a:t>method</a:t>
            </a:r>
          </a:p>
          <a:p>
            <a:pPr lvl="1"/>
            <a:r>
              <a:rPr lang="en-US" dirty="0"/>
              <a:t>The HTTP server accepts prediction requests in </a:t>
            </a:r>
            <a:r>
              <a:rPr lang="en-US" i="1" dirty="0"/>
              <a:t>JSON</a:t>
            </a:r>
            <a:r>
              <a:rPr lang="en-US" dirty="0"/>
              <a:t> </a:t>
            </a:r>
            <a:r>
              <a:rPr lang="en-US" i="1" dirty="0"/>
              <a:t>format</a:t>
            </a:r>
          </a:p>
          <a:p>
            <a:pPr lvl="1"/>
            <a:r>
              <a:rPr lang="en-US" dirty="0"/>
              <a:t>Prediction request must be </a:t>
            </a:r>
            <a:r>
              <a:rPr lang="en-US" i="1" dirty="0"/>
              <a:t>1.5 MB </a:t>
            </a:r>
            <a:r>
              <a:rPr lang="en-US" dirty="0"/>
              <a:t>or </a:t>
            </a:r>
            <a:r>
              <a:rPr lang="en-US" i="1" dirty="0"/>
              <a:t>smaller</a:t>
            </a:r>
            <a:r>
              <a:rPr lang="en-US" dirty="0"/>
              <a:t> and it has to be written in JSON</a:t>
            </a:r>
          </a:p>
          <a:p>
            <a:pPr lvl="1"/>
            <a:r>
              <a:rPr lang="en-US" dirty="0"/>
              <a:t>Prediction API should be one </a:t>
            </a:r>
            <a:r>
              <a:rPr lang="en-US" i="1" dirty="0"/>
              <a:t>API(/predict) </a:t>
            </a:r>
            <a:r>
              <a:rPr lang="en-US" dirty="0"/>
              <a:t>with</a:t>
            </a:r>
            <a:r>
              <a:rPr lang="en-US" i="1" dirty="0"/>
              <a:t> POST method</a:t>
            </a:r>
          </a:p>
          <a:p>
            <a:pPr lvl="1"/>
            <a:r>
              <a:rPr lang="en-US" dirty="0"/>
              <a:t>Every request must contain an </a:t>
            </a:r>
            <a:r>
              <a:rPr lang="en-US" i="1" dirty="0"/>
              <a:t>instances</a:t>
            </a:r>
            <a:r>
              <a:rPr lang="en-US" dirty="0"/>
              <a:t> field</a:t>
            </a:r>
          </a:p>
          <a:p>
            <a:pPr lvl="1"/>
            <a:r>
              <a:rPr lang="en-US" dirty="0"/>
              <a:t>The response from the HTTP server is a JSON dictionary with one field </a:t>
            </a:r>
            <a:r>
              <a:rPr lang="en-US" i="1" dirty="0"/>
              <a:t>predictions</a:t>
            </a:r>
          </a:p>
          <a:p>
            <a:pPr lvl="1"/>
            <a:r>
              <a:rPr lang="en-US" dirty="0"/>
              <a:t>Each prediction response must also be </a:t>
            </a:r>
            <a:r>
              <a:rPr lang="en-US" i="1" dirty="0"/>
              <a:t>1.5 MB or smaller</a:t>
            </a:r>
          </a:p>
        </p:txBody>
      </p:sp>
    </p:spTree>
    <p:extLst>
      <p:ext uri="{BB962C8B-B14F-4D97-AF65-F5344CB8AC3E}">
        <p14:creationId xmlns:p14="http://schemas.microsoft.com/office/powerpoint/2010/main" val="1652291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32213</TotalTime>
  <Words>993</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GCP Deployment: Vertex AI</vt:lpstr>
      <vt:lpstr>Contents</vt:lpstr>
      <vt:lpstr>Vertex AI</vt:lpstr>
      <vt:lpstr>Workbench/ JupyterLab</vt:lpstr>
      <vt:lpstr>Auto ML</vt:lpstr>
      <vt:lpstr>Docker</vt:lpstr>
      <vt:lpstr>Trained Model Deployment</vt:lpstr>
      <vt:lpstr>Flask API Deployment</vt:lpstr>
      <vt:lpstr>Custom Deployment: Key Points</vt:lpstr>
      <vt:lpstr>Conclusion</vt:lpstr>
      <vt:lpstr>Thank You</vt:lpstr>
      <vt:lpstr>Optimization: Vertex 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GCP Deployment: Vertex AI</dc:title>
  <dc:creator>Gupta Triloki</dc:creator>
  <cp:lastModifiedBy>Gupta Triloki</cp:lastModifiedBy>
  <cp:revision>87</cp:revision>
  <dcterms:created xsi:type="dcterms:W3CDTF">2023-03-24T05:17:58Z</dcterms:created>
  <dcterms:modified xsi:type="dcterms:W3CDTF">2023-07-11T06:56:33Z</dcterms:modified>
</cp:coreProperties>
</file>