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0" d="100"/>
          <a:sy n="80" d="100"/>
        </p:scale>
        <p:origin x="696" y="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iloki Gupta" userId="d764d270b60de841" providerId="LiveId" clId="{74D573D7-D7FA-4918-80DB-CEEF6808A18F}"/>
    <pc:docChg chg="custSel modSld">
      <pc:chgData name="Triloki Gupta" userId="d764d270b60de841" providerId="LiveId" clId="{74D573D7-D7FA-4918-80DB-CEEF6808A18F}" dt="2025-09-01T11:46:57.140" v="42" actId="478"/>
      <pc:docMkLst>
        <pc:docMk/>
      </pc:docMkLst>
      <pc:sldChg chg="delSp modSp mod">
        <pc:chgData name="Triloki Gupta" userId="d764d270b60de841" providerId="LiveId" clId="{74D573D7-D7FA-4918-80DB-CEEF6808A18F}" dt="2025-09-01T11:46:57.140" v="42" actId="478"/>
        <pc:sldMkLst>
          <pc:docMk/>
          <pc:sldMk cId="0" sldId="256"/>
        </pc:sldMkLst>
        <pc:spChg chg="del mod">
          <ac:chgData name="Triloki Gupta" userId="d764d270b60de841" providerId="LiveId" clId="{74D573D7-D7FA-4918-80DB-CEEF6808A18F}" dt="2025-09-01T11:46:57.140" v="42" actId="478"/>
          <ac:spMkLst>
            <pc:docMk/>
            <pc:sldMk cId="0" sldId="256"/>
            <ac:spMk id="3" creationId="{00000000-0000-0000-0000-000000000000}"/>
          </ac:spMkLst>
        </pc:spChg>
      </pc:sldChg>
      <pc:sldChg chg="addSp modSp mod">
        <pc:chgData name="Triloki Gupta" userId="d764d270b60de841" providerId="LiveId" clId="{74D573D7-D7FA-4918-80DB-CEEF6808A18F}" dt="2025-09-01T11:44:29.449" v="2" actId="1076"/>
        <pc:sldMkLst>
          <pc:docMk/>
          <pc:sldMk cId="0" sldId="260"/>
        </pc:sldMkLst>
        <pc:picChg chg="add mod">
          <ac:chgData name="Triloki Gupta" userId="d764d270b60de841" providerId="LiveId" clId="{74D573D7-D7FA-4918-80DB-CEEF6808A18F}" dt="2025-09-01T11:44:29.449" v="2" actId="1076"/>
          <ac:picMkLst>
            <pc:docMk/>
            <pc:sldMk cId="0" sldId="260"/>
            <ac:picMk id="5" creationId="{0804A5F9-98C6-8F53-D495-DB4CD3744638}"/>
          </ac:picMkLst>
        </pc:picChg>
      </pc:sldChg>
      <pc:sldChg chg="modSp mod">
        <pc:chgData name="Triloki Gupta" userId="d764d270b60de841" providerId="LiveId" clId="{74D573D7-D7FA-4918-80DB-CEEF6808A18F}" dt="2025-09-01T11:45:12.761" v="10" actId="20577"/>
        <pc:sldMkLst>
          <pc:docMk/>
          <pc:sldMk cId="0" sldId="261"/>
        </pc:sldMkLst>
        <pc:spChg chg="mod">
          <ac:chgData name="Triloki Gupta" userId="d764d270b60de841" providerId="LiveId" clId="{74D573D7-D7FA-4918-80DB-CEEF6808A18F}" dt="2025-09-01T11:45:12.761" v="10" actId="20577"/>
          <ac:spMkLst>
            <pc:docMk/>
            <pc:sldMk cId="0" sldId="261"/>
            <ac:spMk id="3" creationId="{00000000-0000-0000-0000-000000000000}"/>
          </ac:spMkLst>
        </pc:spChg>
      </pc:sldChg>
      <pc:sldChg chg="modSp mod">
        <pc:chgData name="Triloki Gupta" userId="d764d270b60de841" providerId="LiveId" clId="{74D573D7-D7FA-4918-80DB-CEEF6808A18F}" dt="2025-09-01T11:45:52.344" v="11" actId="20577"/>
        <pc:sldMkLst>
          <pc:docMk/>
          <pc:sldMk cId="0" sldId="262"/>
        </pc:sldMkLst>
        <pc:spChg chg="mod">
          <ac:chgData name="Triloki Gupta" userId="d764d270b60de841" providerId="LiveId" clId="{74D573D7-D7FA-4918-80DB-CEEF6808A18F}" dt="2025-09-01T11:45:52.344" v="11" actId="20577"/>
          <ac:spMkLst>
            <pc:docMk/>
            <pc:sldMk cId="0" sldId="262"/>
            <ac:spMk id="3" creationId="{00000000-0000-0000-0000-000000000000}"/>
          </ac:spMkLst>
        </pc:spChg>
      </pc:sldChg>
      <pc:sldChg chg="modSp mod">
        <pc:chgData name="Triloki Gupta" userId="d764d270b60de841" providerId="LiveId" clId="{74D573D7-D7FA-4918-80DB-CEEF6808A18F}" dt="2025-09-01T11:46:41.840" v="41" actId="20577"/>
        <pc:sldMkLst>
          <pc:docMk/>
          <pc:sldMk cId="0" sldId="265"/>
        </pc:sldMkLst>
        <pc:spChg chg="mod">
          <ac:chgData name="Triloki Gupta" userId="d764d270b60de841" providerId="LiveId" clId="{74D573D7-D7FA-4918-80DB-CEEF6808A18F}" dt="2025-09-01T11:46:41.840" v="41" actId="20577"/>
          <ac:spMkLst>
            <pc:docMk/>
            <pc:sldMk cId="0" sldId="265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Forecasting Bicycle Rental Demand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/>
            </a:pPr>
            <a:r>
              <a:rPr dirty="0"/>
              <a:t>Forecasting solution is ready for go-live</a:t>
            </a:r>
            <a:r>
              <a:rPr lang="en-US" dirty="0"/>
              <a:t>, maybe needs to add API</a:t>
            </a:r>
            <a:endParaRPr dirty="0"/>
          </a:p>
          <a:p>
            <a:pPr>
              <a:defRPr sz="2000"/>
            </a:pPr>
            <a:r>
              <a:rPr dirty="0"/>
              <a:t>Benefits: anticipate demand, optimize fleet, improve satisfaction</a:t>
            </a:r>
          </a:p>
          <a:p>
            <a:pPr>
              <a:defRPr sz="2000"/>
            </a:pPr>
            <a:r>
              <a:rPr dirty="0"/>
              <a:t>Next steps: Pilot deployment, integrate into planning workflow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Why Forecasting Matters</a:t>
            </a:r>
          </a:p>
          <a:p>
            <a:pPr>
              <a:defRPr sz="2000"/>
            </a:pPr>
            <a:r>
              <a:t>Our Data &amp; Approach</a:t>
            </a:r>
          </a:p>
          <a:p>
            <a:pPr>
              <a:defRPr sz="2000"/>
            </a:pPr>
            <a:r>
              <a:t>Key Insights from Analysis</a:t>
            </a:r>
          </a:p>
          <a:p>
            <a:pPr>
              <a:defRPr sz="2000"/>
            </a:pPr>
            <a:r>
              <a:t>Forecasting Model &amp; Accuracy</a:t>
            </a:r>
          </a:p>
          <a:p>
            <a:pPr>
              <a:defRPr sz="2000"/>
            </a:pPr>
            <a:r>
              <a:t>What This Means for Planning</a:t>
            </a:r>
          </a:p>
          <a:p>
            <a:pPr>
              <a:defRPr sz="2000"/>
            </a:pPr>
            <a:r>
              <a:t>Next Steps &amp; Recommendations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Forecasting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Rentals vary strongly by season, weekday, and weather</a:t>
            </a:r>
          </a:p>
          <a:p>
            <a:pPr>
              <a:defRPr sz="2000"/>
            </a:pPr>
            <a:r>
              <a:t>Lack of planning = shortages (lost revenue) or surpluses (unused bikes)</a:t>
            </a:r>
          </a:p>
          <a:p>
            <a:pPr>
              <a:defRPr sz="2000"/>
            </a:pPr>
            <a:r>
              <a:t>Forecasts help align fleet size, plan staffing, and improve satisfaction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Data &amp;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Data: 2 years of hourly rentals (weather, season, calendar info)</a:t>
            </a:r>
          </a:p>
          <a:p>
            <a:pPr>
              <a:defRPr sz="2000"/>
            </a:pPr>
            <a:r>
              <a:t>Explorative analysis of demand patterns</a:t>
            </a:r>
          </a:p>
          <a:p>
            <a:pPr>
              <a:defRPr sz="2000"/>
            </a:pPr>
            <a:r>
              <a:t>Forecasting model tested with historical hold-out data</a:t>
            </a:r>
          </a:p>
          <a:p>
            <a:pPr>
              <a:defRPr sz="2000"/>
            </a:pPr>
            <a:r>
              <a:t>Chosen model: Gradient Boosted Trees (robust, accurate, fast)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Data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Seasonality: Summer &amp; Fall = peak demand, Winter = low</a:t>
            </a:r>
          </a:p>
          <a:p>
            <a:pPr>
              <a:defRPr sz="2000"/>
            </a:pPr>
            <a:r>
              <a:t>Weekdays vs Weekends: weekends ~2x weekday mornings</a:t>
            </a:r>
          </a:p>
          <a:p>
            <a:pPr>
              <a:defRPr sz="2000"/>
            </a:pPr>
            <a:r>
              <a:t>Weather: rain &amp; cold sharply reduce rentals</a:t>
            </a:r>
          </a:p>
          <a:p>
            <a:pPr>
              <a:defRPr sz="2000"/>
            </a:pPr>
            <a:r>
              <a:t>Time of day: commuting peaks + afternoon high demand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04A5F9-98C6-8F53-D495-DB4CD3744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228" y="3634166"/>
            <a:ext cx="5235394" cy="294919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Forecasting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/>
            </a:pPr>
            <a:r>
              <a:rPr dirty="0"/>
              <a:t>Forecasts hourly demand for next day/week/month</a:t>
            </a:r>
          </a:p>
          <a:p>
            <a:pPr>
              <a:defRPr sz="2000"/>
            </a:pPr>
            <a:r>
              <a:rPr dirty="0"/>
              <a:t>Accuracy: Mean Absolute Error ≈ </a:t>
            </a:r>
            <a:r>
              <a:rPr lang="en-US" dirty="0"/>
              <a:t>20</a:t>
            </a:r>
            <a:r>
              <a:rPr dirty="0"/>
              <a:t>–</a:t>
            </a:r>
            <a:r>
              <a:rPr lang="en-US" dirty="0"/>
              <a:t>40</a:t>
            </a:r>
            <a:r>
              <a:rPr dirty="0"/>
              <a:t> bikes/hour</a:t>
            </a:r>
          </a:p>
          <a:p>
            <a:pPr>
              <a:defRPr sz="2000"/>
            </a:pPr>
            <a:r>
              <a:rPr dirty="0"/>
              <a:t>Model captures seasonality, weekdays, weather conditions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This Means for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/>
            </a:pPr>
            <a:r>
              <a:rPr dirty="0"/>
              <a:t>Reliable predictions help decide daily/hourly bike deployments</a:t>
            </a:r>
          </a:p>
          <a:p>
            <a:pPr>
              <a:defRPr sz="2000"/>
            </a:pPr>
            <a:r>
              <a:rPr dirty="0"/>
              <a:t>Enable pre-positioning bikes at busy stations</a:t>
            </a:r>
          </a:p>
          <a:p>
            <a:pPr>
              <a:defRPr sz="2000"/>
            </a:pPr>
            <a:r>
              <a:rPr dirty="0"/>
              <a:t>Optimize maintenance &amp; staff scheduling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Operationalization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Fully automated: model retrains and updates daily</a:t>
            </a:r>
          </a:p>
          <a:p>
            <a:pPr>
              <a:defRPr sz="2000"/>
            </a:pPr>
            <a:r>
              <a:t>Produces 24h forecasts each evening</a:t>
            </a:r>
          </a:p>
          <a:p>
            <a:pPr>
              <a:defRPr sz="2000"/>
            </a:pPr>
            <a:r>
              <a:t>Forecasts integrate into planning dashboards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Forecast refresh: Daily (operations), Weekly (staff/maintenance)</a:t>
            </a:r>
          </a:p>
          <a:p>
            <a:pPr>
              <a:defRPr sz="2000"/>
            </a:pPr>
            <a:r>
              <a:t>Forecast horizon: Best 1–7 days ahead</a:t>
            </a:r>
          </a:p>
          <a:p>
            <a:pPr>
              <a:defRPr sz="2000"/>
            </a:pPr>
            <a:r>
              <a:t>Beyond 1 month: useful only for seasonal trends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1510</TotalTime>
  <Words>297</Words>
  <Application>Microsoft Office PowerPoint</Application>
  <PresentationFormat>On-screen Show (4:3)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Forecasting Bicycle Rental Demand</vt:lpstr>
      <vt:lpstr>Agenda</vt:lpstr>
      <vt:lpstr>Why Forecasting Matters</vt:lpstr>
      <vt:lpstr>Our Data &amp; Approach</vt:lpstr>
      <vt:lpstr>Key Data Insights</vt:lpstr>
      <vt:lpstr>Forecasting Model</vt:lpstr>
      <vt:lpstr>What This Means for Planning</vt:lpstr>
      <vt:lpstr>Operationalization</vt:lpstr>
      <vt:lpstr>Recommendations</vt:lpstr>
      <vt:lpstr>Summary &amp; 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Triloki Gupta</cp:lastModifiedBy>
  <cp:revision>1</cp:revision>
  <dcterms:created xsi:type="dcterms:W3CDTF">2013-01-27T09:14:16Z</dcterms:created>
  <dcterms:modified xsi:type="dcterms:W3CDTF">2025-09-01T11:46:58Z</dcterms:modified>
  <cp:category/>
</cp:coreProperties>
</file>