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Local Storage API</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By Brandon Trimble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80750" y="1764950"/>
            <a:ext cx="8222100" cy="907500"/>
          </a:xfrm>
          <a:prstGeom prst="rect">
            <a:avLst/>
          </a:prstGeom>
        </p:spPr>
        <p:txBody>
          <a:bodyPr anchorCtr="0" anchor="b" bIns="91425" lIns="91425" rIns="91425" tIns="91425">
            <a:noAutofit/>
          </a:bodyPr>
          <a:lstStyle/>
          <a:p>
            <a:pPr lvl="0">
              <a:spcBef>
                <a:spcPts val="0"/>
              </a:spcBef>
              <a:buNone/>
            </a:pPr>
            <a:r>
              <a:rPr lang="en"/>
              <a:t>About APIs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What is an API?</a:t>
            </a:r>
          </a:p>
        </p:txBody>
      </p:sp>
      <p:sp>
        <p:nvSpPr>
          <p:cNvPr id="75" name="Shape 7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-If there is a script or program that offers functionality you need, consider using it rather than writing something from scratch.</a:t>
            </a:r>
          </a:p>
          <a:p>
            <a:pPr lvl="0">
              <a:spcBef>
                <a:spcPts val="0"/>
              </a:spcBef>
              <a:buNone/>
            </a:pPr>
            <a:r>
              <a:rPr lang="en"/>
              <a:t>-How to ask a program or script to do something and the format of the answers form the API.</a:t>
            </a:r>
          </a:p>
          <a:p>
            <a:pPr lvl="0">
              <a:spcBef>
                <a:spcPts val="0"/>
              </a:spcBef>
              <a:buNone/>
            </a:pPr>
            <a:r>
              <a:rPr lang="en"/>
              <a:t>-As long as you know how to call a function, create an object and access the properties and methods of an object, you will be able to use any JavaScript API.</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80750" y="1764950"/>
            <a:ext cx="8222100" cy="907500"/>
          </a:xfrm>
          <a:prstGeom prst="rect">
            <a:avLst/>
          </a:prstGeom>
        </p:spPr>
        <p:txBody>
          <a:bodyPr anchorCtr="0" anchor="b" bIns="91425" lIns="91425" rIns="91425" tIns="91425">
            <a:noAutofit/>
          </a:bodyPr>
          <a:lstStyle/>
          <a:p>
            <a:pPr lvl="0" rtl="0">
              <a:spcBef>
                <a:spcPts val="0"/>
              </a:spcBef>
              <a:buNone/>
            </a:pPr>
            <a:r>
              <a:rPr lang="en"/>
              <a:t>Storage APIs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localStorage and sessionStorage</a:t>
            </a:r>
          </a:p>
        </p:txBody>
      </p:sp>
      <p:sp>
        <p:nvSpPr>
          <p:cNvPr id="86" name="Shape 86"/>
          <p:cNvSpPr txBox="1"/>
          <p:nvPr>
            <p:ph idx="1" type="body"/>
          </p:nvPr>
        </p:nvSpPr>
        <p:spPr>
          <a:xfrm>
            <a:off x="387900" y="1489825"/>
            <a:ext cx="8368200" cy="3547800"/>
          </a:xfrm>
          <a:prstGeom prst="rect">
            <a:avLst/>
          </a:prstGeom>
        </p:spPr>
        <p:txBody>
          <a:bodyPr anchorCtr="0" anchor="t" bIns="91425" lIns="91425" rIns="91425" tIns="91425">
            <a:noAutofit/>
          </a:bodyPr>
          <a:lstStyle/>
          <a:p>
            <a:pPr lvl="0">
              <a:spcBef>
                <a:spcPts val="0"/>
              </a:spcBef>
              <a:buNone/>
            </a:pPr>
            <a:r>
              <a:rPr lang="en"/>
              <a:t>-Both use the same methods and properties. localStorage is saved with no expiration date. When the browser is closed the data remains and is accessible by multiple tabs. sessionStorage is temporary and is gone once the tab is closed and is not accessible by multiple tabs. Browsers save 5mb of data per domain unless otherwise specified.</a:t>
            </a:r>
          </a:p>
          <a:p>
            <a:pPr lvl="0">
              <a:spcBef>
                <a:spcPts val="0"/>
              </a:spcBef>
              <a:buNone/>
            </a:pPr>
            <a:r>
              <a:rPr lang="en"/>
              <a:t>-data can only be accessed by pages of the same domain:</a:t>
            </a:r>
          </a:p>
          <a:p>
            <a:pPr lvl="0" rtl="0">
              <a:spcBef>
                <a:spcPts val="0"/>
              </a:spcBef>
              <a:buNone/>
            </a:pPr>
            <a:r>
              <a:rPr lang="en"/>
              <a:t>1) </a:t>
            </a:r>
            <a:r>
              <a:rPr lang="en"/>
              <a:t>{http://} - must match. 2) {www} - must match. 3) {google.com} - must match. 4) {:80} - must match. Protocol(1), Subdomain(2), Domain(3) and Port(4) number must match.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80750" y="1764950"/>
            <a:ext cx="8222100" cy="907500"/>
          </a:xfrm>
          <a:prstGeom prst="rect">
            <a:avLst/>
          </a:prstGeom>
        </p:spPr>
        <p:txBody>
          <a:bodyPr anchorCtr="0" anchor="b" bIns="91425" lIns="91425" rIns="91425" tIns="91425">
            <a:noAutofit/>
          </a:bodyPr>
          <a:lstStyle/>
          <a:p>
            <a:pPr lvl="0" rtl="0">
              <a:spcBef>
                <a:spcPts val="0"/>
              </a:spcBef>
              <a:buNone/>
            </a:pPr>
            <a:r>
              <a:rPr lang="en"/>
              <a:t>Access and use Storage API</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387900" y="1199450"/>
            <a:ext cx="8368200" cy="3838200"/>
          </a:xfrm>
          <a:prstGeom prst="rect">
            <a:avLst/>
          </a:prstGeom>
        </p:spPr>
        <p:txBody>
          <a:bodyPr anchorCtr="0" anchor="t" bIns="91425" lIns="91425" rIns="91425" tIns="91425">
            <a:noAutofit/>
          </a:bodyPr>
          <a:lstStyle/>
          <a:p>
            <a:pPr lvl="0">
              <a:spcBef>
                <a:spcPts val="0"/>
              </a:spcBef>
              <a:buNone/>
            </a:pPr>
            <a:r>
              <a:rPr lang="en"/>
              <a:t>-Saving items into the storage object, use </a:t>
            </a:r>
            <a:r>
              <a:rPr lang="en">
                <a:solidFill>
                  <a:schemeClr val="accent6"/>
                </a:solidFill>
              </a:rPr>
              <a:t>setItem(‘</a:t>
            </a:r>
            <a:r>
              <a:rPr lang="en">
                <a:solidFill>
                  <a:srgbClr val="FF0000"/>
                </a:solidFill>
              </a:rPr>
              <a:t>name</a:t>
            </a:r>
            <a:r>
              <a:rPr lang="en">
                <a:solidFill>
                  <a:srgbClr val="FFFF00"/>
                </a:solidFill>
              </a:rPr>
              <a:t>’,</a:t>
            </a:r>
            <a:r>
              <a:rPr lang="en"/>
              <a:t> </a:t>
            </a:r>
            <a:r>
              <a:rPr lang="en">
                <a:solidFill>
                  <a:schemeClr val="accent6"/>
                </a:solidFill>
              </a:rPr>
              <a:t>‘</a:t>
            </a:r>
            <a:r>
              <a:rPr lang="en">
                <a:solidFill>
                  <a:srgbClr val="00FF00"/>
                </a:solidFill>
              </a:rPr>
              <a:t>value</a:t>
            </a:r>
            <a:r>
              <a:rPr lang="en">
                <a:solidFill>
                  <a:schemeClr val="accent6"/>
                </a:solidFill>
              </a:rPr>
              <a:t>’)</a:t>
            </a:r>
          </a:p>
          <a:p>
            <a:pPr lvl="0">
              <a:spcBef>
                <a:spcPts val="0"/>
              </a:spcBef>
              <a:buNone/>
            </a:pPr>
            <a:r>
              <a:rPr lang="en"/>
              <a:t>-to retrieve the value from the storage object, use </a:t>
            </a:r>
            <a:r>
              <a:rPr lang="en">
                <a:solidFill>
                  <a:srgbClr val="FFFF00"/>
                </a:solidFill>
              </a:rPr>
              <a:t>getItem(‘</a:t>
            </a:r>
            <a:r>
              <a:rPr lang="en">
                <a:solidFill>
                  <a:srgbClr val="FF0000"/>
                </a:solidFill>
              </a:rPr>
              <a:t>name</a:t>
            </a:r>
            <a:r>
              <a:rPr lang="en">
                <a:solidFill>
                  <a:srgbClr val="FFFF00"/>
                </a:solidFill>
              </a:rPr>
              <a:t>’)</a:t>
            </a:r>
          </a:p>
          <a:p>
            <a:pPr lvl="0" rtl="0">
              <a:lnSpc>
                <a:spcPct val="100000"/>
              </a:lnSpc>
              <a:spcBef>
                <a:spcPts val="0"/>
              </a:spcBef>
              <a:spcAft>
                <a:spcPts val="0"/>
              </a:spcAft>
              <a:buNone/>
            </a:pPr>
            <a:r>
              <a:rPr lang="en">
                <a:solidFill>
                  <a:srgbClr val="FFFFFF"/>
                </a:solidFill>
              </a:rPr>
              <a:t>Code sample:</a:t>
            </a:r>
          </a:p>
          <a:p>
            <a:pPr lvl="0" rtl="0">
              <a:lnSpc>
                <a:spcPct val="100000"/>
              </a:lnSpc>
              <a:spcBef>
                <a:spcPts val="0"/>
              </a:spcBef>
              <a:spcAft>
                <a:spcPts val="0"/>
              </a:spcAft>
              <a:buNone/>
            </a:pPr>
            <a:r>
              <a:rPr lang="en">
                <a:solidFill>
                  <a:srgbClr val="FFFFFF"/>
                </a:solidFill>
              </a:rPr>
              <a:t>// Store Info</a:t>
            </a:r>
          </a:p>
          <a:p>
            <a:pPr lvl="0" rtl="0">
              <a:lnSpc>
                <a:spcPct val="100000"/>
              </a:lnSpc>
              <a:spcBef>
                <a:spcPts val="0"/>
              </a:spcBef>
              <a:spcAft>
                <a:spcPts val="0"/>
              </a:spcAft>
              <a:buNone/>
            </a:pPr>
            <a:r>
              <a:rPr lang="en">
                <a:solidFill>
                  <a:srgbClr val="FFFF00"/>
                </a:solidFill>
              </a:rPr>
              <a:t>localStorage.setItem(‘</a:t>
            </a:r>
            <a:r>
              <a:rPr lang="en">
                <a:solidFill>
                  <a:srgbClr val="FF0000"/>
                </a:solidFill>
              </a:rPr>
              <a:t>age</a:t>
            </a:r>
            <a:r>
              <a:rPr lang="en">
                <a:solidFill>
                  <a:srgbClr val="FFFF00"/>
                </a:solidFill>
              </a:rPr>
              <a:t>’, ‘</a:t>
            </a:r>
            <a:r>
              <a:rPr lang="en">
                <a:solidFill>
                  <a:srgbClr val="00FF00"/>
                </a:solidFill>
              </a:rPr>
              <a:t>20</a:t>
            </a:r>
            <a:r>
              <a:rPr lang="en">
                <a:solidFill>
                  <a:srgbClr val="FFFF00"/>
                </a:solidFill>
              </a:rPr>
              <a:t>’);</a:t>
            </a:r>
          </a:p>
          <a:p>
            <a:pPr lvl="0" rtl="0">
              <a:lnSpc>
                <a:spcPct val="100000"/>
              </a:lnSpc>
              <a:spcBef>
                <a:spcPts val="0"/>
              </a:spcBef>
              <a:spcAft>
                <a:spcPts val="0"/>
              </a:spcAft>
              <a:buNone/>
            </a:pPr>
            <a:r>
              <a:rPr lang="en">
                <a:solidFill>
                  <a:srgbClr val="FFFF00"/>
                </a:solidFill>
              </a:rPr>
              <a:t>localStorage.setItem(‘</a:t>
            </a:r>
            <a:r>
              <a:rPr lang="en">
                <a:solidFill>
                  <a:srgbClr val="FF0000"/>
                </a:solidFill>
              </a:rPr>
              <a:t>color</a:t>
            </a:r>
            <a:r>
              <a:rPr lang="en">
                <a:solidFill>
                  <a:srgbClr val="FFFF00"/>
                </a:solidFill>
              </a:rPr>
              <a:t>’, ‘</a:t>
            </a:r>
            <a:r>
              <a:rPr lang="en">
                <a:solidFill>
                  <a:srgbClr val="00FF00"/>
                </a:solidFill>
              </a:rPr>
              <a:t>blue</a:t>
            </a:r>
            <a:r>
              <a:rPr lang="en">
                <a:solidFill>
                  <a:srgbClr val="FFFF00"/>
                </a:solidFill>
              </a:rPr>
              <a:t>’);</a:t>
            </a:r>
          </a:p>
          <a:p>
            <a:pPr lvl="0" rtl="0">
              <a:lnSpc>
                <a:spcPct val="100000"/>
              </a:lnSpc>
              <a:spcBef>
                <a:spcPts val="0"/>
              </a:spcBef>
              <a:spcAft>
                <a:spcPts val="0"/>
              </a:spcAft>
              <a:buNone/>
            </a:pPr>
            <a:r>
              <a:rPr lang="en">
                <a:solidFill>
                  <a:srgbClr val="FFFFFF"/>
                </a:solidFill>
              </a:rPr>
              <a:t>// Access info</a:t>
            </a:r>
          </a:p>
          <a:p>
            <a:pPr lvl="0" rtl="0">
              <a:lnSpc>
                <a:spcPct val="100000"/>
              </a:lnSpc>
              <a:spcBef>
                <a:spcPts val="0"/>
              </a:spcBef>
              <a:spcAft>
                <a:spcPts val="0"/>
              </a:spcAft>
              <a:buNone/>
            </a:pPr>
            <a:r>
              <a:rPr lang="en">
                <a:solidFill>
                  <a:srgbClr val="FFFFFF"/>
                </a:solidFill>
              </a:rPr>
              <a:t>var </a:t>
            </a:r>
            <a:r>
              <a:rPr lang="en">
                <a:solidFill>
                  <a:srgbClr val="FF0000"/>
                </a:solidFill>
              </a:rPr>
              <a:t>age</a:t>
            </a:r>
            <a:r>
              <a:rPr lang="en">
                <a:solidFill>
                  <a:srgbClr val="FFFFFF"/>
                </a:solidFill>
              </a:rPr>
              <a:t> = </a:t>
            </a:r>
            <a:r>
              <a:rPr lang="en">
                <a:solidFill>
                  <a:srgbClr val="FFFF00"/>
                </a:solidFill>
              </a:rPr>
              <a:t>localStorage.getItem(‘</a:t>
            </a:r>
            <a:r>
              <a:rPr lang="en">
                <a:solidFill>
                  <a:srgbClr val="FF0000"/>
                </a:solidFill>
              </a:rPr>
              <a:t>age</a:t>
            </a:r>
            <a:r>
              <a:rPr lang="en">
                <a:solidFill>
                  <a:srgbClr val="FFFF00"/>
                </a:solidFill>
              </a:rPr>
              <a:t>’);</a:t>
            </a:r>
          </a:p>
          <a:p>
            <a:pPr lvl="0" rtl="0">
              <a:lnSpc>
                <a:spcPct val="100000"/>
              </a:lnSpc>
              <a:spcBef>
                <a:spcPts val="0"/>
              </a:spcBef>
              <a:spcAft>
                <a:spcPts val="0"/>
              </a:spcAft>
              <a:buNone/>
            </a:pPr>
            <a:r>
              <a:rPr lang="en">
                <a:solidFill>
                  <a:srgbClr val="FFFFFF"/>
                </a:solidFill>
              </a:rPr>
              <a:t>var </a:t>
            </a:r>
            <a:r>
              <a:rPr lang="en">
                <a:solidFill>
                  <a:srgbClr val="FF0000"/>
                </a:solidFill>
              </a:rPr>
              <a:t>color</a:t>
            </a:r>
            <a:r>
              <a:rPr lang="en">
                <a:solidFill>
                  <a:srgbClr val="FFFFFF"/>
                </a:solidFill>
              </a:rPr>
              <a:t> = </a:t>
            </a:r>
            <a:r>
              <a:rPr lang="en">
                <a:solidFill>
                  <a:srgbClr val="FFFF00"/>
                </a:solidFill>
              </a:rPr>
              <a:t>localStorage.getItem(‘</a:t>
            </a:r>
            <a:r>
              <a:rPr lang="en">
                <a:solidFill>
                  <a:srgbClr val="FF0000"/>
                </a:solidFill>
              </a:rPr>
              <a:t>color</a:t>
            </a:r>
            <a:r>
              <a:rPr lang="en">
                <a:solidFill>
                  <a:srgbClr val="FFFF00"/>
                </a:solidFill>
              </a:rPr>
              <a:t>’);</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