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92" r:id="rId5"/>
    <p:sldId id="275" r:id="rId6"/>
    <p:sldId id="276" r:id="rId7"/>
    <p:sldId id="295" r:id="rId8"/>
    <p:sldId id="277" r:id="rId9"/>
    <p:sldId id="283" r:id="rId10"/>
    <p:sldId id="278" r:id="rId11"/>
    <p:sldId id="293" r:id="rId12"/>
    <p:sldId id="288" r:id="rId13"/>
    <p:sldId id="28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C2D8"/>
    <a:srgbClr val="446992"/>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p:scale>
          <a:sx n="62" d="100"/>
          <a:sy n="62" d="100"/>
        </p:scale>
        <p:origin x="828" y="148"/>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4/24/2024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4/24/2024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4</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820645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464007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1889056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rinadhM-dev/EV_PopulationDF.git" TargetMode="External"/><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jpe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sz="4400" dirty="0">
                <a:effectLst/>
                <a:latin typeface="Times New Roman" panose="02020603050405020304" pitchFamily="18" charset="0"/>
                <a:ea typeface="Tahoma" panose="020B0604030504040204" pitchFamily="34" charset="0"/>
                <a:cs typeface="Times New Roman" panose="02020603050405020304" pitchFamily="18" charset="0"/>
              </a:rPr>
              <a:t>EV Population Analyzing And Visualizing </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172083"/>
            <a:ext cx="3094459" cy="2562091"/>
          </a:xfrm>
        </p:spPr>
        <p:txBody>
          <a:bodyPr/>
          <a:lstStyle/>
          <a:p>
            <a:r>
              <a:rPr lang="en-US" dirty="0"/>
              <a:t>By</a:t>
            </a:r>
          </a:p>
          <a:p>
            <a:r>
              <a:rPr lang="en-US" dirty="0"/>
              <a:t>Praveen Kumar </a:t>
            </a:r>
            <a:r>
              <a:rPr lang="en-US" dirty="0" err="1"/>
              <a:t>Chidipothu</a:t>
            </a:r>
            <a:r>
              <a:rPr lang="en-US" dirty="0"/>
              <a:t>,</a:t>
            </a:r>
          </a:p>
          <a:p>
            <a:r>
              <a:rPr lang="en-US" dirty="0"/>
              <a:t>Praveen Babu </a:t>
            </a:r>
            <a:r>
              <a:rPr lang="en-US" dirty="0" err="1"/>
              <a:t>Narni</a:t>
            </a:r>
            <a:endParaRPr lang="en-US" dirty="0"/>
          </a:p>
          <a:p>
            <a:r>
              <a:rPr lang="en-US" dirty="0"/>
              <a:t>Ramakrishna </a:t>
            </a:r>
            <a:r>
              <a:rPr lang="en-US" dirty="0" err="1"/>
              <a:t>Boggula</a:t>
            </a:r>
            <a:endParaRPr lang="en-US" dirty="0"/>
          </a:p>
          <a:p>
            <a:r>
              <a:rPr lang="en-US" dirty="0"/>
              <a:t>Trinadh Machanavazzala</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12" name="Picture Placeholder 11" descr="A cloud with rain and text">
            <a:extLst>
              <a:ext uri="{FF2B5EF4-FFF2-40B4-BE49-F238E27FC236}">
                <a16:creationId xmlns:a16="http://schemas.microsoft.com/office/drawing/2014/main" id="{51CF3E61-7A75-6BC8-9A6D-79CA59522E97}"/>
              </a:ext>
            </a:extLst>
          </p:cNvPr>
          <p:cNvPicPr>
            <a:picLocks noGrp="1" noChangeAspect="1"/>
          </p:cNvPicPr>
          <p:nvPr>
            <p:ph type="pic" sz="quarter" idx="47"/>
          </p:nvPr>
        </p:nvPicPr>
        <p:blipFill>
          <a:blip r:embed="rId3"/>
          <a:srcRect l="6518" r="6518"/>
          <a:stretch>
            <a:fillRect/>
          </a:stretch>
        </p:blipFill>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dirty="0">
                <a:hlinkClick r:id="rId3"/>
              </a:rPr>
              <a:t>https://github.com/TrinadhM-dev/EV_PopulationDF.git</a:t>
            </a:r>
            <a:r>
              <a:rPr lang="en-US" dirty="0"/>
              <a:t> </a:t>
            </a:r>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5 V’s</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Architecture</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Goals</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Conclusion</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sz="1200" dirty="0">
                <a:effectLst/>
                <a:latin typeface="Times New Roman" panose="02020603050405020304" pitchFamily="18" charset="0"/>
                <a:ea typeface="Tahoma" panose="020B0604030504040204" pitchFamily="34" charset="0"/>
                <a:cs typeface="Times New Roman" panose="02020603050405020304" pitchFamily="18" charset="0"/>
              </a:rPr>
              <a:t>EV Population Analyzing And Visualizing </a:t>
            </a:r>
            <a:endParaRPr lang="en-US"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435545"/>
            <a:ext cx="4260180" cy="2498529"/>
          </a:xfrm>
        </p:spPr>
        <p:txBody>
          <a:bodyPr/>
          <a:lstStyle/>
          <a:p>
            <a:pPr indent="-228600" algn="l">
              <a:buFont typeface="Arial" panose="020B0604020202020204" pitchFamily="34" charset="0"/>
              <a:buChar char="•"/>
            </a:pPr>
            <a:r>
              <a:rPr lang="en-US" sz="1400" i="0" dirty="0">
                <a:effectLst/>
                <a:latin typeface="Times New Roman" panose="02020603050405020304" pitchFamily="18" charset="0"/>
                <a:cs typeface="Times New Roman" panose="02020603050405020304" pitchFamily="18" charset="0"/>
              </a:rPr>
              <a:t>Electric vehicles are automobiles powered by electric motors, drawing energy from rechargeable batteries or other energy storage devices. </a:t>
            </a:r>
          </a:p>
          <a:p>
            <a:pPr indent="-228600" algn="l">
              <a:buFont typeface="Arial" panose="020B0604020202020204" pitchFamily="34" charset="0"/>
              <a:buChar char="•"/>
            </a:pPr>
            <a:r>
              <a:rPr lang="en-US" sz="1400" i="0" dirty="0">
                <a:effectLst/>
                <a:latin typeface="Times New Roman" panose="02020603050405020304" pitchFamily="18" charset="0"/>
                <a:cs typeface="Times New Roman" panose="02020603050405020304" pitchFamily="18" charset="0"/>
              </a:rPr>
              <a:t>Environmental Benefits</a:t>
            </a:r>
          </a:p>
          <a:p>
            <a:pPr indent="-228600" algn="l">
              <a:buFont typeface="Arial" panose="020B0604020202020204" pitchFamily="34" charset="0"/>
              <a:buChar char="•"/>
            </a:pPr>
            <a:r>
              <a:rPr lang="en-US" sz="1400" i="0" dirty="0">
                <a:effectLst/>
                <a:latin typeface="Times New Roman" panose="02020603050405020304" pitchFamily="18" charset="0"/>
                <a:cs typeface="Times New Roman" panose="02020603050405020304" pitchFamily="18" charset="0"/>
              </a:rPr>
              <a:t>Energy Efficiency</a:t>
            </a:r>
          </a:p>
          <a:p>
            <a:pPr indent="-228600" algn="l">
              <a:buFont typeface="Arial" panose="020B0604020202020204" pitchFamily="34" charset="0"/>
              <a:buChar char="•"/>
            </a:pPr>
            <a:r>
              <a:rPr lang="en-US" sz="1400" i="0" dirty="0">
                <a:effectLst/>
                <a:latin typeface="Times New Roman" panose="02020603050405020304" pitchFamily="18" charset="0"/>
                <a:cs typeface="Times New Roman" panose="02020603050405020304" pitchFamily="18" charset="0"/>
              </a:rPr>
              <a:t>Reduced Dependence on Fossil Fuels</a:t>
            </a:r>
          </a:p>
          <a:p>
            <a:pPr indent="-228600" algn="l">
              <a:buFont typeface="Arial" panose="020B0604020202020204" pitchFamily="34" charset="0"/>
              <a:buChar char="•"/>
            </a:pPr>
            <a:r>
              <a:rPr lang="en-US" sz="1400" i="0" dirty="0">
                <a:effectLst/>
                <a:latin typeface="Times New Roman" panose="02020603050405020304" pitchFamily="18" charset="0"/>
                <a:cs typeface="Times New Roman" panose="02020603050405020304" pitchFamily="18" charset="0"/>
              </a:rPr>
              <a:t>Lower Operating Costs.</a:t>
            </a:r>
          </a:p>
          <a:p>
            <a:pPr indent="-228600" algn="l">
              <a:buFont typeface="Arial" panose="020B0604020202020204" pitchFamily="34" charset="0"/>
              <a:buChar char="•"/>
            </a:pPr>
            <a:r>
              <a:rPr lang="en-US" sz="1400" i="0" dirty="0">
                <a:effectLst/>
                <a:latin typeface="Times New Roman" panose="02020603050405020304" pitchFamily="18" charset="0"/>
                <a:cs typeface="Times New Roman" panose="02020603050405020304" pitchFamily="18" charset="0"/>
              </a:rPr>
              <a:t>Potential for Grid Integration</a:t>
            </a:r>
            <a:endParaRPr lang="en-US" sz="1400"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a:xfrm>
            <a:off x="484632" y="6343650"/>
            <a:ext cx="4114800" cy="239395"/>
          </a:xfrm>
        </p:spPr>
        <p:txBody>
          <a:bodyPr/>
          <a:lstStyle/>
          <a:p>
            <a:r>
              <a:rPr lang="en-US" sz="1200" dirty="0">
                <a:effectLst/>
                <a:latin typeface="Times New Roman" panose="02020603050405020304" pitchFamily="18" charset="0"/>
                <a:ea typeface="Tahoma" panose="020B0604030504040204" pitchFamily="34" charset="0"/>
                <a:cs typeface="Times New Roman" panose="02020603050405020304" pitchFamily="18" charset="0"/>
              </a:rPr>
              <a:t>EV Population Analyzing And Visualizing </a:t>
            </a:r>
            <a:endParaRPr lang="en-US" dirty="0"/>
          </a:p>
          <a:p>
            <a:endParaRPr lang="en-US"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pic>
        <p:nvPicPr>
          <p:cNvPr id="25" name="Picture Placeholder 24" descr="A computer chip surrounded by icons&#10;&#10;Description automatically generated">
            <a:extLst>
              <a:ext uri="{FF2B5EF4-FFF2-40B4-BE49-F238E27FC236}">
                <a16:creationId xmlns:a16="http://schemas.microsoft.com/office/drawing/2014/main" id="{ADE1F86E-AFF6-C966-F778-98E103980455}"/>
              </a:ext>
            </a:extLst>
          </p:cNvPr>
          <p:cNvPicPr>
            <a:picLocks noGrp="1" noChangeAspect="1"/>
          </p:cNvPicPr>
          <p:nvPr>
            <p:ph type="pic" sz="quarter" idx="51"/>
          </p:nvPr>
        </p:nvPicPr>
        <p:blipFill>
          <a:blip r:embed="rId3"/>
          <a:srcRect l="3207" r="3207"/>
          <a:stretch>
            <a:fillRect/>
          </a:stretch>
        </p:blipFill>
        <p:spPr>
          <a:xfrm>
            <a:off x="5745001" y="0"/>
            <a:ext cx="6446999" cy="6858000"/>
          </a:xfrm>
        </p:spPr>
      </p:pic>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sz="4400" b="1" i="0" kern="1200" dirty="0">
                <a:solidFill>
                  <a:schemeClr val="tx1"/>
                </a:solidFill>
                <a:effectLst/>
                <a:latin typeface="Times New Roman" panose="02020603050405020304" pitchFamily="18" charset="0"/>
                <a:cs typeface="Times New Roman" panose="02020603050405020304" pitchFamily="18" charset="0"/>
              </a:rPr>
              <a:t>Analysis and Visualization Ideas</a:t>
            </a:r>
            <a:endParaRPr lang="en-US" dirty="0"/>
          </a:p>
        </p:txBody>
      </p:sp>
      <p:pic>
        <p:nvPicPr>
          <p:cNvPr id="192" name="Picture Placeholder 191" descr="Abacus with solid fill">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5182" r="5182"/>
          <a:stretch>
            <a:fillRect/>
          </a:stretch>
        </p:blipFill>
        <p:spPr/>
      </p:pic>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p:txBody>
          <a:bodyPr/>
          <a:lstStyle/>
          <a:p>
            <a:r>
              <a:rPr lang="en-US" dirty="0"/>
              <a:t>ROI</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5271608" y="1469068"/>
            <a:ext cx="5162709" cy="3841967"/>
          </a:xfrm>
        </p:spPr>
        <p:txBody>
          <a:bodyPr/>
          <a:lstStyle/>
          <a:p>
            <a:pPr indent="-228600" algn="l">
              <a:buFont typeface="Arial" panose="020B0604020202020204" pitchFamily="34" charset="0"/>
              <a:buChar char="•"/>
            </a:pPr>
            <a:r>
              <a:rPr lang="en-US" sz="1800" i="0" dirty="0">
                <a:effectLst/>
                <a:latin typeface="Times New Roman" panose="02020603050405020304" pitchFamily="18" charset="0"/>
                <a:cs typeface="Times New Roman" panose="02020603050405020304" pitchFamily="18" charset="0"/>
              </a:rPr>
              <a:t>EV Market Share Over Time</a:t>
            </a:r>
          </a:p>
          <a:p>
            <a:pPr indent="-228600" algn="l">
              <a:buFont typeface="Arial" panose="020B0604020202020204" pitchFamily="34" charset="0"/>
              <a:buChar char="•"/>
            </a:pPr>
            <a:r>
              <a:rPr lang="en-US" sz="1800" i="0" dirty="0">
                <a:effectLst/>
                <a:latin typeface="Times New Roman" panose="02020603050405020304" pitchFamily="18" charset="0"/>
                <a:cs typeface="Times New Roman" panose="02020603050405020304" pitchFamily="18" charset="0"/>
              </a:rPr>
              <a:t>Charging Infrastructure Distribution.</a:t>
            </a:r>
          </a:p>
          <a:p>
            <a:pPr indent="-228600" algn="l">
              <a:buFont typeface="Arial" panose="020B0604020202020204" pitchFamily="34" charset="0"/>
              <a:buChar char="•"/>
            </a:pPr>
            <a:r>
              <a:rPr lang="en-US" sz="1800" i="0" dirty="0">
                <a:effectLst/>
                <a:latin typeface="Times New Roman" panose="02020603050405020304" pitchFamily="18" charset="0"/>
                <a:cs typeface="Times New Roman" panose="02020603050405020304" pitchFamily="18" charset="0"/>
              </a:rPr>
              <a:t>Environmental Impact Comparison.</a:t>
            </a:r>
          </a:p>
          <a:p>
            <a:pPr indent="-228600" algn="l">
              <a:buFont typeface="Arial" panose="020B0604020202020204" pitchFamily="34" charset="0"/>
              <a:buChar char="•"/>
            </a:pPr>
            <a:r>
              <a:rPr lang="en-US" sz="1800" i="0" dirty="0">
                <a:effectLst/>
                <a:latin typeface="Times New Roman" panose="02020603050405020304" pitchFamily="18" charset="0"/>
                <a:cs typeface="Times New Roman" panose="02020603050405020304" pitchFamily="18" charset="0"/>
              </a:rPr>
              <a:t>EV Battery Technology Trends.</a:t>
            </a:r>
          </a:p>
          <a:p>
            <a:pPr indent="-228600" algn="l">
              <a:buFont typeface="Arial" panose="020B0604020202020204" pitchFamily="34" charset="0"/>
              <a:buChar char="•"/>
            </a:pPr>
            <a:r>
              <a:rPr lang="en-US" sz="1800" i="0" dirty="0">
                <a:effectLst/>
                <a:latin typeface="Times New Roman" panose="02020603050405020304" pitchFamily="18" charset="0"/>
                <a:cs typeface="Times New Roman" panose="02020603050405020304" pitchFamily="18" charset="0"/>
              </a:rPr>
              <a:t>Consumer Preferences and Demographics.</a:t>
            </a:r>
          </a:p>
          <a:p>
            <a:pPr indent="-228600" algn="l">
              <a:buFont typeface="Arial" panose="020B0604020202020204" pitchFamily="34" charset="0"/>
              <a:buChar char="•"/>
            </a:pPr>
            <a:r>
              <a:rPr lang="en-US" sz="1800" i="0" dirty="0">
                <a:effectLst/>
                <a:latin typeface="Times New Roman" panose="02020603050405020304" pitchFamily="18" charset="0"/>
                <a:cs typeface="Times New Roman" panose="02020603050405020304" pitchFamily="18" charset="0"/>
              </a:rPr>
              <a:t>Total Cost of Ownership Comparison</a:t>
            </a:r>
          </a:p>
          <a:p>
            <a:pPr indent="-228600" algn="l">
              <a:buFont typeface="Arial" panose="020B0604020202020204" pitchFamily="34" charset="0"/>
              <a:buChar char="•"/>
            </a:pPr>
            <a:r>
              <a:rPr lang="en-US" sz="1800" i="0" dirty="0">
                <a:effectLst/>
                <a:latin typeface="Times New Roman" panose="02020603050405020304" pitchFamily="18" charset="0"/>
                <a:cs typeface="Times New Roman" panose="02020603050405020304" pitchFamily="18" charset="0"/>
              </a:rPr>
              <a:t>EV Adoption Policies and Incentives</a:t>
            </a:r>
          </a:p>
          <a:p>
            <a:endParaRPr lang="en-US" dirty="0"/>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4</a:t>
            </a:fld>
            <a:endParaRPr lang="en-US" altLang="zh-CN" dirty="0"/>
          </a:p>
        </p:txBody>
      </p:sp>
    </p:spTree>
    <p:extLst>
      <p:ext uri="{BB962C8B-B14F-4D97-AF65-F5344CB8AC3E}">
        <p14:creationId xmlns:p14="http://schemas.microsoft.com/office/powerpoint/2010/main" val="2519727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041607" y="1383957"/>
            <a:ext cx="5110091" cy="3408479"/>
          </a:xfrm>
        </p:spPr>
        <p:txBody>
          <a:bodyPr/>
          <a:lstStyle/>
          <a:p>
            <a:pPr algn="ctr"/>
            <a:r>
              <a:rPr lang="en-US" sz="8000" dirty="0"/>
              <a:t>5V’s</a:t>
            </a: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p:txBody>
          <a:bodyPr/>
          <a:lstStyle/>
          <a:p>
            <a:endParaRPr lang="en-US" dirty="0"/>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3">
            <a:extLst>
              <a:ext uri="{28A0092B-C50C-407E-A947-70E740481C1C}">
                <a14:useLocalDpi xmlns:a14="http://schemas.microsoft.com/office/drawing/2010/main"/>
              </a:ext>
            </a:extLst>
          </a:blip>
          <a:srcRect/>
          <a:stretch/>
        </p:blipFill>
        <p:spPr>
          <a:blipFill>
            <a:blip r:embed="rId4"/>
            <a:stretch>
              <a:fillRect/>
            </a:stretch>
          </a:blipFill>
        </p:spPr>
      </p:pic>
      <p:pic>
        <p:nvPicPr>
          <p:cNvPr id="3" name="Picture 2" descr="A diagram of a big data">
            <a:extLst>
              <a:ext uri="{FF2B5EF4-FFF2-40B4-BE49-F238E27FC236}">
                <a16:creationId xmlns:a16="http://schemas.microsoft.com/office/drawing/2014/main" id="{6512E2EB-37A6-311C-6416-2B08CBA682BF}"/>
              </a:ext>
            </a:extLst>
          </p:cNvPr>
          <p:cNvPicPr>
            <a:picLocks noChangeAspect="1"/>
          </p:cNvPicPr>
          <p:nvPr/>
        </p:nvPicPr>
        <p:blipFill>
          <a:blip r:embed="rId5"/>
          <a:stretch>
            <a:fillRect/>
          </a:stretch>
        </p:blipFill>
        <p:spPr>
          <a:xfrm>
            <a:off x="1905000" y="2434020"/>
            <a:ext cx="2438400" cy="1989959"/>
          </a:xfrm>
          <a:prstGeom prst="rect">
            <a:avLst/>
          </a:prstGeom>
        </p:spPr>
      </p:pic>
    </p:spTree>
    <p:extLst>
      <p:ext uri="{BB962C8B-B14F-4D97-AF65-F5344CB8AC3E}">
        <p14:creationId xmlns:p14="http://schemas.microsoft.com/office/powerpoint/2010/main" val="247807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C261A489-3AF9-59E0-A676-3933B80593E0}"/>
              </a:ext>
            </a:extLst>
          </p:cNvPr>
          <p:cNvSpPr>
            <a:spLocks noGrp="1"/>
          </p:cNvSpPr>
          <p:nvPr>
            <p:ph type="title"/>
          </p:nvPr>
        </p:nvSpPr>
        <p:spPr/>
        <p:txBody>
          <a:bodyPr/>
          <a:lstStyle/>
          <a:p>
            <a:r>
              <a:rPr lang="en-US" dirty="0"/>
              <a:t>Architecture</a:t>
            </a:r>
          </a:p>
        </p:txBody>
      </p:sp>
      <p:pic>
        <p:nvPicPr>
          <p:cNvPr id="33" name="Picture 32">
            <a:extLst>
              <a:ext uri="{FF2B5EF4-FFF2-40B4-BE49-F238E27FC236}">
                <a16:creationId xmlns:a16="http://schemas.microsoft.com/office/drawing/2014/main" id="{09120B14-0465-85A8-B375-B4EA0134D11F}"/>
              </a:ext>
            </a:extLst>
          </p:cNvPr>
          <p:cNvPicPr>
            <a:picLocks noChangeAspect="1"/>
          </p:cNvPicPr>
          <p:nvPr/>
        </p:nvPicPr>
        <p:blipFill>
          <a:blip r:embed="rId3"/>
          <a:stretch>
            <a:fillRect/>
          </a:stretch>
        </p:blipFill>
        <p:spPr>
          <a:xfrm>
            <a:off x="1114425" y="1440492"/>
            <a:ext cx="9963150" cy="4560257"/>
          </a:xfrm>
          <a:prstGeom prst="rect">
            <a:avLst/>
          </a:prstGeom>
        </p:spPr>
      </p:pic>
    </p:spTree>
    <p:extLst>
      <p:ext uri="{BB962C8B-B14F-4D97-AF65-F5344CB8AC3E}">
        <p14:creationId xmlns:p14="http://schemas.microsoft.com/office/powerpoint/2010/main" val="2517140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p:txBody>
          <a:bodyPr/>
          <a:lstStyle/>
          <a:p>
            <a:r>
              <a:rPr lang="en-US" dirty="0"/>
              <a:t>Tools and Technologies</a:t>
            </a:r>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p:txBody>
          <a:bodyPr/>
          <a:lstStyle/>
          <a:p>
            <a:r>
              <a:rPr lang="en-US" sz="1200" dirty="0">
                <a:effectLst/>
                <a:latin typeface="Times New Roman" panose="02020603050405020304" pitchFamily="18" charset="0"/>
                <a:ea typeface="Tahoma" panose="020B0604030504040204" pitchFamily="34" charset="0"/>
                <a:cs typeface="Times New Roman" panose="02020603050405020304" pitchFamily="18" charset="0"/>
              </a:rPr>
              <a:t>EV Population Analyzing And Visualizing </a:t>
            </a:r>
            <a:endParaRPr lang="en-US" dirty="0"/>
          </a:p>
          <a:p>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pic>
        <p:nvPicPr>
          <p:cNvPr id="13" name="Chart Placeholder 12" descr="A logo of a company">
            <a:extLst>
              <a:ext uri="{FF2B5EF4-FFF2-40B4-BE49-F238E27FC236}">
                <a16:creationId xmlns:a16="http://schemas.microsoft.com/office/drawing/2014/main" id="{116DF46E-7F76-363E-73E5-6A10971DA50C}"/>
              </a:ext>
            </a:extLst>
          </p:cNvPr>
          <p:cNvPicPr>
            <a:picLocks noGrp="1" noChangeAspect="1"/>
          </p:cNvPicPr>
          <p:nvPr>
            <p:ph type="chart" sz="quarter" idx="27"/>
          </p:nvPr>
        </p:nvPicPr>
        <p:blipFill>
          <a:blip r:embed="rId3">
            <a:extLst>
              <a:ext uri="{28A0092B-C50C-407E-A947-70E740481C1C}">
                <a14:useLocalDpi xmlns:a14="http://schemas.microsoft.com/office/drawing/2010/main" val="0"/>
              </a:ext>
            </a:extLst>
          </a:blip>
          <a:stretch>
            <a:fillRect/>
          </a:stretch>
        </p:blipFill>
        <p:spPr>
          <a:xfrm>
            <a:off x="587829" y="1622510"/>
            <a:ext cx="2564946" cy="1600200"/>
          </a:xfrm>
          <a:prstGeom prst="rect">
            <a:avLst/>
          </a:prstGeom>
        </p:spPr>
      </p:pic>
      <p:pic>
        <p:nvPicPr>
          <p:cNvPr id="16" name="Picture 15" descr="A logo with black text&#10;&#10;Description automatically generated">
            <a:extLst>
              <a:ext uri="{FF2B5EF4-FFF2-40B4-BE49-F238E27FC236}">
                <a16:creationId xmlns:a16="http://schemas.microsoft.com/office/drawing/2014/main" id="{A36CAC50-E48C-B531-2C52-912D1D268E22}"/>
              </a:ext>
            </a:extLst>
          </p:cNvPr>
          <p:cNvPicPr>
            <a:picLocks noChangeAspect="1"/>
          </p:cNvPicPr>
          <p:nvPr/>
        </p:nvPicPr>
        <p:blipFill>
          <a:blip r:embed="rId4"/>
          <a:stretch>
            <a:fillRect/>
          </a:stretch>
        </p:blipFill>
        <p:spPr>
          <a:xfrm>
            <a:off x="3884839" y="1622510"/>
            <a:ext cx="2162175" cy="1600200"/>
          </a:xfrm>
          <a:prstGeom prst="rect">
            <a:avLst/>
          </a:prstGeom>
        </p:spPr>
      </p:pic>
      <p:pic>
        <p:nvPicPr>
          <p:cNvPr id="18" name="Picture 17" descr="A logo with purple and black text&#10;&#10;Description automatically generated">
            <a:extLst>
              <a:ext uri="{FF2B5EF4-FFF2-40B4-BE49-F238E27FC236}">
                <a16:creationId xmlns:a16="http://schemas.microsoft.com/office/drawing/2014/main" id="{8D371D5F-E318-5313-DFC4-854A4BE8FBA5}"/>
              </a:ext>
            </a:extLst>
          </p:cNvPr>
          <p:cNvPicPr>
            <a:picLocks noChangeAspect="1"/>
          </p:cNvPicPr>
          <p:nvPr/>
        </p:nvPicPr>
        <p:blipFill>
          <a:blip r:embed="rId5"/>
          <a:stretch>
            <a:fillRect/>
          </a:stretch>
        </p:blipFill>
        <p:spPr>
          <a:xfrm>
            <a:off x="7134227" y="1622510"/>
            <a:ext cx="1905000" cy="1511215"/>
          </a:xfrm>
          <a:prstGeom prst="rect">
            <a:avLst/>
          </a:prstGeom>
        </p:spPr>
      </p:pic>
      <p:pic>
        <p:nvPicPr>
          <p:cNvPr id="22" name="Picture 21" descr="A group of colorful crosses">
            <a:extLst>
              <a:ext uri="{FF2B5EF4-FFF2-40B4-BE49-F238E27FC236}">
                <a16:creationId xmlns:a16="http://schemas.microsoft.com/office/drawing/2014/main" id="{4FDC1F4F-9E01-2BAA-4594-C6847D6B5C2A}"/>
              </a:ext>
            </a:extLst>
          </p:cNvPr>
          <p:cNvPicPr>
            <a:picLocks noChangeAspect="1"/>
          </p:cNvPicPr>
          <p:nvPr/>
        </p:nvPicPr>
        <p:blipFill>
          <a:blip r:embed="rId6"/>
          <a:stretch>
            <a:fillRect/>
          </a:stretch>
        </p:blipFill>
        <p:spPr>
          <a:xfrm>
            <a:off x="587829" y="3647299"/>
            <a:ext cx="2498272" cy="1940841"/>
          </a:xfrm>
          <a:prstGeom prst="rect">
            <a:avLst/>
          </a:prstGeom>
        </p:spPr>
      </p:pic>
      <p:pic>
        <p:nvPicPr>
          <p:cNvPr id="1026" name="Picture 2">
            <a:extLst>
              <a:ext uri="{FF2B5EF4-FFF2-40B4-BE49-F238E27FC236}">
                <a16:creationId xmlns:a16="http://schemas.microsoft.com/office/drawing/2014/main" id="{CD120E1A-6771-4469-12C5-9B72BAA042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368314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288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p:txBody>
          <a:bodyPr/>
          <a:lstStyle/>
          <a:p>
            <a:r>
              <a:rPr lang="en-US" dirty="0"/>
              <a:t>Areas of focus</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37" name="Text Placeholder 36">
            <a:extLst>
              <a:ext uri="{FF2B5EF4-FFF2-40B4-BE49-F238E27FC236}">
                <a16:creationId xmlns:a16="http://schemas.microsoft.com/office/drawing/2014/main" id="{16D3C8BC-FB28-3127-D29E-D4195120A3CA}"/>
              </a:ext>
            </a:extLst>
          </p:cNvPr>
          <p:cNvSpPr>
            <a:spLocks noGrp="1"/>
          </p:cNvSpPr>
          <p:nvPr>
            <p:ph type="body" sz="quarter" idx="27"/>
          </p:nvPr>
        </p:nvSpPr>
        <p:spPr/>
        <p:txBody>
          <a:bodyPr/>
          <a:lstStyle/>
          <a:p>
            <a:r>
              <a:rPr lang="en-US" sz="1400" dirty="0">
                <a:effectLst/>
                <a:latin typeface="Times New Roman" panose="02020603050405020304" pitchFamily="18" charset="0"/>
                <a:cs typeface="Times New Roman" panose="02020603050405020304" pitchFamily="18" charset="0"/>
              </a:rPr>
              <a:t>Compare EV Adoption Rates Across Regions</a:t>
            </a:r>
            <a:endParaRPr lang="en-US" sz="1400" dirty="0"/>
          </a:p>
        </p:txBody>
      </p:sp>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a:xfrm>
            <a:off x="4550705" y="4246516"/>
            <a:ext cx="2653545" cy="576203"/>
          </a:xfrm>
        </p:spPr>
        <p:txBody>
          <a:bodyPr/>
          <a:lstStyle/>
          <a:p>
            <a:r>
              <a:rPr lang="en-US" sz="1400" b="1" dirty="0">
                <a:solidFill>
                  <a:schemeClr val="tx2">
                    <a:lumMod val="50000"/>
                    <a:lumOff val="50000"/>
                  </a:schemeClr>
                </a:solidFill>
                <a:effectLst/>
                <a:latin typeface="Times New Roman" panose="02020603050405020304" pitchFamily="18" charset="0"/>
                <a:cs typeface="Times New Roman" panose="02020603050405020304" pitchFamily="18" charset="0"/>
              </a:rPr>
              <a:t>Total Count on EV vehicle sale till the date. ( Volume)</a:t>
            </a:r>
            <a:endParaRPr lang="en-US" b="1" dirty="0">
              <a:solidFill>
                <a:schemeClr val="tx2">
                  <a:lumMod val="50000"/>
                  <a:lumOff val="50000"/>
                </a:schemeClr>
              </a:solidFill>
            </a:endParaRPr>
          </a:p>
          <a:p>
            <a:endParaRPr lang="en-US" dirty="0"/>
          </a:p>
          <a:p>
            <a:r>
              <a:rPr lang="en-US" sz="1400" b="1" dirty="0">
                <a:effectLst/>
                <a:latin typeface="Times New Roman" panose="02020603050405020304" pitchFamily="18" charset="0"/>
                <a:cs typeface="Times New Roman" panose="02020603050405020304" pitchFamily="18" charset="0"/>
              </a:rPr>
              <a:t>Examine Types of Electric Vehicles. </a:t>
            </a:r>
          </a:p>
          <a:p>
            <a:r>
              <a:rPr lang="en-US" sz="1400" b="1" dirty="0">
                <a:solidFill>
                  <a:schemeClr val="tx2">
                    <a:lumMod val="50000"/>
                    <a:lumOff val="50000"/>
                  </a:schemeClr>
                </a:solidFill>
                <a:effectLst/>
                <a:latin typeface="Times New Roman" panose="02020603050405020304" pitchFamily="18" charset="0"/>
                <a:cs typeface="Times New Roman" panose="02020603050405020304" pitchFamily="18" charset="0"/>
              </a:rPr>
              <a:t>Comparing the average of electric range among the vehicles based in a particular period </a:t>
            </a:r>
            <a:endParaRPr lang="en-US" b="1" dirty="0">
              <a:solidFill>
                <a:schemeClr val="tx2">
                  <a:lumMod val="50000"/>
                  <a:lumOff val="50000"/>
                </a:schemeClr>
              </a:solidFill>
            </a:endParaRPr>
          </a:p>
        </p:txBody>
      </p:sp>
      <p:sp>
        <p:nvSpPr>
          <p:cNvPr id="35" name="Text Placeholder 34">
            <a:extLst>
              <a:ext uri="{FF2B5EF4-FFF2-40B4-BE49-F238E27FC236}">
                <a16:creationId xmlns:a16="http://schemas.microsoft.com/office/drawing/2014/main" id="{2C8E94EA-2767-D144-C1BB-32AA2C99723B}"/>
              </a:ext>
            </a:extLst>
          </p:cNvPr>
          <p:cNvSpPr>
            <a:spLocks noGrp="1"/>
          </p:cNvSpPr>
          <p:nvPr>
            <p:ph type="body" sz="quarter" idx="52"/>
          </p:nvPr>
        </p:nvSpPr>
        <p:spPr>
          <a:xfrm>
            <a:off x="7811506" y="3625598"/>
            <a:ext cx="3012438" cy="587964"/>
          </a:xfrm>
        </p:spPr>
        <p:txBody>
          <a:bodyPr/>
          <a:lstStyle/>
          <a:p>
            <a:pPr marL="114300" marR="0" lvl="0" algn="l">
              <a:spcBef>
                <a:spcPts val="0"/>
              </a:spcBef>
              <a:spcAft>
                <a:spcPts val="0"/>
              </a:spcAft>
            </a:pPr>
            <a:r>
              <a:rPr lang="en-US" sz="1400" dirty="0">
                <a:solidFill>
                  <a:schemeClr val="tx2">
                    <a:lumMod val="50000"/>
                    <a:lumOff val="50000"/>
                  </a:schemeClr>
                </a:solidFill>
                <a:effectLst/>
                <a:latin typeface="Times New Roman" panose="02020603050405020304" pitchFamily="18" charset="0"/>
                <a:cs typeface="Times New Roman" panose="02020603050405020304" pitchFamily="18" charset="0"/>
              </a:rPr>
              <a:t>Analyze Electric Vehicle (EV) Adoption Trends Model Year.</a:t>
            </a:r>
          </a:p>
        </p:txBody>
      </p:sp>
      <p:sp>
        <p:nvSpPr>
          <p:cNvPr id="44" name="Text Placeholder 43">
            <a:extLst>
              <a:ext uri="{FF2B5EF4-FFF2-40B4-BE49-F238E27FC236}">
                <a16:creationId xmlns:a16="http://schemas.microsoft.com/office/drawing/2014/main" id="{78466807-A2DA-EC5D-ACDE-B83D6F7169EA}"/>
              </a:ext>
            </a:extLst>
          </p:cNvPr>
          <p:cNvSpPr>
            <a:spLocks noGrp="1"/>
          </p:cNvSpPr>
          <p:nvPr>
            <p:ph type="body" sz="quarter" idx="53"/>
          </p:nvPr>
        </p:nvSpPr>
        <p:spPr/>
        <p:txBody>
          <a:bodyPr/>
          <a:lstStyle/>
          <a:p>
            <a:r>
              <a:rPr lang="en-US" dirty="0">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Total Count on EV vehicle sale </a:t>
            </a:r>
          </a:p>
          <a:p>
            <a:r>
              <a:rPr lang="en-US" sz="1400" dirty="0">
                <a:effectLst/>
                <a:latin typeface="Times New Roman" panose="02020603050405020304" pitchFamily="18" charset="0"/>
                <a:cs typeface="Times New Roman" panose="02020603050405020304" pitchFamily="18" charset="0"/>
              </a:rPr>
              <a:t>  Till the date.</a:t>
            </a:r>
          </a:p>
          <a:p>
            <a:endParaRPr lang="en-US" dirty="0"/>
          </a:p>
        </p:txBody>
      </p:sp>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8</a:t>
            </a:fld>
            <a:endParaRPr lang="en-US" altLang="zh-CN" dirty="0"/>
          </a:p>
        </p:txBody>
      </p:sp>
      <p:sp>
        <p:nvSpPr>
          <p:cNvPr id="3" name="TextBox 2">
            <a:extLst>
              <a:ext uri="{FF2B5EF4-FFF2-40B4-BE49-F238E27FC236}">
                <a16:creationId xmlns:a16="http://schemas.microsoft.com/office/drawing/2014/main" id="{D2193100-CF75-9327-19A7-5D75ABA13E07}"/>
              </a:ext>
            </a:extLst>
          </p:cNvPr>
          <p:cNvSpPr txBox="1"/>
          <p:nvPr/>
        </p:nvSpPr>
        <p:spPr>
          <a:xfrm>
            <a:off x="8003578" y="4843956"/>
            <a:ext cx="2151550" cy="646331"/>
          </a:xfrm>
          <a:prstGeom prst="rect">
            <a:avLst/>
          </a:prstGeom>
        </p:spPr>
        <p:txBody>
          <a:bodyPr wrap="none" rtlCol="0">
            <a:spAutoFit/>
          </a:bodyPr>
          <a:lstStyle/>
          <a:p>
            <a:pPr algn="ctr"/>
            <a:r>
              <a:rPr lang="en-US" sz="1800" dirty="0">
                <a:effectLst/>
                <a:latin typeface="Times New Roman" panose="02020603050405020304" pitchFamily="18" charset="0"/>
                <a:cs typeface="Times New Roman" panose="02020603050405020304" pitchFamily="18" charset="0"/>
              </a:rPr>
              <a:t>  </a:t>
            </a:r>
            <a:r>
              <a:rPr lang="en-US" sz="1400" dirty="0">
                <a:solidFill>
                  <a:schemeClr val="tx2">
                    <a:lumMod val="50000"/>
                    <a:lumOff val="50000"/>
                  </a:schemeClr>
                </a:solidFill>
                <a:effectLst/>
                <a:latin typeface="Times New Roman" panose="02020603050405020304" pitchFamily="18" charset="0"/>
                <a:cs typeface="Times New Roman" panose="02020603050405020304" pitchFamily="18" charset="0"/>
              </a:rPr>
              <a:t>Explore Price Sensitivity</a:t>
            </a:r>
            <a:r>
              <a:rPr lang="en-US" sz="1800" dirty="0">
                <a:effectLst/>
                <a:latin typeface="Times New Roman" panose="02020603050405020304" pitchFamily="18" charset="0"/>
                <a:cs typeface="Times New Roman" panose="02020603050405020304" pitchFamily="18" charset="0"/>
              </a:rPr>
              <a:t>.</a:t>
            </a:r>
          </a:p>
          <a:p>
            <a:pPr marL="0" indent="0" algn="ctr">
              <a:lnSpc>
                <a:spcPct val="100000"/>
              </a:lnSpc>
              <a:spcBef>
                <a:spcPts val="0"/>
              </a:spcBef>
              <a:buFontTx/>
              <a:buNone/>
            </a:pPr>
            <a:endParaRPr lang="en-US"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4182148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Conclusion</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p:txBody>
          <a:bodyPr/>
          <a:lstStyle/>
          <a:p>
            <a:br>
              <a:rPr lang="en-US" dirty="0"/>
            </a:br>
            <a:r>
              <a:rPr lang="en-US" b="0" i="0" dirty="0">
                <a:solidFill>
                  <a:srgbClr val="0D0D0D"/>
                </a:solidFill>
                <a:effectLst/>
                <a:latin typeface="Söhne"/>
              </a:rPr>
              <a:t>This </a:t>
            </a:r>
            <a:r>
              <a:rPr lang="en-US" b="0" i="0" dirty="0" err="1">
                <a:solidFill>
                  <a:srgbClr val="0D0D0D"/>
                </a:solidFill>
                <a:effectLst/>
                <a:latin typeface="Söhne"/>
              </a:rPr>
              <a:t>PySpark</a:t>
            </a:r>
            <a:r>
              <a:rPr lang="en-US" b="0" i="0" dirty="0">
                <a:solidFill>
                  <a:srgbClr val="0D0D0D"/>
                </a:solidFill>
                <a:effectLst/>
                <a:latin typeface="Söhne"/>
              </a:rPr>
              <a:t> project, integrated with Tableau for visualization, delves into an Electric Vehicle (EV) dataset. It analyzes EV adoption rates, sales trends, and vehicle characteristics, utilizing </a:t>
            </a:r>
            <a:r>
              <a:rPr lang="en-US" b="0" i="0" dirty="0" err="1">
                <a:solidFill>
                  <a:srgbClr val="0D0D0D"/>
                </a:solidFill>
                <a:effectLst/>
                <a:latin typeface="Söhne"/>
              </a:rPr>
              <a:t>PySpark's</a:t>
            </a:r>
            <a:r>
              <a:rPr lang="en-US" b="0" i="0" dirty="0">
                <a:solidFill>
                  <a:srgbClr val="0D0D0D"/>
                </a:solidFill>
                <a:effectLst/>
                <a:latin typeface="Söhne"/>
              </a:rPr>
              <a:t> </a:t>
            </a:r>
            <a:r>
              <a:rPr lang="en-US" b="0" i="0" dirty="0" err="1">
                <a:solidFill>
                  <a:srgbClr val="0D0D0D"/>
                </a:solidFill>
                <a:effectLst/>
                <a:latin typeface="Söhne"/>
              </a:rPr>
              <a:t>DataFrame</a:t>
            </a:r>
            <a:r>
              <a:rPr lang="en-US" b="0" i="0" dirty="0">
                <a:solidFill>
                  <a:srgbClr val="0D0D0D"/>
                </a:solidFill>
                <a:effectLst/>
                <a:latin typeface="Söhne"/>
              </a:rPr>
              <a:t> API for efficient data processing. The insights aid stakeholders in decisions regarding EV adoption, infrastructure investment, and market strategy, highlighting the importance of advanced analytics in advancing the electric vehicle industry.</a:t>
            </a:r>
            <a:endParaRPr lang="en-US" dirty="0"/>
          </a:p>
        </p:txBody>
      </p:sp>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8E531165-F745-171F-F6EC-07FDD4E3E06C}"/>
              </a:ext>
            </a:extLst>
          </p:cNvPr>
          <p:cNvSpPr>
            <a:spLocks noGrp="1"/>
          </p:cNvSpPr>
          <p:nvPr>
            <p:ph type="ftr" sz="quarter" idx="49"/>
          </p:nvPr>
        </p:nvSpPr>
        <p:spPr/>
        <p:txBody>
          <a:bodyPr/>
          <a:lstStyle/>
          <a:p>
            <a:r>
              <a:rPr lang="en-US" sz="1200" dirty="0">
                <a:effectLst/>
                <a:latin typeface="Times New Roman" panose="02020603050405020304" pitchFamily="18" charset="0"/>
                <a:ea typeface="Tahoma" panose="020B0604030504040204" pitchFamily="34" charset="0"/>
                <a:cs typeface="Times New Roman" panose="02020603050405020304" pitchFamily="18" charset="0"/>
              </a:rPr>
              <a:t>EV Population Analyzing And Visualizing </a:t>
            </a:r>
            <a:endParaRPr lang="en-US" dirty="0"/>
          </a:p>
        </p:txBody>
      </p:sp>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9</a:t>
            </a:fld>
            <a:endParaRPr lang="en-US" altLang="zh-CN" dirty="0"/>
          </a:p>
        </p:txBody>
      </p:sp>
      <p:pic>
        <p:nvPicPr>
          <p:cNvPr id="8" name="Picture Placeholder 7" descr="A collection of green and grey icons">
            <a:extLst>
              <a:ext uri="{FF2B5EF4-FFF2-40B4-BE49-F238E27FC236}">
                <a16:creationId xmlns:a16="http://schemas.microsoft.com/office/drawing/2014/main" id="{FB14814C-6BBF-22C2-232A-33031E6B011E}"/>
              </a:ext>
            </a:extLst>
          </p:cNvPr>
          <p:cNvPicPr>
            <a:picLocks noGrp="1" noChangeAspect="1"/>
          </p:cNvPicPr>
          <p:nvPr>
            <p:ph type="pic" sz="quarter" idx="48"/>
          </p:nvPr>
        </p:nvPicPr>
        <p:blipFill>
          <a:blip r:embed="rId4"/>
          <a:srcRect l="7447" r="7447"/>
          <a:stretch>
            <a:fillRect/>
          </a:stretch>
        </p:blipFill>
        <p:spPr/>
      </p:pic>
    </p:spTree>
    <p:extLst>
      <p:ext uri="{BB962C8B-B14F-4D97-AF65-F5344CB8AC3E}">
        <p14:creationId xmlns:p14="http://schemas.microsoft.com/office/powerpoint/2010/main" val="4157533387"/>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2.xml><?xml version="1.0" encoding="utf-8"?>
<ds:datastoreItem xmlns:ds="http://schemas.openxmlformats.org/officeDocument/2006/customXml" ds:itemID="{A0AD9BE2-6B3D-4616-B044-300A8177DEA5}">
  <ds:schemaRefs>
    <ds:schemaRef ds:uri="71af3243-3dd4-4a8d-8c0d-dd76da1f02a5"/>
    <ds:schemaRef ds:uri="http://schemas.microsoft.com/sharepoint/v3"/>
    <ds:schemaRef ds:uri="http://purl.org/dc/elements/1.1/"/>
    <ds:schemaRef ds:uri="http://www.w3.org/XML/1998/namespace"/>
    <ds:schemaRef ds:uri="http://purl.org/dc/dcmitype/"/>
    <ds:schemaRef ds:uri="230e9df3-be65-4c73-a93b-d1236ebd677e"/>
    <ds:schemaRef ds:uri="http://schemas.microsoft.com/office/infopath/2007/PartnerControls"/>
    <ds:schemaRef ds:uri="http://schemas.openxmlformats.org/package/2006/metadata/core-properties"/>
    <ds:schemaRef ds:uri="http://schemas.microsoft.com/office/2006/documentManagement/types"/>
    <ds:schemaRef ds:uri="16c05727-aa75-4e4a-9b5f-8a80a1165891"/>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1165</TotalTime>
  <Words>302</Words>
  <Application>Microsoft Office PowerPoint</Application>
  <PresentationFormat>Widescreen</PresentationFormat>
  <Paragraphs>66</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等线</vt:lpstr>
      <vt:lpstr>Abadi</vt:lpstr>
      <vt:lpstr>Arial</vt:lpstr>
      <vt:lpstr>Calibri</vt:lpstr>
      <vt:lpstr>Posterama</vt:lpstr>
      <vt:lpstr>Posterama Text Black</vt:lpstr>
      <vt:lpstr>Posterama Text SemiBold</vt:lpstr>
      <vt:lpstr>Söhne</vt:lpstr>
      <vt:lpstr>Times New Roman</vt:lpstr>
      <vt:lpstr>Custom​​</vt:lpstr>
      <vt:lpstr>EV Population Analyzing And Visualizing </vt:lpstr>
      <vt:lpstr>Agenda</vt:lpstr>
      <vt:lpstr>Introduction</vt:lpstr>
      <vt:lpstr>Analysis and Visualization Ideas</vt:lpstr>
      <vt:lpstr>5V’s</vt:lpstr>
      <vt:lpstr>Architecture</vt:lpstr>
      <vt:lpstr>Tools and Technologies</vt:lpstr>
      <vt:lpstr>Areas of focus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 Population Analyzing And Visualizing</dc:title>
  <dc:creator>Machanavazzala,Trinadh</dc:creator>
  <cp:lastModifiedBy>Machanavazzala,Trinadh</cp:lastModifiedBy>
  <cp:revision>4</cp:revision>
  <dcterms:created xsi:type="dcterms:W3CDTF">2024-04-24T12:46:34Z</dcterms:created>
  <dcterms:modified xsi:type="dcterms:W3CDTF">2024-04-25T08:14:48Z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