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6" r:id="rId7"/>
    <p:sldId id="277" r:id="rId8"/>
    <p:sldId id="281" r:id="rId9"/>
    <p:sldId id="278" r:id="rId10"/>
    <p:sldId id="282" r:id="rId11"/>
    <p:sldId id="279" r:id="rId12"/>
    <p:sldId id="28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>
        <p:scale>
          <a:sx n="45" d="100"/>
          <a:sy n="45" d="100"/>
        </p:scale>
        <p:origin x="1496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81538" y="956383"/>
            <a:ext cx="10157791" cy="581025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MS-Applied Computer Science Chatbot Project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4FD24-D5DA-9A2E-6036-F4400AC1BA28}"/>
              </a:ext>
            </a:extLst>
          </p:cNvPr>
          <p:cNvSpPr txBox="1"/>
          <p:nvPr/>
        </p:nvSpPr>
        <p:spPr>
          <a:xfrm>
            <a:off x="8189843" y="4025348"/>
            <a:ext cx="3349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</a:t>
            </a:r>
          </a:p>
          <a:p>
            <a:r>
              <a:rPr lang="en-US" dirty="0"/>
              <a:t>Hemanth Sai </a:t>
            </a:r>
            <a:r>
              <a:rPr lang="en-US" dirty="0" err="1"/>
              <a:t>Kagitha</a:t>
            </a:r>
            <a:endParaRPr lang="en-US" dirty="0"/>
          </a:p>
          <a:p>
            <a:r>
              <a:rPr lang="en-US" dirty="0"/>
              <a:t>Manasa Akula</a:t>
            </a:r>
          </a:p>
          <a:p>
            <a:r>
              <a:rPr lang="en-US" dirty="0" err="1"/>
              <a:t>Trinadh</a:t>
            </a:r>
            <a:r>
              <a:rPr lang="en-US" dirty="0"/>
              <a:t>  </a:t>
            </a:r>
            <a:r>
              <a:rPr lang="en-US" dirty="0" err="1"/>
              <a:t>Machanavazzala</a:t>
            </a:r>
            <a:endParaRPr lang="en-US" dirty="0"/>
          </a:p>
          <a:p>
            <a:r>
              <a:rPr lang="en-US" dirty="0"/>
              <a:t>Mahesh </a:t>
            </a:r>
            <a:r>
              <a:rPr lang="en-US" dirty="0" err="1"/>
              <a:t>Kollipara</a:t>
            </a:r>
            <a:r>
              <a:rPr lang="en-US" dirty="0"/>
              <a:t> </a:t>
            </a:r>
          </a:p>
          <a:p>
            <a:r>
              <a:rPr lang="en-US" dirty="0"/>
              <a:t>Teja Reddy </a:t>
            </a:r>
            <a:r>
              <a:rPr lang="en-US" dirty="0" err="1"/>
              <a:t>Dasari</a:t>
            </a:r>
            <a:endParaRPr lang="en-US" dirty="0"/>
          </a:p>
          <a:p>
            <a:r>
              <a:rPr lang="en-US" dirty="0"/>
              <a:t>Praveen </a:t>
            </a:r>
            <a:r>
              <a:rPr lang="en-US" dirty="0" err="1"/>
              <a:t>Chidipothu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24C3F-24B1-A667-625E-D8DF6DF485CF}"/>
              </a:ext>
            </a:extLst>
          </p:cNvPr>
          <p:cNvSpPr txBox="1"/>
          <p:nvPr/>
        </p:nvSpPr>
        <p:spPr>
          <a:xfrm>
            <a:off x="4631633" y="1893616"/>
            <a:ext cx="35582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Under the Guidance of</a:t>
            </a:r>
          </a:p>
          <a:p>
            <a:r>
              <a:rPr lang="en-US" sz="2000" dirty="0"/>
              <a:t>Instructor : prof. Dr. Mark Chai</a:t>
            </a:r>
          </a:p>
          <a:p>
            <a:r>
              <a:rPr lang="en-US" sz="2000" dirty="0"/>
              <a:t>Client : prof. Dr. Ajay </a:t>
            </a:r>
            <a:r>
              <a:rPr lang="en-US" sz="2000" dirty="0" err="1"/>
              <a:t>Bandi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66594-CBF4-50F6-8942-9EC3E241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1" y="4174434"/>
            <a:ext cx="2341221" cy="13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E3501-5588-7923-342B-62EA1066F541}"/>
              </a:ext>
            </a:extLst>
          </p:cNvPr>
          <p:cNvSpPr txBox="1"/>
          <p:nvPr/>
        </p:nvSpPr>
        <p:spPr>
          <a:xfrm flipH="1">
            <a:off x="775252" y="749587"/>
            <a:ext cx="532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n-lt"/>
              </a:rPr>
              <a:t>PROJECT OUTLINE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7B5A7-115C-1A8F-3D8C-EAEB43E83EE3}"/>
              </a:ext>
            </a:extLst>
          </p:cNvPr>
          <p:cNvSpPr txBox="1"/>
          <p:nvPr/>
        </p:nvSpPr>
        <p:spPr>
          <a:xfrm flipH="1">
            <a:off x="775252" y="1480930"/>
            <a:ext cx="107044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b="0" i="0" dirty="0">
              <a:effectLst/>
            </a:endParaRPr>
          </a:p>
          <a:p>
            <a:pPr algn="just"/>
            <a:r>
              <a:rPr lang="en-US" sz="2200" b="1" i="0" dirty="0">
                <a:effectLst/>
              </a:rPr>
              <a:t>Objective:</a:t>
            </a:r>
            <a:r>
              <a:rPr lang="en-US" sz="2200" b="0" i="0" dirty="0">
                <a:effectLst/>
              </a:rPr>
              <a:t> Improve information and support for prospective students, current students, and alumni through an advanced chatbot.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algn="just"/>
            <a:r>
              <a:rPr lang="en-US" sz="2200" b="1" i="0" dirty="0">
                <a:effectLst/>
              </a:rPr>
              <a:t>Key Features:</a:t>
            </a:r>
            <a:r>
              <a:rPr lang="en-US" sz="2200" b="0" i="0" dirty="0">
                <a:effectLst/>
              </a:rPr>
              <a:t> AI-powered chatbot, personalized responses, support for course registration and alumni engagement.</a:t>
            </a:r>
          </a:p>
          <a:p>
            <a:pPr algn="just"/>
            <a:endParaRPr lang="en-US" sz="2200" b="0" i="0" dirty="0">
              <a:effectLst/>
            </a:endParaRPr>
          </a:p>
          <a:p>
            <a:pPr algn="just"/>
            <a:r>
              <a:rPr lang="en-US" sz="2200" b="1" i="0" dirty="0">
                <a:effectLst/>
              </a:rPr>
              <a:t>Technology:</a:t>
            </a:r>
            <a:r>
              <a:rPr lang="en-US" sz="2200" b="0" i="0" dirty="0">
                <a:effectLst/>
              </a:rPr>
              <a:t> Utilizes AI and NLP, integrates with databases, and offers a user-friendly interface.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algn="just"/>
            <a:r>
              <a:rPr lang="en-US" sz="2200" b="1" i="0" dirty="0">
                <a:effectLst/>
              </a:rPr>
              <a:t>Impact:</a:t>
            </a:r>
            <a:r>
              <a:rPr lang="en-US" sz="2200" b="0" i="0" dirty="0">
                <a:effectLst/>
              </a:rPr>
              <a:t> Enhances engagement, fosters a supportive community, and improves the overall academic experience</a:t>
            </a:r>
          </a:p>
        </p:txBody>
      </p:sp>
    </p:spTree>
    <p:extLst>
      <p:ext uri="{BB962C8B-B14F-4D97-AF65-F5344CB8AC3E}">
        <p14:creationId xmlns:p14="http://schemas.microsoft.com/office/powerpoint/2010/main" val="270444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C7ABA-27B2-F389-B163-EA82A9F33FE8}"/>
              </a:ext>
            </a:extLst>
          </p:cNvPr>
          <p:cNvSpPr txBox="1"/>
          <p:nvPr/>
        </p:nvSpPr>
        <p:spPr>
          <a:xfrm>
            <a:off x="597278" y="762264"/>
            <a:ext cx="3786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effectLst/>
              </a:rPr>
              <a:t>INTRODUCTION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415F1-4439-E081-9B5B-53F5E253D216}"/>
              </a:ext>
            </a:extLst>
          </p:cNvPr>
          <p:cNvSpPr txBox="1"/>
          <p:nvPr/>
        </p:nvSpPr>
        <p:spPr>
          <a:xfrm>
            <a:off x="1023730" y="1958009"/>
            <a:ext cx="8030818" cy="302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1A21E11-ED98-84FF-619F-FB529E51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3" y="1228823"/>
            <a:ext cx="10803834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Launching "MS-Applied Computer Science Chatbot Project" to enhance the academic journey.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 chatbot powered by AI utilizing natural language processing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Serving prospective students with valuable insights, supporting current students with tasks, and keeping alumni connected.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Emphasis on creating a user-centric experience that empowers and enriches the academic experiences of all stakeholders.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building a supportive community to boost engagement and simplify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2208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EEEEB7-8E69-8926-73D2-73097D25D00B}"/>
              </a:ext>
            </a:extLst>
          </p:cNvPr>
          <p:cNvSpPr txBox="1"/>
          <p:nvPr/>
        </p:nvSpPr>
        <p:spPr>
          <a:xfrm flipH="1">
            <a:off x="989799" y="423228"/>
            <a:ext cx="536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effectLst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D0ED1A-CDFB-101D-DC71-13C6E7C8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11" y="1183838"/>
            <a:ext cx="10027578" cy="52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academic journey for prospective students, current students, and alumni of the MS-Applied Computer Science program faces several challenges: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Accessibility Challenges: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Some users, including students and prospects, struggle to access the website, hindering information retrieval.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Personalization: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website lacks personalization, making it difficult for users to find tailored information.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Irregular Updates: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 is inconsistently updated, causing uncertainty and eroding trust.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Application Process: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enrollment process is complex, contributing to student frustration and effort.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200" b="1" dirty="0"/>
              <a:t>Communication Inefficiency:</a:t>
            </a:r>
            <a:r>
              <a:rPr lang="en-US" altLang="en-US" sz="2200" dirty="0"/>
              <a:t> Current course websites have inefficient communication methods, leading to delays in administrative responses and decreased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6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17D66-486E-78B7-B25C-EC57090A41E7}"/>
              </a:ext>
            </a:extLst>
          </p:cNvPr>
          <p:cNvSpPr txBox="1"/>
          <p:nvPr/>
        </p:nvSpPr>
        <p:spPr>
          <a:xfrm>
            <a:off x="599662" y="600501"/>
            <a:ext cx="557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A7383-4B90-D004-93BC-D7D1C796D036}"/>
              </a:ext>
            </a:extLst>
          </p:cNvPr>
          <p:cNvSpPr txBox="1"/>
          <p:nvPr/>
        </p:nvSpPr>
        <p:spPr>
          <a:xfrm>
            <a:off x="599661" y="1789041"/>
            <a:ext cx="11138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</a:rPr>
              <a:t>Introducing a chatbot on our course website can: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</a:rPr>
              <a:t>Automate workflows, reducing repetitive tasks for employees.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0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</a:rPr>
              <a:t>Provide quicker responses, benefiting students and reducing the workload for administrative personnel.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0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</a:rPr>
              <a:t>Offer accessible features, tailored information.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0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</a:rPr>
              <a:t>Simplify the enrollment process, enhancing the overall user experience.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F3A2-0891-71D3-68D0-B67ED7162C06}"/>
              </a:ext>
            </a:extLst>
          </p:cNvPr>
          <p:cNvSpPr txBox="1"/>
          <p:nvPr/>
        </p:nvSpPr>
        <p:spPr>
          <a:xfrm>
            <a:off x="924676" y="585627"/>
            <a:ext cx="5650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</a:rPr>
              <a:t>FUNCTIONAL  REQUIREMENTS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E5D39-82B8-7BB8-E4DB-5816A4A0CC35}"/>
              </a:ext>
            </a:extLst>
          </p:cNvPr>
          <p:cNvSpPr txBox="1"/>
          <p:nvPr/>
        </p:nvSpPr>
        <p:spPr>
          <a:xfrm>
            <a:off x="924676" y="1752235"/>
            <a:ext cx="104693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Natural </a:t>
            </a:r>
            <a:r>
              <a:rPr lang="en-US" sz="2200" b="1" dirty="0"/>
              <a:t>Language Understanding: </a:t>
            </a:r>
            <a:r>
              <a:rPr lang="en-US" sz="2200" dirty="0"/>
              <a:t>The</a:t>
            </a:r>
            <a:r>
              <a:rPr lang="en-US" sz="2200" b="0" i="0" dirty="0">
                <a:effectLst/>
              </a:rPr>
              <a:t> chatbot should be able to understand and make sense of how users naturally talk or write, whether they're typing messages.</a:t>
            </a:r>
            <a:endParaRPr lang="en-US" sz="2200" b="1" i="0" dirty="0"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User Input Handling: </a:t>
            </a:r>
            <a:r>
              <a:rPr lang="en-US" sz="2200" b="0" i="0" dirty="0">
                <a:effectLst/>
              </a:rPr>
              <a:t>The chatbot must process and handle user queries, requests, and commands effectively.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Response Generation: </a:t>
            </a:r>
            <a:r>
              <a:rPr lang="en-US" sz="2200" b="0" i="0" dirty="0">
                <a:effectLst/>
              </a:rPr>
              <a:t>The chatbot must generate contextually relevant and accurate responses to user queries.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Intent Recognition: </a:t>
            </a:r>
            <a:r>
              <a:rPr lang="en-US" sz="2200" b="0" i="0" dirty="0">
                <a:effectLst/>
              </a:rPr>
              <a:t>The chatbot must recognize user intents to determine the user's purpose or request.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Information Retrieval: </a:t>
            </a:r>
            <a:r>
              <a:rPr lang="en-US" sz="2200" b="0" i="0" dirty="0">
                <a:effectLst/>
              </a:rPr>
              <a:t>The chatbot must retrieve information from databases, APIs, or external sources as needed to provide answers and services.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Error Handling: </a:t>
            </a:r>
            <a:r>
              <a:rPr lang="en-US" sz="2200" b="0" i="0" dirty="0">
                <a:effectLst/>
              </a:rPr>
              <a:t>The chatbot shall handle errors, exceptions, and unexpected user inputs, providing clear error messages and suggestions.</a:t>
            </a:r>
          </a:p>
          <a:p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9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A0E52-E08D-96CD-0DA8-DD22DC9E1C9D}"/>
              </a:ext>
            </a:extLst>
          </p:cNvPr>
          <p:cNvSpPr txBox="1"/>
          <p:nvPr/>
        </p:nvSpPr>
        <p:spPr>
          <a:xfrm>
            <a:off x="665922" y="636104"/>
            <a:ext cx="441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CASE DIAGRAM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61604-C66B-CC8E-76A0-8D4E5DB53F3C}"/>
              </a:ext>
            </a:extLst>
          </p:cNvPr>
          <p:cNvSpPr txBox="1"/>
          <p:nvPr/>
        </p:nvSpPr>
        <p:spPr>
          <a:xfrm>
            <a:off x="7285383" y="614616"/>
            <a:ext cx="408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ARCHITECTURE</a:t>
            </a:r>
          </a:p>
        </p:txBody>
      </p:sp>
      <p:pic>
        <p:nvPicPr>
          <p:cNvPr id="9" name="Picture 8" descr="A diagram of a chat bot&#10;&#10;Description automatically generated">
            <a:extLst>
              <a:ext uri="{FF2B5EF4-FFF2-40B4-BE49-F238E27FC236}">
                <a16:creationId xmlns:a16="http://schemas.microsoft.com/office/drawing/2014/main" id="{76AB49A6-FEC5-DD44-9327-B7D6F0CB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8" y="1790958"/>
            <a:ext cx="5924123" cy="4642663"/>
          </a:xfrm>
          <a:prstGeom prst="rect">
            <a:avLst/>
          </a:prstGeom>
        </p:spPr>
      </p:pic>
      <p:pic>
        <p:nvPicPr>
          <p:cNvPr id="11" name="Picture 10" descr="A diagram of a chat bot&#10;&#10;Description automatically generated">
            <a:extLst>
              <a:ext uri="{FF2B5EF4-FFF2-40B4-BE49-F238E27FC236}">
                <a16:creationId xmlns:a16="http://schemas.microsoft.com/office/drawing/2014/main" id="{A21EDD1C-A7C0-6AED-15F0-7652F1E0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3" y="1765271"/>
            <a:ext cx="5421310" cy="46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9993E-61F8-1C6A-2A2F-3F4C0E962EE8}"/>
              </a:ext>
            </a:extLst>
          </p:cNvPr>
          <p:cNvSpPr txBox="1"/>
          <p:nvPr/>
        </p:nvSpPr>
        <p:spPr>
          <a:xfrm>
            <a:off x="715617" y="695739"/>
            <a:ext cx="489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DEMO OF THE CHAT BOT</a:t>
            </a:r>
          </a:p>
        </p:txBody>
      </p:sp>
      <p:pic>
        <p:nvPicPr>
          <p:cNvPr id="4" name="Picture 3" descr="A screenshot of a computer chatbot&#10;&#10;Description automatically generated">
            <a:extLst>
              <a:ext uri="{FF2B5EF4-FFF2-40B4-BE49-F238E27FC236}">
                <a16:creationId xmlns:a16="http://schemas.microsoft.com/office/drawing/2014/main" id="{797B8D66-669D-7B6F-8060-B7935CF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629395"/>
            <a:ext cx="5446436" cy="4721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84E41-8769-90DD-1C6F-5A516076A70B}"/>
              </a:ext>
            </a:extLst>
          </p:cNvPr>
          <p:cNvSpPr txBox="1"/>
          <p:nvPr/>
        </p:nvSpPr>
        <p:spPr>
          <a:xfrm>
            <a:off x="748748" y="1690062"/>
            <a:ext cx="5347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In this slide, we showcase an example interaction with the ACS Chatbot. The user initiates a conversation. The chatbot responds with relevant information in a conversational manner.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This visualization helps the audience understand how users interact with the chatbot to obtain information, making it an engaging and informative.</a:t>
            </a:r>
          </a:p>
        </p:txBody>
      </p:sp>
    </p:spTree>
    <p:extLst>
      <p:ext uri="{BB962C8B-B14F-4D97-AF65-F5344CB8AC3E}">
        <p14:creationId xmlns:p14="http://schemas.microsoft.com/office/powerpoint/2010/main" val="219743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AD24D-0580-1400-E300-9BEAD0F5CC6A}"/>
              </a:ext>
            </a:extLst>
          </p:cNvPr>
          <p:cNvSpPr txBox="1"/>
          <p:nvPr/>
        </p:nvSpPr>
        <p:spPr>
          <a:xfrm>
            <a:off x="566530" y="249430"/>
            <a:ext cx="85377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A</a:t>
            </a:r>
            <a:r>
              <a:rPr lang="en-US" sz="3200" b="1" i="0" dirty="0">
                <a:effectLst/>
              </a:rPr>
              <a:t>ccomplishments:</a:t>
            </a:r>
          </a:p>
          <a:p>
            <a:br>
              <a:rPr lang="en-US" sz="2200" dirty="0"/>
            </a:b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04F67-72B3-EDB1-856D-8879DBF5C963}"/>
              </a:ext>
            </a:extLst>
          </p:cNvPr>
          <p:cNvSpPr txBox="1"/>
          <p:nvPr/>
        </p:nvSpPr>
        <p:spPr>
          <a:xfrm>
            <a:off x="566531" y="895761"/>
            <a:ext cx="108435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Functional Chatbot: S</a:t>
            </a:r>
            <a:r>
              <a:rPr lang="en-US" sz="2200" dirty="0"/>
              <a:t>uccessfully developed a functional chatbot that can understand user queries and provide relevant responses.</a:t>
            </a:r>
          </a:p>
          <a:p>
            <a:r>
              <a:rPr lang="en-US" sz="2200" b="1" dirty="0"/>
              <a:t>User Interface Design: C</a:t>
            </a:r>
            <a:r>
              <a:rPr lang="en-US" sz="2200" dirty="0"/>
              <a:t>reated a user-friendly interface for the chatbot, making it easy for users to interact with and receive information.</a:t>
            </a:r>
          </a:p>
          <a:p>
            <a:r>
              <a:rPr lang="en-US" sz="2200" b="1" dirty="0"/>
              <a:t>Natural Language Processing (NLP): </a:t>
            </a:r>
            <a:r>
              <a:rPr lang="en-US" sz="2200" dirty="0"/>
              <a:t>The chatbot demonstrates NLP capabilities by understanding and responding to natural language inputs from users.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F5DC4-149D-99D9-2849-522DAC90A6A5}"/>
              </a:ext>
            </a:extLst>
          </p:cNvPr>
          <p:cNvSpPr txBox="1"/>
          <p:nvPr/>
        </p:nvSpPr>
        <p:spPr>
          <a:xfrm>
            <a:off x="566531" y="3136612"/>
            <a:ext cx="520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Lessons Learned: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93964-9866-C7DD-7FF2-52A253DC4FA5}"/>
              </a:ext>
            </a:extLst>
          </p:cNvPr>
          <p:cNvSpPr txBox="1"/>
          <p:nvPr/>
        </p:nvSpPr>
        <p:spPr>
          <a:xfrm>
            <a:off x="566530" y="3721387"/>
            <a:ext cx="1121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User-Centric Design: </a:t>
            </a:r>
            <a:r>
              <a:rPr lang="en-US" sz="2200" dirty="0"/>
              <a:t>Understanding user needs and preferences is crucial. User-centric design principles have likely played a significant role in shaping the chatbot's functionality and interface.</a:t>
            </a:r>
          </a:p>
          <a:p>
            <a:pPr algn="just"/>
            <a:r>
              <a:rPr lang="en-US" sz="2200" b="1" dirty="0"/>
              <a:t>Iterative Development: </a:t>
            </a:r>
            <a:r>
              <a:rPr lang="en-US" sz="2200" dirty="0"/>
              <a:t>Software development involves repeatedly improving the chatbot based on user feedback and changing needs</a:t>
            </a:r>
            <a:r>
              <a:rPr lang="en-US" sz="2200" b="1" dirty="0"/>
              <a:t>.</a:t>
            </a:r>
            <a:endParaRPr lang="en-US" sz="2200" dirty="0"/>
          </a:p>
          <a:p>
            <a:pPr algn="just"/>
            <a:r>
              <a:rPr lang="en-US" sz="2200" b="1" dirty="0"/>
              <a:t>Team Collaboration: </a:t>
            </a:r>
            <a:r>
              <a:rPr lang="en-US" sz="2200" dirty="0"/>
              <a:t>Effective collaboration within the project team, including developers, designers, and domain experts, is crucial for success.</a:t>
            </a:r>
          </a:p>
        </p:txBody>
      </p:sp>
    </p:spTree>
    <p:extLst>
      <p:ext uri="{BB962C8B-B14F-4D97-AF65-F5344CB8AC3E}">
        <p14:creationId xmlns:p14="http://schemas.microsoft.com/office/powerpoint/2010/main" val="375890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304</TotalTime>
  <Words>699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Söhne</vt:lpstr>
      <vt:lpstr>Wingdings</vt:lpstr>
      <vt:lpstr>Celestial</vt:lpstr>
      <vt:lpstr> MS-Applied Computer Science Chatbot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MS-Applied Computer Science Chatbot Project</dc:title>
  <dc:creator>Akula,Manasa</dc:creator>
  <cp:lastModifiedBy>Akula,Manasa</cp:lastModifiedBy>
  <cp:revision>16</cp:revision>
  <dcterms:created xsi:type="dcterms:W3CDTF">2023-10-05T22:20:56Z</dcterms:created>
  <dcterms:modified xsi:type="dcterms:W3CDTF">2023-10-06T06:08:25Z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