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06" r:id="rId3"/>
    <p:sldId id="307" r:id="rId4"/>
    <p:sldId id="315" r:id="rId5"/>
    <p:sldId id="314" r:id="rId6"/>
    <p:sldId id="313" r:id="rId7"/>
    <p:sldId id="312" r:id="rId8"/>
    <p:sldId id="316" r:id="rId9"/>
    <p:sldId id="311" r:id="rId10"/>
    <p:sldId id="310" r:id="rId11"/>
    <p:sldId id="309" r:id="rId12"/>
    <p:sldId id="308" r:id="rId13"/>
    <p:sldId id="317" r:id="rId14"/>
    <p:sldId id="319" r:id="rId15"/>
    <p:sldId id="318"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5" r:id="rId51"/>
    <p:sldId id="356" r:id="rId52"/>
    <p:sldId id="354" r:id="rId53"/>
    <p:sldId id="357" r:id="rId54"/>
    <p:sldId id="358" r:id="rId55"/>
    <p:sldId id="359" r:id="rId5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521415D9-36F7-43E2-AB2F-B90AF26B5E84}">
      <p14:sectionLst xmlns:p14="http://schemas.microsoft.com/office/powerpoint/2010/main">
        <p14:section name="Default Section" id="{DFBAB1DD-ED20-40B4-9077-627F170A7AD2}">
          <p14:sldIdLst>
            <p14:sldId id="256"/>
            <p14:sldId id="306"/>
            <p14:sldId id="307"/>
            <p14:sldId id="315"/>
            <p14:sldId id="314"/>
            <p14:sldId id="313"/>
            <p14:sldId id="312"/>
            <p14:sldId id="316"/>
            <p14:sldId id="311"/>
            <p14:sldId id="310"/>
            <p14:sldId id="309"/>
            <p14:sldId id="308"/>
            <p14:sldId id="317"/>
            <p14:sldId id="319"/>
            <p14:sldId id="318"/>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Lst>
        </p14:section>
        <p14:section name="Untitled Section" id="{2AC2CF81-815C-4590-A5BF-433897F2CFD3}">
          <p14:sldIdLst>
            <p14:sldId id="340"/>
            <p14:sldId id="341"/>
            <p14:sldId id="342"/>
            <p14:sldId id="343"/>
            <p14:sldId id="344"/>
            <p14:sldId id="345"/>
            <p14:sldId id="346"/>
            <p14:sldId id="347"/>
            <p14:sldId id="348"/>
            <p14:sldId id="349"/>
            <p14:sldId id="350"/>
            <p14:sldId id="351"/>
            <p14:sldId id="352"/>
            <p14:sldId id="353"/>
            <p14:sldId id="355"/>
            <p14:sldId id="356"/>
            <p14:sldId id="354"/>
            <p14:sldId id="357"/>
            <p14:sldId id="358"/>
            <p14:sldId id="359"/>
          </p14:sldIdLst>
        </p14:section>
      </p14:sectionLst>
    </p:ex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2" autoAdjust="0"/>
    <p:restoredTop sz="94644"/>
  </p:normalViewPr>
  <p:slideViewPr>
    <p:cSldViewPr>
      <p:cViewPr>
        <p:scale>
          <a:sx n="60" d="100"/>
          <a:sy n="60" d="100"/>
        </p:scale>
        <p:origin x="1282" y="-240"/>
      </p:cViewPr>
      <p:guideLst>
        <p:guide orient="horz" pos="3072"/>
        <p:guide pos="4096"/>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0490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034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6" r:id="rId4"/>
    <p:sldLayoutId id="2147483657" r:id="rId5"/>
    <p:sldLayoutId id="2147483658" r:id="rId6"/>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86000"/>
          </a:schemeClr>
        </a:solidFill>
        <a:effectLst/>
      </p:bgPr>
    </p:bg>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3404802" y="6924859"/>
            <a:ext cx="6457067" cy="2185198"/>
          </a:xfrm>
          <a:prstGeom prst="rect">
            <a:avLst/>
          </a:prstGeom>
        </p:spPr>
        <p:txBody>
          <a:bodyPr/>
          <a:lstStyle/>
          <a:p>
            <a:pPr algn="ctr">
              <a:defRPr>
                <a:latin typeface="Arial"/>
                <a:ea typeface="Arial"/>
                <a:cs typeface="Arial"/>
                <a:sym typeface="Arial"/>
              </a:defRPr>
            </a:pPr>
            <a:r>
              <a:rPr lang="en-US" dirty="0"/>
              <a:t>EDA - IPL</a:t>
            </a:r>
            <a:endParaRPr dirty="0"/>
          </a:p>
          <a:p>
            <a:pPr algn="ctr">
              <a:defRPr>
                <a:latin typeface="Arial"/>
                <a:ea typeface="Arial"/>
                <a:cs typeface="Arial"/>
                <a:sym typeface="Arial"/>
              </a:defRPr>
            </a:pPr>
            <a:r>
              <a:rPr dirty="0"/>
              <a:t>by </a:t>
            </a:r>
            <a:r>
              <a:rPr lang="en-US" dirty="0" err="1"/>
              <a:t>M.Trinath</a:t>
            </a:r>
            <a:r>
              <a:rPr lang="en-US" dirty="0"/>
              <a:t> (Cohort-Feb’19)</a:t>
            </a:r>
            <a:endParaRPr dirty="0"/>
          </a:p>
        </p:txBody>
      </p:sp>
      <p:pic>
        <p:nvPicPr>
          <p:cNvPr id="1028" name="Picture 4" descr="https://www.insidesport.co/wp-content/uploads/2019/03/Election-and-World-Cup-options-leave-IP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4" y="0"/>
            <a:ext cx="12993255" cy="731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447800"/>
            <a:ext cx="11988800" cy="571500"/>
          </a:xfrm>
        </p:spPr>
        <p:txBody>
          <a:bodyPr>
            <a:noAutofit/>
          </a:bodyPr>
          <a:lstStyle/>
          <a:p>
            <a:r>
              <a:rPr lang="en-US" sz="5400" dirty="0"/>
              <a:t>Which venue held most number of IPL matches</a:t>
            </a:r>
            <a:br>
              <a:rPr lang="en-US" sz="5400" dirty="0"/>
            </a:br>
            <a:endParaRPr lang="en-US" sz="5400" dirty="0"/>
          </a:p>
        </p:txBody>
      </p:sp>
      <p:sp>
        <p:nvSpPr>
          <p:cNvPr id="3" name="Text Placeholder 2"/>
          <p:cNvSpPr>
            <a:spLocks noGrp="1"/>
          </p:cNvSpPr>
          <p:nvPr>
            <p:ph type="body"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508000" y="2133600"/>
            <a:ext cx="12166600" cy="6705599"/>
          </a:xfrm>
          <a:prstGeom prst="rect">
            <a:avLst/>
          </a:prstGeom>
        </p:spPr>
      </p:pic>
      <p:sp>
        <p:nvSpPr>
          <p:cNvPr id="7" name="TextBox 6"/>
          <p:cNvSpPr txBox="1"/>
          <p:nvPr/>
        </p:nvSpPr>
        <p:spPr>
          <a:xfrm>
            <a:off x="1778000" y="9136638"/>
            <a:ext cx="97536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M </a:t>
            </a:r>
            <a:r>
              <a:rPr kumimoji="0" lang="en-US" sz="2400" b="0" i="0" u="none" strike="noStrike" cap="none" spc="0" normalizeH="0" baseline="0" dirty="0" err="1">
                <a:ln>
                  <a:noFill/>
                </a:ln>
                <a:solidFill>
                  <a:srgbClr val="414141"/>
                </a:solidFill>
                <a:effectLst/>
                <a:uFillTx/>
                <a:latin typeface="Palatino"/>
                <a:ea typeface="Palatino"/>
                <a:cs typeface="Palatino"/>
                <a:sym typeface="Palatino"/>
              </a:rPr>
              <a:t>Chinnaswamy</a:t>
            </a:r>
            <a:r>
              <a:rPr kumimoji="0" lang="en-US" sz="2400" b="0" i="0" u="none" strike="noStrike" cap="none" spc="0" normalizeH="0" dirty="0">
                <a:ln>
                  <a:noFill/>
                </a:ln>
                <a:solidFill>
                  <a:srgbClr val="414141"/>
                </a:solidFill>
                <a:effectLst/>
                <a:uFillTx/>
                <a:latin typeface="Palatino"/>
                <a:ea typeface="Palatino"/>
                <a:cs typeface="Palatino"/>
                <a:sym typeface="Palatino"/>
              </a:rPr>
              <a:t> stadium held most number of the IPL matches</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2506115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447800"/>
            <a:ext cx="11988800" cy="571500"/>
          </a:xfrm>
        </p:spPr>
        <p:txBody>
          <a:bodyPr>
            <a:noAutofit/>
          </a:bodyPr>
          <a:lstStyle/>
          <a:p>
            <a:r>
              <a:rPr lang="en-US" sz="5400" dirty="0"/>
              <a:t>Which are the best chasing and defending venues</a:t>
            </a:r>
            <a:br>
              <a:rPr lang="en-US" sz="5400" dirty="0"/>
            </a:br>
            <a:endParaRPr lang="en-US" sz="5400" dirty="0"/>
          </a:p>
        </p:txBody>
      </p:sp>
      <p:pic>
        <p:nvPicPr>
          <p:cNvPr id="4" name="Picture 3"/>
          <p:cNvPicPr>
            <a:picLocks noChangeAspect="1"/>
          </p:cNvPicPr>
          <p:nvPr/>
        </p:nvPicPr>
        <p:blipFill>
          <a:blip r:embed="rId2"/>
          <a:stretch>
            <a:fillRect/>
          </a:stretch>
        </p:blipFill>
        <p:spPr>
          <a:xfrm>
            <a:off x="508000" y="2680854"/>
            <a:ext cx="5386725" cy="6386945"/>
          </a:xfrm>
          <a:prstGeom prst="rect">
            <a:avLst/>
          </a:prstGeom>
        </p:spPr>
      </p:pic>
      <p:sp>
        <p:nvSpPr>
          <p:cNvPr id="3" name="Text Placeholder 2"/>
          <p:cNvSpPr>
            <a:spLocks noGrp="1"/>
          </p:cNvSpPr>
          <p:nvPr>
            <p:ph type="body" idx="1"/>
          </p:nvPr>
        </p:nvSpPr>
        <p:spPr/>
        <p:txBody>
          <a:bodyPr/>
          <a:lstStyle/>
          <a:p>
            <a:r>
              <a:rPr lang="en-US" dirty="0"/>
              <a:t> </a:t>
            </a:r>
          </a:p>
        </p:txBody>
      </p:sp>
      <p:pic>
        <p:nvPicPr>
          <p:cNvPr id="6" name="Picture 5"/>
          <p:cNvPicPr>
            <a:picLocks noChangeAspect="1"/>
          </p:cNvPicPr>
          <p:nvPr/>
        </p:nvPicPr>
        <p:blipFill>
          <a:blip r:embed="rId3"/>
          <a:stretch>
            <a:fillRect/>
          </a:stretch>
        </p:blipFill>
        <p:spPr>
          <a:xfrm>
            <a:off x="6273799" y="2622837"/>
            <a:ext cx="6755307" cy="4082763"/>
          </a:xfrm>
          <a:prstGeom prst="rect">
            <a:avLst/>
          </a:prstGeom>
        </p:spPr>
      </p:pic>
      <p:sp>
        <p:nvSpPr>
          <p:cNvPr id="7" name="Rectangle 6"/>
          <p:cNvSpPr/>
          <p:nvPr/>
        </p:nvSpPr>
        <p:spPr>
          <a:xfrm>
            <a:off x="6090231" y="7162800"/>
            <a:ext cx="6383478" cy="830997"/>
          </a:xfrm>
          <a:prstGeom prst="rect">
            <a:avLst/>
          </a:prstGeom>
          <a:noFill/>
        </p:spPr>
        <p:txBody>
          <a:bodyPr wrap="none" lIns="91440" tIns="45720" rIns="91440" bIns="45720">
            <a:spAutoFit/>
          </a:bodyPr>
          <a:lstStyle/>
          <a:p>
            <a:pPr algn="ctr"/>
            <a:r>
              <a:rPr lang="en-US" b="0" cap="none" spc="0" dirty="0" err="1">
                <a:ln w="0"/>
                <a:solidFill>
                  <a:schemeClr val="tx1"/>
                </a:solidFill>
                <a:effectLst>
                  <a:outerShdw blurRad="38100" dist="19050" dir="2700000" algn="tl" rotWithShape="0">
                    <a:schemeClr val="dk1">
                      <a:alpha val="40000"/>
                    </a:schemeClr>
                  </a:outerShdw>
                </a:effectLst>
              </a:rPr>
              <a:t>EdenGardens</a:t>
            </a:r>
            <a:r>
              <a:rPr lang="en-US" b="0" cap="none" spc="0" dirty="0">
                <a:ln w="0"/>
                <a:solidFill>
                  <a:schemeClr val="tx1"/>
                </a:solidFill>
                <a:effectLst>
                  <a:outerShdw blurRad="38100" dist="19050" dir="2700000" algn="tl" rotWithShape="0">
                    <a:schemeClr val="dk1">
                      <a:alpha val="40000"/>
                    </a:schemeClr>
                  </a:outerShdw>
                </a:effectLst>
              </a:rPr>
              <a:t> is best chasing venue</a:t>
            </a:r>
          </a:p>
          <a:p>
            <a:pPr algn="ctr"/>
            <a:r>
              <a:rPr lang="en-US" dirty="0" err="1">
                <a:ln w="0"/>
                <a:solidFill>
                  <a:schemeClr val="tx1"/>
                </a:solidFill>
                <a:effectLst>
                  <a:outerShdw blurRad="38100" dist="19050" dir="2700000" algn="tl" rotWithShape="0">
                    <a:schemeClr val="dk1">
                      <a:alpha val="40000"/>
                    </a:schemeClr>
                  </a:outerShdw>
                </a:effectLst>
              </a:rPr>
              <a:t>Wankhande</a:t>
            </a:r>
            <a:r>
              <a:rPr lang="en-US" dirty="0">
                <a:ln w="0"/>
                <a:solidFill>
                  <a:schemeClr val="tx1"/>
                </a:solidFill>
                <a:effectLst>
                  <a:outerShdw blurRad="38100" dist="19050" dir="2700000" algn="tl" rotWithShape="0">
                    <a:schemeClr val="dk1">
                      <a:alpha val="40000"/>
                    </a:schemeClr>
                  </a:outerShdw>
                </a:effectLst>
              </a:rPr>
              <a:t> Stadium is best defending venue</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159186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t>Toss won by each team in IPL</a:t>
            </a:r>
            <a:br>
              <a:rPr lang="en-US" sz="5400" dirty="0"/>
            </a:br>
            <a:endParaRPr lang="en-US" sz="5400" dirty="0"/>
          </a:p>
        </p:txBody>
      </p:sp>
      <p:pic>
        <p:nvPicPr>
          <p:cNvPr id="4" name="Picture 3"/>
          <p:cNvPicPr>
            <a:picLocks noChangeAspect="1"/>
          </p:cNvPicPr>
          <p:nvPr/>
        </p:nvPicPr>
        <p:blipFill>
          <a:blip r:embed="rId2"/>
          <a:stretch>
            <a:fillRect/>
          </a:stretch>
        </p:blipFill>
        <p:spPr>
          <a:xfrm>
            <a:off x="1549400" y="2838450"/>
            <a:ext cx="10515600" cy="5772150"/>
          </a:xfrm>
          <a:prstGeom prst="rect">
            <a:avLst/>
          </a:prstGeom>
        </p:spPr>
      </p:pic>
      <p:sp>
        <p:nvSpPr>
          <p:cNvPr id="3" name="Text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5431244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a:t>Toss Decisions  in % and Toss decisions per IPL seasons</a:t>
            </a:r>
            <a:endParaRPr lang="en-US" sz="5400" b="1" dirty="0"/>
          </a:p>
        </p:txBody>
      </p:sp>
      <p:pic>
        <p:nvPicPr>
          <p:cNvPr id="4" name="Picture 3"/>
          <p:cNvPicPr>
            <a:picLocks noChangeAspect="1"/>
          </p:cNvPicPr>
          <p:nvPr/>
        </p:nvPicPr>
        <p:blipFill>
          <a:blip r:embed="rId2"/>
          <a:stretch>
            <a:fillRect/>
          </a:stretch>
        </p:blipFill>
        <p:spPr>
          <a:xfrm>
            <a:off x="512818" y="2643187"/>
            <a:ext cx="12314181" cy="6081713"/>
          </a:xfrm>
          <a:prstGeom prst="rect">
            <a:avLst/>
          </a:prstGeom>
        </p:spPr>
      </p:pic>
      <p:sp>
        <p:nvSpPr>
          <p:cNvPr id="3" name="Text Placeholder 2"/>
          <p:cNvSpPr>
            <a:spLocks noGrp="1"/>
          </p:cNvSpPr>
          <p:nvPr>
            <p:ph type="body" idx="1"/>
          </p:nvPr>
        </p:nvSpPr>
        <p:spPr/>
        <p:txBody>
          <a:bodyPr/>
          <a:lstStyle/>
          <a:p>
            <a:r>
              <a:rPr lang="en-US" dirty="0"/>
              <a:t> </a:t>
            </a:r>
          </a:p>
        </p:txBody>
      </p:sp>
      <p:sp>
        <p:nvSpPr>
          <p:cNvPr id="5" name="TextBox 4"/>
          <p:cNvSpPr txBox="1"/>
          <p:nvPr/>
        </p:nvSpPr>
        <p:spPr>
          <a:xfrm>
            <a:off x="1854200" y="8761472"/>
            <a:ext cx="96012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Most of the teams opted for Field after winning the toss in IPL 2016/2017/2018</a:t>
            </a:r>
          </a:p>
        </p:txBody>
      </p:sp>
    </p:spTree>
    <p:extLst>
      <p:ext uri="{BB962C8B-B14F-4D97-AF65-F5344CB8AC3E}">
        <p14:creationId xmlns:p14="http://schemas.microsoft.com/office/powerpoint/2010/main" val="33927057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2" y="1143000"/>
            <a:ext cx="11988800" cy="1219200"/>
          </a:xfrm>
        </p:spPr>
        <p:txBody>
          <a:bodyPr>
            <a:noAutofit/>
          </a:bodyPr>
          <a:lstStyle/>
          <a:p>
            <a:r>
              <a:rPr lang="en-US" sz="4800" dirty="0"/>
              <a:t>Which toss decision helped team in winning matches</a:t>
            </a:r>
            <a:br>
              <a:rPr lang="en-US" sz="4800" dirty="0"/>
            </a:br>
            <a:endParaRPr lang="en-US" sz="4800" dirty="0"/>
          </a:p>
        </p:txBody>
      </p:sp>
      <p:pic>
        <p:nvPicPr>
          <p:cNvPr id="4" name="Picture 3"/>
          <p:cNvPicPr>
            <a:picLocks noChangeAspect="1"/>
          </p:cNvPicPr>
          <p:nvPr/>
        </p:nvPicPr>
        <p:blipFill>
          <a:blip r:embed="rId2"/>
          <a:stretch>
            <a:fillRect/>
          </a:stretch>
        </p:blipFill>
        <p:spPr>
          <a:xfrm>
            <a:off x="507999" y="2743200"/>
            <a:ext cx="6695933" cy="5981700"/>
          </a:xfrm>
          <a:prstGeom prst="rect">
            <a:avLst/>
          </a:prstGeom>
        </p:spPr>
      </p:pic>
      <p:sp>
        <p:nvSpPr>
          <p:cNvPr id="3" name="Text Placeholder 2"/>
          <p:cNvSpPr>
            <a:spLocks noGrp="1"/>
          </p:cNvSpPr>
          <p:nvPr>
            <p:ph type="body" idx="1"/>
          </p:nvPr>
        </p:nvSpPr>
        <p:spPr/>
        <p:txBody>
          <a:bodyPr/>
          <a:lstStyle/>
          <a:p>
            <a:r>
              <a:rPr lang="en-US" dirty="0"/>
              <a:t> </a:t>
            </a:r>
          </a:p>
        </p:txBody>
      </p:sp>
      <p:sp>
        <p:nvSpPr>
          <p:cNvPr id="6" name="TextBox 5"/>
          <p:cNvSpPr txBox="1"/>
          <p:nvPr/>
        </p:nvSpPr>
        <p:spPr>
          <a:xfrm>
            <a:off x="7602466" y="4953000"/>
            <a:ext cx="449580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Opting for Field First helped the team to win the match in most of the cases</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271504883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295400"/>
            <a:ext cx="11988800" cy="1219200"/>
          </a:xfrm>
        </p:spPr>
        <p:txBody>
          <a:bodyPr>
            <a:noAutofit/>
          </a:bodyPr>
          <a:lstStyle/>
          <a:p>
            <a:pPr>
              <a:lnSpc>
                <a:spcPct val="100000"/>
              </a:lnSpc>
              <a:spcBef>
                <a:spcPts val="0"/>
              </a:spcBef>
            </a:pPr>
            <a:r>
              <a:rPr lang="en-US" sz="4400" dirty="0"/>
              <a:t>In each team, what was the team captain's choice , after winning the toss</a:t>
            </a:r>
            <a:r>
              <a:rPr lang="en-US" sz="6600" dirty="0"/>
              <a:t> </a:t>
            </a:r>
            <a:br>
              <a:rPr lang="en-US" sz="6600" dirty="0"/>
            </a:br>
            <a:endParaRPr lang="en-US" sz="6600" dirty="0"/>
          </a:p>
        </p:txBody>
      </p:sp>
      <p:pic>
        <p:nvPicPr>
          <p:cNvPr id="4" name="Picture 3"/>
          <p:cNvPicPr>
            <a:picLocks noChangeAspect="1"/>
          </p:cNvPicPr>
          <p:nvPr/>
        </p:nvPicPr>
        <p:blipFill>
          <a:blip r:embed="rId2"/>
          <a:stretch>
            <a:fillRect/>
          </a:stretch>
        </p:blipFill>
        <p:spPr>
          <a:xfrm>
            <a:off x="508001" y="2590763"/>
            <a:ext cx="11692710" cy="6134137"/>
          </a:xfrm>
          <a:prstGeom prst="rect">
            <a:avLst/>
          </a:prstGeom>
        </p:spPr>
      </p:pic>
      <p:sp>
        <p:nvSpPr>
          <p:cNvPr id="3" name="Text Placeholder 2"/>
          <p:cNvSpPr>
            <a:spLocks noGrp="1"/>
          </p:cNvSpPr>
          <p:nvPr>
            <p:ph type="body" idx="1"/>
          </p:nvPr>
        </p:nvSpPr>
        <p:spPr>
          <a:xfrm>
            <a:off x="508000" y="2628900"/>
            <a:ext cx="11988800" cy="6819900"/>
          </a:xfrm>
        </p:spPr>
        <p:txBody>
          <a:bodyPr>
            <a:normAutofit fontScale="70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After winning the toss, RCB/KKR opted for field and CSK opted for Bat most of the times</a:t>
            </a:r>
            <a:endParaRPr lang="en-US" dirty="0"/>
          </a:p>
        </p:txBody>
      </p:sp>
    </p:spTree>
    <p:extLst>
      <p:ext uri="{BB962C8B-B14F-4D97-AF65-F5344CB8AC3E}">
        <p14:creationId xmlns:p14="http://schemas.microsoft.com/office/powerpoint/2010/main" val="6098355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Is Winning Toss == Winning Match</a:t>
            </a:r>
            <a:br>
              <a:rPr lang="en-US" sz="4800" dirty="0"/>
            </a:br>
            <a:endParaRPr lang="en-US" sz="4800" dirty="0"/>
          </a:p>
        </p:txBody>
      </p:sp>
      <p:pic>
        <p:nvPicPr>
          <p:cNvPr id="5" name="Picture 4"/>
          <p:cNvPicPr>
            <a:picLocks noChangeAspect="1"/>
          </p:cNvPicPr>
          <p:nvPr/>
        </p:nvPicPr>
        <p:blipFill>
          <a:blip r:embed="rId2"/>
          <a:stretch>
            <a:fillRect/>
          </a:stretch>
        </p:blipFill>
        <p:spPr>
          <a:xfrm>
            <a:off x="512618" y="2628900"/>
            <a:ext cx="5837382" cy="5981700"/>
          </a:xfrm>
          <a:prstGeom prst="rect">
            <a:avLst/>
          </a:prstGeom>
        </p:spPr>
      </p:pic>
      <p:sp>
        <p:nvSpPr>
          <p:cNvPr id="3" name="Text Placeholder 2"/>
          <p:cNvSpPr>
            <a:spLocks noGrp="1"/>
          </p:cNvSpPr>
          <p:nvPr>
            <p:ph type="body" idx="1"/>
          </p:nvPr>
        </p:nvSpPr>
        <p:spPr/>
        <p:txBody>
          <a:bodyPr/>
          <a:lstStyle/>
          <a:p>
            <a:r>
              <a:rPr lang="en-US" dirty="0"/>
              <a:t> </a:t>
            </a:r>
          </a:p>
        </p:txBody>
      </p:sp>
      <p:sp>
        <p:nvSpPr>
          <p:cNvPr id="6" name="TextBox 5"/>
          <p:cNvSpPr txBox="1"/>
          <p:nvPr/>
        </p:nvSpPr>
        <p:spPr>
          <a:xfrm>
            <a:off x="6807200" y="5014456"/>
            <a:ext cx="434340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If th</a:t>
            </a:r>
            <a:r>
              <a:rPr lang="en-US" dirty="0"/>
              <a:t>e toss is won  by a team , then there is &gt;50%</a:t>
            </a:r>
            <a:r>
              <a:rPr kumimoji="0" lang="en-US" sz="2400" b="0" i="0" u="none" strike="noStrike" cap="none" spc="0" normalizeH="0" baseline="0" dirty="0">
                <a:ln>
                  <a:noFill/>
                </a:ln>
                <a:solidFill>
                  <a:srgbClr val="414141"/>
                </a:solidFill>
                <a:effectLst/>
                <a:uFillTx/>
                <a:latin typeface="Palatino"/>
                <a:ea typeface="Palatino"/>
                <a:cs typeface="Palatino"/>
                <a:sym typeface="Palatino"/>
              </a:rPr>
              <a:t> chance for that team to win the match</a:t>
            </a:r>
          </a:p>
        </p:txBody>
      </p:sp>
    </p:spTree>
    <p:extLst>
      <p:ext uri="{BB962C8B-B14F-4D97-AF65-F5344CB8AC3E}">
        <p14:creationId xmlns:p14="http://schemas.microsoft.com/office/powerpoint/2010/main" val="380186793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066800"/>
            <a:ext cx="11988800" cy="1219200"/>
          </a:xfrm>
        </p:spPr>
        <p:txBody>
          <a:bodyPr>
            <a:noAutofit/>
          </a:bodyPr>
          <a:lstStyle/>
          <a:p>
            <a:r>
              <a:rPr lang="en-US" sz="4800" dirty="0"/>
              <a:t>Which Team had played and won maximum finals</a:t>
            </a:r>
            <a:br>
              <a:rPr lang="en-US" sz="4800" dirty="0"/>
            </a:br>
            <a:endParaRPr lang="en-US" sz="4800" dirty="0"/>
          </a:p>
        </p:txBody>
      </p:sp>
      <p:pic>
        <p:nvPicPr>
          <p:cNvPr id="5" name="Picture 4"/>
          <p:cNvPicPr>
            <a:picLocks noChangeAspect="1"/>
          </p:cNvPicPr>
          <p:nvPr/>
        </p:nvPicPr>
        <p:blipFill>
          <a:blip r:embed="rId2"/>
          <a:stretch>
            <a:fillRect/>
          </a:stretch>
        </p:blipFill>
        <p:spPr>
          <a:xfrm>
            <a:off x="507999" y="2628900"/>
            <a:ext cx="8890001" cy="6096000"/>
          </a:xfrm>
          <a:prstGeom prst="rect">
            <a:avLst/>
          </a:prstGeom>
        </p:spPr>
      </p:pic>
      <p:sp>
        <p:nvSpPr>
          <p:cNvPr id="3" name="Text Placeholder 2"/>
          <p:cNvSpPr>
            <a:spLocks noGrp="1"/>
          </p:cNvSpPr>
          <p:nvPr>
            <p:ph type="body" idx="1"/>
          </p:nvPr>
        </p:nvSpPr>
        <p:spPr/>
        <p:txBody>
          <a:bodyPr/>
          <a:lstStyle/>
          <a:p>
            <a:r>
              <a:rPr lang="en-US" dirty="0"/>
              <a:t> </a:t>
            </a:r>
          </a:p>
        </p:txBody>
      </p:sp>
      <p:sp>
        <p:nvSpPr>
          <p:cNvPr id="6" name="TextBox 5"/>
          <p:cNvSpPr txBox="1"/>
          <p:nvPr/>
        </p:nvSpPr>
        <p:spPr>
          <a:xfrm>
            <a:off x="9004300" y="4517608"/>
            <a:ext cx="388620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CSK has played</a:t>
            </a:r>
            <a:r>
              <a:rPr kumimoji="0" lang="en-US" sz="2400" b="0" i="0" u="none" strike="noStrike" cap="none" spc="0" normalizeH="0" dirty="0">
                <a:ln>
                  <a:noFill/>
                </a:ln>
                <a:solidFill>
                  <a:srgbClr val="414141"/>
                </a:solidFill>
                <a:effectLst/>
                <a:uFillTx/>
                <a:latin typeface="Palatino"/>
                <a:ea typeface="Palatino"/>
                <a:cs typeface="Palatino"/>
                <a:sym typeface="Palatino"/>
              </a:rPr>
              <a:t> most of the finals and won most of the time</a:t>
            </a:r>
          </a:p>
          <a:p>
            <a:pPr marL="0" marR="0" indent="0" algn="ctr" defTabSz="584200" rtl="0" fontAlgn="auto" latinLnBrk="0" hangingPunct="0">
              <a:lnSpc>
                <a:spcPct val="100000"/>
              </a:lnSpc>
              <a:spcBef>
                <a:spcPts val="0"/>
              </a:spcBef>
              <a:spcAft>
                <a:spcPts val="0"/>
              </a:spcAft>
              <a:buClrTx/>
              <a:buSzTx/>
              <a:buFontTx/>
              <a:buNone/>
              <a:tabLst/>
            </a:pPr>
            <a:endParaRPr lang="en-US" dirty="0"/>
          </a:p>
          <a:p>
            <a:pPr marL="0" marR="0" indent="0" algn="ctr" defTabSz="584200" rtl="0" fontAlgn="auto" latinLnBrk="0" hangingPunct="0">
              <a:lnSpc>
                <a:spcPct val="100000"/>
              </a:lnSpc>
              <a:spcBef>
                <a:spcPts val="0"/>
              </a:spcBef>
              <a:spcAft>
                <a:spcPts val="0"/>
              </a:spcAft>
              <a:buClrTx/>
              <a:buSzTx/>
              <a:buFontTx/>
              <a:buNone/>
              <a:tabLst/>
            </a:pPr>
            <a:r>
              <a:rPr lang="en-US" baseline="0" dirty="0"/>
              <a:t>RCB</a:t>
            </a:r>
            <a:r>
              <a:rPr lang="en-US" dirty="0"/>
              <a:t> had played finals but never won the cup</a:t>
            </a:r>
            <a:endParaRPr lang="en-US" baseline="0" dirty="0"/>
          </a:p>
        </p:txBody>
      </p:sp>
    </p:spTree>
    <p:extLst>
      <p:ext uri="{BB962C8B-B14F-4D97-AF65-F5344CB8AC3E}">
        <p14:creationId xmlns:p14="http://schemas.microsoft.com/office/powerpoint/2010/main" val="424617054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990600"/>
            <a:ext cx="11988800" cy="1219200"/>
          </a:xfrm>
        </p:spPr>
        <p:txBody>
          <a:bodyPr>
            <a:noAutofit/>
          </a:bodyPr>
          <a:lstStyle/>
          <a:p>
            <a:r>
              <a:rPr lang="en-US" sz="4400" dirty="0"/>
              <a:t>In Finals, does the toss winner team has more chances of winning the game</a:t>
            </a:r>
            <a:br>
              <a:rPr lang="en-US" sz="4400" dirty="0"/>
            </a:br>
            <a:endParaRPr lang="en-US" sz="4400" dirty="0"/>
          </a:p>
        </p:txBody>
      </p:sp>
      <p:pic>
        <p:nvPicPr>
          <p:cNvPr id="6" name="Picture 5"/>
          <p:cNvPicPr>
            <a:picLocks noChangeAspect="1"/>
          </p:cNvPicPr>
          <p:nvPr/>
        </p:nvPicPr>
        <p:blipFill>
          <a:blip r:embed="rId2"/>
          <a:stretch>
            <a:fillRect/>
          </a:stretch>
        </p:blipFill>
        <p:spPr>
          <a:xfrm>
            <a:off x="519544" y="2743200"/>
            <a:ext cx="8100219" cy="5981700"/>
          </a:xfrm>
          <a:prstGeom prst="rect">
            <a:avLst/>
          </a:prstGeom>
        </p:spPr>
      </p:pic>
      <p:sp>
        <p:nvSpPr>
          <p:cNvPr id="3" name="Text Placeholder 2"/>
          <p:cNvSpPr>
            <a:spLocks noGrp="1"/>
          </p:cNvSpPr>
          <p:nvPr>
            <p:ph type="body" idx="1"/>
          </p:nvPr>
        </p:nvSpPr>
        <p:spPr/>
        <p:txBody>
          <a:bodyPr/>
          <a:lstStyle/>
          <a:p>
            <a:r>
              <a:rPr lang="en-US" dirty="0"/>
              <a:t> </a:t>
            </a:r>
          </a:p>
        </p:txBody>
      </p:sp>
      <p:sp>
        <p:nvSpPr>
          <p:cNvPr id="7" name="TextBox 6"/>
          <p:cNvSpPr txBox="1"/>
          <p:nvPr/>
        </p:nvSpPr>
        <p:spPr>
          <a:xfrm>
            <a:off x="8788400" y="4944090"/>
            <a:ext cx="3888581"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In a finals match,</a:t>
            </a:r>
            <a:r>
              <a:rPr kumimoji="0" lang="en-US" sz="2400" b="0" i="0" u="none" strike="noStrike" cap="none" spc="0" normalizeH="0" dirty="0">
                <a:ln>
                  <a:noFill/>
                </a:ln>
                <a:solidFill>
                  <a:srgbClr val="414141"/>
                </a:solidFill>
                <a:effectLst/>
                <a:uFillTx/>
                <a:latin typeface="Palatino"/>
                <a:ea typeface="Palatino"/>
                <a:cs typeface="Palatino"/>
                <a:sym typeface="Palatino"/>
              </a:rPr>
              <a:t> </a:t>
            </a:r>
            <a:r>
              <a:rPr lang="en-US" dirty="0"/>
              <a:t>The team which wins the toss has more chances of winning the match</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78896380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066800"/>
            <a:ext cx="11988800" cy="1219200"/>
          </a:xfrm>
        </p:spPr>
        <p:txBody>
          <a:bodyPr>
            <a:noAutofit/>
          </a:bodyPr>
          <a:lstStyle/>
          <a:p>
            <a:r>
              <a:rPr lang="en-US" sz="4800" dirty="0"/>
              <a:t>To win a finals match, What is best option to select after winning the toss </a:t>
            </a:r>
            <a:br>
              <a:rPr lang="en-US" sz="4800" dirty="0"/>
            </a:br>
            <a:endParaRPr lang="en-US" sz="4800" dirty="0"/>
          </a:p>
        </p:txBody>
      </p:sp>
      <p:pic>
        <p:nvPicPr>
          <p:cNvPr id="4" name="Picture 3"/>
          <p:cNvPicPr>
            <a:picLocks noChangeAspect="1"/>
          </p:cNvPicPr>
          <p:nvPr/>
        </p:nvPicPr>
        <p:blipFill>
          <a:blip r:embed="rId2"/>
          <a:stretch>
            <a:fillRect/>
          </a:stretch>
        </p:blipFill>
        <p:spPr>
          <a:xfrm>
            <a:off x="508000" y="2642754"/>
            <a:ext cx="8977804" cy="6196445"/>
          </a:xfrm>
          <a:prstGeom prst="rect">
            <a:avLst/>
          </a:prstGeom>
        </p:spPr>
      </p:pic>
      <p:sp>
        <p:nvSpPr>
          <p:cNvPr id="3" name="Text Placeholder 2"/>
          <p:cNvSpPr>
            <a:spLocks noGrp="1"/>
          </p:cNvSpPr>
          <p:nvPr>
            <p:ph type="body" idx="1"/>
          </p:nvPr>
        </p:nvSpPr>
        <p:spPr/>
        <p:txBody>
          <a:bodyPr/>
          <a:lstStyle/>
          <a:p>
            <a:r>
              <a:rPr lang="en-US" b="1" dirty="0"/>
              <a:t> </a:t>
            </a:r>
          </a:p>
        </p:txBody>
      </p:sp>
      <p:sp>
        <p:nvSpPr>
          <p:cNvPr id="5" name="TextBox 4"/>
          <p:cNvSpPr txBox="1"/>
          <p:nvPr/>
        </p:nvSpPr>
        <p:spPr>
          <a:xfrm>
            <a:off x="9476568" y="3909536"/>
            <a:ext cx="3010996"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Selection Batting first after winning</a:t>
            </a:r>
            <a:r>
              <a:rPr kumimoji="0" lang="en-US" sz="2400" b="0" i="0" u="none" strike="noStrike" cap="none" spc="0" normalizeH="0" dirty="0">
                <a:ln>
                  <a:noFill/>
                </a:ln>
                <a:solidFill>
                  <a:srgbClr val="414141"/>
                </a:solidFill>
                <a:effectLst/>
                <a:uFillTx/>
                <a:latin typeface="Palatino"/>
                <a:ea typeface="Palatino"/>
                <a:cs typeface="Palatino"/>
                <a:sym typeface="Palatino"/>
              </a:rPr>
              <a:t> the toss in Finals match is the best option to win the match</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22251195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800100"/>
            <a:ext cx="11988800" cy="876300"/>
          </a:xfrm>
        </p:spPr>
        <p:txBody>
          <a:bodyPr>
            <a:normAutofit/>
          </a:bodyPr>
          <a:lstStyle/>
          <a:p>
            <a:r>
              <a:rPr lang="en-US" sz="4800" dirty="0"/>
              <a:t>About IPL</a:t>
            </a:r>
          </a:p>
        </p:txBody>
      </p:sp>
      <p:sp>
        <p:nvSpPr>
          <p:cNvPr id="3" name="Text Placeholder 2"/>
          <p:cNvSpPr>
            <a:spLocks noGrp="1"/>
          </p:cNvSpPr>
          <p:nvPr>
            <p:ph type="body" idx="1"/>
          </p:nvPr>
        </p:nvSpPr>
        <p:spPr>
          <a:xfrm>
            <a:off x="508000" y="2209800"/>
            <a:ext cx="11988800" cy="6515100"/>
          </a:xfrm>
        </p:spPr>
        <p:txBody>
          <a:bodyPr>
            <a:normAutofit fontScale="85000" lnSpcReduction="20000"/>
          </a:bodyPr>
          <a:lstStyle/>
          <a:p>
            <a:pPr>
              <a:buFont typeface="Wingdings" panose="05000000000000000000" pitchFamily="2" charset="2"/>
              <a:buChar char="Ø"/>
            </a:pPr>
            <a:r>
              <a:rPr lang="en-US" dirty="0"/>
              <a:t>The Indian Premier League (IPL) is a professional Twenty20 cricket league in India contested during March or April and May of every year by eight teams representing eight different cities in India</a:t>
            </a:r>
          </a:p>
          <a:p>
            <a:pPr>
              <a:buFont typeface="Wingdings" panose="05000000000000000000" pitchFamily="2" charset="2"/>
              <a:buChar char="Ø"/>
            </a:pPr>
            <a:r>
              <a:rPr lang="en-US" dirty="0"/>
              <a:t>The league was founded by the Board of Control for Cricket in India (BCCI) in 2008, and is regarded as the brainchild of </a:t>
            </a:r>
            <a:r>
              <a:rPr lang="en-US" dirty="0" err="1"/>
              <a:t>Lalit</a:t>
            </a:r>
            <a:r>
              <a:rPr lang="en-US" dirty="0"/>
              <a:t> Modi, the founder and former commissioner of the league</a:t>
            </a:r>
          </a:p>
          <a:p>
            <a:pPr>
              <a:buFont typeface="Wingdings" panose="05000000000000000000" pitchFamily="2" charset="2"/>
              <a:buChar char="Ø"/>
            </a:pPr>
            <a:r>
              <a:rPr lang="en-US" dirty="0"/>
              <a:t>The IPL is the most-attended cricket league in the world and in 2014 ranked sixth by average attendance among all sports league</a:t>
            </a:r>
          </a:p>
          <a:p>
            <a:pPr>
              <a:buFont typeface="Wingdings" panose="05000000000000000000" pitchFamily="2" charset="2"/>
              <a:buChar char="Ø"/>
            </a:pPr>
            <a:r>
              <a:rPr lang="en-US" dirty="0"/>
              <a:t>The brand value of IPL in 2018 was US$6.3 billion</a:t>
            </a:r>
          </a:p>
          <a:p>
            <a:pPr>
              <a:buFont typeface="Wingdings" panose="05000000000000000000" pitchFamily="2" charset="2"/>
              <a:buChar char="Ø"/>
            </a:pPr>
            <a:r>
              <a:rPr lang="en-US" dirty="0"/>
              <a:t>The 2015 IPL season contributed ₹12,543.5 billion to the GDP of the Indian economy</a:t>
            </a:r>
            <a:endParaRPr lang="en-US" dirty="0"/>
          </a:p>
        </p:txBody>
      </p:sp>
    </p:spTree>
    <p:extLst>
      <p:ext uri="{BB962C8B-B14F-4D97-AF65-F5344CB8AC3E}">
        <p14:creationId xmlns:p14="http://schemas.microsoft.com/office/powerpoint/2010/main" val="761979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45" y="533400"/>
            <a:ext cx="11988800" cy="1219200"/>
          </a:xfrm>
        </p:spPr>
        <p:txBody>
          <a:bodyPr>
            <a:normAutofit/>
          </a:bodyPr>
          <a:lstStyle/>
          <a:p>
            <a:r>
              <a:rPr lang="en-US" sz="6000" dirty="0"/>
              <a:t>Which Teams?</a:t>
            </a:r>
          </a:p>
        </p:txBody>
      </p:sp>
      <p:sp>
        <p:nvSpPr>
          <p:cNvPr id="3" name="Text Placeholder 2"/>
          <p:cNvSpPr>
            <a:spLocks noGrp="1"/>
          </p:cNvSpPr>
          <p:nvPr>
            <p:ph type="body" idx="1"/>
          </p:nvPr>
        </p:nvSpPr>
        <p:spPr>
          <a:xfrm>
            <a:off x="544945" y="3352800"/>
            <a:ext cx="11988800" cy="6096000"/>
          </a:xfrm>
        </p:spPr>
        <p:txBody>
          <a:bodyPr>
            <a:normAutofit fontScale="92500" lnSpcReduction="10000"/>
          </a:bodyPr>
          <a:lstStyle/>
          <a:p>
            <a:pPr>
              <a:buFont typeface="Wingdings" panose="05000000000000000000" pitchFamily="2" charset="2"/>
              <a:buChar char="Ø"/>
            </a:pPr>
            <a:r>
              <a:rPr lang="en-US" sz="2800" b="1" dirty="0"/>
              <a:t>Has won by maximum runs? </a:t>
            </a:r>
            <a:r>
              <a:rPr lang="en-US" sz="2800" dirty="0"/>
              <a:t>MI has won by 144 Runs in a Pre-Qualifier match against DD in season 2017</a:t>
            </a:r>
          </a:p>
          <a:p>
            <a:pPr>
              <a:buFont typeface="Wingdings" panose="05000000000000000000" pitchFamily="2" charset="2"/>
              <a:buChar char="Ø"/>
            </a:pPr>
            <a:r>
              <a:rPr lang="en-US" sz="2800" b="1" dirty="0"/>
              <a:t>Has won by max 10 wickets? </a:t>
            </a:r>
            <a:r>
              <a:rPr lang="en-US" sz="2800" dirty="0"/>
              <a:t>KKR,KXIP,DC,DD,RR,MI,CSK,RCB,SRH has won by 10 wickets in few matches</a:t>
            </a:r>
          </a:p>
          <a:p>
            <a:pPr>
              <a:buFont typeface="Wingdings" panose="05000000000000000000" pitchFamily="2" charset="2"/>
              <a:buChar char="Ø"/>
            </a:pPr>
            <a:r>
              <a:rPr lang="en-US" sz="2800" b="1" dirty="0"/>
              <a:t>Has won by minimum of 1 run? </a:t>
            </a:r>
            <a:r>
              <a:rPr lang="en-US" sz="2800" dirty="0"/>
              <a:t>MI,KXIP,DD,CSK,GL,RCB</a:t>
            </a:r>
          </a:p>
          <a:p>
            <a:pPr>
              <a:buFont typeface="Wingdings" panose="05000000000000000000" pitchFamily="2" charset="2"/>
              <a:buChar char="Ø"/>
            </a:pPr>
            <a:r>
              <a:rPr lang="en-US" sz="2800" b="1" dirty="0"/>
              <a:t>Has won by minimum of 1 wicket? </a:t>
            </a:r>
            <a:r>
              <a:rPr lang="en-US" sz="2800" dirty="0"/>
              <a:t>KKR,CSK,SRH</a:t>
            </a:r>
          </a:p>
          <a:p>
            <a:pPr>
              <a:buFont typeface="Wingdings" panose="05000000000000000000" pitchFamily="2" charset="2"/>
              <a:buChar char="Ø"/>
            </a:pPr>
            <a:r>
              <a:rPr lang="en-US" sz="2800" b="1" dirty="0"/>
              <a:t>Winners of IPL for each Season? </a:t>
            </a:r>
            <a:r>
              <a:rPr lang="en-US" sz="2800" dirty="0"/>
              <a:t>IPL2008 - RR, IPL2009DC, IPL2010-CSK, IPL2011-CSK, IPL2012-KKR, IPL2013-MI, IPL2014-KKR, IPL2015-MI, IPL2016-SRH, IPL2017-MI, IPL-2018-CSK</a:t>
            </a:r>
          </a:p>
          <a:p>
            <a:pPr>
              <a:buFont typeface="Wingdings" panose="05000000000000000000" pitchFamily="2" charset="2"/>
              <a:buChar char="Ø"/>
            </a:pPr>
            <a:r>
              <a:rPr lang="en-US" sz="2800" b="1" dirty="0"/>
              <a:t>Total Matches with Super Overs: </a:t>
            </a:r>
            <a:r>
              <a:rPr lang="en-US" sz="2800" dirty="0"/>
              <a:t>7</a:t>
            </a:r>
          </a:p>
          <a:p>
            <a:pPr>
              <a:buFont typeface="Wingdings" panose="05000000000000000000" pitchFamily="2" charset="2"/>
              <a:buChar char="Ø"/>
            </a:pPr>
            <a:r>
              <a:rPr lang="en-US" sz="2800" b="1" dirty="0"/>
              <a:t>Teams who haven’t ever played a super over are</a:t>
            </a:r>
            <a:r>
              <a:rPr lang="en-US" sz="2800" dirty="0"/>
              <a:t>: ['DC', 'RPS', 'KTK', 'PW']</a:t>
            </a:r>
          </a:p>
          <a:p>
            <a:pPr>
              <a:buFont typeface="Wingdings" panose="05000000000000000000" pitchFamily="2" charset="2"/>
              <a:buChar char="Ø"/>
            </a:pPr>
            <a:endParaRPr lang="en-US" b="1"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35052108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t>Which is Best Defending Team</a:t>
            </a:r>
            <a:br>
              <a:rPr lang="en-US" sz="5400" dirty="0"/>
            </a:br>
            <a:endParaRPr lang="en-US" sz="5400" dirty="0"/>
          </a:p>
        </p:txBody>
      </p:sp>
      <p:pic>
        <p:nvPicPr>
          <p:cNvPr id="4" name="Picture 3"/>
          <p:cNvPicPr>
            <a:picLocks noChangeAspect="1"/>
          </p:cNvPicPr>
          <p:nvPr/>
        </p:nvPicPr>
        <p:blipFill>
          <a:blip r:embed="rId2"/>
          <a:stretch>
            <a:fillRect/>
          </a:stretch>
        </p:blipFill>
        <p:spPr>
          <a:xfrm>
            <a:off x="508000" y="1752600"/>
            <a:ext cx="12395200" cy="7239000"/>
          </a:xfrm>
          <a:prstGeom prst="rect">
            <a:avLst/>
          </a:prstGeom>
        </p:spPr>
      </p:pic>
      <p:sp>
        <p:nvSpPr>
          <p:cNvPr id="3" name="Text Placeholder 2"/>
          <p:cNvSpPr>
            <a:spLocks noGrp="1"/>
          </p:cNvSpPr>
          <p:nvPr>
            <p:ph type="body" idx="1"/>
          </p:nvPr>
        </p:nvSpPr>
        <p:spPr>
          <a:xfrm>
            <a:off x="508000" y="1905000"/>
            <a:ext cx="11988800" cy="7315200"/>
          </a:xfrm>
        </p:spPr>
        <p:txBody>
          <a:bodyPr/>
          <a:lstStyle/>
          <a:p>
            <a:r>
              <a:rPr lang="en-US" dirty="0"/>
              <a:t> </a:t>
            </a:r>
          </a:p>
        </p:txBody>
      </p:sp>
      <p:sp>
        <p:nvSpPr>
          <p:cNvPr id="5" name="Oval 4"/>
          <p:cNvSpPr/>
          <p:nvPr/>
        </p:nvSpPr>
        <p:spPr>
          <a:xfrm>
            <a:off x="1016000" y="4572000"/>
            <a:ext cx="10972800" cy="685800"/>
          </a:xfrm>
          <a:prstGeom prst="ellipse">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6" name="Oval 5"/>
          <p:cNvSpPr/>
          <p:nvPr/>
        </p:nvSpPr>
        <p:spPr>
          <a:xfrm>
            <a:off x="1473200" y="4572000"/>
            <a:ext cx="11023600" cy="685800"/>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Tree>
    <p:extLst>
      <p:ext uri="{BB962C8B-B14F-4D97-AF65-F5344CB8AC3E}">
        <p14:creationId xmlns:p14="http://schemas.microsoft.com/office/powerpoint/2010/main" val="128626949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990600"/>
            <a:ext cx="11988800" cy="1219200"/>
          </a:xfrm>
        </p:spPr>
        <p:txBody>
          <a:bodyPr>
            <a:noAutofit/>
          </a:bodyPr>
          <a:lstStyle/>
          <a:p>
            <a:r>
              <a:rPr lang="en-US" sz="6000" dirty="0"/>
              <a:t>Which is Best Chasing Team</a:t>
            </a:r>
            <a:br>
              <a:rPr lang="en-US" sz="6000" dirty="0"/>
            </a:br>
            <a:endParaRPr lang="en-US" sz="6000" dirty="0"/>
          </a:p>
        </p:txBody>
      </p:sp>
      <p:pic>
        <p:nvPicPr>
          <p:cNvPr id="4" name="Picture 3"/>
          <p:cNvPicPr>
            <a:picLocks noChangeAspect="1"/>
          </p:cNvPicPr>
          <p:nvPr/>
        </p:nvPicPr>
        <p:blipFill>
          <a:blip r:embed="rId2"/>
          <a:stretch>
            <a:fillRect/>
          </a:stretch>
        </p:blipFill>
        <p:spPr>
          <a:xfrm>
            <a:off x="508000" y="2095500"/>
            <a:ext cx="12319000" cy="7162800"/>
          </a:xfrm>
          <a:prstGeom prst="rect">
            <a:avLst/>
          </a:prstGeom>
        </p:spPr>
      </p:pic>
      <p:sp>
        <p:nvSpPr>
          <p:cNvPr id="3" name="Text Placeholder 2"/>
          <p:cNvSpPr>
            <a:spLocks noGrp="1"/>
          </p:cNvSpPr>
          <p:nvPr>
            <p:ph type="body" idx="1"/>
          </p:nvPr>
        </p:nvSpPr>
        <p:spPr/>
        <p:txBody>
          <a:bodyPr/>
          <a:lstStyle/>
          <a:p>
            <a:r>
              <a:rPr lang="en-US" dirty="0"/>
              <a:t> </a:t>
            </a:r>
          </a:p>
        </p:txBody>
      </p:sp>
      <p:sp>
        <p:nvSpPr>
          <p:cNvPr id="5" name="Rectangle 4"/>
          <p:cNvSpPr/>
          <p:nvPr/>
        </p:nvSpPr>
        <p:spPr>
          <a:xfrm>
            <a:off x="1016000" y="3429000"/>
            <a:ext cx="10668000" cy="609600"/>
          </a:xfrm>
          <a:prstGeom prst="rect">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Tree>
    <p:extLst>
      <p:ext uri="{BB962C8B-B14F-4D97-AF65-F5344CB8AC3E}">
        <p14:creationId xmlns:p14="http://schemas.microsoft.com/office/powerpoint/2010/main" val="179578638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2" y="1143000"/>
            <a:ext cx="11988800" cy="1219200"/>
          </a:xfrm>
        </p:spPr>
        <p:txBody>
          <a:bodyPr>
            <a:noAutofit/>
          </a:bodyPr>
          <a:lstStyle/>
          <a:p>
            <a:r>
              <a:rPr lang="en-US" sz="5400" dirty="0"/>
              <a:t>Which teams have played more number of matches</a:t>
            </a:r>
            <a:br>
              <a:rPr lang="en-US" sz="5400" dirty="0"/>
            </a:br>
            <a:endParaRPr lang="en-US" sz="5400" dirty="0"/>
          </a:p>
        </p:txBody>
      </p:sp>
      <p:pic>
        <p:nvPicPr>
          <p:cNvPr id="4" name="Picture 3"/>
          <p:cNvPicPr>
            <a:picLocks noChangeAspect="1"/>
          </p:cNvPicPr>
          <p:nvPr/>
        </p:nvPicPr>
        <p:blipFill>
          <a:blip r:embed="rId2"/>
          <a:stretch>
            <a:fillRect/>
          </a:stretch>
        </p:blipFill>
        <p:spPr>
          <a:xfrm>
            <a:off x="378747" y="2628900"/>
            <a:ext cx="12118053" cy="6249426"/>
          </a:xfrm>
          <a:prstGeom prst="rect">
            <a:avLst/>
          </a:prstGeom>
        </p:spPr>
      </p:pic>
      <p:sp>
        <p:nvSpPr>
          <p:cNvPr id="3" name="Text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133606496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988800" cy="1219200"/>
          </a:xfrm>
        </p:spPr>
        <p:txBody>
          <a:bodyPr>
            <a:noAutofit/>
          </a:bodyPr>
          <a:lstStyle/>
          <a:p>
            <a:r>
              <a:rPr lang="en-US" sz="4800" dirty="0"/>
              <a:t>Which teams have won more number of matches </a:t>
            </a:r>
            <a:br>
              <a:rPr lang="en-US" sz="4800" dirty="0"/>
            </a:br>
            <a:endParaRPr lang="en-US" sz="4800" dirty="0"/>
          </a:p>
        </p:txBody>
      </p:sp>
      <p:pic>
        <p:nvPicPr>
          <p:cNvPr id="4" name="Picture 3"/>
          <p:cNvPicPr>
            <a:picLocks noChangeAspect="1"/>
          </p:cNvPicPr>
          <p:nvPr/>
        </p:nvPicPr>
        <p:blipFill>
          <a:blip r:embed="rId2"/>
          <a:stretch>
            <a:fillRect/>
          </a:stretch>
        </p:blipFill>
        <p:spPr>
          <a:xfrm>
            <a:off x="508000" y="2236096"/>
            <a:ext cx="9956800" cy="6608605"/>
          </a:xfrm>
          <a:prstGeom prst="rect">
            <a:avLst/>
          </a:prstGeom>
        </p:spPr>
      </p:pic>
      <p:sp>
        <p:nvSpPr>
          <p:cNvPr id="3" name="Text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23124041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In which city D/L was applied more times?</a:t>
            </a:r>
            <a:br>
              <a:rPr lang="en-US" sz="4800" dirty="0"/>
            </a:br>
            <a:endParaRPr lang="en-US" sz="4800" dirty="0"/>
          </a:p>
        </p:txBody>
      </p:sp>
      <p:pic>
        <p:nvPicPr>
          <p:cNvPr id="4" name="Picture 3"/>
          <p:cNvPicPr>
            <a:picLocks noChangeAspect="1"/>
          </p:cNvPicPr>
          <p:nvPr/>
        </p:nvPicPr>
        <p:blipFill>
          <a:blip r:embed="rId2"/>
          <a:stretch>
            <a:fillRect/>
          </a:stretch>
        </p:blipFill>
        <p:spPr>
          <a:xfrm>
            <a:off x="434651" y="2628900"/>
            <a:ext cx="11435940" cy="6096000"/>
          </a:xfrm>
          <a:prstGeom prst="rect">
            <a:avLst/>
          </a:prstGeom>
        </p:spPr>
      </p:pic>
      <p:sp>
        <p:nvSpPr>
          <p:cNvPr id="3" name="Text Placeholder 2"/>
          <p:cNvSpPr>
            <a:spLocks noGrp="1"/>
          </p:cNvSpPr>
          <p:nvPr>
            <p:ph type="body" idx="1"/>
          </p:nvPr>
        </p:nvSpPr>
        <p:spPr/>
        <p:txBody>
          <a:bodyPr/>
          <a:lstStyle/>
          <a:p>
            <a:r>
              <a:rPr lang="en-US" dirty="0"/>
              <a:t> </a:t>
            </a:r>
          </a:p>
        </p:txBody>
      </p:sp>
      <p:sp>
        <p:nvSpPr>
          <p:cNvPr id="5" name="TextBox 4"/>
          <p:cNvSpPr txBox="1"/>
          <p:nvPr/>
        </p:nvSpPr>
        <p:spPr>
          <a:xfrm>
            <a:off x="4076700" y="3200400"/>
            <a:ext cx="48514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Kolkata</a:t>
            </a:r>
            <a:r>
              <a:rPr kumimoji="0" lang="en-US" sz="2400" b="0" i="0" u="none" strike="noStrike" cap="none" spc="0" normalizeH="0" dirty="0">
                <a:ln>
                  <a:noFill/>
                </a:ln>
                <a:solidFill>
                  <a:srgbClr val="414141"/>
                </a:solidFill>
                <a:effectLst/>
                <a:uFillTx/>
                <a:latin typeface="Palatino"/>
                <a:ea typeface="Palatino"/>
                <a:cs typeface="Palatino"/>
                <a:sym typeface="Palatino"/>
              </a:rPr>
              <a:t> had a rainy climate among all cities during IPL times</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397842905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990600"/>
            <a:ext cx="11988800" cy="1219200"/>
          </a:xfrm>
        </p:spPr>
        <p:txBody>
          <a:bodyPr>
            <a:noAutofit/>
          </a:bodyPr>
          <a:lstStyle/>
          <a:p>
            <a:r>
              <a:rPr lang="en-US" sz="5400" dirty="0"/>
              <a:t> Winning % of teams in IPL</a:t>
            </a:r>
            <a:br>
              <a:rPr lang="en-US" sz="5400" dirty="0"/>
            </a:br>
            <a:endParaRPr lang="en-US" sz="5400" dirty="0"/>
          </a:p>
        </p:txBody>
      </p:sp>
      <p:pic>
        <p:nvPicPr>
          <p:cNvPr id="4" name="Picture 3"/>
          <p:cNvPicPr>
            <a:picLocks noChangeAspect="1"/>
          </p:cNvPicPr>
          <p:nvPr/>
        </p:nvPicPr>
        <p:blipFill>
          <a:blip r:embed="rId2"/>
          <a:stretch>
            <a:fillRect/>
          </a:stretch>
        </p:blipFill>
        <p:spPr>
          <a:xfrm>
            <a:off x="508000" y="1905000"/>
            <a:ext cx="12090400" cy="7086599"/>
          </a:xfrm>
          <a:prstGeom prst="rect">
            <a:avLst/>
          </a:prstGeom>
        </p:spPr>
      </p:pic>
      <p:sp>
        <p:nvSpPr>
          <p:cNvPr id="3" name="Text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352898201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066800"/>
            <a:ext cx="11988800" cy="1219200"/>
          </a:xfrm>
        </p:spPr>
        <p:txBody>
          <a:bodyPr>
            <a:noAutofit/>
          </a:bodyPr>
          <a:lstStyle/>
          <a:p>
            <a:r>
              <a:rPr lang="en-US" sz="4800" dirty="0"/>
              <a:t>Matches won by each Team per each IPL Season </a:t>
            </a:r>
            <a:br>
              <a:rPr lang="en-US" sz="4800" dirty="0"/>
            </a:br>
            <a:endParaRPr lang="en-US" sz="4800" dirty="0"/>
          </a:p>
        </p:txBody>
      </p:sp>
      <p:pic>
        <p:nvPicPr>
          <p:cNvPr id="4" name="Picture 3"/>
          <p:cNvPicPr>
            <a:picLocks noChangeAspect="1"/>
          </p:cNvPicPr>
          <p:nvPr/>
        </p:nvPicPr>
        <p:blipFill>
          <a:blip r:embed="rId2"/>
          <a:stretch>
            <a:fillRect/>
          </a:stretch>
        </p:blipFill>
        <p:spPr>
          <a:xfrm rot="16200000">
            <a:off x="2752440" y="-473366"/>
            <a:ext cx="7195125" cy="12496799"/>
          </a:xfrm>
          <a:prstGeom prst="rect">
            <a:avLst/>
          </a:prstGeom>
        </p:spPr>
      </p:pic>
      <p:sp>
        <p:nvSpPr>
          <p:cNvPr id="3" name="Text Placeholder 2"/>
          <p:cNvSpPr>
            <a:spLocks noGrp="1"/>
          </p:cNvSpPr>
          <p:nvPr>
            <p:ph type="body" idx="1"/>
          </p:nvPr>
        </p:nvSpPr>
        <p:spPr/>
        <p:txBody>
          <a:bodyPr/>
          <a:lstStyle/>
          <a:p>
            <a:r>
              <a:rPr lang="en-US" dirty="0"/>
              <a:t> </a:t>
            </a:r>
          </a:p>
        </p:txBody>
      </p:sp>
      <p:sp>
        <p:nvSpPr>
          <p:cNvPr id="5" name="TextBox 4"/>
          <p:cNvSpPr txBox="1"/>
          <p:nvPr/>
        </p:nvSpPr>
        <p:spPr>
          <a:xfrm>
            <a:off x="7569200" y="2126871"/>
            <a:ext cx="56388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MI had most</a:t>
            </a:r>
            <a:r>
              <a:rPr kumimoji="0" lang="en-US" sz="2400" b="0" i="0" u="none" strike="noStrike" cap="none" spc="0" normalizeH="0" dirty="0">
                <a:ln>
                  <a:noFill/>
                </a:ln>
                <a:solidFill>
                  <a:srgbClr val="414141"/>
                </a:solidFill>
                <a:effectLst/>
                <a:uFillTx/>
                <a:latin typeface="Palatino"/>
                <a:ea typeface="Palatino"/>
                <a:cs typeface="Palatino"/>
                <a:sym typeface="Palatino"/>
              </a:rPr>
              <a:t> wins in IPL2013, RR in 2008IPL </a:t>
            </a:r>
            <a:r>
              <a:rPr kumimoji="0" lang="en-US" sz="2400" b="0" i="0" u="none" strike="noStrike" cap="none" spc="0" normalizeH="0" dirty="0" err="1">
                <a:ln>
                  <a:noFill/>
                </a:ln>
                <a:solidFill>
                  <a:srgbClr val="414141"/>
                </a:solidFill>
                <a:effectLst/>
                <a:uFillTx/>
                <a:latin typeface="Palatino"/>
                <a:ea typeface="Palatino"/>
                <a:cs typeface="Palatino"/>
                <a:sym typeface="Palatino"/>
              </a:rPr>
              <a:t>etc</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57297056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t>Total Matches vs Wins for Teams </a:t>
            </a:r>
          </a:p>
        </p:txBody>
      </p:sp>
      <p:pic>
        <p:nvPicPr>
          <p:cNvPr id="5" name="Picture 4"/>
          <p:cNvPicPr>
            <a:picLocks noChangeAspect="1"/>
          </p:cNvPicPr>
          <p:nvPr/>
        </p:nvPicPr>
        <p:blipFill>
          <a:blip r:embed="rId2"/>
          <a:stretch>
            <a:fillRect/>
          </a:stretch>
        </p:blipFill>
        <p:spPr>
          <a:xfrm>
            <a:off x="345268" y="2628900"/>
            <a:ext cx="9755754" cy="6286500"/>
          </a:xfrm>
          <a:prstGeom prst="rect">
            <a:avLst/>
          </a:prstGeom>
        </p:spPr>
      </p:pic>
      <p:sp>
        <p:nvSpPr>
          <p:cNvPr id="3" name="Text Placeholder 2"/>
          <p:cNvSpPr>
            <a:spLocks noGrp="1"/>
          </p:cNvSpPr>
          <p:nvPr>
            <p:ph type="body" idx="1"/>
          </p:nvPr>
        </p:nvSpPr>
        <p:spPr/>
        <p:txBody>
          <a:bodyPr/>
          <a:lstStyle/>
          <a:p>
            <a:r>
              <a:rPr lang="en-US" dirty="0"/>
              <a:t> </a:t>
            </a:r>
          </a:p>
        </p:txBody>
      </p:sp>
      <p:sp>
        <p:nvSpPr>
          <p:cNvPr id="6" name="TextBox 5"/>
          <p:cNvSpPr txBox="1"/>
          <p:nvPr/>
        </p:nvSpPr>
        <p:spPr>
          <a:xfrm>
            <a:off x="7112000" y="3090406"/>
            <a:ext cx="441960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MI has most wins in their total matches played</a:t>
            </a:r>
          </a:p>
          <a:p>
            <a:pPr marL="0" marR="0" indent="0" algn="ctr" defTabSz="584200" rtl="0" fontAlgn="auto" latinLnBrk="0" hangingPunct="0">
              <a:lnSpc>
                <a:spcPct val="100000"/>
              </a:lnSpc>
              <a:spcBef>
                <a:spcPts val="0"/>
              </a:spcBef>
              <a:spcAft>
                <a:spcPts val="0"/>
              </a:spcAft>
              <a:buClrTx/>
              <a:buSzTx/>
              <a:buFontTx/>
              <a:buNone/>
              <a:tabLst/>
            </a:pPr>
            <a:r>
              <a:rPr lang="en-US" dirty="0"/>
              <a:t>Along with  RCB/KKR</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346498258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Total runs across the seasons</a:t>
            </a:r>
          </a:p>
        </p:txBody>
      </p:sp>
      <p:pic>
        <p:nvPicPr>
          <p:cNvPr id="5" name="Picture 4"/>
          <p:cNvPicPr>
            <a:picLocks noChangeAspect="1"/>
          </p:cNvPicPr>
          <p:nvPr/>
        </p:nvPicPr>
        <p:blipFill>
          <a:blip r:embed="rId2"/>
          <a:stretch>
            <a:fillRect/>
          </a:stretch>
        </p:blipFill>
        <p:spPr>
          <a:xfrm>
            <a:off x="508000" y="2628900"/>
            <a:ext cx="12166600" cy="6096000"/>
          </a:xfrm>
          <a:prstGeom prst="rect">
            <a:avLst/>
          </a:prstGeom>
        </p:spPr>
      </p:pic>
      <p:sp>
        <p:nvSpPr>
          <p:cNvPr id="3" name="Text Placeholder 2"/>
          <p:cNvSpPr>
            <a:spLocks noGrp="1"/>
          </p:cNvSpPr>
          <p:nvPr>
            <p:ph type="body" idx="1"/>
          </p:nvPr>
        </p:nvSpPr>
        <p:spPr/>
        <p:txBody>
          <a:bodyPr/>
          <a:lstStyle/>
          <a:p>
            <a:r>
              <a:rPr lang="en-US" dirty="0"/>
              <a:t> </a:t>
            </a:r>
          </a:p>
        </p:txBody>
      </p:sp>
      <p:sp>
        <p:nvSpPr>
          <p:cNvPr id="6" name="TextBox 5"/>
          <p:cNvSpPr txBox="1"/>
          <p:nvPr/>
        </p:nvSpPr>
        <p:spPr>
          <a:xfrm>
            <a:off x="6591300" y="3505200"/>
            <a:ext cx="57150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Maximum</a:t>
            </a:r>
            <a:r>
              <a:rPr kumimoji="0" lang="en-US" sz="2400" b="0" i="0" u="none" strike="noStrike" cap="none" spc="0" normalizeH="0" dirty="0">
                <a:ln>
                  <a:noFill/>
                </a:ln>
                <a:solidFill>
                  <a:srgbClr val="414141"/>
                </a:solidFill>
                <a:effectLst/>
                <a:uFillTx/>
                <a:latin typeface="Palatino"/>
                <a:ea typeface="Palatino"/>
                <a:cs typeface="Palatino"/>
                <a:sym typeface="Palatino"/>
              </a:rPr>
              <a:t> runs were scored by all teams in IPL-2013</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36691201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800100"/>
            <a:ext cx="11988800" cy="1181100"/>
          </a:xfrm>
        </p:spPr>
        <p:txBody>
          <a:bodyPr>
            <a:normAutofit/>
          </a:bodyPr>
          <a:lstStyle/>
          <a:p>
            <a:r>
              <a:rPr lang="en-US" sz="5400" dirty="0"/>
              <a:t>IPL Tournament Format</a:t>
            </a:r>
          </a:p>
        </p:txBody>
      </p:sp>
      <p:sp>
        <p:nvSpPr>
          <p:cNvPr id="3" name="Text Placeholder 2"/>
          <p:cNvSpPr>
            <a:spLocks noGrp="1"/>
          </p:cNvSpPr>
          <p:nvPr>
            <p:ph type="body" idx="1"/>
          </p:nvPr>
        </p:nvSpPr>
        <p:spPr>
          <a:xfrm>
            <a:off x="508000" y="3048000"/>
            <a:ext cx="11988800" cy="5753100"/>
          </a:xfrm>
        </p:spPr>
        <p:txBody>
          <a:bodyPr>
            <a:normAutofit fontScale="77500" lnSpcReduction="20000"/>
          </a:bodyPr>
          <a:lstStyle/>
          <a:p>
            <a:pPr>
              <a:buFont typeface="Wingdings" panose="05000000000000000000" pitchFamily="2" charset="2"/>
              <a:buChar char="Ø"/>
            </a:pPr>
            <a:r>
              <a:rPr lang="en-US" dirty="0"/>
              <a:t>Currently, with eight teams, each team plays each other twice in a home-and-away round-robin format in the league phase</a:t>
            </a:r>
          </a:p>
          <a:p>
            <a:pPr>
              <a:buFont typeface="Wingdings" panose="05000000000000000000" pitchFamily="2" charset="2"/>
              <a:buChar char="Ø"/>
            </a:pPr>
            <a:r>
              <a:rPr lang="en-US" dirty="0"/>
              <a:t>At the conclusion of the league stage, the top four teams will qualify for the playoffs</a:t>
            </a:r>
          </a:p>
          <a:p>
            <a:pPr>
              <a:buFont typeface="Wingdings" panose="05000000000000000000" pitchFamily="2" charset="2"/>
              <a:buChar char="Ø"/>
            </a:pPr>
            <a:r>
              <a:rPr lang="en-US" dirty="0"/>
              <a:t>Top 2 teams play </a:t>
            </a:r>
            <a:r>
              <a:rPr lang="en-US" b="1" dirty="0"/>
              <a:t>Qualifier</a:t>
            </a:r>
            <a:r>
              <a:rPr lang="en-US" dirty="0"/>
              <a:t> 1.</a:t>
            </a:r>
          </a:p>
          <a:p>
            <a:pPr>
              <a:buFont typeface="Wingdings" panose="05000000000000000000" pitchFamily="2" charset="2"/>
              <a:buChar char="Ø"/>
            </a:pPr>
            <a:r>
              <a:rPr lang="en-US" dirty="0"/>
              <a:t> 3 and 4 teams play </a:t>
            </a:r>
            <a:r>
              <a:rPr lang="en-US" b="1" dirty="0"/>
              <a:t>Eliminator</a:t>
            </a:r>
            <a:r>
              <a:rPr lang="en-US" dirty="0"/>
              <a:t>  1</a:t>
            </a:r>
          </a:p>
          <a:p>
            <a:pPr>
              <a:buFont typeface="Wingdings" panose="05000000000000000000" pitchFamily="2" charset="2"/>
              <a:buChar char="Ø"/>
            </a:pPr>
            <a:r>
              <a:rPr lang="en-US" dirty="0"/>
              <a:t>Losing team in </a:t>
            </a:r>
            <a:r>
              <a:rPr lang="en-US" b="1" dirty="0"/>
              <a:t>Qualifier</a:t>
            </a:r>
            <a:r>
              <a:rPr lang="en-US" dirty="0"/>
              <a:t> 1 and winning team of </a:t>
            </a:r>
            <a:r>
              <a:rPr lang="en-US" b="1" dirty="0"/>
              <a:t>Eliminator</a:t>
            </a:r>
            <a:r>
              <a:rPr lang="en-US" dirty="0"/>
              <a:t>  1 play each other</a:t>
            </a:r>
          </a:p>
          <a:p>
            <a:pPr>
              <a:buFont typeface="Wingdings" panose="05000000000000000000" pitchFamily="2" charset="2"/>
              <a:buChar char="Ø"/>
            </a:pPr>
            <a:r>
              <a:rPr lang="en-US" dirty="0"/>
              <a:t>Winner team will play in </a:t>
            </a:r>
            <a:r>
              <a:rPr lang="en-US" b="1" dirty="0"/>
              <a:t>Finals</a:t>
            </a:r>
            <a:r>
              <a:rPr lang="en-US" dirty="0"/>
              <a:t>.</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In this case study, we will analyze the IPL Matches data from 2008-2018.</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7400579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Average runs per match in each Season </a:t>
            </a:r>
          </a:p>
        </p:txBody>
      </p:sp>
      <p:pic>
        <p:nvPicPr>
          <p:cNvPr id="4" name="Picture 3"/>
          <p:cNvPicPr>
            <a:picLocks noChangeAspect="1"/>
          </p:cNvPicPr>
          <p:nvPr/>
        </p:nvPicPr>
        <p:blipFill>
          <a:blip r:embed="rId2"/>
          <a:stretch>
            <a:fillRect/>
          </a:stretch>
        </p:blipFill>
        <p:spPr>
          <a:xfrm>
            <a:off x="508000" y="2628900"/>
            <a:ext cx="11988800" cy="6096000"/>
          </a:xfrm>
          <a:prstGeom prst="rect">
            <a:avLst/>
          </a:prstGeom>
        </p:spPr>
      </p:pic>
      <p:sp>
        <p:nvSpPr>
          <p:cNvPr id="3" name="Text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23362161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066800"/>
            <a:ext cx="11988800" cy="1219200"/>
          </a:xfrm>
        </p:spPr>
        <p:txBody>
          <a:bodyPr>
            <a:noAutofit/>
          </a:bodyPr>
          <a:lstStyle/>
          <a:p>
            <a:r>
              <a:rPr lang="en-US" sz="4800" dirty="0"/>
              <a:t>Number of Sixes and Fours across the Season </a:t>
            </a:r>
            <a:br>
              <a:rPr lang="en-US" sz="4800" dirty="0"/>
            </a:br>
            <a:endParaRPr lang="en-US" sz="4800" dirty="0"/>
          </a:p>
        </p:txBody>
      </p:sp>
      <p:pic>
        <p:nvPicPr>
          <p:cNvPr id="4" name="Picture 3"/>
          <p:cNvPicPr>
            <a:picLocks noChangeAspect="1"/>
          </p:cNvPicPr>
          <p:nvPr/>
        </p:nvPicPr>
        <p:blipFill>
          <a:blip r:embed="rId2"/>
          <a:stretch>
            <a:fillRect/>
          </a:stretch>
        </p:blipFill>
        <p:spPr>
          <a:xfrm>
            <a:off x="508000" y="2628900"/>
            <a:ext cx="11988800" cy="5981700"/>
          </a:xfrm>
          <a:prstGeom prst="rect">
            <a:avLst/>
          </a:prstGeom>
        </p:spPr>
      </p:pic>
      <p:sp>
        <p:nvSpPr>
          <p:cNvPr id="3" name="Text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91713032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Runs Per Over By Teams Across Season</a:t>
            </a:r>
            <a:br>
              <a:rPr lang="en-US" sz="4800" dirty="0"/>
            </a:br>
            <a:endParaRPr lang="en-US" sz="4800" dirty="0"/>
          </a:p>
        </p:txBody>
      </p:sp>
      <p:pic>
        <p:nvPicPr>
          <p:cNvPr id="4" name="Picture 3"/>
          <p:cNvPicPr>
            <a:picLocks noChangeAspect="1"/>
          </p:cNvPicPr>
          <p:nvPr/>
        </p:nvPicPr>
        <p:blipFill>
          <a:blip r:embed="rId2"/>
          <a:stretch>
            <a:fillRect/>
          </a:stretch>
        </p:blipFill>
        <p:spPr>
          <a:xfrm>
            <a:off x="508000" y="2286000"/>
            <a:ext cx="12004407" cy="6705600"/>
          </a:xfrm>
          <a:prstGeom prst="rect">
            <a:avLst/>
          </a:prstGeom>
        </p:spPr>
      </p:pic>
      <p:sp>
        <p:nvSpPr>
          <p:cNvPr id="3" name="Text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81964018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Maximum Man of the Match awards in IPL</a:t>
            </a:r>
            <a:br>
              <a:rPr lang="en-US" sz="4800" dirty="0"/>
            </a:br>
            <a:endParaRPr lang="en-US" sz="4800" dirty="0"/>
          </a:p>
        </p:txBody>
      </p:sp>
      <p:pic>
        <p:nvPicPr>
          <p:cNvPr id="4" name="Picture 3"/>
          <p:cNvPicPr>
            <a:picLocks noChangeAspect="1"/>
          </p:cNvPicPr>
          <p:nvPr/>
        </p:nvPicPr>
        <p:blipFill>
          <a:blip r:embed="rId2"/>
          <a:stretch>
            <a:fillRect/>
          </a:stretch>
        </p:blipFill>
        <p:spPr>
          <a:xfrm>
            <a:off x="508000" y="2459216"/>
            <a:ext cx="11988800" cy="6265684"/>
          </a:xfrm>
          <a:prstGeom prst="rect">
            <a:avLst/>
          </a:prstGeom>
        </p:spPr>
      </p:pic>
      <p:sp>
        <p:nvSpPr>
          <p:cNvPr id="3" name="Text Placeholder 2"/>
          <p:cNvSpPr>
            <a:spLocks noGrp="1"/>
          </p:cNvSpPr>
          <p:nvPr>
            <p:ph type="body" idx="1"/>
          </p:nvPr>
        </p:nvSpPr>
        <p:spPr/>
        <p:txBody>
          <a:bodyPr/>
          <a:lstStyle/>
          <a:p>
            <a:r>
              <a:rPr lang="en-US" dirty="0"/>
              <a:t> </a:t>
            </a:r>
          </a:p>
        </p:txBody>
      </p:sp>
      <p:sp>
        <p:nvSpPr>
          <p:cNvPr id="5" name="TextBox 4"/>
          <p:cNvSpPr txBox="1"/>
          <p:nvPr/>
        </p:nvSpPr>
        <p:spPr>
          <a:xfrm>
            <a:off x="6350000" y="3124200"/>
            <a:ext cx="54864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Chris</a:t>
            </a:r>
            <a:r>
              <a:rPr kumimoji="0" lang="en-US" sz="2400" b="0" i="0" u="none" strike="noStrike" cap="none" spc="0" normalizeH="0" dirty="0">
                <a:ln>
                  <a:noFill/>
                </a:ln>
                <a:solidFill>
                  <a:srgbClr val="414141"/>
                </a:solidFill>
                <a:effectLst/>
                <a:uFillTx/>
                <a:latin typeface="Palatino"/>
                <a:ea typeface="Palatino"/>
                <a:cs typeface="Palatino"/>
                <a:sym typeface="Palatino"/>
              </a:rPr>
              <a:t> Gayle has Maximum </a:t>
            </a:r>
            <a:r>
              <a:rPr kumimoji="0" lang="en-US" sz="2400" b="0" i="0" u="none" strike="noStrike" cap="none" spc="0" normalizeH="0" dirty="0" err="1">
                <a:ln>
                  <a:noFill/>
                </a:ln>
                <a:solidFill>
                  <a:srgbClr val="414141"/>
                </a:solidFill>
                <a:effectLst/>
                <a:uFillTx/>
                <a:latin typeface="Palatino"/>
                <a:ea typeface="Palatino"/>
                <a:cs typeface="Palatino"/>
                <a:sym typeface="Palatino"/>
              </a:rPr>
              <a:t>MoM</a:t>
            </a:r>
            <a:r>
              <a:rPr kumimoji="0" lang="en-US" sz="2400" b="0" i="0" u="none" strike="noStrike" cap="none" spc="0" normalizeH="0" dirty="0">
                <a:ln>
                  <a:noFill/>
                </a:ln>
                <a:solidFill>
                  <a:srgbClr val="414141"/>
                </a:solidFill>
                <a:effectLst/>
                <a:uFillTx/>
                <a:latin typeface="Palatino"/>
                <a:ea typeface="Palatino"/>
                <a:cs typeface="Palatino"/>
                <a:sym typeface="Palatino"/>
              </a:rPr>
              <a:t> awards in IPL so far</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210806541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1066800"/>
            <a:ext cx="11988800" cy="1219200"/>
          </a:xfrm>
        </p:spPr>
        <p:txBody>
          <a:bodyPr>
            <a:noAutofit/>
          </a:bodyPr>
          <a:lstStyle/>
          <a:p>
            <a:r>
              <a:rPr lang="en-US" sz="4800" dirty="0"/>
              <a:t>Who </a:t>
            </a:r>
            <a:r>
              <a:rPr lang="en-US" sz="4800" dirty="0" err="1"/>
              <a:t>Empired</a:t>
            </a:r>
            <a:r>
              <a:rPr lang="en-US" sz="4800" dirty="0"/>
              <a:t> Most of the IPL Matches </a:t>
            </a:r>
            <a:br>
              <a:rPr lang="en-US" sz="4800" dirty="0"/>
            </a:br>
            <a:endParaRPr lang="en-US" sz="4800" dirty="0"/>
          </a:p>
        </p:txBody>
      </p:sp>
      <p:pic>
        <p:nvPicPr>
          <p:cNvPr id="4" name="Picture 3"/>
          <p:cNvPicPr>
            <a:picLocks noChangeAspect="1"/>
          </p:cNvPicPr>
          <p:nvPr/>
        </p:nvPicPr>
        <p:blipFill>
          <a:blip r:embed="rId2"/>
          <a:stretch>
            <a:fillRect/>
          </a:stretch>
        </p:blipFill>
        <p:spPr>
          <a:xfrm>
            <a:off x="337074" y="2686050"/>
            <a:ext cx="12413725" cy="6038850"/>
          </a:xfrm>
          <a:prstGeom prst="rect">
            <a:avLst/>
          </a:prstGeom>
        </p:spPr>
      </p:pic>
      <p:sp>
        <p:nvSpPr>
          <p:cNvPr id="3" name="Text Placeholder 2"/>
          <p:cNvSpPr>
            <a:spLocks noGrp="1"/>
          </p:cNvSpPr>
          <p:nvPr>
            <p:ph type="body" idx="1"/>
          </p:nvPr>
        </p:nvSpPr>
        <p:spPr>
          <a:xfrm>
            <a:off x="508000" y="2590800"/>
            <a:ext cx="11988800" cy="6134100"/>
          </a:xfrm>
        </p:spPr>
        <p:txBody>
          <a:bodyPr/>
          <a:lstStyle/>
          <a:p>
            <a:r>
              <a:rPr lang="en-US" dirty="0"/>
              <a:t> </a:t>
            </a:r>
          </a:p>
        </p:txBody>
      </p:sp>
    </p:spTree>
    <p:extLst>
      <p:ext uri="{BB962C8B-B14F-4D97-AF65-F5344CB8AC3E}">
        <p14:creationId xmlns:p14="http://schemas.microsoft.com/office/powerpoint/2010/main" val="205523662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Matches played between 2 teams and which had won more matches each year </a:t>
            </a:r>
            <a:br>
              <a:rPr lang="en-US" sz="3600" dirty="0"/>
            </a:br>
            <a:endParaRPr lang="en-US" sz="3600" dirty="0"/>
          </a:p>
        </p:txBody>
      </p:sp>
      <p:pic>
        <p:nvPicPr>
          <p:cNvPr id="4" name="Picture 3"/>
          <p:cNvPicPr>
            <a:picLocks noChangeAspect="1"/>
          </p:cNvPicPr>
          <p:nvPr/>
        </p:nvPicPr>
        <p:blipFill>
          <a:blip r:embed="rId2"/>
          <a:stretch>
            <a:fillRect/>
          </a:stretch>
        </p:blipFill>
        <p:spPr>
          <a:xfrm>
            <a:off x="5557" y="2656609"/>
            <a:ext cx="6655593" cy="4167597"/>
          </a:xfrm>
          <a:prstGeom prst="rect">
            <a:avLst/>
          </a:prstGeom>
        </p:spPr>
      </p:pic>
      <p:sp>
        <p:nvSpPr>
          <p:cNvPr id="3" name="Text Placeholder 2"/>
          <p:cNvSpPr>
            <a:spLocks noGrp="1"/>
          </p:cNvSpPr>
          <p:nvPr>
            <p:ph type="body" idx="1"/>
          </p:nvPr>
        </p:nvSpPr>
        <p:spPr/>
        <p:txBody>
          <a:bodyPr/>
          <a:lstStyle/>
          <a:p>
            <a:r>
              <a:rPr lang="en-US" dirty="0"/>
              <a:t> </a:t>
            </a:r>
          </a:p>
        </p:txBody>
      </p:sp>
      <p:pic>
        <p:nvPicPr>
          <p:cNvPr id="5" name="Picture 4"/>
          <p:cNvPicPr>
            <a:picLocks noChangeAspect="1"/>
          </p:cNvPicPr>
          <p:nvPr/>
        </p:nvPicPr>
        <p:blipFill>
          <a:blip r:embed="rId3"/>
          <a:stretch>
            <a:fillRect/>
          </a:stretch>
        </p:blipFill>
        <p:spPr>
          <a:xfrm>
            <a:off x="6147831" y="2556164"/>
            <a:ext cx="6856970" cy="4268042"/>
          </a:xfrm>
          <a:prstGeom prst="rect">
            <a:avLst/>
          </a:prstGeom>
        </p:spPr>
      </p:pic>
      <p:sp>
        <p:nvSpPr>
          <p:cNvPr id="6" name="TextBox 5"/>
          <p:cNvSpPr txBox="1"/>
          <p:nvPr/>
        </p:nvSpPr>
        <p:spPr>
          <a:xfrm>
            <a:off x="1701800" y="6879809"/>
            <a:ext cx="1089660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We can plot the info between two teams</a:t>
            </a:r>
            <a:r>
              <a:rPr kumimoji="0" lang="en-US" sz="2400" b="0" i="0" u="none" strike="noStrike" cap="none" spc="0" normalizeH="0" dirty="0">
                <a:ln>
                  <a:noFill/>
                </a:ln>
                <a:solidFill>
                  <a:srgbClr val="414141"/>
                </a:solidFill>
                <a:effectLst/>
                <a:uFillTx/>
                <a:latin typeface="Palatino"/>
                <a:ea typeface="Palatino"/>
                <a:cs typeface="Palatino"/>
                <a:sym typeface="Palatino"/>
              </a:rPr>
              <a:t> if they have played any time in the IPL</a:t>
            </a:r>
          </a:p>
          <a:p>
            <a:pPr marL="0" marR="0" indent="0" algn="ctr" defTabSz="584200" rtl="0" fontAlgn="auto" latinLnBrk="0" hangingPunct="0">
              <a:lnSpc>
                <a:spcPct val="100000"/>
              </a:lnSpc>
              <a:spcBef>
                <a:spcPts val="0"/>
              </a:spcBef>
              <a:spcAft>
                <a:spcPts val="0"/>
              </a:spcAft>
              <a:buClrTx/>
              <a:buSzTx/>
              <a:buFontTx/>
              <a:buNone/>
              <a:tabLst/>
            </a:pPr>
            <a:r>
              <a:rPr lang="en-US" baseline="0" dirty="0"/>
              <a:t>From Above two graphs, we can</a:t>
            </a:r>
            <a:r>
              <a:rPr lang="en-US" dirty="0"/>
              <a:t> see that</a:t>
            </a:r>
            <a:endParaRPr lang="en-US" baseline="0" dirty="0"/>
          </a:p>
          <a:p>
            <a:pPr marL="0" marR="0" indent="0" algn="ctr" defTabSz="584200" rtl="0" fontAlgn="auto" latinLnBrk="0" hangingPunct="0">
              <a:lnSpc>
                <a:spcPct val="100000"/>
              </a:lnSpc>
              <a:spcBef>
                <a:spcPts val="0"/>
              </a:spcBef>
              <a:spcAft>
                <a:spcPts val="0"/>
              </a:spcAft>
              <a:buClrTx/>
              <a:buSzTx/>
              <a:buFontTx/>
              <a:buNone/>
              <a:tabLst/>
            </a:pPr>
            <a:r>
              <a:rPr lang="en-US" baseline="0" dirty="0"/>
              <a:t>In 2008, CSK never</a:t>
            </a:r>
            <a:r>
              <a:rPr lang="en-US" dirty="0"/>
              <a:t> won with RR.</a:t>
            </a:r>
          </a:p>
          <a:p>
            <a:pPr marL="0" marR="0" indent="0" algn="ctr" defTabSz="584200" rtl="0" fontAlgn="auto" latinLnBrk="0" hangingPunct="0">
              <a:lnSpc>
                <a:spcPct val="100000"/>
              </a:lnSpc>
              <a:spcBef>
                <a:spcPts val="0"/>
              </a:spcBef>
              <a:spcAft>
                <a:spcPts val="0"/>
              </a:spcAft>
              <a:buClrTx/>
              <a:buSzTx/>
              <a:buFontTx/>
              <a:buNone/>
              <a:tabLst/>
            </a:pPr>
            <a:r>
              <a:rPr lang="en-US" baseline="0" dirty="0"/>
              <a:t>In</a:t>
            </a:r>
            <a:r>
              <a:rPr lang="en-US" dirty="0"/>
              <a:t> 2014, RR never won with CSK.</a:t>
            </a:r>
          </a:p>
          <a:p>
            <a:pPr marL="0" marR="0" indent="0" algn="ctr" defTabSz="584200" rtl="0" fontAlgn="auto" latinLnBrk="0" hangingPunct="0">
              <a:lnSpc>
                <a:spcPct val="100000"/>
              </a:lnSpc>
              <a:spcBef>
                <a:spcPts val="0"/>
              </a:spcBef>
              <a:spcAft>
                <a:spcPts val="0"/>
              </a:spcAft>
              <a:buClrTx/>
              <a:buSzTx/>
              <a:buFontTx/>
              <a:buNone/>
              <a:tabLst/>
            </a:pPr>
            <a:r>
              <a:rPr lang="en-US" baseline="0" dirty="0"/>
              <a:t> In 2014, SRH</a:t>
            </a:r>
            <a:r>
              <a:rPr lang="en-US" dirty="0"/>
              <a:t> never won with KKR.</a:t>
            </a:r>
            <a:endParaRPr lang="en-US" baseline="0" dirty="0"/>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384895289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 Score Distribution For Teams by Innings</a:t>
            </a:r>
          </a:p>
        </p:txBody>
      </p:sp>
      <p:pic>
        <p:nvPicPr>
          <p:cNvPr id="5" name="Picture 4"/>
          <p:cNvPicPr>
            <a:picLocks noChangeAspect="1"/>
          </p:cNvPicPr>
          <p:nvPr/>
        </p:nvPicPr>
        <p:blipFill>
          <a:blip r:embed="rId2"/>
          <a:stretch>
            <a:fillRect/>
          </a:stretch>
        </p:blipFill>
        <p:spPr>
          <a:xfrm>
            <a:off x="80818" y="2019300"/>
            <a:ext cx="12928600" cy="7124700"/>
          </a:xfrm>
          <a:prstGeom prst="rect">
            <a:avLst/>
          </a:prstGeom>
        </p:spPr>
      </p:pic>
      <p:sp>
        <p:nvSpPr>
          <p:cNvPr id="3" name="Text Placeholder 2"/>
          <p:cNvSpPr>
            <a:spLocks noGrp="1"/>
          </p:cNvSpPr>
          <p:nvPr>
            <p:ph type="body" idx="1"/>
          </p:nvPr>
        </p:nvSpPr>
        <p:spPr>
          <a:xfrm>
            <a:off x="508000" y="1828800"/>
            <a:ext cx="11988800" cy="6896100"/>
          </a:xfrm>
        </p:spPr>
        <p:txBody>
          <a:bodyPr/>
          <a:lstStyle/>
          <a:p>
            <a:r>
              <a:rPr lang="en-US" dirty="0"/>
              <a:t> </a:t>
            </a:r>
          </a:p>
        </p:txBody>
      </p:sp>
    </p:spTree>
    <p:extLst>
      <p:ext uri="{BB962C8B-B14F-4D97-AF65-F5344CB8AC3E}">
        <p14:creationId xmlns:p14="http://schemas.microsoft.com/office/powerpoint/2010/main" val="408619610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914400"/>
            <a:ext cx="11988800" cy="1219200"/>
          </a:xfrm>
        </p:spPr>
        <p:txBody>
          <a:bodyPr>
            <a:noAutofit/>
          </a:bodyPr>
          <a:lstStyle/>
          <a:p>
            <a:r>
              <a:rPr lang="en-US" sz="4400" dirty="0"/>
              <a:t>Number of times team scored 200+ and team </a:t>
            </a:r>
            <a:r>
              <a:rPr lang="en-US" sz="4400" dirty="0" err="1"/>
              <a:t>conceeded</a:t>
            </a:r>
            <a:r>
              <a:rPr lang="en-US" sz="4400" dirty="0"/>
              <a:t> 200+ runs</a:t>
            </a:r>
            <a:br>
              <a:rPr lang="en-US" sz="4400" dirty="0"/>
            </a:br>
            <a:endParaRPr lang="en-US" sz="4400" dirty="0"/>
          </a:p>
        </p:txBody>
      </p:sp>
      <p:pic>
        <p:nvPicPr>
          <p:cNvPr id="4" name="Picture 3"/>
          <p:cNvPicPr>
            <a:picLocks noChangeAspect="1"/>
          </p:cNvPicPr>
          <p:nvPr/>
        </p:nvPicPr>
        <p:blipFill>
          <a:blip r:embed="rId2"/>
          <a:stretch>
            <a:fillRect/>
          </a:stretch>
        </p:blipFill>
        <p:spPr>
          <a:xfrm>
            <a:off x="587663" y="2381250"/>
            <a:ext cx="11899901" cy="6591300"/>
          </a:xfrm>
          <a:prstGeom prst="rect">
            <a:avLst/>
          </a:prstGeom>
        </p:spPr>
      </p:pic>
      <p:sp>
        <p:nvSpPr>
          <p:cNvPr id="3" name="Text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407628869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066800"/>
            <a:ext cx="11988800" cy="1219200"/>
          </a:xfrm>
        </p:spPr>
        <p:txBody>
          <a:bodyPr>
            <a:noAutofit/>
          </a:bodyPr>
          <a:lstStyle/>
          <a:p>
            <a:r>
              <a:rPr lang="en-US" sz="5400" dirty="0"/>
              <a:t>Top 10 </a:t>
            </a:r>
            <a:r>
              <a:rPr lang="en-US" sz="5400" dirty="0" err="1"/>
              <a:t>Batsmens</a:t>
            </a:r>
            <a:r>
              <a:rPr lang="en-US" sz="5400" dirty="0"/>
              <a:t> in IPL</a:t>
            </a:r>
            <a:br>
              <a:rPr lang="en-US" sz="5400" dirty="0"/>
            </a:br>
            <a:endParaRPr lang="en-US" sz="5400" dirty="0"/>
          </a:p>
        </p:txBody>
      </p:sp>
      <p:pic>
        <p:nvPicPr>
          <p:cNvPr id="4" name="Picture 3"/>
          <p:cNvPicPr>
            <a:picLocks noChangeAspect="1"/>
          </p:cNvPicPr>
          <p:nvPr/>
        </p:nvPicPr>
        <p:blipFill>
          <a:blip r:embed="rId2"/>
          <a:stretch>
            <a:fillRect/>
          </a:stretch>
        </p:blipFill>
        <p:spPr>
          <a:xfrm>
            <a:off x="540327" y="2628900"/>
            <a:ext cx="12210473" cy="6096000"/>
          </a:xfrm>
          <a:prstGeom prst="rect">
            <a:avLst/>
          </a:prstGeom>
        </p:spPr>
      </p:pic>
      <p:sp>
        <p:nvSpPr>
          <p:cNvPr id="3" name="Text Placeholder 2"/>
          <p:cNvSpPr>
            <a:spLocks noGrp="1"/>
          </p:cNvSpPr>
          <p:nvPr>
            <p:ph type="body" idx="1"/>
          </p:nvPr>
        </p:nvSpPr>
        <p:spPr>
          <a:xfrm>
            <a:off x="508000" y="2628900"/>
            <a:ext cx="10337800" cy="6096000"/>
          </a:xfrm>
        </p:spPr>
        <p:txBody>
          <a:bodyPr/>
          <a:lstStyle/>
          <a:p>
            <a:r>
              <a:rPr lang="en-US" dirty="0"/>
              <a:t> </a:t>
            </a:r>
          </a:p>
        </p:txBody>
      </p:sp>
      <p:sp>
        <p:nvSpPr>
          <p:cNvPr id="5" name="TextBox 4"/>
          <p:cNvSpPr txBox="1"/>
          <p:nvPr/>
        </p:nvSpPr>
        <p:spPr>
          <a:xfrm>
            <a:off x="635000" y="8927088"/>
            <a:ext cx="109728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Sures</a:t>
            </a:r>
            <a:r>
              <a:rPr lang="en-US" dirty="0"/>
              <a:t>h Raina , V </a:t>
            </a:r>
            <a:r>
              <a:rPr lang="en-US" dirty="0" err="1"/>
              <a:t>Kohli</a:t>
            </a:r>
            <a:r>
              <a:rPr lang="en-US" dirty="0"/>
              <a:t>, Rohit are among the top 10 </a:t>
            </a:r>
            <a:r>
              <a:rPr lang="en-US" dirty="0" err="1"/>
              <a:t>Batsmens</a:t>
            </a:r>
            <a:r>
              <a:rPr lang="en-US" dirty="0"/>
              <a:t> in IPL</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183218008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Top Batsman's with 1's, 2's, 3's, 4's </a:t>
            </a:r>
            <a:br>
              <a:rPr lang="en-US" sz="4800" dirty="0"/>
            </a:br>
            <a:endParaRPr lang="en-US" sz="4800" dirty="0"/>
          </a:p>
        </p:txBody>
      </p:sp>
      <p:pic>
        <p:nvPicPr>
          <p:cNvPr id="4" name="Picture 3"/>
          <p:cNvPicPr>
            <a:picLocks noChangeAspect="1"/>
          </p:cNvPicPr>
          <p:nvPr/>
        </p:nvPicPr>
        <p:blipFill>
          <a:blip r:embed="rId2"/>
          <a:stretch>
            <a:fillRect/>
          </a:stretch>
        </p:blipFill>
        <p:spPr>
          <a:xfrm>
            <a:off x="512618" y="1600200"/>
            <a:ext cx="12115800" cy="7924800"/>
          </a:xfrm>
          <a:prstGeom prst="rect">
            <a:avLst/>
          </a:prstGeom>
        </p:spPr>
      </p:pic>
      <p:sp>
        <p:nvSpPr>
          <p:cNvPr id="3" name="Text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371094182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838200"/>
            <a:ext cx="11988800" cy="647700"/>
          </a:xfrm>
        </p:spPr>
        <p:txBody>
          <a:bodyPr>
            <a:noAutofit/>
          </a:bodyPr>
          <a:lstStyle/>
          <a:p>
            <a:r>
              <a:rPr lang="en-US" sz="5400" dirty="0"/>
              <a:t>Data Set</a:t>
            </a:r>
          </a:p>
        </p:txBody>
      </p:sp>
      <p:sp>
        <p:nvSpPr>
          <p:cNvPr id="3" name="Text Placeholder 2"/>
          <p:cNvSpPr>
            <a:spLocks noGrp="1"/>
          </p:cNvSpPr>
          <p:nvPr>
            <p:ph type="body" idx="1"/>
          </p:nvPr>
        </p:nvSpPr>
        <p:spPr>
          <a:xfrm>
            <a:off x="508000" y="2209800"/>
            <a:ext cx="11988800" cy="6515100"/>
          </a:xfrm>
        </p:spPr>
        <p:txBody>
          <a:bodyPr>
            <a:normAutofit lnSpcReduction="10000"/>
          </a:bodyPr>
          <a:lstStyle/>
          <a:p>
            <a:pPr>
              <a:buFont typeface="Wingdings" panose="05000000000000000000" pitchFamily="2" charset="2"/>
              <a:buChar char="Ø"/>
            </a:pPr>
            <a:r>
              <a:rPr lang="en-US" dirty="0"/>
              <a:t>We are provided with two csv files which has the data for our analysis</a:t>
            </a:r>
          </a:p>
          <a:p>
            <a:pPr>
              <a:buFont typeface="Wingdings" panose="05000000000000000000" pitchFamily="2" charset="2"/>
              <a:buChar char="Ø"/>
            </a:pPr>
            <a:r>
              <a:rPr lang="en-US" b="1" dirty="0"/>
              <a:t>matches.csv</a:t>
            </a:r>
            <a:r>
              <a:rPr lang="en-US" dirty="0"/>
              <a:t> - giving us details of each match played in IPL for all seasons 2008-2018</a:t>
            </a:r>
          </a:p>
          <a:p>
            <a:pPr>
              <a:buFont typeface="Wingdings" panose="05000000000000000000" pitchFamily="2" charset="2"/>
              <a:buChar char="Ø"/>
            </a:pPr>
            <a:r>
              <a:rPr lang="en-US" b="1" dirty="0"/>
              <a:t>deliveries.csv</a:t>
            </a:r>
            <a:r>
              <a:rPr lang="en-US" dirty="0"/>
              <a:t> - all the deliveries in all the matches put together.</a:t>
            </a:r>
          </a:p>
          <a:p>
            <a:pPr>
              <a:buFont typeface="Wingdings" panose="05000000000000000000" pitchFamily="2" charset="2"/>
              <a:buChar char="Ø"/>
            </a:pPr>
            <a:r>
              <a:rPr lang="en-US" dirty="0"/>
              <a:t>The matches.csv data set consist of </a:t>
            </a:r>
            <a:r>
              <a:rPr lang="en-US" b="1" dirty="0"/>
              <a:t>696 </a:t>
            </a:r>
            <a:r>
              <a:rPr lang="en-US" b="1" dirty="0" err="1"/>
              <a:t>observtions</a:t>
            </a:r>
            <a:r>
              <a:rPr lang="en-US" b="1" dirty="0"/>
              <a:t> from 18 columns</a:t>
            </a:r>
          </a:p>
          <a:p>
            <a:pPr>
              <a:buFont typeface="Wingdings" panose="05000000000000000000" pitchFamily="2" charset="2"/>
              <a:buChar char="Ø"/>
            </a:pPr>
            <a:r>
              <a:rPr lang="en-US" dirty="0"/>
              <a:t>The deliveries.csv data set consist of </a:t>
            </a:r>
            <a:r>
              <a:rPr lang="en-US" b="1" dirty="0"/>
              <a:t>164750 </a:t>
            </a:r>
            <a:r>
              <a:rPr lang="en-US" b="1" dirty="0" err="1"/>
              <a:t>observtions</a:t>
            </a:r>
            <a:r>
              <a:rPr lang="en-US" b="1" dirty="0"/>
              <a:t> from 21 columns</a:t>
            </a:r>
            <a:endParaRPr lang="en-US" dirty="0"/>
          </a:p>
        </p:txBody>
      </p:sp>
    </p:spTree>
    <p:extLst>
      <p:ext uri="{BB962C8B-B14F-4D97-AF65-F5344CB8AC3E}">
        <p14:creationId xmlns:p14="http://schemas.microsoft.com/office/powerpoint/2010/main" val="36133146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Top Individual Scores </a:t>
            </a:r>
            <a:br>
              <a:rPr lang="en-US" sz="4800" dirty="0"/>
            </a:br>
            <a:endParaRPr lang="en-US" sz="4800" dirty="0"/>
          </a:p>
        </p:txBody>
      </p:sp>
      <p:pic>
        <p:nvPicPr>
          <p:cNvPr id="4" name="Picture 3"/>
          <p:cNvPicPr>
            <a:picLocks noChangeAspect="1"/>
          </p:cNvPicPr>
          <p:nvPr/>
        </p:nvPicPr>
        <p:blipFill>
          <a:blip r:embed="rId2"/>
          <a:stretch>
            <a:fillRect/>
          </a:stretch>
        </p:blipFill>
        <p:spPr>
          <a:xfrm>
            <a:off x="508000" y="1905000"/>
            <a:ext cx="11988800" cy="6819900"/>
          </a:xfrm>
          <a:prstGeom prst="rect">
            <a:avLst/>
          </a:prstGeom>
        </p:spPr>
      </p:pic>
      <p:sp>
        <p:nvSpPr>
          <p:cNvPr id="3" name="Text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343368428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 Individual Scores By Top Batsman each Inning </a:t>
            </a:r>
            <a:br>
              <a:rPr lang="en-US" sz="4000" dirty="0"/>
            </a:br>
            <a:endParaRPr lang="en-US" sz="4000" dirty="0"/>
          </a:p>
        </p:txBody>
      </p:sp>
      <p:pic>
        <p:nvPicPr>
          <p:cNvPr id="4" name="Picture 3"/>
          <p:cNvPicPr>
            <a:picLocks noChangeAspect="1"/>
          </p:cNvPicPr>
          <p:nvPr/>
        </p:nvPicPr>
        <p:blipFill>
          <a:blip r:embed="rId2"/>
          <a:stretch>
            <a:fillRect/>
          </a:stretch>
        </p:blipFill>
        <p:spPr>
          <a:xfrm>
            <a:off x="508000" y="1828800"/>
            <a:ext cx="11988800" cy="6896100"/>
          </a:xfrm>
          <a:prstGeom prst="rect">
            <a:avLst/>
          </a:prstGeom>
        </p:spPr>
      </p:pic>
      <p:sp>
        <p:nvSpPr>
          <p:cNvPr id="3" name="Text Placeholder 2"/>
          <p:cNvSpPr>
            <a:spLocks noGrp="1"/>
          </p:cNvSpPr>
          <p:nvPr>
            <p:ph type="body" idx="1"/>
          </p:nvPr>
        </p:nvSpPr>
        <p:spPr/>
        <p:txBody>
          <a:bodyPr/>
          <a:lstStyle/>
          <a:p>
            <a:r>
              <a:rPr lang="en-US" dirty="0"/>
              <a:t> </a:t>
            </a:r>
          </a:p>
        </p:txBody>
      </p:sp>
      <p:sp>
        <p:nvSpPr>
          <p:cNvPr id="5" name="TextBox 4"/>
          <p:cNvSpPr txBox="1"/>
          <p:nvPr/>
        </p:nvSpPr>
        <p:spPr>
          <a:xfrm>
            <a:off x="1625600" y="8759536"/>
            <a:ext cx="97536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Chris Gayle/V </a:t>
            </a:r>
            <a:r>
              <a:rPr kumimoji="0" lang="en-US" sz="2400" b="0" i="0" u="none" strike="noStrike" cap="none" spc="0" normalizeH="0" baseline="0" dirty="0" err="1">
                <a:ln>
                  <a:noFill/>
                </a:ln>
                <a:solidFill>
                  <a:srgbClr val="414141"/>
                </a:solidFill>
                <a:effectLst/>
                <a:uFillTx/>
                <a:latin typeface="Palatino"/>
                <a:ea typeface="Palatino"/>
                <a:cs typeface="Palatino"/>
                <a:sym typeface="Palatino"/>
              </a:rPr>
              <a:t>Kohli</a:t>
            </a:r>
            <a:r>
              <a:rPr kumimoji="0" lang="en-US" sz="2400" b="0" i="0" u="none" strike="noStrike" cap="none" spc="0" normalizeH="0" baseline="0" dirty="0">
                <a:ln>
                  <a:noFill/>
                </a:ln>
                <a:solidFill>
                  <a:srgbClr val="414141"/>
                </a:solidFill>
                <a:effectLst/>
                <a:uFillTx/>
                <a:latin typeface="Palatino"/>
                <a:ea typeface="Palatino"/>
                <a:cs typeface="Palatino"/>
                <a:sym typeface="Palatino"/>
              </a:rPr>
              <a:t> dominate in</a:t>
            </a:r>
            <a:r>
              <a:rPr kumimoji="0" lang="en-US" sz="2400" b="0" i="0" u="none" strike="noStrike" cap="none" spc="0" normalizeH="0" dirty="0">
                <a:ln>
                  <a:noFill/>
                </a:ln>
                <a:solidFill>
                  <a:srgbClr val="414141"/>
                </a:solidFill>
                <a:effectLst/>
                <a:uFillTx/>
                <a:latin typeface="Palatino"/>
                <a:ea typeface="Palatino"/>
                <a:cs typeface="Palatino"/>
                <a:sym typeface="Palatino"/>
              </a:rPr>
              <a:t> the swarm graph above. </a:t>
            </a:r>
          </a:p>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dirty="0">
                <a:ln>
                  <a:noFill/>
                </a:ln>
                <a:solidFill>
                  <a:srgbClr val="414141"/>
                </a:solidFill>
                <a:effectLst/>
                <a:uFillTx/>
                <a:latin typeface="Palatino"/>
                <a:ea typeface="Palatino"/>
                <a:cs typeface="Palatino"/>
                <a:sym typeface="Palatino"/>
              </a:rPr>
              <a:t>Looks like they are the top individual scorers in each innings</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57273737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Batsmen </a:t>
            </a:r>
            <a:r>
              <a:rPr lang="en-US" sz="4800" dirty="0" err="1"/>
              <a:t>aggregrates</a:t>
            </a:r>
            <a:br>
              <a:rPr lang="en-US" sz="4800" dirty="0"/>
            </a:br>
            <a:endParaRPr lang="en-US" sz="4800" dirty="0"/>
          </a:p>
        </p:txBody>
      </p:sp>
      <p:pic>
        <p:nvPicPr>
          <p:cNvPr id="4" name="Picture 3"/>
          <p:cNvPicPr>
            <a:picLocks noChangeAspect="1"/>
          </p:cNvPicPr>
          <p:nvPr/>
        </p:nvPicPr>
        <p:blipFill>
          <a:blip r:embed="rId2"/>
          <a:stretch>
            <a:fillRect/>
          </a:stretch>
        </p:blipFill>
        <p:spPr>
          <a:xfrm>
            <a:off x="507999" y="2710342"/>
            <a:ext cx="11962695" cy="5824058"/>
          </a:xfrm>
          <a:prstGeom prst="rect">
            <a:avLst/>
          </a:prstGeom>
        </p:spPr>
      </p:pic>
      <p:sp>
        <p:nvSpPr>
          <p:cNvPr id="3" name="Text Placeholder 2"/>
          <p:cNvSpPr>
            <a:spLocks noGrp="1"/>
          </p:cNvSpPr>
          <p:nvPr>
            <p:ph type="body" idx="1"/>
          </p:nvPr>
        </p:nvSpPr>
        <p:spPr/>
        <p:txBody>
          <a:bodyPr/>
          <a:lstStyle/>
          <a:p>
            <a:r>
              <a:rPr lang="en-US" dirty="0"/>
              <a:t> </a:t>
            </a:r>
          </a:p>
        </p:txBody>
      </p:sp>
      <p:sp>
        <p:nvSpPr>
          <p:cNvPr id="5" name="Oval 4"/>
          <p:cNvSpPr/>
          <p:nvPr/>
        </p:nvSpPr>
        <p:spPr>
          <a:xfrm>
            <a:off x="8407400" y="2710342"/>
            <a:ext cx="1143000" cy="6052658"/>
          </a:xfrm>
          <a:prstGeom prst="ellipse">
            <a:avLst/>
          </a:prstGeom>
          <a:noFill/>
          <a:ln w="12700" cap="flat">
            <a:solidFill>
              <a:srgbClr val="00206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Tree>
    <p:extLst>
      <p:ext uri="{BB962C8B-B14F-4D97-AF65-F5344CB8AC3E}">
        <p14:creationId xmlns:p14="http://schemas.microsoft.com/office/powerpoint/2010/main" val="92978167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 Bowling </a:t>
            </a:r>
            <a:r>
              <a:rPr lang="en-US" sz="5400" dirty="0" err="1"/>
              <a:t>aggregrates</a:t>
            </a:r>
            <a:r>
              <a:rPr lang="en-US" sz="5400" dirty="0"/>
              <a:t> </a:t>
            </a:r>
          </a:p>
        </p:txBody>
      </p:sp>
      <p:pic>
        <p:nvPicPr>
          <p:cNvPr id="4" name="Picture 3"/>
          <p:cNvPicPr>
            <a:picLocks noChangeAspect="1"/>
          </p:cNvPicPr>
          <p:nvPr/>
        </p:nvPicPr>
        <p:blipFill>
          <a:blip r:embed="rId2"/>
          <a:stretch>
            <a:fillRect/>
          </a:stretch>
        </p:blipFill>
        <p:spPr>
          <a:xfrm>
            <a:off x="437536" y="2133600"/>
            <a:ext cx="12551100" cy="6858000"/>
          </a:xfrm>
          <a:prstGeom prst="rect">
            <a:avLst/>
          </a:prstGeom>
        </p:spPr>
      </p:pic>
      <p:sp>
        <p:nvSpPr>
          <p:cNvPr id="3" name="Text Placeholder 2"/>
          <p:cNvSpPr>
            <a:spLocks noGrp="1"/>
          </p:cNvSpPr>
          <p:nvPr>
            <p:ph type="body" idx="1"/>
          </p:nvPr>
        </p:nvSpPr>
        <p:spPr/>
        <p:txBody>
          <a:bodyPr/>
          <a:lstStyle/>
          <a:p>
            <a:r>
              <a:rPr lang="en-US" dirty="0"/>
              <a:t> </a:t>
            </a:r>
          </a:p>
        </p:txBody>
      </p:sp>
      <p:sp>
        <p:nvSpPr>
          <p:cNvPr id="5" name="Oval 4"/>
          <p:cNvSpPr/>
          <p:nvPr/>
        </p:nvSpPr>
        <p:spPr>
          <a:xfrm>
            <a:off x="11303000" y="2019300"/>
            <a:ext cx="1371600" cy="6819900"/>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Tree>
    <p:extLst>
      <p:ext uri="{BB962C8B-B14F-4D97-AF65-F5344CB8AC3E}">
        <p14:creationId xmlns:p14="http://schemas.microsoft.com/office/powerpoint/2010/main" val="88969068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Team wins in home city vs other </a:t>
            </a:r>
            <a:r>
              <a:rPr lang="en-US" sz="4800" dirty="0" err="1"/>
              <a:t>citie</a:t>
            </a:r>
            <a:endParaRPr lang="en-US" sz="4800" dirty="0"/>
          </a:p>
        </p:txBody>
      </p:sp>
      <p:pic>
        <p:nvPicPr>
          <p:cNvPr id="5" name="Picture 4"/>
          <p:cNvPicPr>
            <a:picLocks noChangeAspect="1"/>
          </p:cNvPicPr>
          <p:nvPr/>
        </p:nvPicPr>
        <p:blipFill>
          <a:blip r:embed="rId2"/>
          <a:stretch>
            <a:fillRect/>
          </a:stretch>
        </p:blipFill>
        <p:spPr>
          <a:xfrm>
            <a:off x="6870543" y="2628901"/>
            <a:ext cx="5589312" cy="4533900"/>
          </a:xfrm>
          <a:prstGeom prst="rect">
            <a:avLst/>
          </a:prstGeom>
        </p:spPr>
      </p:pic>
      <p:sp>
        <p:nvSpPr>
          <p:cNvPr id="3" name="Text Placeholder 2"/>
          <p:cNvSpPr>
            <a:spLocks noGrp="1"/>
          </p:cNvSpPr>
          <p:nvPr>
            <p:ph type="body" idx="1"/>
          </p:nvPr>
        </p:nvSpPr>
        <p:spPr/>
        <p:txBody>
          <a:bodyPr/>
          <a:lstStyle/>
          <a:p>
            <a:r>
              <a:rPr lang="en-US" dirty="0"/>
              <a:t> </a:t>
            </a:r>
          </a:p>
        </p:txBody>
      </p:sp>
      <p:sp>
        <p:nvSpPr>
          <p:cNvPr id="6" name="TextBox 5"/>
          <p:cNvSpPr txBox="1"/>
          <p:nvPr/>
        </p:nvSpPr>
        <p:spPr>
          <a:xfrm>
            <a:off x="508000" y="7259439"/>
            <a:ext cx="12319000"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414141"/>
                </a:solidFill>
                <a:effectLst/>
                <a:uFillTx/>
                <a:latin typeface="Palatino"/>
                <a:ea typeface="Palatino"/>
                <a:cs typeface="Palatino"/>
                <a:sym typeface="Palatino"/>
              </a:rPr>
              <a:t>We can plot the above graph</a:t>
            </a:r>
            <a:r>
              <a:rPr kumimoji="0" lang="en-US" sz="2000" b="0" i="0" u="none" strike="noStrike" cap="none" spc="0" normalizeH="0" dirty="0">
                <a:ln>
                  <a:noFill/>
                </a:ln>
                <a:solidFill>
                  <a:srgbClr val="414141"/>
                </a:solidFill>
                <a:effectLst/>
                <a:uFillTx/>
                <a:latin typeface="Palatino"/>
                <a:ea typeface="Palatino"/>
                <a:cs typeface="Palatino"/>
                <a:sym typeface="Palatino"/>
              </a:rPr>
              <a:t> for all th</a:t>
            </a:r>
            <a:r>
              <a:rPr lang="en-US" sz="2000" dirty="0"/>
              <a:t>e seasons and see the home ground advantage for a team</a:t>
            </a:r>
          </a:p>
          <a:p>
            <a:pPr marL="0" marR="0" indent="0" algn="ctr" defTabSz="584200" rtl="0" fontAlgn="auto" latinLnBrk="0" hangingPunct="0">
              <a:lnSpc>
                <a:spcPct val="100000"/>
              </a:lnSpc>
              <a:spcBef>
                <a:spcPts val="0"/>
              </a:spcBef>
              <a:spcAft>
                <a:spcPts val="0"/>
              </a:spcAft>
              <a:buClrTx/>
              <a:buSzTx/>
              <a:buFontTx/>
              <a:buNone/>
              <a:tabLst/>
            </a:pPr>
            <a:r>
              <a:rPr lang="en-US" sz="2000" dirty="0"/>
              <a:t>Example  : MI had Home Ground Advantage in IPL 2010</a:t>
            </a:r>
          </a:p>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414141"/>
                </a:solidFill>
                <a:effectLst/>
                <a:uFillTx/>
                <a:latin typeface="Palatino"/>
                <a:ea typeface="Palatino"/>
                <a:cs typeface="Palatino"/>
                <a:sym typeface="Palatino"/>
              </a:rPr>
              <a:t>              CSK had Home Ground Advantage in 2011</a:t>
            </a:r>
          </a:p>
        </p:txBody>
      </p:sp>
      <p:pic>
        <p:nvPicPr>
          <p:cNvPr id="7" name="Picture 6"/>
          <p:cNvPicPr>
            <a:picLocks noChangeAspect="1"/>
          </p:cNvPicPr>
          <p:nvPr/>
        </p:nvPicPr>
        <p:blipFill>
          <a:blip r:embed="rId3"/>
          <a:stretch>
            <a:fillRect/>
          </a:stretch>
        </p:blipFill>
        <p:spPr>
          <a:xfrm>
            <a:off x="519545" y="2545557"/>
            <a:ext cx="5678055" cy="4308027"/>
          </a:xfrm>
          <a:prstGeom prst="rect">
            <a:avLst/>
          </a:prstGeom>
        </p:spPr>
      </p:pic>
    </p:spTree>
    <p:extLst>
      <p:ext uri="{BB962C8B-B14F-4D97-AF65-F5344CB8AC3E}">
        <p14:creationId xmlns:p14="http://schemas.microsoft.com/office/powerpoint/2010/main" val="61717836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Impact of toss on the match outcome </a:t>
            </a:r>
            <a:br>
              <a:rPr lang="en-US" sz="4800" dirty="0"/>
            </a:br>
            <a:endParaRPr lang="en-US" sz="4800" dirty="0"/>
          </a:p>
        </p:txBody>
      </p:sp>
      <p:sp>
        <p:nvSpPr>
          <p:cNvPr id="3" name="Text Placeholder 2"/>
          <p:cNvSpPr>
            <a:spLocks noGrp="1"/>
          </p:cNvSpPr>
          <p:nvPr>
            <p:ph type="body" idx="1"/>
          </p:nvPr>
        </p:nvSpPr>
        <p:spPr/>
        <p:txBody>
          <a:bodyPr/>
          <a:lstStyle/>
          <a:p>
            <a:r>
              <a:rPr lang="en-US" dirty="0"/>
              <a:t> </a:t>
            </a:r>
          </a:p>
        </p:txBody>
      </p:sp>
      <p:pic>
        <p:nvPicPr>
          <p:cNvPr id="4" name="Picture 3"/>
          <p:cNvPicPr>
            <a:picLocks noChangeAspect="1"/>
          </p:cNvPicPr>
          <p:nvPr/>
        </p:nvPicPr>
        <p:blipFill>
          <a:blip r:embed="rId2"/>
          <a:stretch>
            <a:fillRect/>
          </a:stretch>
        </p:blipFill>
        <p:spPr>
          <a:xfrm>
            <a:off x="508000" y="2286000"/>
            <a:ext cx="3844925" cy="3886200"/>
          </a:xfrm>
          <a:prstGeom prst="rect">
            <a:avLst/>
          </a:prstGeom>
        </p:spPr>
      </p:pic>
      <p:pic>
        <p:nvPicPr>
          <p:cNvPr id="5" name="Picture 4"/>
          <p:cNvPicPr>
            <a:picLocks noChangeAspect="1"/>
          </p:cNvPicPr>
          <p:nvPr/>
        </p:nvPicPr>
        <p:blipFill>
          <a:blip r:embed="rId3"/>
          <a:stretch>
            <a:fillRect/>
          </a:stretch>
        </p:blipFill>
        <p:spPr>
          <a:xfrm>
            <a:off x="4352925" y="2286000"/>
            <a:ext cx="3978275" cy="3886200"/>
          </a:xfrm>
          <a:prstGeom prst="rect">
            <a:avLst/>
          </a:prstGeom>
        </p:spPr>
      </p:pic>
      <p:pic>
        <p:nvPicPr>
          <p:cNvPr id="6" name="Picture 5"/>
          <p:cNvPicPr>
            <a:picLocks noChangeAspect="1"/>
          </p:cNvPicPr>
          <p:nvPr/>
        </p:nvPicPr>
        <p:blipFill>
          <a:blip r:embed="rId4"/>
          <a:stretch>
            <a:fillRect/>
          </a:stretch>
        </p:blipFill>
        <p:spPr>
          <a:xfrm>
            <a:off x="8211126" y="2314575"/>
            <a:ext cx="4311073" cy="3857625"/>
          </a:xfrm>
          <a:prstGeom prst="rect">
            <a:avLst/>
          </a:prstGeom>
        </p:spPr>
      </p:pic>
      <p:sp>
        <p:nvSpPr>
          <p:cNvPr id="7" name="TextBox 6"/>
          <p:cNvSpPr txBox="1"/>
          <p:nvPr/>
        </p:nvSpPr>
        <p:spPr>
          <a:xfrm>
            <a:off x="1320800" y="6699860"/>
            <a:ext cx="920284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We can plot the impact of toss on the matches in every IPL season</a:t>
            </a:r>
          </a:p>
          <a:p>
            <a:pPr marL="0" marR="0" indent="0" algn="ctr" defTabSz="584200" rtl="0" fontAlgn="auto" latinLnBrk="0" hangingPunct="0">
              <a:lnSpc>
                <a:spcPct val="100000"/>
              </a:lnSpc>
              <a:spcBef>
                <a:spcPts val="0"/>
              </a:spcBef>
              <a:spcAft>
                <a:spcPts val="0"/>
              </a:spcAft>
              <a:buClrTx/>
              <a:buSzTx/>
              <a:buFontTx/>
              <a:buNone/>
              <a:tabLst/>
            </a:pPr>
            <a:r>
              <a:rPr lang="en-US" dirty="0"/>
              <a:t>Above are few examples for few seasons </a:t>
            </a:r>
          </a:p>
          <a:p>
            <a:pPr marL="457200" marR="0" indent="-457200" algn="ctr" defTabSz="584200" rtl="0" fontAlgn="auto" latinLnBrk="0" hangingPunct="0">
              <a:lnSpc>
                <a:spcPct val="100000"/>
              </a:lnSpc>
              <a:spcBef>
                <a:spcPts val="0"/>
              </a:spcBef>
              <a:spcAft>
                <a:spcPts val="0"/>
              </a:spcAft>
              <a:buClrTx/>
              <a:buSzTx/>
              <a:buFontTx/>
              <a:buAutoNum type="arabicPeriod"/>
              <a:tabLst/>
            </a:pPr>
            <a:r>
              <a:rPr lang="en-US" dirty="0"/>
              <a:t>KKR had won most of the tosses in 2013 and had an advantage</a:t>
            </a:r>
          </a:p>
          <a:p>
            <a:pPr marL="457200" marR="0" indent="-457200" algn="ctr" defTabSz="584200" rtl="0" fontAlgn="auto" latinLnBrk="0" hangingPunct="0">
              <a:lnSpc>
                <a:spcPct val="100000"/>
              </a:lnSpc>
              <a:spcBef>
                <a:spcPts val="0"/>
              </a:spcBef>
              <a:spcAft>
                <a:spcPts val="0"/>
              </a:spcAft>
              <a:buClrTx/>
              <a:buSzTx/>
              <a:buFontTx/>
              <a:buAutoNum type="arabicPeriod"/>
              <a:tabLst/>
            </a:pPr>
            <a:r>
              <a:rPr lang="en-US" dirty="0"/>
              <a:t>CSK had won most of the tosses in 2018 and had an advantage</a:t>
            </a:r>
          </a:p>
          <a:p>
            <a:pPr marL="0" marR="0" indent="0" algn="ctr" defTabSz="584200" rtl="0" fontAlgn="auto" latinLnBrk="0" hangingPunct="0">
              <a:lnSpc>
                <a:spcPct val="100000"/>
              </a:lnSpc>
              <a:spcBef>
                <a:spcPts val="0"/>
              </a:spcBef>
              <a:spcAft>
                <a:spcPts val="0"/>
              </a:spcAft>
              <a:buClrTx/>
              <a:buSzTx/>
              <a:buFontTx/>
              <a:buNone/>
              <a:tabLst/>
            </a:pPr>
            <a:endParaRPr lang="en-US" dirty="0"/>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4182103474"/>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a:t>Performance of top 5 batsmen over season</a:t>
            </a:r>
            <a:br>
              <a:rPr lang="en-US" sz="4400" b="1" dirty="0"/>
            </a:br>
            <a:endParaRPr lang="en-US" sz="4400" dirty="0"/>
          </a:p>
        </p:txBody>
      </p:sp>
      <p:pic>
        <p:nvPicPr>
          <p:cNvPr id="4" name="Picture 3"/>
          <p:cNvPicPr>
            <a:picLocks noChangeAspect="1"/>
          </p:cNvPicPr>
          <p:nvPr/>
        </p:nvPicPr>
        <p:blipFill>
          <a:blip r:embed="rId3"/>
          <a:stretch>
            <a:fillRect/>
          </a:stretch>
        </p:blipFill>
        <p:spPr>
          <a:xfrm>
            <a:off x="330200" y="2133600"/>
            <a:ext cx="12674600" cy="7032835"/>
          </a:xfrm>
          <a:prstGeom prst="rect">
            <a:avLst/>
          </a:prstGeom>
        </p:spPr>
      </p:pic>
      <p:sp>
        <p:nvSpPr>
          <p:cNvPr id="3" name="Text Placeholder 2"/>
          <p:cNvSpPr>
            <a:spLocks noGrp="1"/>
          </p:cNvSpPr>
          <p:nvPr>
            <p:ph type="body" idx="1"/>
          </p:nvPr>
        </p:nvSpPr>
        <p:spPr/>
        <p:txBody>
          <a:bodyPr/>
          <a:lstStyle/>
          <a:p>
            <a:r>
              <a:rPr lang="en-US" dirty="0"/>
              <a:t> </a:t>
            </a:r>
          </a:p>
        </p:txBody>
      </p:sp>
      <p:sp>
        <p:nvSpPr>
          <p:cNvPr id="5" name="TextBox 4"/>
          <p:cNvSpPr txBox="1"/>
          <p:nvPr/>
        </p:nvSpPr>
        <p:spPr>
          <a:xfrm>
            <a:off x="3416300" y="9156828"/>
            <a:ext cx="6172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V </a:t>
            </a:r>
            <a:r>
              <a:rPr kumimoji="0" lang="en-US" sz="2400" b="0" i="0" u="none" strike="noStrike" cap="none" spc="0" normalizeH="0" baseline="0" dirty="0" err="1">
                <a:ln>
                  <a:noFill/>
                </a:ln>
                <a:solidFill>
                  <a:srgbClr val="414141"/>
                </a:solidFill>
                <a:effectLst/>
                <a:uFillTx/>
                <a:latin typeface="Palatino"/>
                <a:ea typeface="Palatino"/>
                <a:cs typeface="Palatino"/>
                <a:sym typeface="Palatino"/>
              </a:rPr>
              <a:t>Kohli</a:t>
            </a:r>
            <a:r>
              <a:rPr kumimoji="0" lang="en-US" sz="2400" b="0" i="0" u="none" strike="noStrike" cap="none" spc="0" normalizeH="0" baseline="0" dirty="0">
                <a:ln>
                  <a:noFill/>
                </a:ln>
                <a:solidFill>
                  <a:srgbClr val="414141"/>
                </a:solidFill>
                <a:effectLst/>
                <a:uFillTx/>
                <a:latin typeface="Palatino"/>
                <a:ea typeface="Palatino"/>
                <a:cs typeface="Palatino"/>
                <a:sym typeface="Palatino"/>
              </a:rPr>
              <a:t> had </a:t>
            </a:r>
            <a:r>
              <a:rPr lang="en-US" dirty="0"/>
              <a:t>performed well</a:t>
            </a:r>
            <a:r>
              <a:rPr kumimoji="0" lang="en-US" sz="2400" b="0" i="0" u="none" strike="noStrike" cap="none" spc="0" normalizeH="0" dirty="0">
                <a:ln>
                  <a:noFill/>
                </a:ln>
                <a:solidFill>
                  <a:srgbClr val="414141"/>
                </a:solidFill>
                <a:effectLst/>
                <a:uFillTx/>
                <a:latin typeface="Palatino"/>
                <a:ea typeface="Palatino"/>
                <a:cs typeface="Palatino"/>
                <a:sym typeface="Palatino"/>
              </a:rPr>
              <a:t> in IPL 2016</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4217948846"/>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Performance of top bowlers over seasons</a:t>
            </a:r>
            <a:br>
              <a:rPr lang="en-US" sz="4400" dirty="0"/>
            </a:br>
            <a:endParaRPr lang="en-US" sz="4400" dirty="0"/>
          </a:p>
        </p:txBody>
      </p:sp>
      <p:pic>
        <p:nvPicPr>
          <p:cNvPr id="4" name="Picture 3"/>
          <p:cNvPicPr>
            <a:picLocks noChangeAspect="1"/>
          </p:cNvPicPr>
          <p:nvPr/>
        </p:nvPicPr>
        <p:blipFill>
          <a:blip r:embed="rId2"/>
          <a:stretch>
            <a:fillRect/>
          </a:stretch>
        </p:blipFill>
        <p:spPr>
          <a:xfrm>
            <a:off x="526472" y="2656608"/>
            <a:ext cx="11970328" cy="6068291"/>
          </a:xfrm>
          <a:prstGeom prst="rect">
            <a:avLst/>
          </a:prstGeom>
        </p:spPr>
      </p:pic>
      <p:sp>
        <p:nvSpPr>
          <p:cNvPr id="3" name="Text Placeholder 2"/>
          <p:cNvSpPr>
            <a:spLocks noGrp="1"/>
          </p:cNvSpPr>
          <p:nvPr>
            <p:ph type="body" idx="1"/>
          </p:nvPr>
        </p:nvSpPr>
        <p:spPr/>
        <p:txBody>
          <a:bodyPr/>
          <a:lstStyle/>
          <a:p>
            <a:r>
              <a:rPr lang="en-US" dirty="0"/>
              <a:t> </a:t>
            </a:r>
          </a:p>
        </p:txBody>
      </p:sp>
      <p:sp>
        <p:nvSpPr>
          <p:cNvPr id="5" name="TextBox 4"/>
          <p:cNvSpPr txBox="1"/>
          <p:nvPr/>
        </p:nvSpPr>
        <p:spPr>
          <a:xfrm>
            <a:off x="2921000" y="8799572"/>
            <a:ext cx="75438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A Nehra has a best bowling performance in IPL seasons</a:t>
            </a:r>
          </a:p>
        </p:txBody>
      </p:sp>
    </p:spTree>
    <p:extLst>
      <p:ext uri="{BB962C8B-B14F-4D97-AF65-F5344CB8AC3E}">
        <p14:creationId xmlns:p14="http://schemas.microsoft.com/office/powerpoint/2010/main" val="4150403528"/>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Highest Wicket Taker </a:t>
            </a:r>
            <a:br>
              <a:rPr lang="en-US" sz="4800" dirty="0"/>
            </a:br>
            <a:endParaRPr lang="en-US" sz="4800" dirty="0"/>
          </a:p>
        </p:txBody>
      </p:sp>
      <p:pic>
        <p:nvPicPr>
          <p:cNvPr id="4" name="Picture 3"/>
          <p:cNvPicPr>
            <a:picLocks noChangeAspect="1"/>
          </p:cNvPicPr>
          <p:nvPr/>
        </p:nvPicPr>
        <p:blipFill>
          <a:blip r:embed="rId2"/>
          <a:stretch>
            <a:fillRect/>
          </a:stretch>
        </p:blipFill>
        <p:spPr>
          <a:xfrm>
            <a:off x="512618" y="2628899"/>
            <a:ext cx="11984182" cy="6083685"/>
          </a:xfrm>
          <a:prstGeom prst="rect">
            <a:avLst/>
          </a:prstGeom>
        </p:spPr>
      </p:pic>
      <p:sp>
        <p:nvSpPr>
          <p:cNvPr id="3" name="Text Placeholder 2"/>
          <p:cNvSpPr>
            <a:spLocks noGrp="1"/>
          </p:cNvSpPr>
          <p:nvPr>
            <p:ph type="body" idx="1"/>
          </p:nvPr>
        </p:nvSpPr>
        <p:spPr/>
        <p:txBody>
          <a:bodyPr/>
          <a:lstStyle/>
          <a:p>
            <a:r>
              <a:rPr lang="en-US" dirty="0"/>
              <a:t> </a:t>
            </a:r>
          </a:p>
        </p:txBody>
      </p:sp>
      <p:sp>
        <p:nvSpPr>
          <p:cNvPr id="5" name="TextBox 4"/>
          <p:cNvSpPr txBox="1"/>
          <p:nvPr/>
        </p:nvSpPr>
        <p:spPr>
          <a:xfrm>
            <a:off x="1320800" y="8984238"/>
            <a:ext cx="93726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err="1"/>
              <a:t>Malinga</a:t>
            </a:r>
            <a:r>
              <a:rPr lang="en-US" dirty="0"/>
              <a:t> is the highest wicket taker in IPL so far with 154 wickets </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18289966"/>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Maximum Overs bowled by a bowler </a:t>
            </a:r>
            <a:br>
              <a:rPr lang="en-US" sz="4800" dirty="0"/>
            </a:br>
            <a:endParaRPr lang="en-US" sz="4800" dirty="0"/>
          </a:p>
        </p:txBody>
      </p:sp>
      <p:pic>
        <p:nvPicPr>
          <p:cNvPr id="5" name="Picture 4"/>
          <p:cNvPicPr>
            <a:picLocks noChangeAspect="1"/>
          </p:cNvPicPr>
          <p:nvPr/>
        </p:nvPicPr>
        <p:blipFill>
          <a:blip r:embed="rId2"/>
          <a:stretch>
            <a:fillRect/>
          </a:stretch>
        </p:blipFill>
        <p:spPr>
          <a:xfrm>
            <a:off x="330200" y="1907801"/>
            <a:ext cx="12344400" cy="7538197"/>
          </a:xfrm>
          <a:prstGeom prst="rect">
            <a:avLst/>
          </a:prstGeom>
        </p:spPr>
      </p:pic>
      <p:sp>
        <p:nvSpPr>
          <p:cNvPr id="3" name="Text Placeholder 2"/>
          <p:cNvSpPr>
            <a:spLocks noGrp="1"/>
          </p:cNvSpPr>
          <p:nvPr>
            <p:ph type="body" idx="1"/>
          </p:nvPr>
        </p:nvSpPr>
        <p:spPr/>
        <p:txBody>
          <a:bodyPr/>
          <a:lstStyle/>
          <a:p>
            <a:r>
              <a:rPr lang="en-US" dirty="0"/>
              <a:t> </a:t>
            </a:r>
          </a:p>
        </p:txBody>
      </p:sp>
      <p:sp>
        <p:nvSpPr>
          <p:cNvPr id="6" name="TextBox 5"/>
          <p:cNvSpPr txBox="1"/>
          <p:nvPr/>
        </p:nvSpPr>
        <p:spPr>
          <a:xfrm>
            <a:off x="8617527" y="4466311"/>
            <a:ext cx="436418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err="1">
                <a:ln>
                  <a:noFill/>
                </a:ln>
                <a:solidFill>
                  <a:srgbClr val="414141"/>
                </a:solidFill>
                <a:effectLst/>
                <a:uFillTx/>
                <a:latin typeface="Palatino"/>
                <a:ea typeface="Palatino"/>
                <a:cs typeface="Palatino"/>
                <a:sym typeface="Palatino"/>
              </a:rPr>
              <a:t>Harbhajan</a:t>
            </a:r>
            <a:r>
              <a:rPr kumimoji="0" lang="en-US" sz="2400" b="0" i="0" u="none" strike="noStrike" cap="none" spc="0" normalizeH="0" baseline="0" dirty="0">
                <a:ln>
                  <a:noFill/>
                </a:ln>
                <a:solidFill>
                  <a:srgbClr val="414141"/>
                </a:solidFill>
                <a:effectLst/>
                <a:uFillTx/>
                <a:latin typeface="Palatino"/>
                <a:ea typeface="Palatino"/>
                <a:cs typeface="Palatino"/>
                <a:sym typeface="Palatino"/>
              </a:rPr>
              <a:t> has bowled maximum of 500+</a:t>
            </a:r>
            <a:r>
              <a:rPr kumimoji="0" lang="en-US" sz="2400" b="0" i="0" u="none" strike="noStrike" cap="none" spc="0" normalizeH="0" dirty="0">
                <a:ln>
                  <a:noFill/>
                </a:ln>
                <a:solidFill>
                  <a:srgbClr val="414141"/>
                </a:solidFill>
                <a:effectLst/>
                <a:uFillTx/>
                <a:latin typeface="Palatino"/>
                <a:ea typeface="Palatino"/>
                <a:cs typeface="Palatino"/>
                <a:sym typeface="Palatino"/>
              </a:rPr>
              <a:t> overs in IPLs</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71170771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Columns in matches.csv</a:t>
            </a:r>
          </a:p>
        </p:txBody>
      </p:sp>
      <p:pic>
        <p:nvPicPr>
          <p:cNvPr id="4" name="Picture 3"/>
          <p:cNvPicPr>
            <a:picLocks noChangeAspect="1"/>
          </p:cNvPicPr>
          <p:nvPr/>
        </p:nvPicPr>
        <p:blipFill>
          <a:blip r:embed="rId2"/>
          <a:stretch>
            <a:fillRect/>
          </a:stretch>
        </p:blipFill>
        <p:spPr>
          <a:xfrm>
            <a:off x="508000" y="2547673"/>
            <a:ext cx="12210634" cy="6291527"/>
          </a:xfrm>
          <a:prstGeom prst="rect">
            <a:avLst/>
          </a:prstGeom>
        </p:spPr>
      </p:pic>
      <p:sp>
        <p:nvSpPr>
          <p:cNvPr id="3" name="Text Placeholder 2"/>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42937527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Most Economical Bowlers with 300+ overs</a:t>
            </a:r>
            <a:br>
              <a:rPr lang="en-US" sz="4800" dirty="0"/>
            </a:br>
            <a:endParaRPr lang="en-US" sz="4800" dirty="0"/>
          </a:p>
        </p:txBody>
      </p:sp>
      <p:pic>
        <p:nvPicPr>
          <p:cNvPr id="4" name="Picture 3"/>
          <p:cNvPicPr>
            <a:picLocks noChangeAspect="1"/>
          </p:cNvPicPr>
          <p:nvPr/>
        </p:nvPicPr>
        <p:blipFill>
          <a:blip r:embed="rId2"/>
          <a:stretch>
            <a:fillRect/>
          </a:stretch>
        </p:blipFill>
        <p:spPr>
          <a:xfrm>
            <a:off x="317550" y="2209800"/>
            <a:ext cx="12509450" cy="7199629"/>
          </a:xfrm>
          <a:prstGeom prst="rect">
            <a:avLst/>
          </a:prstGeom>
        </p:spPr>
      </p:pic>
      <p:sp>
        <p:nvSpPr>
          <p:cNvPr id="3" name="Text Placeholder 2"/>
          <p:cNvSpPr>
            <a:spLocks noGrp="1"/>
          </p:cNvSpPr>
          <p:nvPr>
            <p:ph type="body" idx="1"/>
          </p:nvPr>
        </p:nvSpPr>
        <p:spPr>
          <a:xfrm>
            <a:off x="508000" y="2286000"/>
            <a:ext cx="11988800" cy="6438900"/>
          </a:xfrm>
        </p:spPr>
        <p:txBody>
          <a:bodyPr/>
          <a:lstStyle/>
          <a:p>
            <a:r>
              <a:rPr lang="en-US" dirty="0"/>
              <a:t> </a:t>
            </a:r>
          </a:p>
        </p:txBody>
      </p:sp>
      <p:sp>
        <p:nvSpPr>
          <p:cNvPr id="5" name="TextBox 4"/>
          <p:cNvSpPr txBox="1"/>
          <p:nvPr/>
        </p:nvSpPr>
        <p:spPr>
          <a:xfrm>
            <a:off x="8864600" y="4419600"/>
            <a:ext cx="382265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Dale Steyn</a:t>
            </a:r>
            <a:r>
              <a:rPr lang="en-US" dirty="0"/>
              <a:t>/ </a:t>
            </a:r>
            <a:r>
              <a:rPr lang="en-US" dirty="0" err="1"/>
              <a:t>Narine</a:t>
            </a:r>
            <a:r>
              <a:rPr lang="en-US" dirty="0"/>
              <a:t>/Ashwin/</a:t>
            </a:r>
            <a:r>
              <a:rPr lang="en-US" dirty="0" err="1"/>
              <a:t>Malinga</a:t>
            </a:r>
            <a:r>
              <a:rPr lang="en-US" dirty="0"/>
              <a:t> has the best economy rate in bowling</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3633481670"/>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955674"/>
            <a:ext cx="11988800" cy="1219200"/>
          </a:xfrm>
        </p:spPr>
        <p:txBody>
          <a:bodyPr>
            <a:noAutofit/>
          </a:bodyPr>
          <a:lstStyle/>
          <a:p>
            <a:r>
              <a:rPr lang="en-US" sz="4800" dirty="0"/>
              <a:t>Teams with maximum Boundaries</a:t>
            </a:r>
            <a:br>
              <a:rPr lang="en-US" sz="4800" dirty="0"/>
            </a:br>
            <a:endParaRPr lang="en-US" sz="4800" dirty="0"/>
          </a:p>
        </p:txBody>
      </p:sp>
      <p:pic>
        <p:nvPicPr>
          <p:cNvPr id="4" name="Picture 3"/>
          <p:cNvPicPr>
            <a:picLocks noChangeAspect="1"/>
          </p:cNvPicPr>
          <p:nvPr/>
        </p:nvPicPr>
        <p:blipFill>
          <a:blip r:embed="rId2"/>
          <a:stretch>
            <a:fillRect/>
          </a:stretch>
        </p:blipFill>
        <p:spPr>
          <a:xfrm>
            <a:off x="508000" y="2162174"/>
            <a:ext cx="12319000" cy="7134225"/>
          </a:xfrm>
          <a:prstGeom prst="rect">
            <a:avLst/>
          </a:prstGeom>
        </p:spPr>
      </p:pic>
      <p:sp>
        <p:nvSpPr>
          <p:cNvPr id="3" name="Text Placeholder 2"/>
          <p:cNvSpPr>
            <a:spLocks noGrp="1"/>
          </p:cNvSpPr>
          <p:nvPr>
            <p:ph type="body" idx="1"/>
          </p:nvPr>
        </p:nvSpPr>
        <p:spPr/>
        <p:txBody>
          <a:bodyPr/>
          <a:lstStyle/>
          <a:p>
            <a:r>
              <a:rPr lang="en-US" dirty="0"/>
              <a:t> </a:t>
            </a:r>
          </a:p>
        </p:txBody>
      </p:sp>
      <p:sp>
        <p:nvSpPr>
          <p:cNvPr id="5" name="TextBox 4"/>
          <p:cNvSpPr txBox="1"/>
          <p:nvPr/>
        </p:nvSpPr>
        <p:spPr>
          <a:xfrm>
            <a:off x="6667500" y="2939534"/>
            <a:ext cx="44196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RCB  has maximum 4’s</a:t>
            </a:r>
          </a:p>
          <a:p>
            <a:pPr marL="0" marR="0" indent="0" algn="ctr" defTabSz="584200" rtl="0" fontAlgn="auto" latinLnBrk="0" hangingPunct="0">
              <a:lnSpc>
                <a:spcPct val="100000"/>
              </a:lnSpc>
              <a:spcBef>
                <a:spcPts val="0"/>
              </a:spcBef>
              <a:spcAft>
                <a:spcPts val="0"/>
              </a:spcAft>
              <a:buClrTx/>
              <a:buSzTx/>
              <a:buFontTx/>
              <a:buNone/>
              <a:tabLst/>
            </a:pPr>
            <a:r>
              <a:rPr lang="en-US" dirty="0"/>
              <a:t>where as</a:t>
            </a:r>
          </a:p>
          <a:p>
            <a:pPr marL="0" marR="0" indent="0" algn="ctr" defTabSz="584200" rtl="0" fontAlgn="auto" latinLnBrk="0" hangingPunct="0">
              <a:lnSpc>
                <a:spcPct val="100000"/>
              </a:lnSpc>
              <a:spcBef>
                <a:spcPts val="0"/>
              </a:spcBef>
              <a:spcAft>
                <a:spcPts val="0"/>
              </a:spcAft>
              <a:buClrTx/>
              <a:buSzTx/>
              <a:buFontTx/>
              <a:buNone/>
              <a:tabLst/>
            </a:pPr>
            <a:r>
              <a:rPr lang="en-US" dirty="0"/>
              <a:t> MI has maximum 6’s</a:t>
            </a:r>
          </a:p>
          <a:p>
            <a:pPr marL="0" marR="0" indent="0" algn="ctr" defTabSz="584200" rtl="0" fontAlgn="auto" latinLnBrk="0" hangingPunct="0">
              <a:lnSpc>
                <a:spcPct val="100000"/>
              </a:lnSpc>
              <a:spcBef>
                <a:spcPts val="0"/>
              </a:spcBef>
              <a:spcAft>
                <a:spcPts val="0"/>
              </a:spcAft>
              <a:buClrTx/>
              <a:buSzTx/>
              <a:buFontTx/>
              <a:buNone/>
              <a:tabLst/>
            </a:pPr>
            <a:r>
              <a:rPr lang="en-US" dirty="0"/>
              <a:t> hit in IPL so far</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635285159"/>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t>Top Batsman Scoring</a:t>
            </a:r>
            <a:br>
              <a:rPr lang="en-US" sz="5400" dirty="0"/>
            </a:br>
            <a:endParaRPr lang="en-US" sz="5400" dirty="0"/>
          </a:p>
        </p:txBody>
      </p:sp>
      <p:pic>
        <p:nvPicPr>
          <p:cNvPr id="4" name="Picture 3"/>
          <p:cNvPicPr>
            <a:picLocks noChangeAspect="1"/>
          </p:cNvPicPr>
          <p:nvPr/>
        </p:nvPicPr>
        <p:blipFill>
          <a:blip r:embed="rId2"/>
          <a:stretch>
            <a:fillRect/>
          </a:stretch>
        </p:blipFill>
        <p:spPr>
          <a:xfrm>
            <a:off x="207315" y="2438400"/>
            <a:ext cx="12797485" cy="6629400"/>
          </a:xfrm>
          <a:prstGeom prst="rect">
            <a:avLst/>
          </a:prstGeom>
        </p:spPr>
      </p:pic>
      <p:sp>
        <p:nvSpPr>
          <p:cNvPr id="3" name="Text Placeholder 2"/>
          <p:cNvSpPr>
            <a:spLocks noGrp="1"/>
          </p:cNvSpPr>
          <p:nvPr>
            <p:ph type="body" idx="1"/>
          </p:nvPr>
        </p:nvSpPr>
        <p:spPr/>
        <p:txBody>
          <a:bodyPr/>
          <a:lstStyle/>
          <a:p>
            <a:r>
              <a:rPr lang="en-US" dirty="0"/>
              <a:t> </a:t>
            </a:r>
          </a:p>
        </p:txBody>
      </p:sp>
      <p:sp>
        <p:nvSpPr>
          <p:cNvPr id="5" name="TextBox 4"/>
          <p:cNvSpPr txBox="1"/>
          <p:nvPr/>
        </p:nvSpPr>
        <p:spPr>
          <a:xfrm>
            <a:off x="-431800" y="9289038"/>
            <a:ext cx="129286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V </a:t>
            </a:r>
            <a:r>
              <a:rPr kumimoji="0" lang="en-US" sz="2400" b="0" i="0" u="none" strike="noStrike" cap="none" spc="0" normalizeH="0" baseline="0" dirty="0" err="1">
                <a:ln>
                  <a:noFill/>
                </a:ln>
                <a:solidFill>
                  <a:srgbClr val="414141"/>
                </a:solidFill>
                <a:effectLst/>
                <a:uFillTx/>
                <a:latin typeface="Palatino"/>
                <a:ea typeface="Palatino"/>
                <a:cs typeface="Palatino"/>
                <a:sym typeface="Palatino"/>
              </a:rPr>
              <a:t>Kohil</a:t>
            </a:r>
            <a:r>
              <a:rPr kumimoji="0" lang="en-US" sz="2400" b="0" i="0" u="none" strike="noStrike" cap="none" spc="0" normalizeH="0" baseline="0" dirty="0">
                <a:ln>
                  <a:noFill/>
                </a:ln>
                <a:solidFill>
                  <a:srgbClr val="414141"/>
                </a:solidFill>
                <a:effectLst/>
                <a:uFillTx/>
                <a:latin typeface="Palatino"/>
                <a:ea typeface="Palatino"/>
                <a:cs typeface="Palatino"/>
                <a:sym typeface="Palatino"/>
              </a:rPr>
              <a:t> scores max in 1’s,2’s,4’s…</a:t>
            </a:r>
            <a:r>
              <a:rPr kumimoji="0" lang="en-US" sz="2400" b="0" i="0" u="none" strike="noStrike" cap="none" spc="0" normalizeH="0" dirty="0">
                <a:ln>
                  <a:noFill/>
                </a:ln>
                <a:solidFill>
                  <a:srgbClr val="414141"/>
                </a:solidFill>
                <a:effectLst/>
                <a:uFillTx/>
                <a:latin typeface="Palatino"/>
                <a:ea typeface="Palatino"/>
                <a:cs typeface="Palatino"/>
                <a:sym typeface="Palatino"/>
              </a:rPr>
              <a:t>where as </a:t>
            </a:r>
            <a:r>
              <a:rPr lang="en-US" baseline="0" dirty="0"/>
              <a:t>Gayle</a:t>
            </a:r>
            <a:r>
              <a:rPr lang="en-US" dirty="0"/>
              <a:t> scores max in 6’s</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3130810213"/>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 Distribution of Extras and Wickets</a:t>
            </a:r>
            <a:br>
              <a:rPr lang="en-US" sz="4400" dirty="0"/>
            </a:br>
            <a:endParaRPr lang="en-US" sz="4400" dirty="0"/>
          </a:p>
        </p:txBody>
      </p:sp>
      <p:sp>
        <p:nvSpPr>
          <p:cNvPr id="3" name="Text Placeholder 2"/>
          <p:cNvSpPr>
            <a:spLocks noGrp="1"/>
          </p:cNvSpPr>
          <p:nvPr>
            <p:ph type="body" idx="1"/>
          </p:nvPr>
        </p:nvSpPr>
        <p:spPr/>
        <p:txBody>
          <a:bodyPr/>
          <a:lstStyle/>
          <a:p>
            <a:r>
              <a:rPr lang="en-US" dirty="0"/>
              <a:t> </a:t>
            </a:r>
          </a:p>
        </p:txBody>
      </p:sp>
      <p:pic>
        <p:nvPicPr>
          <p:cNvPr id="4" name="Picture 3"/>
          <p:cNvPicPr>
            <a:picLocks noChangeAspect="1"/>
          </p:cNvPicPr>
          <p:nvPr/>
        </p:nvPicPr>
        <p:blipFill>
          <a:blip r:embed="rId2"/>
          <a:stretch>
            <a:fillRect/>
          </a:stretch>
        </p:blipFill>
        <p:spPr>
          <a:xfrm>
            <a:off x="50800" y="2247900"/>
            <a:ext cx="6257925" cy="5362575"/>
          </a:xfrm>
          <a:prstGeom prst="rect">
            <a:avLst/>
          </a:prstGeom>
        </p:spPr>
      </p:pic>
      <p:pic>
        <p:nvPicPr>
          <p:cNvPr id="6" name="Picture 5"/>
          <p:cNvPicPr>
            <a:picLocks noChangeAspect="1"/>
          </p:cNvPicPr>
          <p:nvPr/>
        </p:nvPicPr>
        <p:blipFill>
          <a:blip r:embed="rId3"/>
          <a:stretch>
            <a:fillRect/>
          </a:stretch>
        </p:blipFill>
        <p:spPr>
          <a:xfrm>
            <a:off x="6286500" y="2247900"/>
            <a:ext cx="6705600" cy="5362575"/>
          </a:xfrm>
          <a:prstGeom prst="rect">
            <a:avLst/>
          </a:prstGeom>
        </p:spPr>
      </p:pic>
      <p:sp>
        <p:nvSpPr>
          <p:cNvPr id="7" name="TextBox 6"/>
          <p:cNvSpPr txBox="1"/>
          <p:nvPr/>
        </p:nvSpPr>
        <p:spPr>
          <a:xfrm>
            <a:off x="1092200" y="7967206"/>
            <a:ext cx="1104900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Most of the extra runs were scored</a:t>
            </a:r>
            <a:r>
              <a:rPr kumimoji="0" lang="en-US" sz="2400" b="0" i="0" u="none" strike="noStrike" cap="none" spc="0" normalizeH="0" dirty="0">
                <a:ln>
                  <a:noFill/>
                </a:ln>
                <a:solidFill>
                  <a:srgbClr val="414141"/>
                </a:solidFill>
                <a:effectLst/>
                <a:uFillTx/>
                <a:latin typeface="Palatino"/>
                <a:ea typeface="Palatino"/>
                <a:cs typeface="Palatino"/>
                <a:sym typeface="Palatino"/>
              </a:rPr>
              <a:t> in </a:t>
            </a:r>
            <a:r>
              <a:rPr kumimoji="0" lang="en-US" sz="2400" b="0" i="0" u="none" strike="noStrike" cap="none" spc="0" normalizeH="0" dirty="0" err="1">
                <a:ln>
                  <a:noFill/>
                </a:ln>
                <a:solidFill>
                  <a:srgbClr val="414141"/>
                </a:solidFill>
                <a:effectLst/>
                <a:uFillTx/>
                <a:latin typeface="Palatino"/>
                <a:ea typeface="Palatino"/>
                <a:cs typeface="Palatino"/>
                <a:sym typeface="Palatino"/>
              </a:rPr>
              <a:t>wides</a:t>
            </a:r>
            <a:r>
              <a:rPr kumimoji="0" lang="en-US" sz="2400" b="0" i="0" u="none" strike="noStrike" cap="none" spc="0" normalizeH="0" dirty="0">
                <a:ln>
                  <a:noFill/>
                </a:ln>
                <a:solidFill>
                  <a:srgbClr val="414141"/>
                </a:solidFill>
                <a:effectLst/>
                <a:uFillTx/>
                <a:latin typeface="Palatino"/>
                <a:ea typeface="Palatino"/>
                <a:cs typeface="Palatino"/>
                <a:sym typeface="Palatino"/>
              </a:rPr>
              <a:t> and </a:t>
            </a:r>
            <a:r>
              <a:rPr kumimoji="0" lang="en-US" sz="2400" b="0" i="0" u="none" strike="noStrike" cap="none" spc="0" normalizeH="0" dirty="0" err="1">
                <a:ln>
                  <a:noFill/>
                </a:ln>
                <a:solidFill>
                  <a:srgbClr val="414141"/>
                </a:solidFill>
                <a:effectLst/>
                <a:uFillTx/>
                <a:latin typeface="Palatino"/>
                <a:ea typeface="Palatino"/>
                <a:cs typeface="Palatino"/>
                <a:sym typeface="Palatino"/>
              </a:rPr>
              <a:t>legbyes</a:t>
            </a:r>
            <a:endParaRPr kumimoji="0" lang="en-US" sz="2400" b="0" i="0" u="none" strike="noStrike" cap="none" spc="0" normalizeH="0" dirty="0">
              <a:ln>
                <a:noFill/>
              </a:ln>
              <a:solidFill>
                <a:srgbClr val="414141"/>
              </a:solidFill>
              <a:effectLst/>
              <a:uFillTx/>
              <a:latin typeface="Palatino"/>
              <a:ea typeface="Palatino"/>
              <a:cs typeface="Palatino"/>
              <a:sym typeface="Palatino"/>
            </a:endParaRPr>
          </a:p>
          <a:p>
            <a:pPr marL="0" marR="0" indent="0" algn="ctr" defTabSz="584200" rtl="0" fontAlgn="auto" latinLnBrk="0" hangingPunct="0">
              <a:lnSpc>
                <a:spcPct val="100000"/>
              </a:lnSpc>
              <a:spcBef>
                <a:spcPts val="0"/>
              </a:spcBef>
              <a:spcAft>
                <a:spcPts val="0"/>
              </a:spcAft>
              <a:buClrTx/>
              <a:buSzTx/>
              <a:buFontTx/>
              <a:buNone/>
              <a:tabLst/>
            </a:pPr>
            <a:r>
              <a:rPr lang="en-US" baseline="0" dirty="0"/>
              <a:t>Most</a:t>
            </a:r>
            <a:r>
              <a:rPr lang="en-US" dirty="0"/>
              <a:t> of the batsmen got out by catch</a:t>
            </a:r>
          </a:p>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We rarely see batsmen getting out</a:t>
            </a:r>
            <a:r>
              <a:rPr kumimoji="0" lang="en-US" sz="2400" b="0" i="0" u="none" strike="noStrike" cap="none" spc="0" normalizeH="0" dirty="0">
                <a:ln>
                  <a:noFill/>
                </a:ln>
                <a:solidFill>
                  <a:srgbClr val="414141"/>
                </a:solidFill>
                <a:effectLst/>
                <a:uFillTx/>
                <a:latin typeface="Palatino"/>
                <a:ea typeface="Palatino"/>
                <a:cs typeface="Palatino"/>
                <a:sym typeface="Palatino"/>
              </a:rPr>
              <a:t> by hit wicket</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1845105177"/>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Text Placeholder 2"/>
          <p:cNvSpPr>
            <a:spLocks noGrp="1"/>
          </p:cNvSpPr>
          <p:nvPr>
            <p:ph type="body" idx="1"/>
          </p:nvPr>
        </p:nvSpPr>
        <p:spPr/>
        <p:txBody>
          <a:bodyPr>
            <a:normAutofit fontScale="47500" lnSpcReduction="20000"/>
          </a:bodyPr>
          <a:lstStyle/>
          <a:p>
            <a:r>
              <a:rPr lang="en-US" b="1" dirty="0"/>
              <a:t>Chennai and Mumbai</a:t>
            </a:r>
            <a:r>
              <a:rPr lang="en-US" dirty="0"/>
              <a:t> are the top IPL teams winning 3 trophies each so far.</a:t>
            </a:r>
          </a:p>
          <a:p>
            <a:r>
              <a:rPr lang="en-US" dirty="0"/>
              <a:t>We have seen the impact of columns like </a:t>
            </a:r>
            <a:r>
              <a:rPr lang="en-US" b="1" dirty="0" err="1"/>
              <a:t>Toss_decision</a:t>
            </a:r>
            <a:r>
              <a:rPr lang="en-US" b="1" dirty="0"/>
              <a:t>, </a:t>
            </a:r>
            <a:r>
              <a:rPr lang="en-US" b="1" dirty="0" err="1"/>
              <a:t>Toss_winner</a:t>
            </a:r>
            <a:r>
              <a:rPr lang="en-US" dirty="0"/>
              <a:t> on winning team, also we added _type__ column which gives us Top IPL winning teams.</a:t>
            </a:r>
          </a:p>
          <a:p>
            <a:r>
              <a:rPr lang="en-US" dirty="0"/>
              <a:t>We have also seen </a:t>
            </a:r>
            <a:r>
              <a:rPr lang="en-US" b="1" dirty="0"/>
              <a:t>Teams having good fortune with coin, Top match winners, Best chasing and defending teams as well as venues and top IPL winning teams</a:t>
            </a:r>
            <a:r>
              <a:rPr lang="en-US" dirty="0"/>
              <a:t>.</a:t>
            </a:r>
          </a:p>
          <a:p>
            <a:r>
              <a:rPr lang="en-US" dirty="0"/>
              <a:t>We have also done some pre-processing to help us understand </a:t>
            </a:r>
            <a:r>
              <a:rPr lang="en-US" b="1" dirty="0"/>
              <a:t>Aggregates</a:t>
            </a:r>
            <a:r>
              <a:rPr lang="en-US" dirty="0"/>
              <a:t> of Batsmen's and Bowlers</a:t>
            </a:r>
          </a:p>
          <a:p>
            <a:r>
              <a:rPr lang="en-US" dirty="0"/>
              <a:t>This analysis helped us in </a:t>
            </a:r>
            <a:r>
              <a:rPr lang="en-US" b="1" dirty="0"/>
              <a:t>getting meaningful insights</a:t>
            </a:r>
            <a:r>
              <a:rPr lang="en-US" dirty="0"/>
              <a:t> from excel data.</a:t>
            </a:r>
          </a:p>
          <a:p>
            <a:r>
              <a:rPr lang="en-US" b="1" dirty="0"/>
              <a:t>Eden Gardens and M </a:t>
            </a:r>
            <a:r>
              <a:rPr lang="en-US" b="1" dirty="0" err="1"/>
              <a:t>Chinnaswamy</a:t>
            </a:r>
            <a:r>
              <a:rPr lang="en-US" b="1" dirty="0"/>
              <a:t> Stadium</a:t>
            </a:r>
            <a:r>
              <a:rPr lang="en-US" dirty="0"/>
              <a:t> are best Chasing Venues, so toss winner should choose to bowl first that will give an added advantage to the toss winning team.</a:t>
            </a:r>
          </a:p>
          <a:p>
            <a:r>
              <a:rPr lang="en-US" b="1" dirty="0"/>
              <a:t>Wankhede Stadium and </a:t>
            </a:r>
            <a:r>
              <a:rPr lang="en-US" b="1" dirty="0" err="1"/>
              <a:t>Feroz</a:t>
            </a:r>
            <a:r>
              <a:rPr lang="en-US" b="1" dirty="0"/>
              <a:t> Shah </a:t>
            </a:r>
            <a:r>
              <a:rPr lang="en-US" b="1" dirty="0" err="1"/>
              <a:t>Kotla</a:t>
            </a:r>
            <a:r>
              <a:rPr lang="en-US" dirty="0"/>
              <a:t> are best defending Venues, so toss winner should choose to bat first that will give an added advantage to the toss winning team.</a:t>
            </a:r>
          </a:p>
          <a:p>
            <a:r>
              <a:rPr lang="en-US" b="1" dirty="0"/>
              <a:t>Kolkata</a:t>
            </a:r>
            <a:r>
              <a:rPr lang="en-US" dirty="0"/>
              <a:t> should host less </a:t>
            </a:r>
            <a:r>
              <a:rPr lang="en-US" dirty="0" err="1"/>
              <a:t>ipl</a:t>
            </a:r>
            <a:r>
              <a:rPr lang="en-US" dirty="0"/>
              <a:t> matches as there is a probability of match getting washed out or D/L applied</a:t>
            </a:r>
          </a:p>
          <a:p>
            <a:r>
              <a:rPr lang="en-US" b="1" dirty="0"/>
              <a:t>Royal Challengers Bangalore</a:t>
            </a:r>
            <a:r>
              <a:rPr lang="en-US" dirty="0"/>
              <a:t> have played 2nd most number of matches but haven't won any of the trophies, their team management should focus on their players mental strength in high current games.</a:t>
            </a:r>
          </a:p>
          <a:p>
            <a:endParaRPr lang="en-US" dirty="0"/>
          </a:p>
        </p:txBody>
      </p:sp>
    </p:spTree>
    <p:extLst>
      <p:ext uri="{BB962C8B-B14F-4D97-AF65-F5344CB8AC3E}">
        <p14:creationId xmlns:p14="http://schemas.microsoft.com/office/powerpoint/2010/main" val="3620767572"/>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normAutofit fontScale="40000" lnSpcReduction="20000"/>
          </a:bodyPr>
          <a:lstStyle/>
          <a:p>
            <a:r>
              <a:rPr lang="en-US" b="1" dirty="0"/>
              <a:t>Mumbai, Chennai and Kolkata</a:t>
            </a:r>
            <a:r>
              <a:rPr lang="en-US" dirty="0"/>
              <a:t> have collectively won 8 season out of 11 seasons happened so far, opposite teams should prepare strong strategy while playing against these teams.</a:t>
            </a:r>
          </a:p>
          <a:p>
            <a:r>
              <a:rPr lang="en-US" b="1" dirty="0"/>
              <a:t>Batting Second</a:t>
            </a:r>
            <a:r>
              <a:rPr lang="en-US" dirty="0"/>
              <a:t> has more probability of winning the match.</a:t>
            </a:r>
          </a:p>
          <a:p>
            <a:r>
              <a:rPr lang="en-US" b="1" dirty="0"/>
              <a:t>Winning the toss</a:t>
            </a:r>
            <a:r>
              <a:rPr lang="en-US" dirty="0"/>
              <a:t> give us 50% chance to win the match, make sure to give the right call during the toss. In Finals, its an added advantage to win the toss. Its almost winning the match itself</a:t>
            </a:r>
          </a:p>
          <a:p>
            <a:r>
              <a:rPr lang="en-US" b="1" dirty="0"/>
              <a:t>MI</a:t>
            </a:r>
            <a:r>
              <a:rPr lang="en-US" dirty="0"/>
              <a:t> is the best defending team, so make sure to bat while achieving the target given by MI</a:t>
            </a:r>
          </a:p>
          <a:p>
            <a:r>
              <a:rPr lang="en-US" b="1" dirty="0"/>
              <a:t>KKR</a:t>
            </a:r>
            <a:r>
              <a:rPr lang="en-US" dirty="0"/>
              <a:t> is the best chasing team, make sure to score as many runs as possible while playing with them</a:t>
            </a:r>
          </a:p>
          <a:p>
            <a:r>
              <a:rPr lang="en-US" b="1" dirty="0"/>
              <a:t>MI and RCB</a:t>
            </a:r>
            <a:r>
              <a:rPr lang="en-US" dirty="0"/>
              <a:t> score a lot of runs in the last 5 overs, make sure to bowl in right areas when playing against them</a:t>
            </a:r>
          </a:p>
          <a:p>
            <a:r>
              <a:rPr lang="en-US" b="1" dirty="0"/>
              <a:t>Chris Gayle, AB </a:t>
            </a:r>
            <a:r>
              <a:rPr lang="en-US" b="1" dirty="0" err="1"/>
              <a:t>Devilliers</a:t>
            </a:r>
            <a:r>
              <a:rPr lang="en-US" dirty="0"/>
              <a:t> are top match winners so team owners should focus on buying these players in upcoming seasons or opposite team should make good strategies to get them out soon.</a:t>
            </a:r>
          </a:p>
          <a:p>
            <a:r>
              <a:rPr lang="en-US" b="1" dirty="0"/>
              <a:t>CSK</a:t>
            </a:r>
            <a:r>
              <a:rPr lang="en-US" dirty="0"/>
              <a:t> plays very well either in 1st or 2nd innings. Plan appropriately when playing against them.</a:t>
            </a:r>
          </a:p>
          <a:p>
            <a:r>
              <a:rPr lang="en-US" b="1" dirty="0"/>
              <a:t>RCB and CSK</a:t>
            </a:r>
            <a:r>
              <a:rPr lang="en-US" dirty="0"/>
              <a:t> can take the game away as they have chances of scoring 200+ in a match. Have strategy planned when playing against them</a:t>
            </a:r>
          </a:p>
          <a:p>
            <a:r>
              <a:rPr lang="en-US" b="1" dirty="0" err="1"/>
              <a:t>Kohli</a:t>
            </a:r>
            <a:r>
              <a:rPr lang="en-US" dirty="0"/>
              <a:t> make the score board ticking with 1's,2's. , The opponent team can get a chance for getting him runout.</a:t>
            </a:r>
          </a:p>
          <a:p>
            <a:r>
              <a:rPr lang="en-US" dirty="0"/>
              <a:t>Crowd should wear helmets and cheer girls should have stamina to dance, when </a:t>
            </a:r>
            <a:r>
              <a:rPr lang="en-US" b="1" dirty="0"/>
              <a:t>Chris Gayle</a:t>
            </a:r>
            <a:r>
              <a:rPr lang="en-US" dirty="0"/>
              <a:t> is batting, as he is dominant in hitting 6's and 4's.</a:t>
            </a:r>
          </a:p>
          <a:p>
            <a:r>
              <a:rPr lang="en-US" dirty="0"/>
              <a:t>More info can still be extracted by looking at the data generated in the notebook on IPL.</a:t>
            </a:r>
          </a:p>
          <a:p>
            <a:endParaRPr lang="en-US" dirty="0"/>
          </a:p>
        </p:txBody>
      </p:sp>
    </p:spTree>
    <p:extLst>
      <p:ext uri="{BB962C8B-B14F-4D97-AF65-F5344CB8AC3E}">
        <p14:creationId xmlns:p14="http://schemas.microsoft.com/office/powerpoint/2010/main" val="40090476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Columns in deliveries.csv</a:t>
            </a:r>
          </a:p>
        </p:txBody>
      </p:sp>
      <p:pic>
        <p:nvPicPr>
          <p:cNvPr id="4" name="Picture 3"/>
          <p:cNvPicPr>
            <a:picLocks noChangeAspect="1"/>
          </p:cNvPicPr>
          <p:nvPr/>
        </p:nvPicPr>
        <p:blipFill>
          <a:blip r:embed="rId2"/>
          <a:stretch>
            <a:fillRect/>
          </a:stretch>
        </p:blipFill>
        <p:spPr>
          <a:xfrm>
            <a:off x="586306" y="2628900"/>
            <a:ext cx="12012094" cy="5967549"/>
          </a:xfrm>
          <a:prstGeom prst="rect">
            <a:avLst/>
          </a:prstGeom>
        </p:spPr>
      </p:pic>
      <p:sp>
        <p:nvSpPr>
          <p:cNvPr id="3" name="Text Placeholder 2"/>
          <p:cNvSpPr>
            <a:spLocks noGrp="1"/>
          </p:cNvSpPr>
          <p:nvPr>
            <p:ph type="body" idx="1"/>
          </p:nvPr>
        </p:nvSpPr>
        <p:spPr/>
        <p:txBody>
          <a:bodyPr/>
          <a:lstStyle/>
          <a:p>
            <a:pPr marL="0" indent="0">
              <a:buNone/>
            </a:pPr>
            <a:r>
              <a:rPr lang="en-US" dirty="0"/>
              <a:t> </a:t>
            </a:r>
          </a:p>
        </p:txBody>
      </p:sp>
    </p:spTree>
    <p:extLst>
      <p:ext uri="{BB962C8B-B14F-4D97-AF65-F5344CB8AC3E}">
        <p14:creationId xmlns:p14="http://schemas.microsoft.com/office/powerpoint/2010/main" val="20099303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988800" cy="533400"/>
          </a:xfrm>
        </p:spPr>
        <p:txBody>
          <a:bodyPr>
            <a:noAutofit/>
          </a:bodyPr>
          <a:lstStyle/>
          <a:p>
            <a:r>
              <a:rPr lang="en-US" sz="5400" dirty="0"/>
              <a:t>Problem Statement &amp; Methodology</a:t>
            </a:r>
          </a:p>
        </p:txBody>
      </p:sp>
      <p:sp>
        <p:nvSpPr>
          <p:cNvPr id="3" name="Text Placeholder 2"/>
          <p:cNvSpPr>
            <a:spLocks noGrp="1"/>
          </p:cNvSpPr>
          <p:nvPr>
            <p:ph type="body" idx="1"/>
          </p:nvPr>
        </p:nvSpPr>
        <p:spPr/>
        <p:txBody>
          <a:bodyPr>
            <a:normAutofit fontScale="92500" lnSpcReduction="20000"/>
          </a:bodyPr>
          <a:lstStyle/>
          <a:p>
            <a:pPr>
              <a:buFont typeface="Wingdings" panose="05000000000000000000" pitchFamily="2" charset="2"/>
              <a:buChar char="Ø"/>
            </a:pPr>
            <a:r>
              <a:rPr lang="en-US" dirty="0"/>
              <a:t>Analyze IPL Data Set from 2008-2018 and derive meaningful insights by performing Exploratory Data analysis</a:t>
            </a:r>
          </a:p>
          <a:p>
            <a:pPr>
              <a:buFont typeface="Wingdings" panose="05000000000000000000" pitchFamily="2" charset="2"/>
              <a:buChar char="Ø"/>
            </a:pPr>
            <a:r>
              <a:rPr lang="en-US" b="1" dirty="0"/>
              <a:t>Exploratory Data Analysis</a:t>
            </a:r>
            <a:r>
              <a:rPr lang="en-US" dirty="0"/>
              <a:t> -EDA refers to critical process of performing initial investigation on data, we will have a closer look of IPL data to resolve data ambiguities by doing below</a:t>
            </a:r>
          </a:p>
          <a:p>
            <a:pPr>
              <a:buFont typeface="Wingdings" panose="05000000000000000000" pitchFamily="2" charset="2"/>
              <a:buChar char="Ø"/>
            </a:pPr>
            <a:r>
              <a:rPr lang="en-US" dirty="0"/>
              <a:t>Finding Patterns in Data</a:t>
            </a:r>
          </a:p>
          <a:p>
            <a:pPr>
              <a:buFont typeface="Wingdings" panose="05000000000000000000" pitchFamily="2" charset="2"/>
              <a:buChar char="Ø"/>
            </a:pPr>
            <a:r>
              <a:rPr lang="en-US" dirty="0"/>
              <a:t>Checking Assumptions</a:t>
            </a:r>
          </a:p>
          <a:p>
            <a:pPr>
              <a:buFont typeface="Wingdings" panose="05000000000000000000" pitchFamily="2" charset="2"/>
              <a:buChar char="Ø"/>
            </a:pPr>
            <a:r>
              <a:rPr lang="en-US" dirty="0"/>
              <a:t>Handling missing Values if any</a:t>
            </a:r>
          </a:p>
          <a:p>
            <a:pPr>
              <a:buFont typeface="Wingdings" panose="05000000000000000000" pitchFamily="2" charset="2"/>
              <a:buChar char="Ø"/>
            </a:pPr>
            <a:r>
              <a:rPr lang="en-US" dirty="0"/>
              <a:t>Determining Relationship between Variables in Data</a:t>
            </a:r>
          </a:p>
          <a:p>
            <a:pPr>
              <a:buFont typeface="Wingdings" panose="05000000000000000000" pitchFamily="2" charset="2"/>
              <a:buChar char="Ø"/>
            </a:pPr>
            <a:r>
              <a:rPr lang="en-US" dirty="0"/>
              <a:t>Preliminary selection of appropriate models</a:t>
            </a:r>
          </a:p>
          <a:p>
            <a:endParaRPr lang="en-US" dirty="0"/>
          </a:p>
        </p:txBody>
      </p:sp>
    </p:spTree>
    <p:extLst>
      <p:ext uri="{BB962C8B-B14F-4D97-AF65-F5344CB8AC3E}">
        <p14:creationId xmlns:p14="http://schemas.microsoft.com/office/powerpoint/2010/main" val="11021438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IPL stats so far</a:t>
            </a:r>
          </a:p>
        </p:txBody>
      </p:sp>
      <p:sp>
        <p:nvSpPr>
          <p:cNvPr id="7" name="Text Placeholder 6"/>
          <p:cNvSpPr>
            <a:spLocks noGrp="1"/>
          </p:cNvSpPr>
          <p:nvPr>
            <p:ph type="body" idx="1"/>
          </p:nvPr>
        </p:nvSpPr>
        <p:spPr/>
        <p:txBody>
          <a:bodyPr>
            <a:normAutofit fontScale="92500" lnSpcReduction="10000"/>
          </a:bodyPr>
          <a:lstStyle/>
          <a:p>
            <a:r>
              <a:rPr lang="en-US" dirty="0"/>
              <a:t>Total number of IPL seasons so far :11</a:t>
            </a:r>
          </a:p>
          <a:p>
            <a:r>
              <a:rPr lang="en-US" dirty="0"/>
              <a:t>Total number of IPL matches so far : 696</a:t>
            </a:r>
          </a:p>
          <a:p>
            <a:r>
              <a:rPr lang="en-US" dirty="0"/>
              <a:t>Venues Played At: 'Hyderabad' 'Pune' 'Rajkot' 'Indore' 'Bangalore' 'Mumbai' 'Kolkata', 'Delhi' 'Chandigarh' 'Kanpur' 'Jaipur' 'Chennai‘, 'Cape Town', 'Port Elizabeth' 'Durban' 'Centurion' 'East London‘,  'Johannesburg', 'Kimberley' 'Bloemfontein' 'Ahmedabad' 'Cuttack' 'Nagpur‘, '</a:t>
            </a:r>
            <a:r>
              <a:rPr lang="en-US" dirty="0" err="1"/>
              <a:t>Dharamsala</a:t>
            </a:r>
            <a:r>
              <a:rPr lang="en-US" dirty="0"/>
              <a:t>', 'Kochi' 'Visakhapatnam' 'Raipur' 'Ranchi' 'Abu Dhabi' 'Sharjah' 'Dubai', 'Mohali' 'Bengaluru'</a:t>
            </a:r>
          </a:p>
          <a:p>
            <a:r>
              <a:rPr lang="en-US" dirty="0"/>
              <a:t>Teams :'SRH' 'MI' 'GL' 'RPS' 'RCB' 'KKR' 'DD' 'KXIP' 'CSK' 'RR' 'DC' 'KTK' 'PW'</a:t>
            </a:r>
            <a:endParaRPr lang="en-US" dirty="0"/>
          </a:p>
        </p:txBody>
      </p:sp>
    </p:spTree>
    <p:extLst>
      <p:ext uri="{BB962C8B-B14F-4D97-AF65-F5344CB8AC3E}">
        <p14:creationId xmlns:p14="http://schemas.microsoft.com/office/powerpoint/2010/main" val="4863161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447800"/>
            <a:ext cx="11988800" cy="571500"/>
          </a:xfrm>
        </p:spPr>
        <p:txBody>
          <a:bodyPr>
            <a:normAutofit fontScale="90000"/>
          </a:bodyPr>
          <a:lstStyle/>
          <a:p>
            <a:r>
              <a:rPr lang="en-US" sz="6000" dirty="0"/>
              <a:t>Which season had most number of matches</a:t>
            </a:r>
            <a:br>
              <a:rPr lang="en-US" b="1" dirty="0"/>
            </a:br>
            <a:endParaRPr lang="en-US" dirty="0"/>
          </a:p>
        </p:txBody>
      </p:sp>
      <p:pic>
        <p:nvPicPr>
          <p:cNvPr id="7" name="Picture 6"/>
          <p:cNvPicPr>
            <a:picLocks noChangeAspect="1"/>
          </p:cNvPicPr>
          <p:nvPr/>
        </p:nvPicPr>
        <p:blipFill>
          <a:blip r:embed="rId2"/>
          <a:stretch>
            <a:fillRect/>
          </a:stretch>
        </p:blipFill>
        <p:spPr>
          <a:xfrm>
            <a:off x="1701800" y="3021214"/>
            <a:ext cx="8834437" cy="5357557"/>
          </a:xfrm>
          <a:prstGeom prst="rect">
            <a:avLst/>
          </a:prstGeom>
        </p:spPr>
      </p:pic>
      <p:sp>
        <p:nvSpPr>
          <p:cNvPr id="4" name="AutoShape 2" descr="data:image/png;base64,iVBORw0KGgoAAAANSUhEUgAAAYQAAAEMCAYAAADEXsFmAAAABHNCSVQICAgIfAhkiAAAAAlwSFlzAAALEgAACxIB0t1+/AAAADl0RVh0U29mdHdhcmUAbWF0cGxvdGxpYiB2ZXJzaW9uIDIuMS4yLCBodHRwOi8vbWF0cGxvdGxpYi5vcmcvNQv5yAAAFQRJREFUeJzt3X+wZ3Vdx/Hn5ZeIXkjipjmiJrZvJ5sRwVFSF9YRok0TS0uj1YDUnEt4cSgVA/diWFMSCRpRIC2mRLGGP9ANrABXLR0NJlfp7e+ctMEvi+ve2ASW/fbH+Vz4yt69e757v5/z3R/Px8yd+X7PPd/zOufu3vv6nnO+53Mm+v0+kiTtN+4VkCTtHiwESRJgIUiSCgtBkgRYCJKkwkKQJAEWgiSpsBAkSYCFIEkqDhj3Cgyj15vzsmpJGtLU1OREm/ncQ5AkARaCJKmwECRJgIUgSSosBEkSYCFIkgoLQZIEWAiSpMJCkCQBe9iVylJXTvvkNVWXv+b4U6suX9oV7iFIkgALQZJUWAiSJMBCkCQVFoIkCfBTRtrNvfozv1d1+e977jurLl/ak7iHIEkC3ENQC+//xMurZ6w6aW31DEmLcw9BkgRYCJKkwkKQJAEWgiSpsBAkSUDFTxlFxGnAaeXpwcDRwArgEmArcFNmXlArX5I0nGp7CJm5JjNXZOYK4AvAG4DLgVOB5wPPiYhjauVLkoZT/ZBRRDwLeDpwLfCIzPx6ZvaBG4EX1s6XJLXTxYVpbwUuAA4FNg9MnwOesrMXR8QssBpgenqamZmZCquocZuamjRXGrOqhRARPwY8LTNvjohDgcHfgklg086WkZmzwCxArzfX7/XmKqypxm1c/677Wq72TW3fgNQ+ZHQ88E8AmbkZuC8ijoqICeBkYH3lfElSS7UPGQXwjYHnrwc+AOxP8ymjz1bOlyS1VLUQMvOdD3v+b8BxNTMlSbvGC9MkSYCFIEkqLARJEmAhSJIKC0GSBFgIkqTCQpAkARaCJKmwECRJgIUgSSosBEkSYCFIkgoLQZIEWAiSpMJCkCQBFoIkqbAQJEmAhSBJKiwESRJQ+Z7KEXEu8BLgIOAy4FZgDdAHNgBnZua2musgSWqn2h5CRKwAngs8DzgBOBK4GDgvM5cDE8AptfIlScOpecjoZOCLwPXAR4EbgGNp9hIA1gEnVsyXJA2h5iGjI4AnAS8Gfgr4CLBfZvbL9+eAw3a2kIiYBVYDTE9PMzMzU2Vl9wQ3XLWy6vJffMa6qstfzNTUpLnAS9Z+uHr2R16+e+2Y//0H76qe8WsvO6J6xjDufNfnqmc89uxnD/2amoWwEfjPzLwPyIj4Ic1ho3mTwKadLSQzZ4FZgF5vrt/rzY1+TQXAOH+248re13LHnT0u+/o2t33jU/OQ0aeAX4iIiYh4PPAo4J/LuQWAlcD6ivmSpCFU20PIzBsi4njgczTFcybwTeCKiDgIuANYWytf0nCmP/lfVZd/2fFPqrr8XbHxui1Vl//jv3pI1eWPWtWPnWbmmxaYfELNTEnSrqlaCFXVPvm2m514k6TavFJZkgRYCJKkYs89ZDQmm69dVT3j0Fe+v3qGJD2cewiSJMBCkCQVFoIkCbAQJEmFhSBJAiwESVJhIUiSAAtBklRYCJIkwEKQJBUWgiQJsBAkSYWFIEkCLARJUmEhSJKAyvdDiIjbgB+Up98E/hK4BNgK3JSZF9TMlyS1V60QIuJggMxcMTDtduBlwDeAj0XEMZn577XWQZLUXs09hGcAh0TETSVnFnhEZn4dICJuBF4IWAiStBuoWQhbgIuAK4GfBtYBmwa+Pwc8ZWcLiYhZYDXA9PQ0MzMzAPRGu67bmZqaXHD65sq5i2XvrbnjzN7XcseZvePce8eWvZEtY8m9s2rq4tmLqVkIXwG+lpl94CsR8QPg8IHvT/KjBbGgzJyl2bug15vr93pzo1/TBXSVsztlu817f+44s93m8WW3LYeanzI6A/hTgIh4PHAIcE9EHBURE8DJwPqK+ZKkIdTcQ3gvsCYiPgX0aQpiG/ABYH+aTxl9tmK+JGkI1QohM+8DTl3gW8fVypQk7TovTJMkARaCJKmwECRJgIUgSSosBEkSYCFIkgoLQZIEWAiSpMJCkCQBFoIkqbAQJEmAhSBJKloVQkS8e4FpV49+dSRJ47LoaKcRcSXNXc2eFRFPH/jWgcBhNVdMktStnQ1/fSHwZOAS4IKB6VuBOyqtkyRpDBYthMz8FvAt4BkRcSjNXsFE+fajgbtrrpwkqTutbpATEecC5wIbByb3aQ4nSZL2Am3vmPYa4KjM7NVcGUnS+LT92Om38fCQJO3V2u4hfBX4VETcDPxwfmJmvr3KWkmSOte2EL5TvuChk8o7FRE/AXwBOInmk0lraM49bADOzMxtrddUklRVq0LIzAt2PtePiogDgb8E/q9Muhg4LzNviYjLgVOA64ddriSpjrafMtpG885+0Hcz88hFXnYRcDnNp5MAjgVuLY/XAT9Pi0KIiFlgNcD09DQzMzMA1D67PTU1ueD0zZVzF8veW3PHmb2v5Y4ze8e5944teyNbxpJ7Z9XUxbMX03YP4cGTz+Wd/0uBn9vR/BFxGtDLzBvLR1YBJjJzvlTmaHmlc2bOArMAvd5cv9eba/OyJesqZ3fKdpv3/txxZrvN48tuWw5tzyE8KDPvB66LiN9fZLYzgH5EnAgcDbwP+ImB708Cm4bNliTV0/aQ0asHnk4ATwfu39H8mXn8wGtvAV4PvDMiVmTmLcBK4OZdWF9JUiVt9xBeMPC4D9wFvGLIrHOAKyLiIJpxkNYO+XpJUkVtzyGcXs4dRHnNhszc2vK1KwaenjD0GkqSOtH2fgjH0lycdjXw18C3I+I5NVdMktSttoeMLgVekZmfBYiI44B3A8+utWKSpG61Hcvo0fNlAJCZ/wYcXGeVJEnj0LYQ7o6IU+afRMRL+dGhsCVJe7i2h4xeB9wQEe+l+dhpH3hutbWSJHWu7R7CSmAL8CSaj6D2gBWV1kmSNAZtC+F1wPMy857M/A+acYnOqrdakqSutS2EA4H7Bp7fx/aD3UmS9mBtzyF8CPiXiPh7miJ4GfDhamslSepcqz2EzHwzzbUIARwFXJqZ59dcMUlSt1qPdpqZa3H8IUnaa7U9hyBJ2stZCJIkwEKQJBUWgiQJsBAkSYWFIEkCLARJUmEhSJKAIS5MG1ZE7A9cQXN18wPA6TRDZ6+hGf5iA3BmZm6rtQ6SpPZq7iH8EkBmPg94G3Bx+TovM5fTlMMpO365JKlL1QohMz9EM2w2NPdRuJNm2Oxby7R1wIm18iVJw6l2yAggM7dGxNXALwMvB16cmfPDZs8Bh+1sGRExC6wGmJ6eZmZmBmju0FPT1NTkgtM3V85dLHtvzR1n9r6WO87sHefeO7bsjWwZS+6dVVMXz15M1UIAyMzfjIg3A58FHjnwrUlgU4vXzwKzAL3eXL/Xm6uwltvrKmd3ynab9/7ccWa7zePLblsO1Q4ZRcSrIuLc8nQLsA34fESsKNNWAutr5UuShlNzD+EfgL+OiE/S3HHtbOAO4IqIOKg8djhtSdpNVCuEzLwH+LUFvnVCrUxJ0q7zwjRJEmAhSJIKC0GSBFgIkqTCQpAkARaCJKmwECRJgIUgSSosBEkSYCFIkgoLQZIEWAiSpMJCkCQBFoIkqbAQJEmAhSBJKiwESRJgIUiSCgtBkgRUuqdyRBwIXAU8GXgEcCHwZWAN0Ac2AGdm5rYa+ZKk4dXaQ1gFbMzM5cBK4D3AxcB5ZdoEcEqlbEnSLqhVCNcB5w883wocC9xanq8DTqyULUnaBVUOGWXm/wJExCSwFjgPuCgz+2WWOeCwNsuKiFlgNcD09DQzMzMA9Ea7ytuZmppccPrmyrmLZe+tuePM3tdyx5m949x7x5a9kS1jyb2zauri2YupUggAEXEkcD1wWWZeExF/MvDtSWBTm+Vk5iwwC9DrzfV7vbkRr+nCusrZnbLd5r0/d5zZbvP4stuWQ5VDRhHxWOAm4M2ZeVWZfFtErCiPVwLra2RLknZNrT2EtwKPAc6PiPlzCTPApRFxEHAHzaEkSdJuotY5hBmaAni4E2rkSZKWzgvTJEmAhSBJKiwESRJgIUiSCgtBkgRYCJKkwkKQJAEWgiSpsBAkSYCFIEkqLARJEmAhSJIKC0GSBFgIkqTCQpAkARaCJKmwECRJgIUgSSosBEkSUOmeyvMi4jnAH2fmioh4KrAG6AMbgDMzc1vNfElSe9X2ECLiTcCVwMFl0sXAeZm5HJgATqmVLUkaXs1DRl8HfmXg+bHAreXxOuDEitmSpCFVO2SUmR+MiCcPTJrIzH55PAcc1mY5ETELrAaYnp5mZmYGgN7I1nRhU1OTC07fXDl3sey9NXec2fta7jizd5x779iyN7JlLLl3Vk1dPHsxVc8hPMzg+YJJYFObF2XmLDAL0OvN9Xu9uZGv2EK6ytmdst3mvT93nNlu8/iy25ZDl58yui0iVpTHK4H1HWZLknaiyz2Ec4ArIuIg4A5gbYfZkqSdqFoImfkt4Ljy+CvACTXzJEm7zgvTJEmAhSBJKiwESRJgIUiSCgtBkgRYCJKkwkKQJAEWgiSpsBAkSYCFIEkqLARJEmAhSJIKC0GSBFgIkqTCQpAkARaCJKmwECRJgIUgSSosBEkSYCFIkooDugyLiP2Ay4BnAPcCr8nMr3W5DpKkhXW9h/BS4ODM/DngLcCfdpwvSdqRfr/f2deyZcsuXrZs2SsHnn+nxWtmly1b1i9fs0vI3uXXLnGbx5LrNu8buW6zuaP86noP4VDgBwPPH4iIRQ9bZeZsZk6Ur9klZK9ewmuXYly548x2m/eNbLd5L8vtuhA2A5OD+Zm5teN1kCQtoOtC+DTwiwARcRzwxY7zJUk70OmnjIDrgZMi4jPABHB6h9kXdJi1O+SOM9tt3jey3ea9LHei3+93kSNJ2s15YZokCbAQJEmFhSBJAiwESVJhIUiSAAtBklR0fR3CSEXEgcBVwJOBRwAXAl8G1gB9YANwZmZui4jVwIuArcDZmfm5iDgauLxM+wrN6KvbOso+pmTfC9wOzLTJHia3zP9U4EOZ+bPl+RHANcAjge8Cp2fmltq5A8s5G3hcZr5lZ5kj3OYnltcfQHP9y+syMzvIfRzwAeAg4H+A09r8rEeRPbCc44EPZOaRXeRGxOE0v0sbyiKvz8xLOsp+FPAXwE/R/MzPyszPdZD7LuDosrjHAZsy87iOtvmJwN/Q/L++Gzi17f+xhezpewirgI2ZuRxYCbwHuBg4r0ybAE4pf3xPAJ4DvBL48/L61cDbM/P5NP8YL+ow+69oymE5zfhOp44yFyAiXgVcCxwx8Pq3AdeUeW8DfruL3Ih4ZES8HzizZd4ot/kPgPdk5grgD4E/6ij3LcDVZd4v0/5nPYpsIuJI4BzgwA5zjwH+NjNXlK9WZTCi7N8DNpR5XwtEF7mZeXb5v3USze/yazvc5jcCf5eZxwNfAn5riOzt7OmFcB1w/sDzrcCxwK3l+TrgROD5wE2Z2c/MbwMHRMQUzR/EwyNigmaMpfs7zH5CZn6mzPvpMt8ocwG+T1NGg54P/OMC89bOPRh4H/COlnmjzD4H+Fh5fADww45y3wi8v9wH5Ejgzpa5S86OiINp9kCnh8hccm6Z95iIuDUirouIn+ww+2Tgvoi4sSznxo5y551F87s+zJA8S82+HXhMeXwow/0N284eXQiZ+b+ZORcRk8Ba4DxgIjPnL7+eAw5j+1FW56d/FbgUuAN4LHBLh9nfiIj5f9xfAh414lwy84bMvOdhixhcnwfnrZ2bmd/PzJvaZFXIvisz74+IAC6i5TAAI8jtA/vT7Pa/gKb4O9lmmneaF2Xmd9pmjij3P4HVmXkC8CHg3R1mHwE8JjNPBj5K82/dRS4RcRDNHmCrzBFm/zfwOxHxJZo9jOuGyX+4PboQ4MHd4puBv8nMa4DB4/CTwCa2H2V1fvolwPLMfBrNu9ehbtizxOzTgXMj4mPA94C7Rpy7I4Prs7N5R5m7JEvNjogX0PyBelWb8wejys3M+zPzZ4DX0fwfa21XsyPi8cByYHVE3EKzF3xt7dziX8proRm77Jltc0eQvRH4SHn8UeBZHeVC8y7+k5n5g53MN+rsd9Kcm3o6MMOQ/8cebo8uhIh4LHAT8ObMvKpMvi0iVpTHK4H1NO/MTo6I/cpJmP0y8y6akzCby7zf5aFdry6yXwSckZkvAn4c+MSIc3fkwRFnW8w7ytxdttTsUgaXAL+QmZ/vMPeykg3NO71WH1hYanZmfjczY/44PnB3Zr6ydm5xJfCy8viFwBfa5I4o+1M89H97/ph6F7nQFMK6Nnkjzv4+D+3xD/U3bCF79KeMgLfS/ADOj4j543AzwKVlF+4OYG1mPhAR64F/pSnB+RObrwGujYitwH0MdzJoqdlfBT4eEVuAmzPz46PMXeT1FwJXR8RrafZK2p7MXmruUiw1+100nzq5ujlqRGZmmxO8S829FLg8It5GUwbDHM8f1897qblvAa6KiGngHprfsa6y/xC4MiL+leZY+qs7yoXmBPauvDtfavZZwHsiYn+aE9C78qGNBznaqSQJ2MMPGUmSRsdCkCQBFoIkqbAQJEmAhSBJKiwESRJgIUiSij39wjRpySLiCTTDVD+K5gKyNwAPAH8GHEJzAd9vZ+Y3y/hT7yjTfwx4Y2Z+OCJOBd5UXvdNYFVm/jAi3kozouUDNFekvolmoLvracY4eibNoHe/mpl3d7TJ0oLcQ5CaIYNvyMxn0QwPfjzNEAynZuYxNGNcXVHmPYvmvhnH0FyFe2GZfiHw85l5LE0hPC0iVgIvoRlT55nAU4HXl/mfAVyczbj2m4DfqLuJ0s5ZCBL8E/C7EXENzbhSHweOAj4SEbcDfww8pcy7CvjZMszAOcCjy/SPAp+OiD8BPpiZt9OM5fO3mbklM7fS3AjlhWX+72XmbeXxBuDwqlsotWAhaJ+XmZ8GfoZm/PxX0AzZ/I3MPDozj6YZn37+fhXrgWfTDNr2DprxY8jMGZpB3b5Pcw+EVWz/+zXBQ4dpB+/J0J9fjjROFoL2eeVd/arMvBr4HZrbIR4eEcvLLGcA10Rze8hlNIeV1tHcyWr/iDggIr4K3JWZf0QzyNkzaYaC/vVo7hZ3AM2Q5zcj7aY8qSw1ewTXRMTpNCd/V9EMjX5JufPYZuA3M/PuiHgvzbDK99P8wT+E5varbwM+ERH/R3N/i9My83vR3Lf78zS/azeVrCd0unVSS452KkkCPGQkSSosBEkSYCFIkgoLQZIEWAiSpMJCkCQBFoIkqfh/g+LMXsj9OjQAAAAASUVORK5CYII="/>
          <p:cNvSpPr>
            <a:spLocks noGrp="1" noChangeAspect="1" noChangeArrowheads="1"/>
          </p:cNvSpPr>
          <p:nvPr>
            <p:ph type="body" idx="1"/>
          </p:nvPr>
        </p:nvSpPr>
        <p:spPr bwMode="auto">
          <a:xfrm>
            <a:off x="2387600" y="2628900"/>
            <a:ext cx="10109200" cy="51402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 </a:t>
            </a:r>
          </a:p>
        </p:txBody>
      </p:sp>
      <p:sp>
        <p:nvSpPr>
          <p:cNvPr id="8" name="TextBox 7"/>
          <p:cNvSpPr txBox="1"/>
          <p:nvPr/>
        </p:nvSpPr>
        <p:spPr>
          <a:xfrm>
            <a:off x="2575718" y="8922616"/>
            <a:ext cx="70866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414141"/>
                </a:solidFill>
                <a:effectLst/>
                <a:uFillTx/>
                <a:latin typeface="Palatino"/>
                <a:ea typeface="Palatino"/>
                <a:cs typeface="Palatino"/>
                <a:sym typeface="Palatino"/>
              </a:rPr>
              <a:t>IPL 2013 had</a:t>
            </a:r>
            <a:r>
              <a:rPr kumimoji="0" lang="en-US" sz="2400" b="0" i="0" u="none" strike="noStrike" cap="none" spc="0" normalizeH="0" dirty="0">
                <a:ln>
                  <a:noFill/>
                </a:ln>
                <a:solidFill>
                  <a:srgbClr val="414141"/>
                </a:solidFill>
                <a:effectLst/>
                <a:uFillTx/>
                <a:latin typeface="Palatino"/>
                <a:ea typeface="Palatino"/>
                <a:cs typeface="Palatino"/>
                <a:sym typeface="Palatino"/>
              </a:rPr>
              <a:t> most number of matches played</a:t>
            </a:r>
          </a:p>
        </p:txBody>
      </p:sp>
    </p:spTree>
    <p:extLst>
      <p:ext uri="{BB962C8B-B14F-4D97-AF65-F5344CB8AC3E}">
        <p14:creationId xmlns:p14="http://schemas.microsoft.com/office/powerpoint/2010/main" val="37796222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1316</Words>
  <Application>Microsoft Office PowerPoint</Application>
  <PresentationFormat>Custom</PresentationFormat>
  <Paragraphs>212</Paragraphs>
  <Slides>55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Bodoni SvtyTwo ITC TT-Book</vt:lpstr>
      <vt:lpstr>Helvetica Neue</vt:lpstr>
      <vt:lpstr>Palatino</vt:lpstr>
      <vt:lpstr>Zapf Dingbats</vt:lpstr>
      <vt:lpstr>Arial</vt:lpstr>
      <vt:lpstr>Helvetica</vt:lpstr>
      <vt:lpstr>Wingdings</vt:lpstr>
      <vt:lpstr>New_Template4</vt:lpstr>
      <vt:lpstr>PowerPoint Presentation</vt:lpstr>
      <vt:lpstr>About IPL</vt:lpstr>
      <vt:lpstr>IPL Tournament Format</vt:lpstr>
      <vt:lpstr>Data Set</vt:lpstr>
      <vt:lpstr>Columns in matches.csv</vt:lpstr>
      <vt:lpstr>Columns in deliveries.csv</vt:lpstr>
      <vt:lpstr>Problem Statement &amp; Methodology</vt:lpstr>
      <vt:lpstr>IPL stats so far</vt:lpstr>
      <vt:lpstr>Which season had most number of matches </vt:lpstr>
      <vt:lpstr>Which venue held most number of IPL matches </vt:lpstr>
      <vt:lpstr>Which are the best chasing and defending venues </vt:lpstr>
      <vt:lpstr>Toss won by each team in IPL </vt:lpstr>
      <vt:lpstr>Toss Decisions  in % and Toss decisions per IPL seasons</vt:lpstr>
      <vt:lpstr>Which toss decision helped team in winning matches </vt:lpstr>
      <vt:lpstr>In each team, what was the team captain's choice , after winning the toss  </vt:lpstr>
      <vt:lpstr>Is Winning Toss == Winning Match </vt:lpstr>
      <vt:lpstr>Which Team had played and won maximum finals </vt:lpstr>
      <vt:lpstr>In Finals, does the toss winner team has more chances of winning the game </vt:lpstr>
      <vt:lpstr>To win a finals match, What is best option to select after winning the toss  </vt:lpstr>
      <vt:lpstr>Which Teams?</vt:lpstr>
      <vt:lpstr>Which is Best Defending Team </vt:lpstr>
      <vt:lpstr>Which is Best Chasing Team </vt:lpstr>
      <vt:lpstr>Which teams have played more number of matches </vt:lpstr>
      <vt:lpstr>Which teams have won more number of matches  </vt:lpstr>
      <vt:lpstr>In which city D/L was applied more times? </vt:lpstr>
      <vt:lpstr> Winning % of teams in IPL </vt:lpstr>
      <vt:lpstr>Matches won by each Team per each IPL Season  </vt:lpstr>
      <vt:lpstr>Total Matches vs Wins for Teams </vt:lpstr>
      <vt:lpstr>Total runs across the seasons</vt:lpstr>
      <vt:lpstr>Average runs per match in each Season </vt:lpstr>
      <vt:lpstr>Number of Sixes and Fours across the Season  </vt:lpstr>
      <vt:lpstr>Runs Per Over By Teams Across Season </vt:lpstr>
      <vt:lpstr>Maximum Man of the Match awards in IPL </vt:lpstr>
      <vt:lpstr>Who Empired Most of the IPL Matches  </vt:lpstr>
      <vt:lpstr>Matches played between 2 teams and which had won more matches each year  </vt:lpstr>
      <vt:lpstr> Score Distribution For Teams by Innings</vt:lpstr>
      <vt:lpstr>Number of times team scored 200+ and team conceeded 200+ runs </vt:lpstr>
      <vt:lpstr>Top 10 Batsmens in IPL </vt:lpstr>
      <vt:lpstr>Top Batsman's with 1's, 2's, 3's, 4's  </vt:lpstr>
      <vt:lpstr>Top Individual Scores  </vt:lpstr>
      <vt:lpstr> Individual Scores By Top Batsman each Inning  </vt:lpstr>
      <vt:lpstr>Batsmen aggregrates </vt:lpstr>
      <vt:lpstr> Bowling aggregrates </vt:lpstr>
      <vt:lpstr>Team wins in home city vs other citie</vt:lpstr>
      <vt:lpstr>Impact of toss on the match outcome  </vt:lpstr>
      <vt:lpstr>Performance of top 5 batsmen over season </vt:lpstr>
      <vt:lpstr>Performance of top bowlers over seasons </vt:lpstr>
      <vt:lpstr>Highest Wicket Taker  </vt:lpstr>
      <vt:lpstr>Maximum Overs bowled by a bowler  </vt:lpstr>
      <vt:lpstr>Most Economical Bowlers with 300+ overs </vt:lpstr>
      <vt:lpstr>Teams with maximum Boundaries </vt:lpstr>
      <vt:lpstr>Top Batsman Scoring </vt:lpstr>
      <vt:lpstr>% Distribution of Extras and Wickets </vt:lpstr>
      <vt:lpstr>Conclusion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 Trinath</cp:lastModifiedBy>
  <cp:revision>251</cp:revision>
  <dcterms:modified xsi:type="dcterms:W3CDTF">2019-04-15T15:09:30Z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bac993-578d-4fb6-a024-e1968d57a18c_Enabled">
    <vt:lpwstr>True</vt:lpwstr>
  </property>
  <property fmtid="{D5CDD505-2E9C-101B-9397-08002B2CF9AE}" pid="3" name="MSIP_Label_1ebac993-578d-4fb6-a024-e1968d57a18c_SiteId">
    <vt:lpwstr>ae4df1f7-611e-444f-897e-f964e1205171</vt:lpwstr>
  </property>
  <property fmtid="{D5CDD505-2E9C-101B-9397-08002B2CF9AE}" pid="4" name="MSIP_Label_1ebac993-578d-4fb6-a024-e1968d57a18c_Owner">
    <vt:lpwstr>tm185121@ncr.com</vt:lpwstr>
  </property>
  <property fmtid="{D5CDD505-2E9C-101B-9397-08002B2CF9AE}" pid="5" name="MSIP_Label_1ebac993-578d-4fb6-a024-e1968d57a18c_SetDate">
    <vt:lpwstr>2019-04-15T08:50:00.7317667Z</vt:lpwstr>
  </property>
  <property fmtid="{D5CDD505-2E9C-101B-9397-08002B2CF9AE}" pid="6" name="MSIP_Label_1ebac993-578d-4fb6-a024-e1968d57a18c_Name">
    <vt:lpwstr>Personal</vt:lpwstr>
  </property>
  <property fmtid="{D5CDD505-2E9C-101B-9397-08002B2CF9AE}" pid="7" name="MSIP_Label_1ebac993-578d-4fb6-a024-e1968d57a18c_Application">
    <vt:lpwstr>Microsoft Azure Information Protection</vt:lpwstr>
  </property>
  <property fmtid="{D5CDD505-2E9C-101B-9397-08002B2CF9AE}" pid="8" name="MSIP_Label_1ebac993-578d-4fb6-a024-e1968d57a18c_Extended_MSFT_Method">
    <vt:lpwstr>Manual</vt:lpwstr>
  </property>
  <property fmtid="{D5CDD505-2E9C-101B-9397-08002B2CF9AE}" pid="9" name="Sensitivity">
    <vt:lpwstr>Personal</vt:lpwstr>
  </property>
</Properties>
</file>