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1.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25.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2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359" r:id="rId2"/>
    <p:sldId id="360" r:id="rId3"/>
    <p:sldId id="289" r:id="rId4"/>
    <p:sldId id="302" r:id="rId5"/>
    <p:sldId id="303" r:id="rId6"/>
    <p:sldId id="331" r:id="rId7"/>
    <p:sldId id="332" r:id="rId8"/>
    <p:sldId id="337" r:id="rId9"/>
    <p:sldId id="350" r:id="rId10"/>
    <p:sldId id="338" r:id="rId11"/>
    <p:sldId id="279" r:id="rId12"/>
    <p:sldId id="298" r:id="rId13"/>
    <p:sldId id="301" r:id="rId14"/>
    <p:sldId id="300" r:id="rId15"/>
    <p:sldId id="311" r:id="rId16"/>
    <p:sldId id="313" r:id="rId17"/>
    <p:sldId id="312" r:id="rId18"/>
    <p:sldId id="315" r:id="rId19"/>
    <p:sldId id="317" r:id="rId20"/>
    <p:sldId id="310" r:id="rId21"/>
    <p:sldId id="294" r:id="rId22"/>
    <p:sldId id="319" r:id="rId23"/>
    <p:sldId id="320" r:id="rId24"/>
    <p:sldId id="351" r:id="rId25"/>
    <p:sldId id="352" r:id="rId26"/>
    <p:sldId id="353" r:id="rId27"/>
    <p:sldId id="327" r:id="rId28"/>
    <p:sldId id="295" r:id="rId29"/>
    <p:sldId id="339" r:id="rId30"/>
    <p:sldId id="341" r:id="rId31"/>
    <p:sldId id="340" r:id="rId32"/>
    <p:sldId id="342" r:id="rId33"/>
    <p:sldId id="329" r:id="rId34"/>
    <p:sldId id="348" r:id="rId35"/>
    <p:sldId id="318" r:id="rId36"/>
    <p:sldId id="343" r:id="rId37"/>
    <p:sldId id="344" r:id="rId38"/>
    <p:sldId id="354" r:id="rId39"/>
    <p:sldId id="346" r:id="rId40"/>
    <p:sldId id="355" r:id="rId41"/>
    <p:sldId id="356" r:id="rId42"/>
    <p:sldId id="357" r:id="rId43"/>
    <p:sldId id="349" r:id="rId44"/>
    <p:sldId id="258" r:id="rId45"/>
    <p:sldId id="273" r:id="rId46"/>
    <p:sldId id="271" r:id="rId47"/>
    <p:sldId id="277" r:id="rId48"/>
    <p:sldId id="270" r:id="rId4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12" userDrawn="1">
          <p15:clr>
            <a:srgbClr val="A4A3A4"/>
          </p15:clr>
        </p15:guide>
        <p15:guide id="2" pos="456" userDrawn="1">
          <p15:clr>
            <a:srgbClr val="A4A3A4"/>
          </p15:clr>
        </p15:guide>
        <p15:guide id="3"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otte Brook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8EB"/>
    <a:srgbClr val="66B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3" autoAdjust="0"/>
    <p:restoredTop sz="79195" autoAdjust="0"/>
  </p:normalViewPr>
  <p:slideViewPr>
    <p:cSldViewPr snapToGrid="0">
      <p:cViewPr varScale="1">
        <p:scale>
          <a:sx n="80" d="100"/>
          <a:sy n="80" d="100"/>
        </p:scale>
        <p:origin x="-608" y="-112"/>
      </p:cViewPr>
      <p:guideLst>
        <p:guide orient="horz" pos="2112"/>
        <p:guide pos="456"/>
        <p:guide pos="216"/>
      </p:guideLst>
    </p:cSldViewPr>
  </p:slideViewPr>
  <p:outlineViewPr>
    <p:cViewPr>
      <p:scale>
        <a:sx n="33" d="100"/>
        <a:sy n="33" d="100"/>
      </p:scale>
      <p:origin x="0" y="-1299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26" Type="http://schemas.openxmlformats.org/officeDocument/2006/relationships/slide" Target="slides/slide25.xml"/><Relationship Id="rId50" Type="http://schemas.openxmlformats.org/officeDocument/2006/relationships/notesMaster" Target="notesMasters/notesMaster1.xml"/><Relationship Id="rId55" Type="http://schemas.openxmlformats.org/officeDocument/2006/relationships/viewProps" Target="viewProps.xml"/><Relationship Id="rId42" Type="http://schemas.openxmlformats.org/officeDocument/2006/relationships/slide" Target="slides/slide41.xml"/><Relationship Id="rId47" Type="http://schemas.openxmlformats.org/officeDocument/2006/relationships/slide" Target="slides/slide46.xml"/><Relationship Id="rId34" Type="http://schemas.openxmlformats.org/officeDocument/2006/relationships/slide" Target="slides/slide33.xml"/><Relationship Id="rId21" Type="http://schemas.openxmlformats.org/officeDocument/2006/relationships/slide" Target="slides/slide20.xml"/><Relationship Id="rId7" Type="http://schemas.openxmlformats.org/officeDocument/2006/relationships/slide" Target="slides/slide6.xml"/><Relationship Id="rId16" Type="http://schemas.openxmlformats.org/officeDocument/2006/relationships/slide" Target="slides/slide15.xml"/><Relationship Id="rId2" Type="http://schemas.openxmlformats.org/officeDocument/2006/relationships/slide" Target="slides/slide1.xml"/><Relationship Id="rId29" Type="http://schemas.openxmlformats.org/officeDocument/2006/relationships/slide" Target="slides/slide28.xml"/><Relationship Id="rId53" Type="http://schemas.openxmlformats.org/officeDocument/2006/relationships/commentAuthors" Target="commentAuthors.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11" Type="http://schemas.openxmlformats.org/officeDocument/2006/relationships/slide" Target="slides/slide10.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56" Type="http://schemas.openxmlformats.org/officeDocument/2006/relationships/theme" Target="theme/theme1.xml"/><Relationship Id="rId43" Type="http://schemas.openxmlformats.org/officeDocument/2006/relationships/slide" Target="slides/slide42.xml"/><Relationship Id="rId48" Type="http://schemas.openxmlformats.org/officeDocument/2006/relationships/slide" Target="slides/slide47.xml"/><Relationship Id="rId4" Type="http://schemas.openxmlformats.org/officeDocument/2006/relationships/slide" Target="slides/slide3.xml"/><Relationship Id="rId9" Type="http://schemas.openxmlformats.org/officeDocument/2006/relationships/slide" Target="slides/slide8.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51"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7" Type="http://schemas.openxmlformats.org/officeDocument/2006/relationships/slide" Target="slides/slide16.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9" Type="http://schemas.openxmlformats.org/officeDocument/2006/relationships/customXml" Target="../customXml/item2.xml"/><Relationship Id="rId54" Type="http://schemas.openxmlformats.org/officeDocument/2006/relationships/presProps" Target="presProps.xml"/><Relationship Id="rId41" Type="http://schemas.openxmlformats.org/officeDocument/2006/relationships/slide" Target="slides/slide40.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tableStyles" Target="tableStyles.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52" Type="http://schemas.openxmlformats.org/officeDocument/2006/relationships/printerSettings" Target="printerSettings/printerSettings1.bin"/><Relationship Id="rId44" Type="http://schemas.openxmlformats.org/officeDocument/2006/relationships/slide" Target="slides/slide43.xml"/><Relationship Id="rId31" Type="http://schemas.openxmlformats.org/officeDocument/2006/relationships/slide" Target="slides/slide30.xml"/><Relationship Id="rId10" Type="http://schemas.openxmlformats.org/officeDocument/2006/relationships/slide" Target="slides/slide9.xml"/><Relationship Id="rId6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CBCB4478-9094-48C4-A53C-3A0F495EC7EC}" type="datetimeFigureOut">
              <a:rPr lang="en-US" smtClean="0"/>
              <a:t>7/7/16</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4792686-106A-40F4-8CED-A5FD35FFA2DA}" type="slidenum">
              <a:rPr lang="en-US" smtClean="0"/>
              <a:t>‹#›</a:t>
            </a:fld>
            <a:endParaRPr lang="en-US"/>
          </a:p>
        </p:txBody>
      </p:sp>
    </p:spTree>
    <p:extLst>
      <p:ext uri="{BB962C8B-B14F-4D97-AF65-F5344CB8AC3E}">
        <p14:creationId xmlns:p14="http://schemas.microsoft.com/office/powerpoint/2010/main" val="799780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C351902-D72C-45C7-A1AE-1A18C7475582}" type="datetimeFigureOut">
              <a:rPr lang="en-US" smtClean="0"/>
              <a:t>7/7/16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0E63CCA-81B7-4E81-A013-7D6EEF0A4E09}" type="slidenum">
              <a:rPr lang="en-US" smtClean="0"/>
              <a:t>‹#›</a:t>
            </a:fld>
            <a:endParaRPr lang="en-US"/>
          </a:p>
        </p:txBody>
      </p:sp>
    </p:spTree>
    <p:extLst>
      <p:ext uri="{BB962C8B-B14F-4D97-AF65-F5344CB8AC3E}">
        <p14:creationId xmlns:p14="http://schemas.microsoft.com/office/powerpoint/2010/main" val="314096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B7F30-5760-4E32-8022-702D8A7F2905}" type="slidenum">
              <a:rPr lang="en-US" smtClean="0"/>
              <a:pPr>
                <a:defRPr/>
              </a:pPr>
              <a:t>2</a:t>
            </a:fld>
            <a:endParaRPr lang="en-US" dirty="0"/>
          </a:p>
        </p:txBody>
      </p:sp>
    </p:spTree>
    <p:extLst>
      <p:ext uri="{BB962C8B-B14F-4D97-AF65-F5344CB8AC3E}">
        <p14:creationId xmlns:p14="http://schemas.microsoft.com/office/powerpoint/2010/main" val="90255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would be nice if a message would never suspend because that offers the lowest latency and least work for WAFL.  But, for almost all workloads suspends are inevitable and expected because it’s simply not possible for data to be in cache all the time.  Understanding the suspend/restart mechanism is useful to diagnosing latency at the WAFL layer.</a:t>
            </a:r>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13</a:t>
            </a:fld>
            <a:endParaRPr lang="en-US"/>
          </a:p>
        </p:txBody>
      </p:sp>
    </p:spTree>
    <p:extLst>
      <p:ext uri="{BB962C8B-B14F-4D97-AF65-F5344CB8AC3E}">
        <p14:creationId xmlns:p14="http://schemas.microsoft.com/office/powerpoint/2010/main" val="110677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b="1" u="sng" dirty="0" smtClean="0"/>
              <a:t>8.2.x</a:t>
            </a:r>
          </a:p>
          <a:p>
            <a:pPr marL="174708" indent="-174708">
              <a:buFont typeface="Wingdings" panose="05000000000000000000" pitchFamily="2" charset="2"/>
              <a:buChar char="§"/>
            </a:pPr>
            <a:r>
              <a:rPr lang="en-US" dirty="0"/>
              <a:t>Every read request that requires accessing blocks from drives (HDDs or SSDs) is passed to each layer of the software from Networking to WAFL to RAID and finally to Storage. The same path in reverse order happens as blocks are passed up to system memory buffers before being sent to the requesting host or client. </a:t>
            </a:r>
            <a:endParaRPr lang="en-US" b="0" u="none" dirty="0" smtClean="0"/>
          </a:p>
          <a:p>
            <a:endParaRPr lang="en-US" b="1" u="sng" dirty="0" smtClean="0"/>
          </a:p>
          <a:p>
            <a:r>
              <a:rPr lang="en-US" b="1" u="sng" dirty="0" smtClean="0"/>
              <a:t>8.3 </a:t>
            </a:r>
          </a:p>
          <a:p>
            <a:pPr marL="174708" indent="-174708">
              <a:buFont typeface="Wingdings" panose="05000000000000000000" pitchFamily="2" charset="2"/>
              <a:buChar char="§"/>
            </a:pPr>
            <a:r>
              <a:rPr lang="en-US" dirty="0" smtClean="0"/>
              <a:t>Read</a:t>
            </a:r>
            <a:r>
              <a:rPr lang="en-US" baseline="0" dirty="0" smtClean="0"/>
              <a:t> responses from SSDs are passed directly from RAID to Networking – bypassing WAFL.  When RAID has to correct an error, it responds to WAFL instead of Networking.</a:t>
            </a:r>
          </a:p>
          <a:p>
            <a:endParaRPr lang="en-US" baseline="0" dirty="0" smtClean="0"/>
          </a:p>
          <a:p>
            <a:r>
              <a:rPr lang="en-US" b="1" u="sng" baseline="0" dirty="0" smtClean="0"/>
              <a:t>8.3.1 </a:t>
            </a:r>
            <a:endParaRPr lang="en-US" baseline="0" dirty="0" smtClean="0"/>
          </a:p>
          <a:p>
            <a:pPr marL="174708" indent="-174708">
              <a:buFont typeface="Wingdings" panose="05000000000000000000" pitchFamily="2" charset="2"/>
              <a:buChar char="§"/>
            </a:pPr>
            <a:r>
              <a:rPr lang="en-US" baseline="0" dirty="0" smtClean="0"/>
              <a:t>Read requests are passed directly from WAFL to Storage, bypassing RAID.  RAID code provides little value-add on read requests. </a:t>
            </a:r>
          </a:p>
          <a:p>
            <a:pPr marL="174708" indent="-174708">
              <a:buFont typeface="Wingdings" panose="05000000000000000000" pitchFamily="2" charset="2"/>
              <a:buChar char="§"/>
            </a:pPr>
            <a:r>
              <a:rPr lang="en-US" baseline="0" dirty="0" smtClean="0"/>
              <a:t>Read responses are passed directly from Storage to Networking, bypassing both RAID and WAFL. When a checksum error is detected, Storage responds to WAFL.</a:t>
            </a:r>
          </a:p>
          <a:p>
            <a:pPr>
              <a:buNone/>
            </a:pPr>
            <a:endParaRPr lang="en-US" b="1" baseline="0" dirty="0" smtClean="0"/>
          </a:p>
        </p:txBody>
      </p:sp>
      <p:sp>
        <p:nvSpPr>
          <p:cNvPr id="4" name="Slide Number Placeholder 3"/>
          <p:cNvSpPr>
            <a:spLocks noGrp="1"/>
          </p:cNvSpPr>
          <p:nvPr>
            <p:ph type="sldNum" sz="quarter" idx="10"/>
          </p:nvPr>
        </p:nvSpPr>
        <p:spPr/>
        <p:txBody>
          <a:bodyPr/>
          <a:lstStyle/>
          <a:p>
            <a:pPr>
              <a:defRPr/>
            </a:pPr>
            <a:fld id="{55924FFC-41EC-40A6-8CA1-699214E4588D}" type="slidenum">
              <a:rPr lang="en-US" smtClean="0"/>
              <a:pPr>
                <a:defRPr/>
              </a:pPr>
              <a:t>20</a:t>
            </a:fld>
            <a:endParaRPr lang="en-US" dirty="0"/>
          </a:p>
        </p:txBody>
      </p:sp>
    </p:spTree>
    <p:extLst>
      <p:ext uri="{BB962C8B-B14F-4D97-AF65-F5344CB8AC3E}">
        <p14:creationId xmlns:p14="http://schemas.microsoft.com/office/powerpoint/2010/main" val="46714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924FFC-41EC-40A6-8CA1-699214E4588D}" type="slidenum">
              <a:rPr lang="en-US" smtClean="0"/>
              <a:pPr>
                <a:defRPr/>
              </a:pPr>
              <a:t>21</a:t>
            </a:fld>
            <a:endParaRPr lang="en-US" dirty="0"/>
          </a:p>
        </p:txBody>
      </p:sp>
    </p:spTree>
    <p:extLst>
      <p:ext uri="{BB962C8B-B14F-4D97-AF65-F5344CB8AC3E}">
        <p14:creationId xmlns:p14="http://schemas.microsoft.com/office/powerpoint/2010/main" val="83352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23</a:t>
            </a:fld>
            <a:endParaRPr lang="en-US"/>
          </a:p>
        </p:txBody>
      </p:sp>
    </p:spTree>
    <p:extLst>
      <p:ext uri="{BB962C8B-B14F-4D97-AF65-F5344CB8AC3E}">
        <p14:creationId xmlns:p14="http://schemas.microsoft.com/office/powerpoint/2010/main" val="209860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txBox="1">
            <a:spLocks noGrp="1" noRot="1" noChangeAspect="1" noChangeArrowheads="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28674" name="Text Box 2"/>
          <p:cNvSpPr txBox="1">
            <a:spLocks noGrp="1" noChangeArrowheads="1"/>
          </p:cNvSpPr>
          <p:nvPr>
            <p:ph type="body" idx="1"/>
          </p:nvPr>
        </p:nvSpPr>
        <p:spPr bwMode="auto">
          <a:xfrm>
            <a:off x="913805" y="4343704"/>
            <a:ext cx="5030391" cy="4113892"/>
          </a:xfrm>
          <a:prstGeom prst="rect">
            <a:avLst/>
          </a:prstGeom>
          <a:noFill/>
          <a:ln>
            <a:round/>
            <a:headEnd/>
            <a:tailEnd/>
          </a:ln>
        </p:spPr>
        <p:txBody>
          <a:bodyPr lIns="91260" tIns="45630" rIns="91260" bIns="45630"/>
          <a:lstStyle/>
          <a:p>
            <a:pPr eaLnBrk="1" hangingPunct="1">
              <a:spcBef>
                <a:spcPts val="355"/>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endParaRPr lang="en-US" sz="900" dirty="0">
              <a:ea typeface="ＭＳ Ｐゴシック" pitchFamily="32" charset="0"/>
              <a:cs typeface="ＭＳ Ｐゴシック" pitchFamily="32" charset="0"/>
            </a:endParaRPr>
          </a:p>
        </p:txBody>
      </p:sp>
    </p:spTree>
    <p:extLst>
      <p:ext uri="{BB962C8B-B14F-4D97-AF65-F5344CB8AC3E}">
        <p14:creationId xmlns:p14="http://schemas.microsoft.com/office/powerpoint/2010/main" val="3571413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txBox="1">
            <a:spLocks noGrp="1" noRot="1" noChangeAspect="1" noChangeArrowheads="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28674" name="Text Box 2"/>
          <p:cNvSpPr txBox="1">
            <a:spLocks noGrp="1" noChangeArrowheads="1"/>
          </p:cNvSpPr>
          <p:nvPr>
            <p:ph type="body" idx="1"/>
          </p:nvPr>
        </p:nvSpPr>
        <p:spPr bwMode="auto">
          <a:xfrm>
            <a:off x="913805" y="4343704"/>
            <a:ext cx="5030391" cy="4113892"/>
          </a:xfrm>
          <a:prstGeom prst="rect">
            <a:avLst/>
          </a:prstGeom>
          <a:noFill/>
          <a:ln>
            <a:round/>
            <a:headEnd/>
            <a:tailEnd/>
          </a:ln>
        </p:spPr>
        <p:txBody>
          <a:bodyPr lIns="91260" tIns="45630" rIns="91260" bIns="45630"/>
          <a:lstStyle/>
          <a:p>
            <a:pPr eaLnBrk="1" hangingPunct="1">
              <a:spcBef>
                <a:spcPts val="355"/>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sz="900" dirty="0" smtClean="0">
                <a:ea typeface="ＭＳ Ｐゴシック" pitchFamily="32" charset="0"/>
                <a:cs typeface="ＭＳ Ｐゴシック" pitchFamily="32" charset="0"/>
              </a:rPr>
              <a:t>CHANGED</a:t>
            </a:r>
            <a:endParaRPr lang="en-US" sz="900" dirty="0">
              <a:ea typeface="ＭＳ Ｐゴシック" pitchFamily="32" charset="0"/>
              <a:cs typeface="ＭＳ Ｐゴシック" pitchFamily="32" charset="0"/>
            </a:endParaRPr>
          </a:p>
        </p:txBody>
      </p:sp>
    </p:spTree>
    <p:extLst>
      <p:ext uri="{BB962C8B-B14F-4D97-AF65-F5344CB8AC3E}">
        <p14:creationId xmlns:p14="http://schemas.microsoft.com/office/powerpoint/2010/main" val="382521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txBox="1">
            <a:spLocks noGrp="1" noRot="1" noChangeAspect="1" noChangeArrowheads="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28674" name="Text Box 2"/>
          <p:cNvSpPr txBox="1">
            <a:spLocks noGrp="1" noChangeArrowheads="1"/>
          </p:cNvSpPr>
          <p:nvPr>
            <p:ph type="body" idx="1"/>
          </p:nvPr>
        </p:nvSpPr>
        <p:spPr bwMode="auto">
          <a:xfrm>
            <a:off x="913805" y="4343704"/>
            <a:ext cx="5030391" cy="4113892"/>
          </a:xfrm>
          <a:prstGeom prst="rect">
            <a:avLst/>
          </a:prstGeom>
          <a:noFill/>
          <a:ln>
            <a:round/>
            <a:headEnd/>
            <a:tailEnd/>
          </a:ln>
        </p:spPr>
        <p:txBody>
          <a:bodyPr lIns="91260" tIns="45630" rIns="91260" bIns="45630"/>
          <a:lstStyle/>
          <a:p>
            <a:pPr eaLnBrk="1" hangingPunct="1">
              <a:spcBef>
                <a:spcPts val="355"/>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sz="900" dirty="0" smtClean="0">
                <a:ea typeface="ＭＳ Ｐゴシック" pitchFamily="32" charset="0"/>
                <a:cs typeface="ＭＳ Ｐゴシック" pitchFamily="32" charset="0"/>
              </a:rPr>
              <a:t>CHANGED</a:t>
            </a:r>
            <a:endParaRPr lang="en-US" sz="900" dirty="0">
              <a:ea typeface="ＭＳ Ｐゴシック" pitchFamily="32" charset="0"/>
              <a:cs typeface="ＭＳ Ｐゴシック" pitchFamily="32" charset="0"/>
            </a:endParaRPr>
          </a:p>
        </p:txBody>
      </p:sp>
    </p:spTree>
    <p:extLst>
      <p:ext uri="{BB962C8B-B14F-4D97-AF65-F5344CB8AC3E}">
        <p14:creationId xmlns:p14="http://schemas.microsoft.com/office/powerpoint/2010/main" val="3832903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27</a:t>
            </a:fld>
            <a:endParaRPr lang="en-US"/>
          </a:p>
        </p:txBody>
      </p:sp>
    </p:spTree>
    <p:extLst>
      <p:ext uri="{BB962C8B-B14F-4D97-AF65-F5344CB8AC3E}">
        <p14:creationId xmlns:p14="http://schemas.microsoft.com/office/powerpoint/2010/main" val="3609233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924FFC-41EC-40A6-8CA1-699214E4588D}" type="slidenum">
              <a:rPr lang="en-US" smtClean="0"/>
              <a:pPr>
                <a:defRPr/>
              </a:pPr>
              <a:t>28</a:t>
            </a:fld>
            <a:endParaRPr lang="en-US" dirty="0"/>
          </a:p>
        </p:txBody>
      </p:sp>
    </p:spTree>
    <p:extLst>
      <p:ext uri="{BB962C8B-B14F-4D97-AF65-F5344CB8AC3E}">
        <p14:creationId xmlns:p14="http://schemas.microsoft.com/office/powerpoint/2010/main" val="3622177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33</a:t>
            </a:fld>
            <a:endParaRPr lang="en-US"/>
          </a:p>
        </p:txBody>
      </p:sp>
    </p:spTree>
    <p:extLst>
      <p:ext uri="{BB962C8B-B14F-4D97-AF65-F5344CB8AC3E}">
        <p14:creationId xmlns:p14="http://schemas.microsoft.com/office/powerpoint/2010/main" val="3803689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542DE4-3CC1-46E9-9F94-4C69D654492D}" type="slidenum">
              <a:rPr lang="en-US" smtClean="0"/>
              <a:t>3</a:t>
            </a:fld>
            <a:endParaRPr lang="en-US"/>
          </a:p>
        </p:txBody>
      </p:sp>
    </p:spTree>
    <p:extLst>
      <p:ext uri="{BB962C8B-B14F-4D97-AF65-F5344CB8AC3E}">
        <p14:creationId xmlns:p14="http://schemas.microsoft.com/office/powerpoint/2010/main" val="2858550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7-mode</a:t>
            </a:r>
            <a:r>
              <a:rPr lang="en-US" baseline="0" dirty="0" smtClean="0"/>
              <a:t> example.  cDOT WAFL layer is the same as 7-mode but 7-mode was shown because the data demonstrates WAFL suspends and a bottleneck in </a:t>
            </a:r>
            <a:r>
              <a:rPr lang="en-US" baseline="0" dirty="0" err="1" smtClean="0"/>
              <a:t>Waffinity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34</a:t>
            </a:fld>
            <a:endParaRPr lang="en-US"/>
          </a:p>
        </p:txBody>
      </p:sp>
    </p:spTree>
    <p:extLst>
      <p:ext uri="{BB962C8B-B14F-4D97-AF65-F5344CB8AC3E}">
        <p14:creationId xmlns:p14="http://schemas.microsoft.com/office/powerpoint/2010/main" val="3852344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had NFS</a:t>
            </a:r>
            <a:r>
              <a:rPr lang="en-US" baseline="0" dirty="0" smtClean="0"/>
              <a:t> layer read latency of 46ms.  We then learned that each message restarts an average of 2.4 times.  </a:t>
            </a:r>
          </a:p>
          <a:p>
            <a:r>
              <a:rPr lang="en-US" baseline="0" dirty="0" err="1" smtClean="0"/>
              <a:t>Avg</a:t>
            </a:r>
            <a:r>
              <a:rPr lang="en-US" baseline="0" dirty="0" smtClean="0"/>
              <a:t> time per suspend is 9.4ms (weighted average of all suspend reasons </a:t>
            </a:r>
            <a:r>
              <a:rPr lang="en-US" baseline="0" dirty="0" err="1" smtClean="0"/>
              <a:t>avgsusp</a:t>
            </a:r>
            <a:r>
              <a:rPr lang="en-US" baseline="0" dirty="0" smtClean="0"/>
              <a:t> time)  * 2.4 times on </a:t>
            </a:r>
            <a:r>
              <a:rPr lang="en-US" baseline="0" dirty="0" err="1" smtClean="0"/>
              <a:t>avg</a:t>
            </a:r>
            <a:r>
              <a:rPr lang="en-US" baseline="0" dirty="0" smtClean="0"/>
              <a:t> = 23ms per message.</a:t>
            </a:r>
          </a:p>
          <a:p>
            <a:r>
              <a:rPr lang="en-US" baseline="0" dirty="0" smtClean="0"/>
              <a:t>So we still need to account for another 46ms – 23ms = 23ms</a:t>
            </a:r>
          </a:p>
          <a:p>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36</a:t>
            </a:fld>
            <a:endParaRPr lang="en-US"/>
          </a:p>
        </p:txBody>
      </p:sp>
    </p:spTree>
    <p:extLst>
      <p:ext uri="{BB962C8B-B14F-4D97-AF65-F5344CB8AC3E}">
        <p14:creationId xmlns:p14="http://schemas.microsoft.com/office/powerpoint/2010/main" val="3368058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had NFS</a:t>
            </a:r>
            <a:r>
              <a:rPr lang="en-US" baseline="0" dirty="0" smtClean="0"/>
              <a:t> layer </a:t>
            </a:r>
            <a:r>
              <a:rPr lang="en-US" baseline="0" dirty="0" err="1" smtClean="0"/>
              <a:t>rm</a:t>
            </a:r>
            <a:r>
              <a:rPr lang="en-US" baseline="0" dirty="0" smtClean="0"/>
              <a:t> latency of 874ms.  We then learned that each message restarts an average of 1.3 times.  </a:t>
            </a:r>
          </a:p>
          <a:p>
            <a:r>
              <a:rPr lang="en-US" baseline="0" dirty="0" err="1" smtClean="0"/>
              <a:t>Avg</a:t>
            </a:r>
            <a:r>
              <a:rPr lang="en-US" baseline="0" dirty="0" smtClean="0"/>
              <a:t> time per suspend is: (103758 * 72.44) + (331111 * 412.54) / (103758 + 331111) = 331.39ms per suspend/restart.</a:t>
            </a:r>
          </a:p>
          <a:p>
            <a:r>
              <a:rPr lang="en-US" baseline="0" dirty="0" smtClean="0"/>
              <a:t>We restart 1.3 times </a:t>
            </a:r>
            <a:r>
              <a:rPr lang="en-US" baseline="0" dirty="0" err="1" smtClean="0"/>
              <a:t>avg</a:t>
            </a:r>
            <a:r>
              <a:rPr lang="en-US" baseline="0" dirty="0" smtClean="0"/>
              <a:t> * 331.39 </a:t>
            </a:r>
            <a:r>
              <a:rPr lang="en-US" baseline="0" dirty="0" err="1" smtClean="0"/>
              <a:t>avg</a:t>
            </a:r>
            <a:r>
              <a:rPr lang="en-US" baseline="0" dirty="0" smtClean="0"/>
              <a:t> per suspend = 430.8ms per message.</a:t>
            </a:r>
          </a:p>
          <a:p>
            <a:endParaRPr lang="en-US" baseline="0" dirty="0" smtClean="0"/>
          </a:p>
          <a:p>
            <a:r>
              <a:rPr lang="en-US" baseline="0" dirty="0" smtClean="0"/>
              <a:t>So we still need to account for another 874ms – 431ms = 443ms</a:t>
            </a:r>
          </a:p>
        </p:txBody>
      </p:sp>
      <p:sp>
        <p:nvSpPr>
          <p:cNvPr id="4" name="Slide Number Placeholder 3"/>
          <p:cNvSpPr>
            <a:spLocks noGrp="1"/>
          </p:cNvSpPr>
          <p:nvPr>
            <p:ph type="sldNum" sz="quarter" idx="10"/>
          </p:nvPr>
        </p:nvSpPr>
        <p:spPr/>
        <p:txBody>
          <a:bodyPr/>
          <a:lstStyle/>
          <a:p>
            <a:fld id="{20E63CCA-81B7-4E81-A013-7D6EEF0A4E09}" type="slidenum">
              <a:rPr lang="en-US" smtClean="0"/>
              <a:t>37</a:t>
            </a:fld>
            <a:endParaRPr lang="en-US"/>
          </a:p>
        </p:txBody>
      </p:sp>
    </p:spTree>
    <p:extLst>
      <p:ext uri="{BB962C8B-B14F-4D97-AF65-F5344CB8AC3E}">
        <p14:creationId xmlns:p14="http://schemas.microsoft.com/office/powerpoint/2010/main" val="507387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table is at the top of every </a:t>
            </a:r>
            <a:r>
              <a:rPr lang="en-US" baseline="0" dirty="0" err="1" smtClean="0"/>
              <a:t>waffinity</a:t>
            </a:r>
            <a:r>
              <a:rPr lang="en-US" baseline="0" dirty="0" smtClean="0"/>
              <a:t> stats and shows the affinities that are created for the platform on the active release.  Generally speaking the more cores you have the more affinities and threads you have.  </a:t>
            </a:r>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38</a:t>
            </a:fld>
            <a:endParaRPr lang="en-US"/>
          </a:p>
        </p:txBody>
      </p:sp>
    </p:spTree>
    <p:extLst>
      <p:ext uri="{BB962C8B-B14F-4D97-AF65-F5344CB8AC3E}">
        <p14:creationId xmlns:p14="http://schemas.microsoft.com/office/powerpoint/2010/main" val="445340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earlier</a:t>
            </a:r>
            <a:r>
              <a:rPr lang="en-US" baseline="0" dirty="0" smtClean="0"/>
              <a:t> </a:t>
            </a:r>
            <a:r>
              <a:rPr lang="en-US" dirty="0" smtClean="0"/>
              <a:t>we had NFS</a:t>
            </a:r>
            <a:r>
              <a:rPr lang="en-US" baseline="0" dirty="0" smtClean="0"/>
              <a:t> layer read latency of 46ms.  We then learned that each message restarts an average of 2.4 times.  </a:t>
            </a:r>
          </a:p>
          <a:p>
            <a:r>
              <a:rPr lang="en-US" baseline="0" dirty="0" smtClean="0"/>
              <a:t>We learned that we were suspended on disk (HDD or SSD) for </a:t>
            </a:r>
            <a:r>
              <a:rPr lang="en-US" baseline="0" dirty="0" err="1" smtClean="0"/>
              <a:t>avg</a:t>
            </a:r>
            <a:r>
              <a:rPr lang="en-US" baseline="0" dirty="0" smtClean="0"/>
              <a:t> 23ms per message.  So that leaves 23ms unaccounted.</a:t>
            </a:r>
          </a:p>
          <a:p>
            <a:endParaRPr lang="en-US" baseline="0" dirty="0" smtClean="0"/>
          </a:p>
          <a:p>
            <a:r>
              <a:rPr lang="en-US" baseline="0" dirty="0" smtClean="0"/>
              <a:t>Here we see that on the first pass through (in </a:t>
            </a:r>
            <a:r>
              <a:rPr lang="en-US" baseline="0" dirty="0" err="1" smtClean="0"/>
              <a:t>hipri</a:t>
            </a:r>
            <a:r>
              <a:rPr lang="en-US" baseline="0" dirty="0" smtClean="0"/>
              <a:t>) we waited 2.8ms, then our 2.4 restarts waited 4.4ms each:</a:t>
            </a:r>
          </a:p>
          <a:p>
            <a:r>
              <a:rPr lang="en-US" baseline="0" dirty="0" smtClean="0"/>
              <a:t>2.8 + (2.4 * 4.4) = 13.36ms</a:t>
            </a:r>
          </a:p>
          <a:p>
            <a:endParaRPr lang="en-US" baseline="0" dirty="0" smtClean="0"/>
          </a:p>
          <a:p>
            <a:r>
              <a:rPr lang="en-US" baseline="0" dirty="0" smtClean="0"/>
              <a:t>So we see that our 46ms protocol latency had a WAFL wait time component of 13.3ms, and disk wait time of 23ms = 36ms total from WAFL (technically you also have to add service time on CPU, but it’s so small I skip the effort here).  The remaining wait time is somewhere outside of WAFL.</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0E63CCA-81B7-4E81-A013-7D6EEF0A4E09}" type="slidenum">
              <a:rPr lang="en-US" smtClean="0"/>
              <a:t>39</a:t>
            </a:fld>
            <a:endParaRPr lang="en-US"/>
          </a:p>
        </p:txBody>
      </p:sp>
    </p:spTree>
    <p:extLst>
      <p:ext uri="{BB962C8B-B14F-4D97-AF65-F5344CB8AC3E}">
        <p14:creationId xmlns:p14="http://schemas.microsoft.com/office/powerpoint/2010/main" val="3330588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earlier we had NFS</a:t>
            </a:r>
            <a:r>
              <a:rPr lang="en-US" baseline="0" dirty="0" smtClean="0"/>
              <a:t> layer </a:t>
            </a:r>
            <a:r>
              <a:rPr lang="en-US" baseline="0" dirty="0" err="1" smtClean="0"/>
              <a:t>rm</a:t>
            </a:r>
            <a:r>
              <a:rPr lang="en-US" baseline="0" dirty="0" smtClean="0"/>
              <a:t> latency of 874ms.  We then learned that we suspended </a:t>
            </a:r>
            <a:r>
              <a:rPr lang="en-US" baseline="0" dirty="0" err="1" smtClean="0"/>
              <a:t>avg</a:t>
            </a:r>
            <a:r>
              <a:rPr lang="en-US" baseline="0" dirty="0" smtClean="0"/>
              <a:t> 1.3 times with </a:t>
            </a:r>
            <a:r>
              <a:rPr lang="en-US" baseline="0" dirty="0" err="1" smtClean="0"/>
              <a:t>avg</a:t>
            </a:r>
            <a:r>
              <a:rPr lang="en-US" baseline="0" dirty="0" smtClean="0"/>
              <a:t> 430.8ms per message.</a:t>
            </a:r>
          </a:p>
          <a:p>
            <a:r>
              <a:rPr lang="en-US" baseline="0" dirty="0" smtClean="0"/>
              <a:t>So we still need to account for another 874ms – 430ms = 444ms</a:t>
            </a:r>
          </a:p>
          <a:p>
            <a:endParaRPr lang="en-US" baseline="0" dirty="0" smtClean="0"/>
          </a:p>
          <a:p>
            <a:r>
              <a:rPr lang="en-US" baseline="0" dirty="0" smtClean="0"/>
              <a:t>Here we see that on the first pass through (in </a:t>
            </a:r>
            <a:r>
              <a:rPr lang="en-US" baseline="0" dirty="0" err="1" smtClean="0"/>
              <a:t>hipri</a:t>
            </a:r>
            <a:r>
              <a:rPr lang="en-US" baseline="0" dirty="0" smtClean="0"/>
              <a:t>) we waited 4.4ms, then our 1.3 restarts waited 335ms each:</a:t>
            </a:r>
          </a:p>
          <a:p>
            <a:r>
              <a:rPr lang="en-US" baseline="0" dirty="0" smtClean="0"/>
              <a:t>2.8 + (1.3 * 335) = 438ms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see that our 874ms protocol latency had a WAFL wait time component of 438ms, and suspend wait time of 431ms = 869ms total from WAFL (technically you also have to add service time on CPU, but it’s so small I skip the effort here).  This aligns very closely with protocol latency.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0E63CCA-81B7-4E81-A013-7D6EEF0A4E09}" type="slidenum">
              <a:rPr lang="en-US" smtClean="0"/>
              <a:t>40</a:t>
            </a:fld>
            <a:endParaRPr lang="en-US"/>
          </a:p>
        </p:txBody>
      </p:sp>
    </p:spTree>
    <p:extLst>
      <p:ext uri="{BB962C8B-B14F-4D97-AF65-F5344CB8AC3E}">
        <p14:creationId xmlns:p14="http://schemas.microsoft.com/office/powerpoint/2010/main" val="2810283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CHANGED</a:t>
            </a:r>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41</a:t>
            </a:fld>
            <a:endParaRPr lang="en-US"/>
          </a:p>
        </p:txBody>
      </p:sp>
    </p:spTree>
    <p:extLst>
      <p:ext uri="{BB962C8B-B14F-4D97-AF65-F5344CB8AC3E}">
        <p14:creationId xmlns:p14="http://schemas.microsoft.com/office/powerpoint/2010/main" val="1858070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saw at the very beginning that </a:t>
            </a:r>
            <a:r>
              <a:rPr lang="en-US" baseline="0" dirty="0" err="1" smtClean="0"/>
              <a:t>avg</a:t>
            </a:r>
            <a:r>
              <a:rPr lang="en-US" baseline="0" dirty="0" smtClean="0"/>
              <a:t> CPU was 46%, so if there is queueing in </a:t>
            </a:r>
            <a:r>
              <a:rPr lang="en-US" baseline="0" dirty="0" err="1" smtClean="0"/>
              <a:t>waffinity</a:t>
            </a:r>
            <a:r>
              <a:rPr lang="en-US" baseline="0" dirty="0" smtClean="0"/>
              <a:t> it must be related to scheduling of individual affinities.</a:t>
            </a:r>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42</a:t>
            </a:fld>
            <a:endParaRPr lang="en-US"/>
          </a:p>
        </p:txBody>
      </p:sp>
    </p:spTree>
    <p:extLst>
      <p:ext uri="{BB962C8B-B14F-4D97-AF65-F5344CB8AC3E}">
        <p14:creationId xmlns:p14="http://schemas.microsoft.com/office/powerpoint/2010/main" val="2241394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542DE4-3CC1-46E9-9F94-4C69D654492D}" type="slidenum">
              <a:rPr lang="en-US" smtClean="0"/>
              <a:t>44</a:t>
            </a:fld>
            <a:endParaRPr lang="en-US"/>
          </a:p>
        </p:txBody>
      </p:sp>
    </p:spTree>
    <p:extLst>
      <p:ext uri="{BB962C8B-B14F-4D97-AF65-F5344CB8AC3E}">
        <p14:creationId xmlns:p14="http://schemas.microsoft.com/office/powerpoint/2010/main" val="3115977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E63CCA-81B7-4E81-A013-7D6EEF0A4E09}" type="slidenum">
              <a:rPr lang="en-US" smtClean="0"/>
              <a:t>47</a:t>
            </a:fld>
            <a:endParaRPr lang="en-US"/>
          </a:p>
        </p:txBody>
      </p:sp>
    </p:spTree>
    <p:extLst>
      <p:ext uri="{BB962C8B-B14F-4D97-AF65-F5344CB8AC3E}">
        <p14:creationId xmlns:p14="http://schemas.microsoft.com/office/powerpoint/2010/main" val="346598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assumes a existing NetApp performance analysis knowledge.  If that knowledge is missing, this</a:t>
            </a:r>
            <a:r>
              <a:rPr lang="en-US" baseline="0" dirty="0" smtClean="0"/>
              <a:t> presentation may be difficult to understand or easy to misinterpret.</a:t>
            </a:r>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5</a:t>
            </a:fld>
            <a:endParaRPr lang="en-US"/>
          </a:p>
        </p:txBody>
      </p:sp>
    </p:spTree>
    <p:extLst>
      <p:ext uri="{BB962C8B-B14F-4D97-AF65-F5344CB8AC3E}">
        <p14:creationId xmlns:p14="http://schemas.microsoft.com/office/powerpoint/2010/main" val="320427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924FFC-41EC-40A6-8CA1-699214E4588D}" type="slidenum">
              <a:rPr lang="en-US" smtClean="0"/>
              <a:pPr>
                <a:defRPr/>
              </a:pPr>
              <a:t>6</a:t>
            </a:fld>
            <a:endParaRPr lang="en-US" dirty="0"/>
          </a:p>
        </p:txBody>
      </p:sp>
    </p:spTree>
    <p:extLst>
      <p:ext uri="{BB962C8B-B14F-4D97-AF65-F5344CB8AC3E}">
        <p14:creationId xmlns:p14="http://schemas.microsoft.com/office/powerpoint/2010/main" val="62702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of tracking a piece of work in a system with both wait time and service</a:t>
            </a:r>
            <a:r>
              <a:rPr lang="en-US" baseline="0" dirty="0" smtClean="0"/>
              <a:t> time components</a:t>
            </a:r>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7</a:t>
            </a:fld>
            <a:endParaRPr lang="en-US"/>
          </a:p>
        </p:txBody>
      </p:sp>
    </p:spTree>
    <p:extLst>
      <p:ext uri="{BB962C8B-B14F-4D97-AF65-F5344CB8AC3E}">
        <p14:creationId xmlns:p14="http://schemas.microsoft.com/office/powerpoint/2010/main" val="285550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IOP is tracked while it is in the cluster.  Every microsecond is allocated to a service center where it is either waiting or processing.  We can calculate the latency breakdown and know which service center is responsible for the most latency and thus we want to focus on if an improvement is desired.  IOPs are tracked per workload.  A workload is an entity that has been added to a QoS policy group, so this can be a file, lun, volume, or </a:t>
            </a:r>
            <a:r>
              <a:rPr lang="en-US" baseline="0" dirty="0" err="1" smtClean="0"/>
              <a:t>svm</a:t>
            </a:r>
            <a:r>
              <a:rPr lang="en-US" baseline="0" dirty="0" smtClean="0"/>
              <a:t>.  Beginning in cDOT 8.3 we also always have volume level workloads defined regardless if policy groups are in use.</a:t>
            </a:r>
          </a:p>
          <a:p>
            <a:endParaRPr lang="en-US" baseline="0" dirty="0" smtClean="0"/>
          </a:p>
          <a:p>
            <a:r>
              <a:rPr lang="en-US" baseline="0" dirty="0" smtClean="0"/>
              <a:t>Not discussed here, but we can also flip workloads on their head and focus on the service center, aka ‘resource’ in the counter manager system.  By looking from a resource perspective we can see the largest workload consumers of the resource which can be useful in bully/victim analysis.</a:t>
            </a:r>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9</a:t>
            </a:fld>
            <a:endParaRPr lang="en-US"/>
          </a:p>
        </p:txBody>
      </p:sp>
    </p:spTree>
    <p:extLst>
      <p:ext uri="{BB962C8B-B14F-4D97-AF65-F5344CB8AC3E}">
        <p14:creationId xmlns:p14="http://schemas.microsoft.com/office/powerpoint/2010/main" val="1906232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10</a:t>
            </a:fld>
            <a:endParaRPr lang="en-US"/>
          </a:p>
        </p:txBody>
      </p:sp>
    </p:spTree>
    <p:extLst>
      <p:ext uri="{BB962C8B-B14F-4D97-AF65-F5344CB8AC3E}">
        <p14:creationId xmlns:p14="http://schemas.microsoft.com/office/powerpoint/2010/main" val="285981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924FFC-41EC-40A6-8CA1-699214E4588D}" type="slidenum">
              <a:rPr lang="en-US" smtClean="0"/>
              <a:pPr>
                <a:defRPr/>
              </a:pPr>
              <a:t>11</a:t>
            </a:fld>
            <a:endParaRPr lang="en-US" dirty="0"/>
          </a:p>
        </p:txBody>
      </p:sp>
    </p:spTree>
    <p:extLst>
      <p:ext uri="{BB962C8B-B14F-4D97-AF65-F5344CB8AC3E}">
        <p14:creationId xmlns:p14="http://schemas.microsoft.com/office/powerpoint/2010/main" val="73310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WAFL processes messages.  These messages are created by itself</a:t>
            </a:r>
            <a:r>
              <a:rPr lang="en-US" baseline="0" dirty="0" smtClean="0"/>
              <a:t> or others.  WAFL has no awareness of protocols.</a:t>
            </a:r>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t>12</a:t>
            </a:fld>
            <a:endParaRPr lang="en-US"/>
          </a:p>
        </p:txBody>
      </p:sp>
    </p:spTree>
    <p:extLst>
      <p:ext uri="{BB962C8B-B14F-4D97-AF65-F5344CB8AC3E}">
        <p14:creationId xmlns:p14="http://schemas.microsoft.com/office/powerpoint/2010/main" val="391653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946066" y="2652593"/>
            <a:ext cx="9561128" cy="339085"/>
          </a:xfrm>
        </p:spPr>
        <p:txBody>
          <a:bodyPr wrap="square" lIns="91521" tIns="45761" rIns="0" bIns="45761" anchor="ctr">
            <a:noAutofit/>
          </a:bodyPr>
          <a:lstStyle>
            <a:lvl1pPr algn="l">
              <a:lnSpc>
                <a:spcPct val="95000"/>
              </a:lnSpc>
              <a:defRPr sz="1600" b="0">
                <a:solidFill>
                  <a:schemeClr val="tx1"/>
                </a:solidFill>
              </a:defRPr>
            </a:lvl1pPr>
          </a:lstStyle>
          <a:p>
            <a:r>
              <a:rPr lang="en-US" dirty="0" smtClean="0"/>
              <a:t>Session ID</a:t>
            </a:r>
            <a:endParaRPr lang="en-US" dirty="0"/>
          </a:p>
        </p:txBody>
      </p:sp>
      <p:sp>
        <p:nvSpPr>
          <p:cNvPr id="25" name="Text Placeholder 24"/>
          <p:cNvSpPr>
            <a:spLocks noGrp="1"/>
          </p:cNvSpPr>
          <p:nvPr>
            <p:ph type="body" sz="quarter" idx="10" hasCustomPrompt="1"/>
          </p:nvPr>
        </p:nvSpPr>
        <p:spPr bwMode="gray">
          <a:xfrm>
            <a:off x="924295" y="3250096"/>
            <a:ext cx="9561128" cy="1462377"/>
          </a:xfrm>
          <a:prstGeom prst="rect">
            <a:avLst/>
          </a:prstGeom>
        </p:spPr>
        <p:txBody>
          <a:bodyPr wrap="square" lIns="91521" tIns="45761" rIns="0" bIns="45761" anchor="ctr">
            <a:noAutofit/>
          </a:bodyPr>
          <a:lstStyle>
            <a:lvl1pPr marL="0" indent="0" algn="l" defTabSz="914400" rtl="0" eaLnBrk="1" latinLnBrk="0" hangingPunct="1">
              <a:lnSpc>
                <a:spcPct val="95000"/>
              </a:lnSpc>
              <a:spcBef>
                <a:spcPct val="0"/>
              </a:spcBef>
              <a:spcAft>
                <a:spcPts val="400"/>
              </a:spcAft>
              <a:buClr>
                <a:schemeClr val="accent1"/>
              </a:buClr>
              <a:buFont typeface="Wingdings" panose="05000000000000000000" pitchFamily="2" charset="2"/>
              <a:buNone/>
              <a:defRPr lang="en-US" sz="4800" b="0" kern="1200" baseline="0" dirty="0">
                <a:solidFill>
                  <a:schemeClr val="tx1"/>
                </a:solidFill>
                <a:latin typeface="+mj-lt"/>
                <a:ea typeface="+mj-ea"/>
                <a:cs typeface="+mj-cs"/>
              </a:defRPr>
            </a:lvl1pPr>
            <a:lvl2pPr marL="0" indent="0">
              <a:lnSpc>
                <a:spcPct val="85000"/>
              </a:lnSpc>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bg2"/>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r>
              <a:rPr lang="en-US" dirty="0" smtClean="0"/>
              <a:t>Presentation Title</a:t>
            </a:r>
            <a:endParaRPr lang="en-US" dirty="0"/>
          </a:p>
        </p:txBody>
      </p:sp>
      <p:sp>
        <p:nvSpPr>
          <p:cNvPr id="17" name="Rectangle 16"/>
          <p:cNvSpPr/>
          <p:nvPr userDrawn="1"/>
        </p:nvSpPr>
        <p:spPr>
          <a:xfrm>
            <a:off x="1" y="0"/>
            <a:ext cx="12192000" cy="2286000"/>
          </a:xfrm>
          <a:prstGeom prst="rect">
            <a:avLst/>
          </a:prstGeom>
          <a:solidFill>
            <a:srgbClr val="66BE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5216">
              <a:lnSpc>
                <a:spcPct val="95000"/>
              </a:lnSpc>
            </a:pPr>
            <a:endParaRPr lang="en-US" sz="1900" dirty="0">
              <a:solidFill>
                <a:prstClr val="white"/>
              </a:solidFill>
            </a:endParaRPr>
          </a:p>
        </p:txBody>
      </p:sp>
      <p:grpSp>
        <p:nvGrpSpPr>
          <p:cNvPr id="18" name="Group 17"/>
          <p:cNvGrpSpPr>
            <a:grpSpLocks noChangeAspect="1"/>
          </p:cNvGrpSpPr>
          <p:nvPr userDrawn="1"/>
        </p:nvGrpSpPr>
        <p:grpSpPr>
          <a:xfrm>
            <a:off x="3101327" y="903872"/>
            <a:ext cx="2405498" cy="740443"/>
            <a:chOff x="-306388" y="3752851"/>
            <a:chExt cx="4264026" cy="1312863"/>
          </a:xfrm>
          <a:solidFill>
            <a:schemeClr val="bg1"/>
          </a:solidFill>
        </p:grpSpPr>
        <p:sp>
          <p:nvSpPr>
            <p:cNvPr id="19" name="Rectangle 18"/>
            <p:cNvSpPr>
              <a:spLocks noChangeArrowheads="1"/>
            </p:cNvSpPr>
            <p:nvPr/>
          </p:nvSpPr>
          <p:spPr bwMode="auto">
            <a:xfrm>
              <a:off x="-296863" y="4268788"/>
              <a:ext cx="71438" cy="6461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20" name="Freeform 19"/>
            <p:cNvSpPr>
              <a:spLocks/>
            </p:cNvSpPr>
            <p:nvPr/>
          </p:nvSpPr>
          <p:spPr bwMode="auto">
            <a:xfrm>
              <a:off x="-87313" y="4429126"/>
              <a:ext cx="415925" cy="485775"/>
            </a:xfrm>
            <a:custGeom>
              <a:avLst/>
              <a:gdLst>
                <a:gd name="T0" fmla="*/ 295 w 525"/>
                <a:gd name="T1" fmla="*/ 0 h 612"/>
                <a:gd name="T2" fmla="*/ 341 w 525"/>
                <a:gd name="T3" fmla="*/ 3 h 612"/>
                <a:gd name="T4" fmla="*/ 382 w 525"/>
                <a:gd name="T5" fmla="*/ 13 h 612"/>
                <a:gd name="T6" fmla="*/ 419 w 525"/>
                <a:gd name="T7" fmla="*/ 29 h 612"/>
                <a:gd name="T8" fmla="*/ 450 w 525"/>
                <a:gd name="T9" fmla="*/ 52 h 612"/>
                <a:gd name="T10" fmla="*/ 476 w 525"/>
                <a:gd name="T11" fmla="*/ 82 h 612"/>
                <a:gd name="T12" fmla="*/ 497 w 525"/>
                <a:gd name="T13" fmla="*/ 114 h 612"/>
                <a:gd name="T14" fmla="*/ 512 w 525"/>
                <a:gd name="T15" fmla="*/ 152 h 612"/>
                <a:gd name="T16" fmla="*/ 522 w 525"/>
                <a:gd name="T17" fmla="*/ 194 h 612"/>
                <a:gd name="T18" fmla="*/ 525 w 525"/>
                <a:gd name="T19" fmla="*/ 240 h 612"/>
                <a:gd name="T20" fmla="*/ 525 w 525"/>
                <a:gd name="T21" fmla="*/ 612 h 612"/>
                <a:gd name="T22" fmla="*/ 435 w 525"/>
                <a:gd name="T23" fmla="*/ 612 h 612"/>
                <a:gd name="T24" fmla="*/ 435 w 525"/>
                <a:gd name="T25" fmla="*/ 261 h 612"/>
                <a:gd name="T26" fmla="*/ 432 w 525"/>
                <a:gd name="T27" fmla="*/ 222 h 612"/>
                <a:gd name="T28" fmla="*/ 424 w 525"/>
                <a:gd name="T29" fmla="*/ 186 h 612"/>
                <a:gd name="T30" fmla="*/ 411 w 525"/>
                <a:gd name="T31" fmla="*/ 155 h 612"/>
                <a:gd name="T32" fmla="*/ 392 w 525"/>
                <a:gd name="T33" fmla="*/ 129 h 612"/>
                <a:gd name="T34" fmla="*/ 369 w 525"/>
                <a:gd name="T35" fmla="*/ 109 h 612"/>
                <a:gd name="T36" fmla="*/ 339 w 525"/>
                <a:gd name="T37" fmla="*/ 93 h 612"/>
                <a:gd name="T38" fmla="*/ 307 w 525"/>
                <a:gd name="T39" fmla="*/ 83 h 612"/>
                <a:gd name="T40" fmla="*/ 269 w 525"/>
                <a:gd name="T41" fmla="*/ 80 h 612"/>
                <a:gd name="T42" fmla="*/ 232 w 525"/>
                <a:gd name="T43" fmla="*/ 85 h 612"/>
                <a:gd name="T44" fmla="*/ 198 w 525"/>
                <a:gd name="T45" fmla="*/ 95 h 612"/>
                <a:gd name="T46" fmla="*/ 167 w 525"/>
                <a:gd name="T47" fmla="*/ 111 h 612"/>
                <a:gd name="T48" fmla="*/ 141 w 525"/>
                <a:gd name="T49" fmla="*/ 132 h 612"/>
                <a:gd name="T50" fmla="*/ 119 w 525"/>
                <a:gd name="T51" fmla="*/ 160 h 612"/>
                <a:gd name="T52" fmla="*/ 103 w 525"/>
                <a:gd name="T53" fmla="*/ 193 h 612"/>
                <a:gd name="T54" fmla="*/ 93 w 525"/>
                <a:gd name="T55" fmla="*/ 229 h 612"/>
                <a:gd name="T56" fmla="*/ 90 w 525"/>
                <a:gd name="T57" fmla="*/ 269 h 612"/>
                <a:gd name="T58" fmla="*/ 90 w 525"/>
                <a:gd name="T59" fmla="*/ 612 h 612"/>
                <a:gd name="T60" fmla="*/ 0 w 525"/>
                <a:gd name="T61" fmla="*/ 612 h 612"/>
                <a:gd name="T62" fmla="*/ 0 w 525"/>
                <a:gd name="T63" fmla="*/ 11 h 612"/>
                <a:gd name="T64" fmla="*/ 90 w 525"/>
                <a:gd name="T65" fmla="*/ 11 h 612"/>
                <a:gd name="T66" fmla="*/ 90 w 525"/>
                <a:gd name="T67" fmla="*/ 117 h 612"/>
                <a:gd name="T68" fmla="*/ 108 w 525"/>
                <a:gd name="T69" fmla="*/ 90 h 612"/>
                <a:gd name="T70" fmla="*/ 129 w 525"/>
                <a:gd name="T71" fmla="*/ 65 h 612"/>
                <a:gd name="T72" fmla="*/ 154 w 525"/>
                <a:gd name="T73" fmla="*/ 44 h 612"/>
                <a:gd name="T74" fmla="*/ 183 w 525"/>
                <a:gd name="T75" fmla="*/ 24 h 612"/>
                <a:gd name="T76" fmla="*/ 216 w 525"/>
                <a:gd name="T77" fmla="*/ 11 h 612"/>
                <a:gd name="T78" fmla="*/ 253 w 525"/>
                <a:gd name="T79" fmla="*/ 3 h 612"/>
                <a:gd name="T80" fmla="*/ 295 w 525"/>
                <a:gd name="T81"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5" h="612">
                  <a:moveTo>
                    <a:pt x="295" y="0"/>
                  </a:moveTo>
                  <a:lnTo>
                    <a:pt x="341" y="3"/>
                  </a:lnTo>
                  <a:lnTo>
                    <a:pt x="382" y="13"/>
                  </a:lnTo>
                  <a:lnTo>
                    <a:pt x="419" y="29"/>
                  </a:lnTo>
                  <a:lnTo>
                    <a:pt x="450" y="52"/>
                  </a:lnTo>
                  <a:lnTo>
                    <a:pt x="476" y="82"/>
                  </a:lnTo>
                  <a:lnTo>
                    <a:pt x="497" y="114"/>
                  </a:lnTo>
                  <a:lnTo>
                    <a:pt x="512" y="152"/>
                  </a:lnTo>
                  <a:lnTo>
                    <a:pt x="522" y="194"/>
                  </a:lnTo>
                  <a:lnTo>
                    <a:pt x="525" y="240"/>
                  </a:lnTo>
                  <a:lnTo>
                    <a:pt x="525" y="612"/>
                  </a:lnTo>
                  <a:lnTo>
                    <a:pt x="435" y="612"/>
                  </a:lnTo>
                  <a:lnTo>
                    <a:pt x="435" y="261"/>
                  </a:lnTo>
                  <a:lnTo>
                    <a:pt x="432" y="222"/>
                  </a:lnTo>
                  <a:lnTo>
                    <a:pt x="424" y="186"/>
                  </a:lnTo>
                  <a:lnTo>
                    <a:pt x="411" y="155"/>
                  </a:lnTo>
                  <a:lnTo>
                    <a:pt x="392" y="129"/>
                  </a:lnTo>
                  <a:lnTo>
                    <a:pt x="369" y="109"/>
                  </a:lnTo>
                  <a:lnTo>
                    <a:pt x="339" y="93"/>
                  </a:lnTo>
                  <a:lnTo>
                    <a:pt x="307" y="83"/>
                  </a:lnTo>
                  <a:lnTo>
                    <a:pt x="269" y="80"/>
                  </a:lnTo>
                  <a:lnTo>
                    <a:pt x="232" y="85"/>
                  </a:lnTo>
                  <a:lnTo>
                    <a:pt x="198" y="95"/>
                  </a:lnTo>
                  <a:lnTo>
                    <a:pt x="167" y="111"/>
                  </a:lnTo>
                  <a:lnTo>
                    <a:pt x="141" y="132"/>
                  </a:lnTo>
                  <a:lnTo>
                    <a:pt x="119" y="160"/>
                  </a:lnTo>
                  <a:lnTo>
                    <a:pt x="103" y="193"/>
                  </a:lnTo>
                  <a:lnTo>
                    <a:pt x="93" y="229"/>
                  </a:lnTo>
                  <a:lnTo>
                    <a:pt x="90" y="269"/>
                  </a:lnTo>
                  <a:lnTo>
                    <a:pt x="90" y="612"/>
                  </a:lnTo>
                  <a:lnTo>
                    <a:pt x="0" y="612"/>
                  </a:lnTo>
                  <a:lnTo>
                    <a:pt x="0" y="11"/>
                  </a:lnTo>
                  <a:lnTo>
                    <a:pt x="90" y="11"/>
                  </a:lnTo>
                  <a:lnTo>
                    <a:pt x="90" y="117"/>
                  </a:lnTo>
                  <a:lnTo>
                    <a:pt x="108" y="90"/>
                  </a:lnTo>
                  <a:lnTo>
                    <a:pt x="129" y="65"/>
                  </a:lnTo>
                  <a:lnTo>
                    <a:pt x="154" y="44"/>
                  </a:lnTo>
                  <a:lnTo>
                    <a:pt x="183" y="24"/>
                  </a:lnTo>
                  <a:lnTo>
                    <a:pt x="216" y="11"/>
                  </a:lnTo>
                  <a:lnTo>
                    <a:pt x="253" y="3"/>
                  </a:lnTo>
                  <a:lnTo>
                    <a:pt x="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24" name="Freeform 23"/>
            <p:cNvSpPr>
              <a:spLocks/>
            </p:cNvSpPr>
            <p:nvPr/>
          </p:nvSpPr>
          <p:spPr bwMode="auto">
            <a:xfrm>
              <a:off x="417512" y="4430713"/>
              <a:ext cx="366713" cy="495300"/>
            </a:xfrm>
            <a:custGeom>
              <a:avLst/>
              <a:gdLst>
                <a:gd name="T0" fmla="*/ 278 w 461"/>
                <a:gd name="T1" fmla="*/ 4 h 625"/>
                <a:gd name="T2" fmla="*/ 368 w 461"/>
                <a:gd name="T3" fmla="*/ 27 h 625"/>
                <a:gd name="T4" fmla="*/ 449 w 461"/>
                <a:gd name="T5" fmla="*/ 67 h 625"/>
                <a:gd name="T6" fmla="*/ 365 w 461"/>
                <a:gd name="T7" fmla="*/ 110 h 625"/>
                <a:gd name="T8" fmla="*/ 275 w 461"/>
                <a:gd name="T9" fmla="*/ 81 h 625"/>
                <a:gd name="T10" fmla="*/ 197 w 461"/>
                <a:gd name="T11" fmla="*/ 79 h 625"/>
                <a:gd name="T12" fmla="*/ 146 w 461"/>
                <a:gd name="T13" fmla="*/ 102 h 625"/>
                <a:gd name="T14" fmla="*/ 119 w 461"/>
                <a:gd name="T15" fmla="*/ 139 h 625"/>
                <a:gd name="T16" fmla="*/ 115 w 461"/>
                <a:gd name="T17" fmla="*/ 165 h 625"/>
                <a:gd name="T18" fmla="*/ 127 w 461"/>
                <a:gd name="T19" fmla="*/ 203 h 625"/>
                <a:gd name="T20" fmla="*/ 163 w 461"/>
                <a:gd name="T21" fmla="*/ 229 h 625"/>
                <a:gd name="T22" fmla="*/ 211 w 461"/>
                <a:gd name="T23" fmla="*/ 250 h 625"/>
                <a:gd name="T24" fmla="*/ 268 w 461"/>
                <a:gd name="T25" fmla="*/ 268 h 625"/>
                <a:gd name="T26" fmla="*/ 330 w 461"/>
                <a:gd name="T27" fmla="*/ 290 h 625"/>
                <a:gd name="T28" fmla="*/ 387 w 461"/>
                <a:gd name="T29" fmla="*/ 317 h 625"/>
                <a:gd name="T30" fmla="*/ 431 w 461"/>
                <a:gd name="T31" fmla="*/ 355 h 625"/>
                <a:gd name="T32" fmla="*/ 457 w 461"/>
                <a:gd name="T33" fmla="*/ 407 h 625"/>
                <a:gd name="T34" fmla="*/ 461 w 461"/>
                <a:gd name="T35" fmla="*/ 443 h 625"/>
                <a:gd name="T36" fmla="*/ 448 w 461"/>
                <a:gd name="T37" fmla="*/ 512 h 625"/>
                <a:gd name="T38" fmla="*/ 412 w 461"/>
                <a:gd name="T39" fmla="*/ 566 h 625"/>
                <a:gd name="T40" fmla="*/ 356 w 461"/>
                <a:gd name="T41" fmla="*/ 602 h 625"/>
                <a:gd name="T42" fmla="*/ 286 w 461"/>
                <a:gd name="T43" fmla="*/ 621 h 625"/>
                <a:gd name="T44" fmla="*/ 195 w 461"/>
                <a:gd name="T45" fmla="*/ 620 h 625"/>
                <a:gd name="T46" fmla="*/ 91 w 461"/>
                <a:gd name="T47" fmla="*/ 590 h 625"/>
                <a:gd name="T48" fmla="*/ 0 w 461"/>
                <a:gd name="T49" fmla="*/ 535 h 625"/>
                <a:gd name="T50" fmla="*/ 96 w 461"/>
                <a:gd name="T51" fmla="*/ 504 h 625"/>
                <a:gd name="T52" fmla="*/ 200 w 461"/>
                <a:gd name="T53" fmla="*/ 543 h 625"/>
                <a:gd name="T54" fmla="*/ 286 w 461"/>
                <a:gd name="T55" fmla="*/ 545 h 625"/>
                <a:gd name="T56" fmla="*/ 342 w 461"/>
                <a:gd name="T57" fmla="*/ 522 h 625"/>
                <a:gd name="T58" fmla="*/ 373 w 461"/>
                <a:gd name="T59" fmla="*/ 481 h 625"/>
                <a:gd name="T60" fmla="*/ 376 w 461"/>
                <a:gd name="T61" fmla="*/ 450 h 625"/>
                <a:gd name="T62" fmla="*/ 365 w 461"/>
                <a:gd name="T63" fmla="*/ 412 h 625"/>
                <a:gd name="T64" fmla="*/ 332 w 461"/>
                <a:gd name="T65" fmla="*/ 383 h 625"/>
                <a:gd name="T66" fmla="*/ 283 w 461"/>
                <a:gd name="T67" fmla="*/ 362 h 625"/>
                <a:gd name="T68" fmla="*/ 228 w 461"/>
                <a:gd name="T69" fmla="*/ 345 h 625"/>
                <a:gd name="T70" fmla="*/ 171 w 461"/>
                <a:gd name="T71" fmla="*/ 327 h 625"/>
                <a:gd name="T72" fmla="*/ 117 w 461"/>
                <a:gd name="T73" fmla="*/ 306 h 625"/>
                <a:gd name="T74" fmla="*/ 71 w 461"/>
                <a:gd name="T75" fmla="*/ 275 h 625"/>
                <a:gd name="T76" fmla="*/ 40 w 461"/>
                <a:gd name="T77" fmla="*/ 232 h 625"/>
                <a:gd name="T78" fmla="*/ 29 w 461"/>
                <a:gd name="T79" fmla="*/ 175 h 625"/>
                <a:gd name="T80" fmla="*/ 32 w 461"/>
                <a:gd name="T81" fmla="*/ 136 h 625"/>
                <a:gd name="T82" fmla="*/ 61 w 461"/>
                <a:gd name="T83" fmla="*/ 72 h 625"/>
                <a:gd name="T84" fmla="*/ 117 w 461"/>
                <a:gd name="T85" fmla="*/ 28 h 625"/>
                <a:gd name="T86" fmla="*/ 190 w 461"/>
                <a:gd name="T87" fmla="*/ 4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625">
                  <a:moveTo>
                    <a:pt x="233" y="0"/>
                  </a:moveTo>
                  <a:lnTo>
                    <a:pt x="278" y="4"/>
                  </a:lnTo>
                  <a:lnTo>
                    <a:pt x="322" y="12"/>
                  </a:lnTo>
                  <a:lnTo>
                    <a:pt x="368" y="27"/>
                  </a:lnTo>
                  <a:lnTo>
                    <a:pt x="410" y="45"/>
                  </a:lnTo>
                  <a:lnTo>
                    <a:pt x="449" y="67"/>
                  </a:lnTo>
                  <a:lnTo>
                    <a:pt x="409" y="134"/>
                  </a:lnTo>
                  <a:lnTo>
                    <a:pt x="365" y="110"/>
                  </a:lnTo>
                  <a:lnTo>
                    <a:pt x="321" y="92"/>
                  </a:lnTo>
                  <a:lnTo>
                    <a:pt x="275" y="81"/>
                  </a:lnTo>
                  <a:lnTo>
                    <a:pt x="231" y="76"/>
                  </a:lnTo>
                  <a:lnTo>
                    <a:pt x="197" y="79"/>
                  </a:lnTo>
                  <a:lnTo>
                    <a:pt x="169" y="87"/>
                  </a:lnTo>
                  <a:lnTo>
                    <a:pt x="146" y="102"/>
                  </a:lnTo>
                  <a:lnTo>
                    <a:pt x="128" y="118"/>
                  </a:lnTo>
                  <a:lnTo>
                    <a:pt x="119" y="139"/>
                  </a:lnTo>
                  <a:lnTo>
                    <a:pt x="115" y="164"/>
                  </a:lnTo>
                  <a:lnTo>
                    <a:pt x="115" y="165"/>
                  </a:lnTo>
                  <a:lnTo>
                    <a:pt x="119" y="185"/>
                  </a:lnTo>
                  <a:lnTo>
                    <a:pt x="127" y="203"/>
                  </a:lnTo>
                  <a:lnTo>
                    <a:pt x="143" y="218"/>
                  </a:lnTo>
                  <a:lnTo>
                    <a:pt x="163" y="229"/>
                  </a:lnTo>
                  <a:lnTo>
                    <a:pt x="185" y="241"/>
                  </a:lnTo>
                  <a:lnTo>
                    <a:pt x="211" y="250"/>
                  </a:lnTo>
                  <a:lnTo>
                    <a:pt x="239" y="260"/>
                  </a:lnTo>
                  <a:lnTo>
                    <a:pt x="268" y="268"/>
                  </a:lnTo>
                  <a:lnTo>
                    <a:pt x="299" y="278"/>
                  </a:lnTo>
                  <a:lnTo>
                    <a:pt x="330" y="290"/>
                  </a:lnTo>
                  <a:lnTo>
                    <a:pt x="360" y="303"/>
                  </a:lnTo>
                  <a:lnTo>
                    <a:pt x="387" y="317"/>
                  </a:lnTo>
                  <a:lnTo>
                    <a:pt x="412" y="334"/>
                  </a:lnTo>
                  <a:lnTo>
                    <a:pt x="431" y="355"/>
                  </a:lnTo>
                  <a:lnTo>
                    <a:pt x="448" y="380"/>
                  </a:lnTo>
                  <a:lnTo>
                    <a:pt x="457" y="407"/>
                  </a:lnTo>
                  <a:lnTo>
                    <a:pt x="461" y="442"/>
                  </a:lnTo>
                  <a:lnTo>
                    <a:pt x="461" y="443"/>
                  </a:lnTo>
                  <a:lnTo>
                    <a:pt x="457" y="479"/>
                  </a:lnTo>
                  <a:lnTo>
                    <a:pt x="448" y="512"/>
                  </a:lnTo>
                  <a:lnTo>
                    <a:pt x="433" y="541"/>
                  </a:lnTo>
                  <a:lnTo>
                    <a:pt x="412" y="566"/>
                  </a:lnTo>
                  <a:lnTo>
                    <a:pt x="386" y="585"/>
                  </a:lnTo>
                  <a:lnTo>
                    <a:pt x="356" y="602"/>
                  </a:lnTo>
                  <a:lnTo>
                    <a:pt x="324" y="615"/>
                  </a:lnTo>
                  <a:lnTo>
                    <a:pt x="286" y="621"/>
                  </a:lnTo>
                  <a:lnTo>
                    <a:pt x="247" y="625"/>
                  </a:lnTo>
                  <a:lnTo>
                    <a:pt x="195" y="620"/>
                  </a:lnTo>
                  <a:lnTo>
                    <a:pt x="143" y="608"/>
                  </a:lnTo>
                  <a:lnTo>
                    <a:pt x="91" y="590"/>
                  </a:lnTo>
                  <a:lnTo>
                    <a:pt x="44" y="566"/>
                  </a:lnTo>
                  <a:lnTo>
                    <a:pt x="0" y="535"/>
                  </a:lnTo>
                  <a:lnTo>
                    <a:pt x="45" y="471"/>
                  </a:lnTo>
                  <a:lnTo>
                    <a:pt x="96" y="504"/>
                  </a:lnTo>
                  <a:lnTo>
                    <a:pt x="146" y="528"/>
                  </a:lnTo>
                  <a:lnTo>
                    <a:pt x="200" y="543"/>
                  </a:lnTo>
                  <a:lnTo>
                    <a:pt x="252" y="548"/>
                  </a:lnTo>
                  <a:lnTo>
                    <a:pt x="286" y="545"/>
                  </a:lnTo>
                  <a:lnTo>
                    <a:pt x="317" y="536"/>
                  </a:lnTo>
                  <a:lnTo>
                    <a:pt x="342" y="522"/>
                  </a:lnTo>
                  <a:lnTo>
                    <a:pt x="361" y="504"/>
                  </a:lnTo>
                  <a:lnTo>
                    <a:pt x="373" y="481"/>
                  </a:lnTo>
                  <a:lnTo>
                    <a:pt x="376" y="453"/>
                  </a:lnTo>
                  <a:lnTo>
                    <a:pt x="376" y="450"/>
                  </a:lnTo>
                  <a:lnTo>
                    <a:pt x="373" y="430"/>
                  </a:lnTo>
                  <a:lnTo>
                    <a:pt x="365" y="412"/>
                  </a:lnTo>
                  <a:lnTo>
                    <a:pt x="350" y="396"/>
                  </a:lnTo>
                  <a:lnTo>
                    <a:pt x="332" y="383"/>
                  </a:lnTo>
                  <a:lnTo>
                    <a:pt x="309" y="371"/>
                  </a:lnTo>
                  <a:lnTo>
                    <a:pt x="283" y="362"/>
                  </a:lnTo>
                  <a:lnTo>
                    <a:pt x="255" y="353"/>
                  </a:lnTo>
                  <a:lnTo>
                    <a:pt x="228" y="345"/>
                  </a:lnTo>
                  <a:lnTo>
                    <a:pt x="198" y="337"/>
                  </a:lnTo>
                  <a:lnTo>
                    <a:pt x="171" y="327"/>
                  </a:lnTo>
                  <a:lnTo>
                    <a:pt x="143" y="317"/>
                  </a:lnTo>
                  <a:lnTo>
                    <a:pt x="117" y="306"/>
                  </a:lnTo>
                  <a:lnTo>
                    <a:pt x="92" y="291"/>
                  </a:lnTo>
                  <a:lnTo>
                    <a:pt x="71" y="275"/>
                  </a:lnTo>
                  <a:lnTo>
                    <a:pt x="53" y="255"/>
                  </a:lnTo>
                  <a:lnTo>
                    <a:pt x="40" y="232"/>
                  </a:lnTo>
                  <a:lnTo>
                    <a:pt x="32" y="206"/>
                  </a:lnTo>
                  <a:lnTo>
                    <a:pt x="29" y="175"/>
                  </a:lnTo>
                  <a:lnTo>
                    <a:pt x="29" y="172"/>
                  </a:lnTo>
                  <a:lnTo>
                    <a:pt x="32" y="136"/>
                  </a:lnTo>
                  <a:lnTo>
                    <a:pt x="44" y="102"/>
                  </a:lnTo>
                  <a:lnTo>
                    <a:pt x="61" y="72"/>
                  </a:lnTo>
                  <a:lnTo>
                    <a:pt x="86" y="48"/>
                  </a:lnTo>
                  <a:lnTo>
                    <a:pt x="117" y="28"/>
                  </a:lnTo>
                  <a:lnTo>
                    <a:pt x="151" y="14"/>
                  </a:lnTo>
                  <a:lnTo>
                    <a:pt x="190" y="4"/>
                  </a:lnTo>
                  <a:lnTo>
                    <a:pt x="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26" name="Freeform 25"/>
            <p:cNvSpPr>
              <a:spLocks noEditPoints="1"/>
            </p:cNvSpPr>
            <p:nvPr/>
          </p:nvSpPr>
          <p:spPr bwMode="auto">
            <a:xfrm>
              <a:off x="889000" y="4256088"/>
              <a:ext cx="80963" cy="658813"/>
            </a:xfrm>
            <a:custGeom>
              <a:avLst/>
              <a:gdLst>
                <a:gd name="T0" fmla="*/ 6 w 102"/>
                <a:gd name="T1" fmla="*/ 228 h 829"/>
                <a:gd name="T2" fmla="*/ 94 w 102"/>
                <a:gd name="T3" fmla="*/ 228 h 829"/>
                <a:gd name="T4" fmla="*/ 94 w 102"/>
                <a:gd name="T5" fmla="*/ 829 h 829"/>
                <a:gd name="T6" fmla="*/ 6 w 102"/>
                <a:gd name="T7" fmla="*/ 829 h 829"/>
                <a:gd name="T8" fmla="*/ 6 w 102"/>
                <a:gd name="T9" fmla="*/ 228 h 829"/>
                <a:gd name="T10" fmla="*/ 0 w 102"/>
                <a:gd name="T11" fmla="*/ 0 h 829"/>
                <a:gd name="T12" fmla="*/ 102 w 102"/>
                <a:gd name="T13" fmla="*/ 0 h 829"/>
                <a:gd name="T14" fmla="*/ 102 w 102"/>
                <a:gd name="T15" fmla="*/ 98 h 829"/>
                <a:gd name="T16" fmla="*/ 0 w 102"/>
                <a:gd name="T17" fmla="*/ 98 h 829"/>
                <a:gd name="T18" fmla="*/ 0 w 102"/>
                <a:gd name="T19" fmla="*/ 0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29">
                  <a:moveTo>
                    <a:pt x="6" y="228"/>
                  </a:moveTo>
                  <a:lnTo>
                    <a:pt x="94" y="228"/>
                  </a:lnTo>
                  <a:lnTo>
                    <a:pt x="94" y="829"/>
                  </a:lnTo>
                  <a:lnTo>
                    <a:pt x="6" y="829"/>
                  </a:lnTo>
                  <a:lnTo>
                    <a:pt x="6" y="228"/>
                  </a:lnTo>
                  <a:close/>
                  <a:moveTo>
                    <a:pt x="0" y="0"/>
                  </a:moveTo>
                  <a:lnTo>
                    <a:pt x="102" y="0"/>
                  </a:lnTo>
                  <a:lnTo>
                    <a:pt x="102" y="98"/>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27" name="Freeform 26"/>
            <p:cNvSpPr>
              <a:spLocks noEditPoints="1"/>
            </p:cNvSpPr>
            <p:nvPr/>
          </p:nvSpPr>
          <p:spPr bwMode="auto">
            <a:xfrm>
              <a:off x="1073150" y="4429126"/>
              <a:ext cx="481013" cy="636588"/>
            </a:xfrm>
            <a:custGeom>
              <a:avLst/>
              <a:gdLst>
                <a:gd name="T0" fmla="*/ 258 w 606"/>
                <a:gd name="T1" fmla="*/ 82 h 802"/>
                <a:gd name="T2" fmla="*/ 184 w 606"/>
                <a:gd name="T3" fmla="*/ 109 h 802"/>
                <a:gd name="T4" fmla="*/ 127 w 606"/>
                <a:gd name="T5" fmla="*/ 163 h 802"/>
                <a:gd name="T6" fmla="*/ 96 w 606"/>
                <a:gd name="T7" fmla="*/ 237 h 802"/>
                <a:gd name="T8" fmla="*/ 91 w 606"/>
                <a:gd name="T9" fmla="*/ 282 h 802"/>
                <a:gd name="T10" fmla="*/ 109 w 606"/>
                <a:gd name="T11" fmla="*/ 366 h 802"/>
                <a:gd name="T12" fmla="*/ 153 w 606"/>
                <a:gd name="T13" fmla="*/ 431 h 802"/>
                <a:gd name="T14" fmla="*/ 220 w 606"/>
                <a:gd name="T15" fmla="*/ 472 h 802"/>
                <a:gd name="T16" fmla="*/ 300 w 606"/>
                <a:gd name="T17" fmla="*/ 488 h 802"/>
                <a:gd name="T18" fmla="*/ 373 w 606"/>
                <a:gd name="T19" fmla="*/ 475 h 802"/>
                <a:gd name="T20" fmla="*/ 438 w 606"/>
                <a:gd name="T21" fmla="*/ 443 h 802"/>
                <a:gd name="T22" fmla="*/ 487 w 606"/>
                <a:gd name="T23" fmla="*/ 390 h 802"/>
                <a:gd name="T24" fmla="*/ 517 w 606"/>
                <a:gd name="T25" fmla="*/ 323 h 802"/>
                <a:gd name="T26" fmla="*/ 520 w 606"/>
                <a:gd name="T27" fmla="*/ 282 h 802"/>
                <a:gd name="T28" fmla="*/ 505 w 606"/>
                <a:gd name="T29" fmla="*/ 206 h 802"/>
                <a:gd name="T30" fmla="*/ 465 w 606"/>
                <a:gd name="T31" fmla="*/ 147 h 802"/>
                <a:gd name="T32" fmla="*/ 408 w 606"/>
                <a:gd name="T33" fmla="*/ 104 h 802"/>
                <a:gd name="T34" fmla="*/ 337 w 606"/>
                <a:gd name="T35" fmla="*/ 82 h 802"/>
                <a:gd name="T36" fmla="*/ 282 w 606"/>
                <a:gd name="T37" fmla="*/ 0 h 802"/>
                <a:gd name="T38" fmla="*/ 368 w 606"/>
                <a:gd name="T39" fmla="*/ 11 h 802"/>
                <a:gd name="T40" fmla="*/ 438 w 606"/>
                <a:gd name="T41" fmla="*/ 46 h 802"/>
                <a:gd name="T42" fmla="*/ 494 w 606"/>
                <a:gd name="T43" fmla="*/ 93 h 802"/>
                <a:gd name="T44" fmla="*/ 517 w 606"/>
                <a:gd name="T45" fmla="*/ 11 h 802"/>
                <a:gd name="T46" fmla="*/ 606 w 606"/>
                <a:gd name="T47" fmla="*/ 508 h 802"/>
                <a:gd name="T48" fmla="*/ 593 w 606"/>
                <a:gd name="T49" fmla="*/ 609 h 802"/>
                <a:gd name="T50" fmla="*/ 556 w 606"/>
                <a:gd name="T51" fmla="*/ 689 h 802"/>
                <a:gd name="T52" fmla="*/ 494 w 606"/>
                <a:gd name="T53" fmla="*/ 750 h 802"/>
                <a:gd name="T54" fmla="*/ 406 w 606"/>
                <a:gd name="T55" fmla="*/ 789 h 802"/>
                <a:gd name="T56" fmla="*/ 300 w 606"/>
                <a:gd name="T57" fmla="*/ 802 h 802"/>
                <a:gd name="T58" fmla="*/ 184 w 606"/>
                <a:gd name="T59" fmla="*/ 789 h 802"/>
                <a:gd name="T60" fmla="*/ 77 w 606"/>
                <a:gd name="T61" fmla="*/ 748 h 802"/>
                <a:gd name="T62" fmla="*/ 69 w 606"/>
                <a:gd name="T63" fmla="*/ 648 h 802"/>
                <a:gd name="T64" fmla="*/ 155 w 606"/>
                <a:gd name="T65" fmla="*/ 697 h 802"/>
                <a:gd name="T66" fmla="*/ 249 w 606"/>
                <a:gd name="T67" fmla="*/ 722 h 802"/>
                <a:gd name="T68" fmla="*/ 342 w 606"/>
                <a:gd name="T69" fmla="*/ 722 h 802"/>
                <a:gd name="T70" fmla="*/ 414 w 606"/>
                <a:gd name="T71" fmla="*/ 701 h 802"/>
                <a:gd name="T72" fmla="*/ 469 w 606"/>
                <a:gd name="T73" fmla="*/ 658 h 802"/>
                <a:gd name="T74" fmla="*/ 505 w 606"/>
                <a:gd name="T75" fmla="*/ 595 h 802"/>
                <a:gd name="T76" fmla="*/ 517 w 606"/>
                <a:gd name="T77" fmla="*/ 511 h 802"/>
                <a:gd name="T78" fmla="*/ 494 w 606"/>
                <a:gd name="T79" fmla="*/ 469 h 802"/>
                <a:gd name="T80" fmla="*/ 437 w 606"/>
                <a:gd name="T81" fmla="*/ 519 h 802"/>
                <a:gd name="T82" fmla="*/ 368 w 606"/>
                <a:gd name="T83" fmla="*/ 554 h 802"/>
                <a:gd name="T84" fmla="*/ 282 w 606"/>
                <a:gd name="T85" fmla="*/ 567 h 802"/>
                <a:gd name="T86" fmla="*/ 197 w 606"/>
                <a:gd name="T87" fmla="*/ 554 h 802"/>
                <a:gd name="T88" fmla="*/ 121 w 606"/>
                <a:gd name="T89" fmla="*/ 518 h 802"/>
                <a:gd name="T90" fmla="*/ 57 w 606"/>
                <a:gd name="T91" fmla="*/ 459 h 802"/>
                <a:gd name="T92" fmla="*/ 16 w 606"/>
                <a:gd name="T93" fmla="*/ 381 h 802"/>
                <a:gd name="T94" fmla="*/ 0 w 606"/>
                <a:gd name="T95" fmla="*/ 286 h 802"/>
                <a:gd name="T96" fmla="*/ 3 w 606"/>
                <a:gd name="T97" fmla="*/ 232 h 802"/>
                <a:gd name="T98" fmla="*/ 34 w 606"/>
                <a:gd name="T99" fmla="*/ 144 h 802"/>
                <a:gd name="T100" fmla="*/ 88 w 606"/>
                <a:gd name="T101" fmla="*/ 75 h 802"/>
                <a:gd name="T102" fmla="*/ 158 w 606"/>
                <a:gd name="T103" fmla="*/ 28 h 802"/>
                <a:gd name="T104" fmla="*/ 240 w 606"/>
                <a:gd name="T105" fmla="*/ 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6" h="802">
                  <a:moveTo>
                    <a:pt x="300" y="78"/>
                  </a:moveTo>
                  <a:lnTo>
                    <a:pt x="258" y="82"/>
                  </a:lnTo>
                  <a:lnTo>
                    <a:pt x="219" y="93"/>
                  </a:lnTo>
                  <a:lnTo>
                    <a:pt x="184" y="109"/>
                  </a:lnTo>
                  <a:lnTo>
                    <a:pt x="153" y="134"/>
                  </a:lnTo>
                  <a:lnTo>
                    <a:pt x="127" y="163"/>
                  </a:lnTo>
                  <a:lnTo>
                    <a:pt x="108" y="198"/>
                  </a:lnTo>
                  <a:lnTo>
                    <a:pt x="96" y="237"/>
                  </a:lnTo>
                  <a:lnTo>
                    <a:pt x="91" y="281"/>
                  </a:lnTo>
                  <a:lnTo>
                    <a:pt x="91" y="282"/>
                  </a:lnTo>
                  <a:lnTo>
                    <a:pt x="96" y="327"/>
                  </a:lnTo>
                  <a:lnTo>
                    <a:pt x="109" y="366"/>
                  </a:lnTo>
                  <a:lnTo>
                    <a:pt x="129" y="400"/>
                  </a:lnTo>
                  <a:lnTo>
                    <a:pt x="153" y="431"/>
                  </a:lnTo>
                  <a:lnTo>
                    <a:pt x="184" y="454"/>
                  </a:lnTo>
                  <a:lnTo>
                    <a:pt x="220" y="472"/>
                  </a:lnTo>
                  <a:lnTo>
                    <a:pt x="259" y="483"/>
                  </a:lnTo>
                  <a:lnTo>
                    <a:pt x="300" y="488"/>
                  </a:lnTo>
                  <a:lnTo>
                    <a:pt x="337" y="485"/>
                  </a:lnTo>
                  <a:lnTo>
                    <a:pt x="373" y="475"/>
                  </a:lnTo>
                  <a:lnTo>
                    <a:pt x="408" y="462"/>
                  </a:lnTo>
                  <a:lnTo>
                    <a:pt x="438" y="443"/>
                  </a:lnTo>
                  <a:lnTo>
                    <a:pt x="465" y="418"/>
                  </a:lnTo>
                  <a:lnTo>
                    <a:pt x="487" y="390"/>
                  </a:lnTo>
                  <a:lnTo>
                    <a:pt x="505" y="359"/>
                  </a:lnTo>
                  <a:lnTo>
                    <a:pt x="517" y="323"/>
                  </a:lnTo>
                  <a:lnTo>
                    <a:pt x="520" y="284"/>
                  </a:lnTo>
                  <a:lnTo>
                    <a:pt x="520" y="282"/>
                  </a:lnTo>
                  <a:lnTo>
                    <a:pt x="517" y="242"/>
                  </a:lnTo>
                  <a:lnTo>
                    <a:pt x="505" y="206"/>
                  </a:lnTo>
                  <a:lnTo>
                    <a:pt x="487" y="175"/>
                  </a:lnTo>
                  <a:lnTo>
                    <a:pt x="465" y="147"/>
                  </a:lnTo>
                  <a:lnTo>
                    <a:pt x="438" y="122"/>
                  </a:lnTo>
                  <a:lnTo>
                    <a:pt x="408" y="104"/>
                  </a:lnTo>
                  <a:lnTo>
                    <a:pt x="373" y="90"/>
                  </a:lnTo>
                  <a:lnTo>
                    <a:pt x="337" y="82"/>
                  </a:lnTo>
                  <a:lnTo>
                    <a:pt x="300" y="78"/>
                  </a:lnTo>
                  <a:close/>
                  <a:moveTo>
                    <a:pt x="282" y="0"/>
                  </a:moveTo>
                  <a:lnTo>
                    <a:pt x="328" y="3"/>
                  </a:lnTo>
                  <a:lnTo>
                    <a:pt x="368" y="11"/>
                  </a:lnTo>
                  <a:lnTo>
                    <a:pt x="406" y="26"/>
                  </a:lnTo>
                  <a:lnTo>
                    <a:pt x="438" y="46"/>
                  </a:lnTo>
                  <a:lnTo>
                    <a:pt x="468" y="68"/>
                  </a:lnTo>
                  <a:lnTo>
                    <a:pt x="494" y="93"/>
                  </a:lnTo>
                  <a:lnTo>
                    <a:pt x="517" y="121"/>
                  </a:lnTo>
                  <a:lnTo>
                    <a:pt x="517" y="11"/>
                  </a:lnTo>
                  <a:lnTo>
                    <a:pt x="606" y="11"/>
                  </a:lnTo>
                  <a:lnTo>
                    <a:pt x="606" y="508"/>
                  </a:lnTo>
                  <a:lnTo>
                    <a:pt x="601" y="562"/>
                  </a:lnTo>
                  <a:lnTo>
                    <a:pt x="593" y="609"/>
                  </a:lnTo>
                  <a:lnTo>
                    <a:pt x="577" y="652"/>
                  </a:lnTo>
                  <a:lnTo>
                    <a:pt x="556" y="689"/>
                  </a:lnTo>
                  <a:lnTo>
                    <a:pt x="530" y="722"/>
                  </a:lnTo>
                  <a:lnTo>
                    <a:pt x="494" y="750"/>
                  </a:lnTo>
                  <a:lnTo>
                    <a:pt x="453" y="773"/>
                  </a:lnTo>
                  <a:lnTo>
                    <a:pt x="406" y="789"/>
                  </a:lnTo>
                  <a:lnTo>
                    <a:pt x="355" y="799"/>
                  </a:lnTo>
                  <a:lnTo>
                    <a:pt x="300" y="802"/>
                  </a:lnTo>
                  <a:lnTo>
                    <a:pt x="241" y="799"/>
                  </a:lnTo>
                  <a:lnTo>
                    <a:pt x="184" y="789"/>
                  </a:lnTo>
                  <a:lnTo>
                    <a:pt x="131" y="771"/>
                  </a:lnTo>
                  <a:lnTo>
                    <a:pt x="77" y="748"/>
                  </a:lnTo>
                  <a:lnTo>
                    <a:pt x="28" y="717"/>
                  </a:lnTo>
                  <a:lnTo>
                    <a:pt x="69" y="648"/>
                  </a:lnTo>
                  <a:lnTo>
                    <a:pt x="111" y="675"/>
                  </a:lnTo>
                  <a:lnTo>
                    <a:pt x="155" y="697"/>
                  </a:lnTo>
                  <a:lnTo>
                    <a:pt x="201" y="712"/>
                  </a:lnTo>
                  <a:lnTo>
                    <a:pt x="249" y="722"/>
                  </a:lnTo>
                  <a:lnTo>
                    <a:pt x="300" y="725"/>
                  </a:lnTo>
                  <a:lnTo>
                    <a:pt x="342" y="722"/>
                  </a:lnTo>
                  <a:lnTo>
                    <a:pt x="380" y="714"/>
                  </a:lnTo>
                  <a:lnTo>
                    <a:pt x="414" y="701"/>
                  </a:lnTo>
                  <a:lnTo>
                    <a:pt x="445" y="681"/>
                  </a:lnTo>
                  <a:lnTo>
                    <a:pt x="469" y="658"/>
                  </a:lnTo>
                  <a:lnTo>
                    <a:pt x="491" y="629"/>
                  </a:lnTo>
                  <a:lnTo>
                    <a:pt x="505" y="595"/>
                  </a:lnTo>
                  <a:lnTo>
                    <a:pt x="515" y="555"/>
                  </a:lnTo>
                  <a:lnTo>
                    <a:pt x="517" y="511"/>
                  </a:lnTo>
                  <a:lnTo>
                    <a:pt x="517" y="439"/>
                  </a:lnTo>
                  <a:lnTo>
                    <a:pt x="494" y="469"/>
                  </a:lnTo>
                  <a:lnTo>
                    <a:pt x="468" y="495"/>
                  </a:lnTo>
                  <a:lnTo>
                    <a:pt x="437" y="519"/>
                  </a:lnTo>
                  <a:lnTo>
                    <a:pt x="404" y="539"/>
                  </a:lnTo>
                  <a:lnTo>
                    <a:pt x="368" y="554"/>
                  </a:lnTo>
                  <a:lnTo>
                    <a:pt x="328" y="563"/>
                  </a:lnTo>
                  <a:lnTo>
                    <a:pt x="282" y="567"/>
                  </a:lnTo>
                  <a:lnTo>
                    <a:pt x="240" y="563"/>
                  </a:lnTo>
                  <a:lnTo>
                    <a:pt x="197" y="554"/>
                  </a:lnTo>
                  <a:lnTo>
                    <a:pt x="158" y="539"/>
                  </a:lnTo>
                  <a:lnTo>
                    <a:pt x="121" y="518"/>
                  </a:lnTo>
                  <a:lnTo>
                    <a:pt x="87" y="492"/>
                  </a:lnTo>
                  <a:lnTo>
                    <a:pt x="57" y="459"/>
                  </a:lnTo>
                  <a:lnTo>
                    <a:pt x="34" y="423"/>
                  </a:lnTo>
                  <a:lnTo>
                    <a:pt x="16" y="381"/>
                  </a:lnTo>
                  <a:lnTo>
                    <a:pt x="3" y="335"/>
                  </a:lnTo>
                  <a:lnTo>
                    <a:pt x="0" y="286"/>
                  </a:lnTo>
                  <a:lnTo>
                    <a:pt x="0" y="282"/>
                  </a:lnTo>
                  <a:lnTo>
                    <a:pt x="3" y="232"/>
                  </a:lnTo>
                  <a:lnTo>
                    <a:pt x="16" y="186"/>
                  </a:lnTo>
                  <a:lnTo>
                    <a:pt x="34" y="144"/>
                  </a:lnTo>
                  <a:lnTo>
                    <a:pt x="59" y="108"/>
                  </a:lnTo>
                  <a:lnTo>
                    <a:pt x="88" y="75"/>
                  </a:lnTo>
                  <a:lnTo>
                    <a:pt x="121" y="49"/>
                  </a:lnTo>
                  <a:lnTo>
                    <a:pt x="158" y="28"/>
                  </a:lnTo>
                  <a:lnTo>
                    <a:pt x="197" y="11"/>
                  </a:lnTo>
                  <a:lnTo>
                    <a:pt x="240" y="3"/>
                  </a:lnTo>
                  <a:lnTo>
                    <a:pt x="2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28" name="Freeform 11"/>
            <p:cNvSpPr>
              <a:spLocks/>
            </p:cNvSpPr>
            <p:nvPr/>
          </p:nvSpPr>
          <p:spPr bwMode="auto">
            <a:xfrm>
              <a:off x="1690687" y="4241801"/>
              <a:ext cx="415925" cy="673100"/>
            </a:xfrm>
            <a:custGeom>
              <a:avLst/>
              <a:gdLst>
                <a:gd name="T0" fmla="*/ 0 w 523"/>
                <a:gd name="T1" fmla="*/ 0 h 847"/>
                <a:gd name="T2" fmla="*/ 88 w 523"/>
                <a:gd name="T3" fmla="*/ 0 h 847"/>
                <a:gd name="T4" fmla="*/ 88 w 523"/>
                <a:gd name="T5" fmla="*/ 352 h 847"/>
                <a:gd name="T6" fmla="*/ 108 w 523"/>
                <a:gd name="T7" fmla="*/ 325 h 847"/>
                <a:gd name="T8" fmla="*/ 129 w 523"/>
                <a:gd name="T9" fmla="*/ 300 h 847"/>
                <a:gd name="T10" fmla="*/ 153 w 523"/>
                <a:gd name="T11" fmla="*/ 279 h 847"/>
                <a:gd name="T12" fmla="*/ 183 w 523"/>
                <a:gd name="T13" fmla="*/ 259 h 847"/>
                <a:gd name="T14" fmla="*/ 215 w 523"/>
                <a:gd name="T15" fmla="*/ 246 h 847"/>
                <a:gd name="T16" fmla="*/ 253 w 523"/>
                <a:gd name="T17" fmla="*/ 238 h 847"/>
                <a:gd name="T18" fmla="*/ 293 w 523"/>
                <a:gd name="T19" fmla="*/ 235 h 847"/>
                <a:gd name="T20" fmla="*/ 341 w 523"/>
                <a:gd name="T21" fmla="*/ 238 h 847"/>
                <a:gd name="T22" fmla="*/ 381 w 523"/>
                <a:gd name="T23" fmla="*/ 248 h 847"/>
                <a:gd name="T24" fmla="*/ 417 w 523"/>
                <a:gd name="T25" fmla="*/ 264 h 847"/>
                <a:gd name="T26" fmla="*/ 450 w 523"/>
                <a:gd name="T27" fmla="*/ 287 h 847"/>
                <a:gd name="T28" fmla="*/ 476 w 523"/>
                <a:gd name="T29" fmla="*/ 317 h 847"/>
                <a:gd name="T30" fmla="*/ 495 w 523"/>
                <a:gd name="T31" fmla="*/ 349 h 847"/>
                <a:gd name="T32" fmla="*/ 512 w 523"/>
                <a:gd name="T33" fmla="*/ 387 h 847"/>
                <a:gd name="T34" fmla="*/ 520 w 523"/>
                <a:gd name="T35" fmla="*/ 429 h 847"/>
                <a:gd name="T36" fmla="*/ 523 w 523"/>
                <a:gd name="T37" fmla="*/ 475 h 847"/>
                <a:gd name="T38" fmla="*/ 523 w 523"/>
                <a:gd name="T39" fmla="*/ 847 h 847"/>
                <a:gd name="T40" fmla="*/ 434 w 523"/>
                <a:gd name="T41" fmla="*/ 847 h 847"/>
                <a:gd name="T42" fmla="*/ 434 w 523"/>
                <a:gd name="T43" fmla="*/ 496 h 847"/>
                <a:gd name="T44" fmla="*/ 432 w 523"/>
                <a:gd name="T45" fmla="*/ 457 h 847"/>
                <a:gd name="T46" fmla="*/ 424 w 523"/>
                <a:gd name="T47" fmla="*/ 421 h 847"/>
                <a:gd name="T48" fmla="*/ 409 w 523"/>
                <a:gd name="T49" fmla="*/ 390 h 847"/>
                <a:gd name="T50" fmla="*/ 391 w 523"/>
                <a:gd name="T51" fmla="*/ 364 h 847"/>
                <a:gd name="T52" fmla="*/ 367 w 523"/>
                <a:gd name="T53" fmla="*/ 344 h 847"/>
                <a:gd name="T54" fmla="*/ 339 w 523"/>
                <a:gd name="T55" fmla="*/ 328 h 847"/>
                <a:gd name="T56" fmla="*/ 306 w 523"/>
                <a:gd name="T57" fmla="*/ 318 h 847"/>
                <a:gd name="T58" fmla="*/ 269 w 523"/>
                <a:gd name="T59" fmla="*/ 315 h 847"/>
                <a:gd name="T60" fmla="*/ 231 w 523"/>
                <a:gd name="T61" fmla="*/ 320 h 847"/>
                <a:gd name="T62" fmla="*/ 197 w 523"/>
                <a:gd name="T63" fmla="*/ 330 h 847"/>
                <a:gd name="T64" fmla="*/ 166 w 523"/>
                <a:gd name="T65" fmla="*/ 346 h 847"/>
                <a:gd name="T66" fmla="*/ 140 w 523"/>
                <a:gd name="T67" fmla="*/ 367 h 847"/>
                <a:gd name="T68" fmla="*/ 119 w 523"/>
                <a:gd name="T69" fmla="*/ 395 h 847"/>
                <a:gd name="T70" fmla="*/ 103 w 523"/>
                <a:gd name="T71" fmla="*/ 428 h 847"/>
                <a:gd name="T72" fmla="*/ 93 w 523"/>
                <a:gd name="T73" fmla="*/ 464 h 847"/>
                <a:gd name="T74" fmla="*/ 88 w 523"/>
                <a:gd name="T75" fmla="*/ 504 h 847"/>
                <a:gd name="T76" fmla="*/ 88 w 523"/>
                <a:gd name="T77" fmla="*/ 847 h 847"/>
                <a:gd name="T78" fmla="*/ 0 w 523"/>
                <a:gd name="T79" fmla="*/ 847 h 847"/>
                <a:gd name="T80" fmla="*/ 0 w 523"/>
                <a:gd name="T81" fmla="*/ 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847">
                  <a:moveTo>
                    <a:pt x="0" y="0"/>
                  </a:moveTo>
                  <a:lnTo>
                    <a:pt x="88" y="0"/>
                  </a:lnTo>
                  <a:lnTo>
                    <a:pt x="88" y="352"/>
                  </a:lnTo>
                  <a:lnTo>
                    <a:pt x="108" y="325"/>
                  </a:lnTo>
                  <a:lnTo>
                    <a:pt x="129" y="300"/>
                  </a:lnTo>
                  <a:lnTo>
                    <a:pt x="153" y="279"/>
                  </a:lnTo>
                  <a:lnTo>
                    <a:pt x="183" y="259"/>
                  </a:lnTo>
                  <a:lnTo>
                    <a:pt x="215" y="246"/>
                  </a:lnTo>
                  <a:lnTo>
                    <a:pt x="253" y="238"/>
                  </a:lnTo>
                  <a:lnTo>
                    <a:pt x="293" y="235"/>
                  </a:lnTo>
                  <a:lnTo>
                    <a:pt x="341" y="238"/>
                  </a:lnTo>
                  <a:lnTo>
                    <a:pt x="381" y="248"/>
                  </a:lnTo>
                  <a:lnTo>
                    <a:pt x="417" y="264"/>
                  </a:lnTo>
                  <a:lnTo>
                    <a:pt x="450" y="287"/>
                  </a:lnTo>
                  <a:lnTo>
                    <a:pt x="476" y="317"/>
                  </a:lnTo>
                  <a:lnTo>
                    <a:pt x="495" y="349"/>
                  </a:lnTo>
                  <a:lnTo>
                    <a:pt x="512" y="387"/>
                  </a:lnTo>
                  <a:lnTo>
                    <a:pt x="520" y="429"/>
                  </a:lnTo>
                  <a:lnTo>
                    <a:pt x="523" y="475"/>
                  </a:lnTo>
                  <a:lnTo>
                    <a:pt x="523" y="847"/>
                  </a:lnTo>
                  <a:lnTo>
                    <a:pt x="434" y="847"/>
                  </a:lnTo>
                  <a:lnTo>
                    <a:pt x="434" y="496"/>
                  </a:lnTo>
                  <a:lnTo>
                    <a:pt x="432" y="457"/>
                  </a:lnTo>
                  <a:lnTo>
                    <a:pt x="424" y="421"/>
                  </a:lnTo>
                  <a:lnTo>
                    <a:pt x="409" y="390"/>
                  </a:lnTo>
                  <a:lnTo>
                    <a:pt x="391" y="364"/>
                  </a:lnTo>
                  <a:lnTo>
                    <a:pt x="367" y="344"/>
                  </a:lnTo>
                  <a:lnTo>
                    <a:pt x="339" y="328"/>
                  </a:lnTo>
                  <a:lnTo>
                    <a:pt x="306" y="318"/>
                  </a:lnTo>
                  <a:lnTo>
                    <a:pt x="269" y="315"/>
                  </a:lnTo>
                  <a:lnTo>
                    <a:pt x="231" y="320"/>
                  </a:lnTo>
                  <a:lnTo>
                    <a:pt x="197" y="330"/>
                  </a:lnTo>
                  <a:lnTo>
                    <a:pt x="166" y="346"/>
                  </a:lnTo>
                  <a:lnTo>
                    <a:pt x="140" y="367"/>
                  </a:lnTo>
                  <a:lnTo>
                    <a:pt x="119" y="395"/>
                  </a:lnTo>
                  <a:lnTo>
                    <a:pt x="103" y="428"/>
                  </a:lnTo>
                  <a:lnTo>
                    <a:pt x="93" y="464"/>
                  </a:lnTo>
                  <a:lnTo>
                    <a:pt x="88" y="504"/>
                  </a:lnTo>
                  <a:lnTo>
                    <a:pt x="88" y="847"/>
                  </a:lnTo>
                  <a:lnTo>
                    <a:pt x="0" y="84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29" name="Freeform 12"/>
            <p:cNvSpPr>
              <a:spLocks/>
            </p:cNvSpPr>
            <p:nvPr/>
          </p:nvSpPr>
          <p:spPr bwMode="auto">
            <a:xfrm>
              <a:off x="2184400" y="4294188"/>
              <a:ext cx="288925" cy="630238"/>
            </a:xfrm>
            <a:custGeom>
              <a:avLst/>
              <a:gdLst>
                <a:gd name="T0" fmla="*/ 84 w 363"/>
                <a:gd name="T1" fmla="*/ 0 h 794"/>
                <a:gd name="T2" fmla="*/ 172 w 363"/>
                <a:gd name="T3" fmla="*/ 0 h 794"/>
                <a:gd name="T4" fmla="*/ 172 w 363"/>
                <a:gd name="T5" fmla="*/ 181 h 794"/>
                <a:gd name="T6" fmla="*/ 363 w 363"/>
                <a:gd name="T7" fmla="*/ 181 h 794"/>
                <a:gd name="T8" fmla="*/ 363 w 363"/>
                <a:gd name="T9" fmla="*/ 261 h 794"/>
                <a:gd name="T10" fmla="*/ 172 w 363"/>
                <a:gd name="T11" fmla="*/ 261 h 794"/>
                <a:gd name="T12" fmla="*/ 172 w 363"/>
                <a:gd name="T13" fmla="*/ 613 h 794"/>
                <a:gd name="T14" fmla="*/ 176 w 363"/>
                <a:gd name="T15" fmla="*/ 640 h 794"/>
                <a:gd name="T16" fmla="*/ 182 w 363"/>
                <a:gd name="T17" fmla="*/ 665 h 794"/>
                <a:gd name="T18" fmla="*/ 194 w 363"/>
                <a:gd name="T19" fmla="*/ 683 h 794"/>
                <a:gd name="T20" fmla="*/ 208 w 363"/>
                <a:gd name="T21" fmla="*/ 696 h 794"/>
                <a:gd name="T22" fmla="*/ 228 w 363"/>
                <a:gd name="T23" fmla="*/ 706 h 794"/>
                <a:gd name="T24" fmla="*/ 249 w 363"/>
                <a:gd name="T25" fmla="*/ 711 h 794"/>
                <a:gd name="T26" fmla="*/ 273 w 363"/>
                <a:gd name="T27" fmla="*/ 712 h 794"/>
                <a:gd name="T28" fmla="*/ 303 w 363"/>
                <a:gd name="T29" fmla="*/ 711 h 794"/>
                <a:gd name="T30" fmla="*/ 330 w 363"/>
                <a:gd name="T31" fmla="*/ 704 h 794"/>
                <a:gd name="T32" fmla="*/ 361 w 363"/>
                <a:gd name="T33" fmla="*/ 691 h 794"/>
                <a:gd name="T34" fmla="*/ 361 w 363"/>
                <a:gd name="T35" fmla="*/ 768 h 794"/>
                <a:gd name="T36" fmla="*/ 329 w 363"/>
                <a:gd name="T37" fmla="*/ 782 h 794"/>
                <a:gd name="T38" fmla="*/ 293 w 363"/>
                <a:gd name="T39" fmla="*/ 791 h 794"/>
                <a:gd name="T40" fmla="*/ 252 w 363"/>
                <a:gd name="T41" fmla="*/ 794 h 794"/>
                <a:gd name="T42" fmla="*/ 221 w 363"/>
                <a:gd name="T43" fmla="*/ 792 h 794"/>
                <a:gd name="T44" fmla="*/ 194 w 363"/>
                <a:gd name="T45" fmla="*/ 786 h 794"/>
                <a:gd name="T46" fmla="*/ 166 w 363"/>
                <a:gd name="T47" fmla="*/ 776 h 794"/>
                <a:gd name="T48" fmla="*/ 143 w 363"/>
                <a:gd name="T49" fmla="*/ 763 h 794"/>
                <a:gd name="T50" fmla="*/ 122 w 363"/>
                <a:gd name="T51" fmla="*/ 745 h 794"/>
                <a:gd name="T52" fmla="*/ 106 w 363"/>
                <a:gd name="T53" fmla="*/ 722 h 794"/>
                <a:gd name="T54" fmla="*/ 94 w 363"/>
                <a:gd name="T55" fmla="*/ 694 h 794"/>
                <a:gd name="T56" fmla="*/ 86 w 363"/>
                <a:gd name="T57" fmla="*/ 662 h 794"/>
                <a:gd name="T58" fmla="*/ 84 w 363"/>
                <a:gd name="T59" fmla="*/ 624 h 794"/>
                <a:gd name="T60" fmla="*/ 84 w 363"/>
                <a:gd name="T61" fmla="*/ 261 h 794"/>
                <a:gd name="T62" fmla="*/ 0 w 363"/>
                <a:gd name="T63" fmla="*/ 261 h 794"/>
                <a:gd name="T64" fmla="*/ 0 w 363"/>
                <a:gd name="T65" fmla="*/ 181 h 794"/>
                <a:gd name="T66" fmla="*/ 84 w 363"/>
                <a:gd name="T67" fmla="*/ 181 h 794"/>
                <a:gd name="T68" fmla="*/ 84 w 363"/>
                <a:gd name="T6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3" h="794">
                  <a:moveTo>
                    <a:pt x="84" y="0"/>
                  </a:moveTo>
                  <a:lnTo>
                    <a:pt x="172" y="0"/>
                  </a:lnTo>
                  <a:lnTo>
                    <a:pt x="172" y="181"/>
                  </a:lnTo>
                  <a:lnTo>
                    <a:pt x="363" y="181"/>
                  </a:lnTo>
                  <a:lnTo>
                    <a:pt x="363" y="261"/>
                  </a:lnTo>
                  <a:lnTo>
                    <a:pt x="172" y="261"/>
                  </a:lnTo>
                  <a:lnTo>
                    <a:pt x="172" y="613"/>
                  </a:lnTo>
                  <a:lnTo>
                    <a:pt x="176" y="640"/>
                  </a:lnTo>
                  <a:lnTo>
                    <a:pt x="182" y="665"/>
                  </a:lnTo>
                  <a:lnTo>
                    <a:pt x="194" y="683"/>
                  </a:lnTo>
                  <a:lnTo>
                    <a:pt x="208" y="696"/>
                  </a:lnTo>
                  <a:lnTo>
                    <a:pt x="228" y="706"/>
                  </a:lnTo>
                  <a:lnTo>
                    <a:pt x="249" y="711"/>
                  </a:lnTo>
                  <a:lnTo>
                    <a:pt x="273" y="712"/>
                  </a:lnTo>
                  <a:lnTo>
                    <a:pt x="303" y="711"/>
                  </a:lnTo>
                  <a:lnTo>
                    <a:pt x="330" y="704"/>
                  </a:lnTo>
                  <a:lnTo>
                    <a:pt x="361" y="691"/>
                  </a:lnTo>
                  <a:lnTo>
                    <a:pt x="361" y="768"/>
                  </a:lnTo>
                  <a:lnTo>
                    <a:pt x="329" y="782"/>
                  </a:lnTo>
                  <a:lnTo>
                    <a:pt x="293" y="791"/>
                  </a:lnTo>
                  <a:lnTo>
                    <a:pt x="252" y="794"/>
                  </a:lnTo>
                  <a:lnTo>
                    <a:pt x="221" y="792"/>
                  </a:lnTo>
                  <a:lnTo>
                    <a:pt x="194" y="786"/>
                  </a:lnTo>
                  <a:lnTo>
                    <a:pt x="166" y="776"/>
                  </a:lnTo>
                  <a:lnTo>
                    <a:pt x="143" y="763"/>
                  </a:lnTo>
                  <a:lnTo>
                    <a:pt x="122" y="745"/>
                  </a:lnTo>
                  <a:lnTo>
                    <a:pt x="106" y="722"/>
                  </a:lnTo>
                  <a:lnTo>
                    <a:pt x="94" y="694"/>
                  </a:lnTo>
                  <a:lnTo>
                    <a:pt x="86" y="662"/>
                  </a:lnTo>
                  <a:lnTo>
                    <a:pt x="84" y="624"/>
                  </a:lnTo>
                  <a:lnTo>
                    <a:pt x="84" y="261"/>
                  </a:lnTo>
                  <a:lnTo>
                    <a:pt x="0" y="261"/>
                  </a:lnTo>
                  <a:lnTo>
                    <a:pt x="0" y="181"/>
                  </a:lnTo>
                  <a:lnTo>
                    <a:pt x="84" y="181"/>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0" name="Freeform 13"/>
            <p:cNvSpPr>
              <a:spLocks/>
            </p:cNvSpPr>
            <p:nvPr/>
          </p:nvSpPr>
          <p:spPr bwMode="auto">
            <a:xfrm>
              <a:off x="2546350" y="4437063"/>
              <a:ext cx="322263" cy="477838"/>
            </a:xfrm>
            <a:custGeom>
              <a:avLst/>
              <a:gdLst>
                <a:gd name="T0" fmla="*/ 220 w 404"/>
                <a:gd name="T1" fmla="*/ 0 h 602"/>
                <a:gd name="T2" fmla="*/ 262 w 404"/>
                <a:gd name="T3" fmla="*/ 3 h 602"/>
                <a:gd name="T4" fmla="*/ 300 w 404"/>
                <a:gd name="T5" fmla="*/ 14 h 602"/>
                <a:gd name="T6" fmla="*/ 332 w 404"/>
                <a:gd name="T7" fmla="*/ 34 h 602"/>
                <a:gd name="T8" fmla="*/ 360 w 404"/>
                <a:gd name="T9" fmla="*/ 57 h 602"/>
                <a:gd name="T10" fmla="*/ 380 w 404"/>
                <a:gd name="T11" fmla="*/ 86 h 602"/>
                <a:gd name="T12" fmla="*/ 391 w 404"/>
                <a:gd name="T13" fmla="*/ 119 h 602"/>
                <a:gd name="T14" fmla="*/ 396 w 404"/>
                <a:gd name="T15" fmla="*/ 155 h 602"/>
                <a:gd name="T16" fmla="*/ 396 w 404"/>
                <a:gd name="T17" fmla="*/ 156 h 602"/>
                <a:gd name="T18" fmla="*/ 394 w 404"/>
                <a:gd name="T19" fmla="*/ 179 h 602"/>
                <a:gd name="T20" fmla="*/ 389 w 404"/>
                <a:gd name="T21" fmla="*/ 202 h 602"/>
                <a:gd name="T22" fmla="*/ 383 w 404"/>
                <a:gd name="T23" fmla="*/ 225 h 602"/>
                <a:gd name="T24" fmla="*/ 370 w 404"/>
                <a:gd name="T25" fmla="*/ 248 h 602"/>
                <a:gd name="T26" fmla="*/ 353 w 404"/>
                <a:gd name="T27" fmla="*/ 274 h 602"/>
                <a:gd name="T28" fmla="*/ 331 w 404"/>
                <a:gd name="T29" fmla="*/ 302 h 602"/>
                <a:gd name="T30" fmla="*/ 303 w 404"/>
                <a:gd name="T31" fmla="*/ 331 h 602"/>
                <a:gd name="T32" fmla="*/ 269 w 404"/>
                <a:gd name="T33" fmla="*/ 366 h 602"/>
                <a:gd name="T34" fmla="*/ 47 w 404"/>
                <a:gd name="T35" fmla="*/ 576 h 602"/>
                <a:gd name="T36" fmla="*/ 404 w 404"/>
                <a:gd name="T37" fmla="*/ 576 h 602"/>
                <a:gd name="T38" fmla="*/ 404 w 404"/>
                <a:gd name="T39" fmla="*/ 602 h 602"/>
                <a:gd name="T40" fmla="*/ 0 w 404"/>
                <a:gd name="T41" fmla="*/ 602 h 602"/>
                <a:gd name="T42" fmla="*/ 0 w 404"/>
                <a:gd name="T43" fmla="*/ 583 h 602"/>
                <a:gd name="T44" fmla="*/ 251 w 404"/>
                <a:gd name="T45" fmla="*/ 346 h 602"/>
                <a:gd name="T46" fmla="*/ 282 w 404"/>
                <a:gd name="T47" fmla="*/ 315 h 602"/>
                <a:gd name="T48" fmla="*/ 308 w 404"/>
                <a:gd name="T49" fmla="*/ 287 h 602"/>
                <a:gd name="T50" fmla="*/ 327 w 404"/>
                <a:gd name="T51" fmla="*/ 261 h 602"/>
                <a:gd name="T52" fmla="*/ 344 w 404"/>
                <a:gd name="T53" fmla="*/ 238 h 602"/>
                <a:gd name="T54" fmla="*/ 353 w 404"/>
                <a:gd name="T55" fmla="*/ 215 h 602"/>
                <a:gd name="T56" fmla="*/ 362 w 404"/>
                <a:gd name="T57" fmla="*/ 196 h 602"/>
                <a:gd name="T58" fmla="*/ 365 w 404"/>
                <a:gd name="T59" fmla="*/ 176 h 602"/>
                <a:gd name="T60" fmla="*/ 367 w 404"/>
                <a:gd name="T61" fmla="*/ 156 h 602"/>
                <a:gd name="T62" fmla="*/ 363 w 404"/>
                <a:gd name="T63" fmla="*/ 125 h 602"/>
                <a:gd name="T64" fmla="*/ 352 w 404"/>
                <a:gd name="T65" fmla="*/ 98 h 602"/>
                <a:gd name="T66" fmla="*/ 334 w 404"/>
                <a:gd name="T67" fmla="*/ 73 h 602"/>
                <a:gd name="T68" fmla="*/ 313 w 404"/>
                <a:gd name="T69" fmla="*/ 54 h 602"/>
                <a:gd name="T70" fmla="*/ 285 w 404"/>
                <a:gd name="T71" fmla="*/ 39 h 602"/>
                <a:gd name="T72" fmla="*/ 254 w 404"/>
                <a:gd name="T73" fmla="*/ 29 h 602"/>
                <a:gd name="T74" fmla="*/ 218 w 404"/>
                <a:gd name="T75" fmla="*/ 24 h 602"/>
                <a:gd name="T76" fmla="*/ 179 w 404"/>
                <a:gd name="T77" fmla="*/ 29 h 602"/>
                <a:gd name="T78" fmla="*/ 145 w 404"/>
                <a:gd name="T79" fmla="*/ 41 h 602"/>
                <a:gd name="T80" fmla="*/ 112 w 404"/>
                <a:gd name="T81" fmla="*/ 57 h 602"/>
                <a:gd name="T82" fmla="*/ 85 w 404"/>
                <a:gd name="T83" fmla="*/ 80 h 602"/>
                <a:gd name="T84" fmla="*/ 60 w 404"/>
                <a:gd name="T85" fmla="*/ 109 h 602"/>
                <a:gd name="T86" fmla="*/ 37 w 404"/>
                <a:gd name="T87" fmla="*/ 142 h 602"/>
                <a:gd name="T88" fmla="*/ 15 w 404"/>
                <a:gd name="T89" fmla="*/ 127 h 602"/>
                <a:gd name="T90" fmla="*/ 36 w 404"/>
                <a:gd name="T91" fmla="*/ 96 h 602"/>
                <a:gd name="T92" fmla="*/ 59 w 404"/>
                <a:gd name="T93" fmla="*/ 68 h 602"/>
                <a:gd name="T94" fmla="*/ 83 w 404"/>
                <a:gd name="T95" fmla="*/ 45 h 602"/>
                <a:gd name="T96" fmla="*/ 112 w 404"/>
                <a:gd name="T97" fmla="*/ 26 h 602"/>
                <a:gd name="T98" fmla="*/ 143 w 404"/>
                <a:gd name="T99" fmla="*/ 11 h 602"/>
                <a:gd name="T100" fmla="*/ 181 w 404"/>
                <a:gd name="T101" fmla="*/ 3 h 602"/>
                <a:gd name="T102" fmla="*/ 220 w 404"/>
                <a:gd name="T103"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 h="602">
                  <a:moveTo>
                    <a:pt x="220" y="0"/>
                  </a:moveTo>
                  <a:lnTo>
                    <a:pt x="262" y="3"/>
                  </a:lnTo>
                  <a:lnTo>
                    <a:pt x="300" y="14"/>
                  </a:lnTo>
                  <a:lnTo>
                    <a:pt x="332" y="34"/>
                  </a:lnTo>
                  <a:lnTo>
                    <a:pt x="360" y="57"/>
                  </a:lnTo>
                  <a:lnTo>
                    <a:pt x="380" y="86"/>
                  </a:lnTo>
                  <a:lnTo>
                    <a:pt x="391" y="119"/>
                  </a:lnTo>
                  <a:lnTo>
                    <a:pt x="396" y="155"/>
                  </a:lnTo>
                  <a:lnTo>
                    <a:pt x="396" y="156"/>
                  </a:lnTo>
                  <a:lnTo>
                    <a:pt x="394" y="179"/>
                  </a:lnTo>
                  <a:lnTo>
                    <a:pt x="389" y="202"/>
                  </a:lnTo>
                  <a:lnTo>
                    <a:pt x="383" y="225"/>
                  </a:lnTo>
                  <a:lnTo>
                    <a:pt x="370" y="248"/>
                  </a:lnTo>
                  <a:lnTo>
                    <a:pt x="353" y="274"/>
                  </a:lnTo>
                  <a:lnTo>
                    <a:pt x="331" y="302"/>
                  </a:lnTo>
                  <a:lnTo>
                    <a:pt x="303" y="331"/>
                  </a:lnTo>
                  <a:lnTo>
                    <a:pt x="269" y="366"/>
                  </a:lnTo>
                  <a:lnTo>
                    <a:pt x="47" y="576"/>
                  </a:lnTo>
                  <a:lnTo>
                    <a:pt x="404" y="576"/>
                  </a:lnTo>
                  <a:lnTo>
                    <a:pt x="404" y="602"/>
                  </a:lnTo>
                  <a:lnTo>
                    <a:pt x="0" y="602"/>
                  </a:lnTo>
                  <a:lnTo>
                    <a:pt x="0" y="583"/>
                  </a:lnTo>
                  <a:lnTo>
                    <a:pt x="251" y="346"/>
                  </a:lnTo>
                  <a:lnTo>
                    <a:pt x="282" y="315"/>
                  </a:lnTo>
                  <a:lnTo>
                    <a:pt x="308" y="287"/>
                  </a:lnTo>
                  <a:lnTo>
                    <a:pt x="327" y="261"/>
                  </a:lnTo>
                  <a:lnTo>
                    <a:pt x="344" y="238"/>
                  </a:lnTo>
                  <a:lnTo>
                    <a:pt x="353" y="215"/>
                  </a:lnTo>
                  <a:lnTo>
                    <a:pt x="362" y="196"/>
                  </a:lnTo>
                  <a:lnTo>
                    <a:pt x="365" y="176"/>
                  </a:lnTo>
                  <a:lnTo>
                    <a:pt x="367" y="156"/>
                  </a:lnTo>
                  <a:lnTo>
                    <a:pt x="363" y="125"/>
                  </a:lnTo>
                  <a:lnTo>
                    <a:pt x="352" y="98"/>
                  </a:lnTo>
                  <a:lnTo>
                    <a:pt x="334" y="73"/>
                  </a:lnTo>
                  <a:lnTo>
                    <a:pt x="313" y="54"/>
                  </a:lnTo>
                  <a:lnTo>
                    <a:pt x="285" y="39"/>
                  </a:lnTo>
                  <a:lnTo>
                    <a:pt x="254" y="29"/>
                  </a:lnTo>
                  <a:lnTo>
                    <a:pt x="218" y="24"/>
                  </a:lnTo>
                  <a:lnTo>
                    <a:pt x="179" y="29"/>
                  </a:lnTo>
                  <a:lnTo>
                    <a:pt x="145" y="41"/>
                  </a:lnTo>
                  <a:lnTo>
                    <a:pt x="112" y="57"/>
                  </a:lnTo>
                  <a:lnTo>
                    <a:pt x="85" y="80"/>
                  </a:lnTo>
                  <a:lnTo>
                    <a:pt x="60" y="109"/>
                  </a:lnTo>
                  <a:lnTo>
                    <a:pt x="37" y="142"/>
                  </a:lnTo>
                  <a:lnTo>
                    <a:pt x="15" y="127"/>
                  </a:lnTo>
                  <a:lnTo>
                    <a:pt x="36" y="96"/>
                  </a:lnTo>
                  <a:lnTo>
                    <a:pt x="59" y="68"/>
                  </a:lnTo>
                  <a:lnTo>
                    <a:pt x="83" y="45"/>
                  </a:lnTo>
                  <a:lnTo>
                    <a:pt x="112" y="26"/>
                  </a:lnTo>
                  <a:lnTo>
                    <a:pt x="143" y="11"/>
                  </a:lnTo>
                  <a:lnTo>
                    <a:pt x="181" y="3"/>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1" name="Freeform 14"/>
            <p:cNvSpPr>
              <a:spLocks noEditPoints="1"/>
            </p:cNvSpPr>
            <p:nvPr/>
          </p:nvSpPr>
          <p:spPr bwMode="auto">
            <a:xfrm>
              <a:off x="2951163" y="4435476"/>
              <a:ext cx="387350" cy="488950"/>
            </a:xfrm>
            <a:custGeom>
              <a:avLst/>
              <a:gdLst>
                <a:gd name="T0" fmla="*/ 206 w 489"/>
                <a:gd name="T1" fmla="*/ 29 h 616"/>
                <a:gd name="T2" fmla="*/ 139 w 489"/>
                <a:gd name="T3" fmla="*/ 59 h 616"/>
                <a:gd name="T4" fmla="*/ 87 w 489"/>
                <a:gd name="T5" fmla="*/ 111 h 616"/>
                <a:gd name="T6" fmla="*/ 51 w 489"/>
                <a:gd name="T7" fmla="*/ 181 h 616"/>
                <a:gd name="T8" fmla="*/ 33 w 489"/>
                <a:gd name="T9" fmla="*/ 263 h 616"/>
                <a:gd name="T10" fmla="*/ 31 w 489"/>
                <a:gd name="T11" fmla="*/ 307 h 616"/>
                <a:gd name="T12" fmla="*/ 39 w 489"/>
                <a:gd name="T13" fmla="*/ 394 h 616"/>
                <a:gd name="T14" fmla="*/ 67 w 489"/>
                <a:gd name="T15" fmla="*/ 471 h 616"/>
                <a:gd name="T16" fmla="*/ 111 w 489"/>
                <a:gd name="T17" fmla="*/ 533 h 616"/>
                <a:gd name="T18" fmla="*/ 171 w 489"/>
                <a:gd name="T19" fmla="*/ 573 h 616"/>
                <a:gd name="T20" fmla="*/ 246 w 489"/>
                <a:gd name="T21" fmla="*/ 590 h 616"/>
                <a:gd name="T22" fmla="*/ 320 w 489"/>
                <a:gd name="T23" fmla="*/ 573 h 616"/>
                <a:gd name="T24" fmla="*/ 380 w 489"/>
                <a:gd name="T25" fmla="*/ 533 h 616"/>
                <a:gd name="T26" fmla="*/ 424 w 489"/>
                <a:gd name="T27" fmla="*/ 471 h 616"/>
                <a:gd name="T28" fmla="*/ 450 w 489"/>
                <a:gd name="T29" fmla="*/ 394 h 616"/>
                <a:gd name="T30" fmla="*/ 460 w 489"/>
                <a:gd name="T31" fmla="*/ 309 h 616"/>
                <a:gd name="T32" fmla="*/ 457 w 489"/>
                <a:gd name="T33" fmla="*/ 265 h 616"/>
                <a:gd name="T34" fmla="*/ 439 w 489"/>
                <a:gd name="T35" fmla="*/ 183 h 616"/>
                <a:gd name="T36" fmla="*/ 403 w 489"/>
                <a:gd name="T37" fmla="*/ 113 h 616"/>
                <a:gd name="T38" fmla="*/ 351 w 489"/>
                <a:gd name="T39" fmla="*/ 59 h 616"/>
                <a:gd name="T40" fmla="*/ 282 w 489"/>
                <a:gd name="T41" fmla="*/ 29 h 616"/>
                <a:gd name="T42" fmla="*/ 245 w 489"/>
                <a:gd name="T43" fmla="*/ 0 h 616"/>
                <a:gd name="T44" fmla="*/ 329 w 489"/>
                <a:gd name="T45" fmla="*/ 16 h 616"/>
                <a:gd name="T46" fmla="*/ 398 w 489"/>
                <a:gd name="T47" fmla="*/ 60 h 616"/>
                <a:gd name="T48" fmla="*/ 447 w 489"/>
                <a:gd name="T49" fmla="*/ 127 h 616"/>
                <a:gd name="T50" fmla="*/ 479 w 489"/>
                <a:gd name="T51" fmla="*/ 212 h 616"/>
                <a:gd name="T52" fmla="*/ 489 w 489"/>
                <a:gd name="T53" fmla="*/ 307 h 616"/>
                <a:gd name="T54" fmla="*/ 486 w 489"/>
                <a:gd name="T55" fmla="*/ 356 h 616"/>
                <a:gd name="T56" fmla="*/ 465 w 489"/>
                <a:gd name="T57" fmla="*/ 446 h 616"/>
                <a:gd name="T58" fmla="*/ 424 w 489"/>
                <a:gd name="T59" fmla="*/ 523 h 616"/>
                <a:gd name="T60" fmla="*/ 365 w 489"/>
                <a:gd name="T61" fmla="*/ 580 h 616"/>
                <a:gd name="T62" fmla="*/ 289 w 489"/>
                <a:gd name="T63" fmla="*/ 611 h 616"/>
                <a:gd name="T64" fmla="*/ 201 w 489"/>
                <a:gd name="T65" fmla="*/ 611 h 616"/>
                <a:gd name="T66" fmla="*/ 124 w 489"/>
                <a:gd name="T67" fmla="*/ 580 h 616"/>
                <a:gd name="T68" fmla="*/ 65 w 489"/>
                <a:gd name="T69" fmla="*/ 523 h 616"/>
                <a:gd name="T70" fmla="*/ 25 w 489"/>
                <a:gd name="T71" fmla="*/ 448 h 616"/>
                <a:gd name="T72" fmla="*/ 4 w 489"/>
                <a:gd name="T73" fmla="*/ 356 h 616"/>
                <a:gd name="T74" fmla="*/ 0 w 489"/>
                <a:gd name="T75" fmla="*/ 307 h 616"/>
                <a:gd name="T76" fmla="*/ 12 w 489"/>
                <a:gd name="T77" fmla="*/ 212 h 616"/>
                <a:gd name="T78" fmla="*/ 43 w 489"/>
                <a:gd name="T79" fmla="*/ 129 h 616"/>
                <a:gd name="T80" fmla="*/ 93 w 489"/>
                <a:gd name="T81" fmla="*/ 60 h 616"/>
                <a:gd name="T82" fmla="*/ 162 w 489"/>
                <a:gd name="T83" fmla="*/ 16 h 616"/>
                <a:gd name="T84" fmla="*/ 245 w 489"/>
                <a:gd name="T85"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9" h="616">
                  <a:moveTo>
                    <a:pt x="245" y="26"/>
                  </a:moveTo>
                  <a:lnTo>
                    <a:pt x="206" y="29"/>
                  </a:lnTo>
                  <a:lnTo>
                    <a:pt x="170" y="41"/>
                  </a:lnTo>
                  <a:lnTo>
                    <a:pt x="139" y="59"/>
                  </a:lnTo>
                  <a:lnTo>
                    <a:pt x="111" y="82"/>
                  </a:lnTo>
                  <a:lnTo>
                    <a:pt x="87" y="111"/>
                  </a:lnTo>
                  <a:lnTo>
                    <a:pt x="67" y="144"/>
                  </a:lnTo>
                  <a:lnTo>
                    <a:pt x="51" y="181"/>
                  </a:lnTo>
                  <a:lnTo>
                    <a:pt x="39" y="221"/>
                  </a:lnTo>
                  <a:lnTo>
                    <a:pt x="33" y="263"/>
                  </a:lnTo>
                  <a:lnTo>
                    <a:pt x="31" y="306"/>
                  </a:lnTo>
                  <a:lnTo>
                    <a:pt x="31" y="307"/>
                  </a:lnTo>
                  <a:lnTo>
                    <a:pt x="33" y="351"/>
                  </a:lnTo>
                  <a:lnTo>
                    <a:pt x="39" y="394"/>
                  </a:lnTo>
                  <a:lnTo>
                    <a:pt x="51" y="433"/>
                  </a:lnTo>
                  <a:lnTo>
                    <a:pt x="67" y="471"/>
                  </a:lnTo>
                  <a:lnTo>
                    <a:pt x="88" y="503"/>
                  </a:lnTo>
                  <a:lnTo>
                    <a:pt x="111" y="533"/>
                  </a:lnTo>
                  <a:lnTo>
                    <a:pt x="140" y="555"/>
                  </a:lnTo>
                  <a:lnTo>
                    <a:pt x="171" y="573"/>
                  </a:lnTo>
                  <a:lnTo>
                    <a:pt x="207" y="585"/>
                  </a:lnTo>
                  <a:lnTo>
                    <a:pt x="246" y="590"/>
                  </a:lnTo>
                  <a:lnTo>
                    <a:pt x="284" y="585"/>
                  </a:lnTo>
                  <a:lnTo>
                    <a:pt x="320" y="573"/>
                  </a:lnTo>
                  <a:lnTo>
                    <a:pt x="352" y="555"/>
                  </a:lnTo>
                  <a:lnTo>
                    <a:pt x="380" y="533"/>
                  </a:lnTo>
                  <a:lnTo>
                    <a:pt x="403" y="503"/>
                  </a:lnTo>
                  <a:lnTo>
                    <a:pt x="424" y="471"/>
                  </a:lnTo>
                  <a:lnTo>
                    <a:pt x="439" y="435"/>
                  </a:lnTo>
                  <a:lnTo>
                    <a:pt x="450" y="394"/>
                  </a:lnTo>
                  <a:lnTo>
                    <a:pt x="457" y="353"/>
                  </a:lnTo>
                  <a:lnTo>
                    <a:pt x="460" y="309"/>
                  </a:lnTo>
                  <a:lnTo>
                    <a:pt x="460" y="307"/>
                  </a:lnTo>
                  <a:lnTo>
                    <a:pt x="457" y="265"/>
                  </a:lnTo>
                  <a:lnTo>
                    <a:pt x="450" y="222"/>
                  </a:lnTo>
                  <a:lnTo>
                    <a:pt x="439" y="183"/>
                  </a:lnTo>
                  <a:lnTo>
                    <a:pt x="422" y="145"/>
                  </a:lnTo>
                  <a:lnTo>
                    <a:pt x="403" y="113"/>
                  </a:lnTo>
                  <a:lnTo>
                    <a:pt x="378" y="83"/>
                  </a:lnTo>
                  <a:lnTo>
                    <a:pt x="351" y="59"/>
                  </a:lnTo>
                  <a:lnTo>
                    <a:pt x="318" y="41"/>
                  </a:lnTo>
                  <a:lnTo>
                    <a:pt x="282" y="29"/>
                  </a:lnTo>
                  <a:lnTo>
                    <a:pt x="245" y="26"/>
                  </a:lnTo>
                  <a:close/>
                  <a:moveTo>
                    <a:pt x="245" y="0"/>
                  </a:moveTo>
                  <a:lnTo>
                    <a:pt x="289" y="3"/>
                  </a:lnTo>
                  <a:lnTo>
                    <a:pt x="329" y="16"/>
                  </a:lnTo>
                  <a:lnTo>
                    <a:pt x="365" y="34"/>
                  </a:lnTo>
                  <a:lnTo>
                    <a:pt x="398" y="60"/>
                  </a:lnTo>
                  <a:lnTo>
                    <a:pt x="424" y="92"/>
                  </a:lnTo>
                  <a:lnTo>
                    <a:pt x="447" y="127"/>
                  </a:lnTo>
                  <a:lnTo>
                    <a:pt x="466" y="168"/>
                  </a:lnTo>
                  <a:lnTo>
                    <a:pt x="479" y="212"/>
                  </a:lnTo>
                  <a:lnTo>
                    <a:pt x="486" y="258"/>
                  </a:lnTo>
                  <a:lnTo>
                    <a:pt x="489" y="307"/>
                  </a:lnTo>
                  <a:lnTo>
                    <a:pt x="489" y="309"/>
                  </a:lnTo>
                  <a:lnTo>
                    <a:pt x="486" y="356"/>
                  </a:lnTo>
                  <a:lnTo>
                    <a:pt x="478" y="402"/>
                  </a:lnTo>
                  <a:lnTo>
                    <a:pt x="465" y="446"/>
                  </a:lnTo>
                  <a:lnTo>
                    <a:pt x="447" y="487"/>
                  </a:lnTo>
                  <a:lnTo>
                    <a:pt x="424" y="523"/>
                  </a:lnTo>
                  <a:lnTo>
                    <a:pt x="396" y="554"/>
                  </a:lnTo>
                  <a:lnTo>
                    <a:pt x="365" y="580"/>
                  </a:lnTo>
                  <a:lnTo>
                    <a:pt x="329" y="600"/>
                  </a:lnTo>
                  <a:lnTo>
                    <a:pt x="289" y="611"/>
                  </a:lnTo>
                  <a:lnTo>
                    <a:pt x="245" y="616"/>
                  </a:lnTo>
                  <a:lnTo>
                    <a:pt x="201" y="611"/>
                  </a:lnTo>
                  <a:lnTo>
                    <a:pt x="160" y="600"/>
                  </a:lnTo>
                  <a:lnTo>
                    <a:pt x="124" y="580"/>
                  </a:lnTo>
                  <a:lnTo>
                    <a:pt x="93" y="554"/>
                  </a:lnTo>
                  <a:lnTo>
                    <a:pt x="65" y="523"/>
                  </a:lnTo>
                  <a:lnTo>
                    <a:pt x="43" y="487"/>
                  </a:lnTo>
                  <a:lnTo>
                    <a:pt x="25" y="448"/>
                  </a:lnTo>
                  <a:lnTo>
                    <a:pt x="12" y="404"/>
                  </a:lnTo>
                  <a:lnTo>
                    <a:pt x="4" y="356"/>
                  </a:lnTo>
                  <a:lnTo>
                    <a:pt x="0" y="309"/>
                  </a:lnTo>
                  <a:lnTo>
                    <a:pt x="0" y="307"/>
                  </a:lnTo>
                  <a:lnTo>
                    <a:pt x="4" y="258"/>
                  </a:lnTo>
                  <a:lnTo>
                    <a:pt x="12" y="212"/>
                  </a:lnTo>
                  <a:lnTo>
                    <a:pt x="25" y="168"/>
                  </a:lnTo>
                  <a:lnTo>
                    <a:pt x="43" y="129"/>
                  </a:lnTo>
                  <a:lnTo>
                    <a:pt x="65" y="93"/>
                  </a:lnTo>
                  <a:lnTo>
                    <a:pt x="93" y="60"/>
                  </a:lnTo>
                  <a:lnTo>
                    <a:pt x="124" y="36"/>
                  </a:lnTo>
                  <a:lnTo>
                    <a:pt x="162" y="16"/>
                  </a:lnTo>
                  <a:lnTo>
                    <a:pt x="201" y="3"/>
                  </a:lnTo>
                  <a:lnTo>
                    <a:pt x="2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2" name="Freeform 15"/>
            <p:cNvSpPr>
              <a:spLocks/>
            </p:cNvSpPr>
            <p:nvPr/>
          </p:nvSpPr>
          <p:spPr bwMode="auto">
            <a:xfrm>
              <a:off x="3398838" y="4438651"/>
              <a:ext cx="119063" cy="476250"/>
            </a:xfrm>
            <a:custGeom>
              <a:avLst/>
              <a:gdLst>
                <a:gd name="T0" fmla="*/ 128 w 150"/>
                <a:gd name="T1" fmla="*/ 0 h 599"/>
                <a:gd name="T2" fmla="*/ 150 w 150"/>
                <a:gd name="T3" fmla="*/ 0 h 599"/>
                <a:gd name="T4" fmla="*/ 150 w 150"/>
                <a:gd name="T5" fmla="*/ 599 h 599"/>
                <a:gd name="T6" fmla="*/ 122 w 150"/>
                <a:gd name="T7" fmla="*/ 599 h 599"/>
                <a:gd name="T8" fmla="*/ 122 w 150"/>
                <a:gd name="T9" fmla="*/ 33 h 599"/>
                <a:gd name="T10" fmla="*/ 10 w 150"/>
                <a:gd name="T11" fmla="*/ 77 h 599"/>
                <a:gd name="T12" fmla="*/ 0 w 150"/>
                <a:gd name="T13" fmla="*/ 54 h 599"/>
                <a:gd name="T14" fmla="*/ 128 w 150"/>
                <a:gd name="T15" fmla="*/ 0 h 5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599">
                  <a:moveTo>
                    <a:pt x="128" y="0"/>
                  </a:moveTo>
                  <a:lnTo>
                    <a:pt x="150" y="0"/>
                  </a:lnTo>
                  <a:lnTo>
                    <a:pt x="150" y="599"/>
                  </a:lnTo>
                  <a:lnTo>
                    <a:pt x="122" y="599"/>
                  </a:lnTo>
                  <a:lnTo>
                    <a:pt x="122" y="33"/>
                  </a:lnTo>
                  <a:lnTo>
                    <a:pt x="10" y="77"/>
                  </a:lnTo>
                  <a:lnTo>
                    <a:pt x="0" y="54"/>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3" name="Freeform 16"/>
            <p:cNvSpPr>
              <a:spLocks/>
            </p:cNvSpPr>
            <p:nvPr/>
          </p:nvSpPr>
          <p:spPr bwMode="auto">
            <a:xfrm>
              <a:off x="3633788" y="4443413"/>
              <a:ext cx="323850" cy="481013"/>
            </a:xfrm>
            <a:custGeom>
              <a:avLst/>
              <a:gdLst>
                <a:gd name="T0" fmla="*/ 55 w 409"/>
                <a:gd name="T1" fmla="*/ 0 h 606"/>
                <a:gd name="T2" fmla="*/ 378 w 409"/>
                <a:gd name="T3" fmla="*/ 0 h 606"/>
                <a:gd name="T4" fmla="*/ 378 w 409"/>
                <a:gd name="T5" fmla="*/ 28 h 606"/>
                <a:gd name="T6" fmla="*/ 81 w 409"/>
                <a:gd name="T7" fmla="*/ 28 h 606"/>
                <a:gd name="T8" fmla="*/ 67 w 409"/>
                <a:gd name="T9" fmla="*/ 271 h 606"/>
                <a:gd name="T10" fmla="*/ 99 w 409"/>
                <a:gd name="T11" fmla="*/ 258 h 606"/>
                <a:gd name="T12" fmla="*/ 133 w 409"/>
                <a:gd name="T13" fmla="*/ 247 h 606"/>
                <a:gd name="T14" fmla="*/ 171 w 409"/>
                <a:gd name="T15" fmla="*/ 242 h 606"/>
                <a:gd name="T16" fmla="*/ 210 w 409"/>
                <a:gd name="T17" fmla="*/ 238 h 606"/>
                <a:gd name="T18" fmla="*/ 251 w 409"/>
                <a:gd name="T19" fmla="*/ 242 h 606"/>
                <a:gd name="T20" fmla="*/ 288 w 409"/>
                <a:gd name="T21" fmla="*/ 251 h 606"/>
                <a:gd name="T22" fmla="*/ 322 w 409"/>
                <a:gd name="T23" fmla="*/ 268 h 606"/>
                <a:gd name="T24" fmla="*/ 352 w 409"/>
                <a:gd name="T25" fmla="*/ 287 h 606"/>
                <a:gd name="T26" fmla="*/ 376 w 409"/>
                <a:gd name="T27" fmla="*/ 313 h 606"/>
                <a:gd name="T28" fmla="*/ 394 w 409"/>
                <a:gd name="T29" fmla="*/ 343 h 606"/>
                <a:gd name="T30" fmla="*/ 405 w 409"/>
                <a:gd name="T31" fmla="*/ 377 h 606"/>
                <a:gd name="T32" fmla="*/ 409 w 409"/>
                <a:gd name="T33" fmla="*/ 416 h 606"/>
                <a:gd name="T34" fmla="*/ 409 w 409"/>
                <a:gd name="T35" fmla="*/ 418 h 606"/>
                <a:gd name="T36" fmla="*/ 405 w 409"/>
                <a:gd name="T37" fmla="*/ 457 h 606"/>
                <a:gd name="T38" fmla="*/ 394 w 409"/>
                <a:gd name="T39" fmla="*/ 493 h 606"/>
                <a:gd name="T40" fmla="*/ 376 w 409"/>
                <a:gd name="T41" fmla="*/ 526 h 606"/>
                <a:gd name="T42" fmla="*/ 352 w 409"/>
                <a:gd name="T43" fmla="*/ 552 h 606"/>
                <a:gd name="T44" fmla="*/ 322 w 409"/>
                <a:gd name="T45" fmla="*/ 575 h 606"/>
                <a:gd name="T46" fmla="*/ 287 w 409"/>
                <a:gd name="T47" fmla="*/ 591 h 606"/>
                <a:gd name="T48" fmla="*/ 247 w 409"/>
                <a:gd name="T49" fmla="*/ 601 h 606"/>
                <a:gd name="T50" fmla="*/ 205 w 409"/>
                <a:gd name="T51" fmla="*/ 606 h 606"/>
                <a:gd name="T52" fmla="*/ 156 w 409"/>
                <a:gd name="T53" fmla="*/ 601 h 606"/>
                <a:gd name="T54" fmla="*/ 111 w 409"/>
                <a:gd name="T55" fmla="*/ 586 h 606"/>
                <a:gd name="T56" fmla="*/ 68 w 409"/>
                <a:gd name="T57" fmla="*/ 567 h 606"/>
                <a:gd name="T58" fmla="*/ 31 w 409"/>
                <a:gd name="T59" fmla="*/ 541 h 606"/>
                <a:gd name="T60" fmla="*/ 0 w 409"/>
                <a:gd name="T61" fmla="*/ 510 h 606"/>
                <a:gd name="T62" fmla="*/ 21 w 409"/>
                <a:gd name="T63" fmla="*/ 490 h 606"/>
                <a:gd name="T64" fmla="*/ 50 w 409"/>
                <a:gd name="T65" fmla="*/ 519 h 606"/>
                <a:gd name="T66" fmla="*/ 84 w 409"/>
                <a:gd name="T67" fmla="*/ 544 h 606"/>
                <a:gd name="T68" fmla="*/ 124 w 409"/>
                <a:gd name="T69" fmla="*/ 562 h 606"/>
                <a:gd name="T70" fmla="*/ 163 w 409"/>
                <a:gd name="T71" fmla="*/ 575 h 606"/>
                <a:gd name="T72" fmla="*/ 207 w 409"/>
                <a:gd name="T73" fmla="*/ 580 h 606"/>
                <a:gd name="T74" fmla="*/ 247 w 409"/>
                <a:gd name="T75" fmla="*/ 575 h 606"/>
                <a:gd name="T76" fmla="*/ 285 w 409"/>
                <a:gd name="T77" fmla="*/ 563 h 606"/>
                <a:gd name="T78" fmla="*/ 317 w 409"/>
                <a:gd name="T79" fmla="*/ 545 h 606"/>
                <a:gd name="T80" fmla="*/ 344 w 409"/>
                <a:gd name="T81" fmla="*/ 521 h 606"/>
                <a:gd name="T82" fmla="*/ 365 w 409"/>
                <a:gd name="T83" fmla="*/ 490 h 606"/>
                <a:gd name="T84" fmla="*/ 376 w 409"/>
                <a:gd name="T85" fmla="*/ 456 h 606"/>
                <a:gd name="T86" fmla="*/ 381 w 409"/>
                <a:gd name="T87" fmla="*/ 418 h 606"/>
                <a:gd name="T88" fmla="*/ 381 w 409"/>
                <a:gd name="T89" fmla="*/ 416 h 606"/>
                <a:gd name="T90" fmla="*/ 376 w 409"/>
                <a:gd name="T91" fmla="*/ 380 h 606"/>
                <a:gd name="T92" fmla="*/ 363 w 409"/>
                <a:gd name="T93" fmla="*/ 348 h 606"/>
                <a:gd name="T94" fmla="*/ 344 w 409"/>
                <a:gd name="T95" fmla="*/ 318 h 606"/>
                <a:gd name="T96" fmla="*/ 317 w 409"/>
                <a:gd name="T97" fmla="*/ 296 h 606"/>
                <a:gd name="T98" fmla="*/ 285 w 409"/>
                <a:gd name="T99" fmla="*/ 279 h 606"/>
                <a:gd name="T100" fmla="*/ 247 w 409"/>
                <a:gd name="T101" fmla="*/ 268 h 606"/>
                <a:gd name="T102" fmla="*/ 207 w 409"/>
                <a:gd name="T103" fmla="*/ 264 h 606"/>
                <a:gd name="T104" fmla="*/ 156 w 409"/>
                <a:gd name="T105" fmla="*/ 269 h 606"/>
                <a:gd name="T106" fmla="*/ 107 w 409"/>
                <a:gd name="T107" fmla="*/ 282 h 606"/>
                <a:gd name="T108" fmla="*/ 58 w 409"/>
                <a:gd name="T109" fmla="*/ 304 h 606"/>
                <a:gd name="T110" fmla="*/ 39 w 409"/>
                <a:gd name="T111" fmla="*/ 292 h 606"/>
                <a:gd name="T112" fmla="*/ 55 w 409"/>
                <a:gd name="T113"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9" h="606">
                  <a:moveTo>
                    <a:pt x="55" y="0"/>
                  </a:moveTo>
                  <a:lnTo>
                    <a:pt x="378" y="0"/>
                  </a:lnTo>
                  <a:lnTo>
                    <a:pt x="378" y="28"/>
                  </a:lnTo>
                  <a:lnTo>
                    <a:pt x="81" y="28"/>
                  </a:lnTo>
                  <a:lnTo>
                    <a:pt x="67" y="271"/>
                  </a:lnTo>
                  <a:lnTo>
                    <a:pt x="99" y="258"/>
                  </a:lnTo>
                  <a:lnTo>
                    <a:pt x="133" y="247"/>
                  </a:lnTo>
                  <a:lnTo>
                    <a:pt x="171" y="242"/>
                  </a:lnTo>
                  <a:lnTo>
                    <a:pt x="210" y="238"/>
                  </a:lnTo>
                  <a:lnTo>
                    <a:pt x="251" y="242"/>
                  </a:lnTo>
                  <a:lnTo>
                    <a:pt x="288" y="251"/>
                  </a:lnTo>
                  <a:lnTo>
                    <a:pt x="322" y="268"/>
                  </a:lnTo>
                  <a:lnTo>
                    <a:pt x="352" y="287"/>
                  </a:lnTo>
                  <a:lnTo>
                    <a:pt x="376" y="313"/>
                  </a:lnTo>
                  <a:lnTo>
                    <a:pt x="394" y="343"/>
                  </a:lnTo>
                  <a:lnTo>
                    <a:pt x="405" y="377"/>
                  </a:lnTo>
                  <a:lnTo>
                    <a:pt x="409" y="416"/>
                  </a:lnTo>
                  <a:lnTo>
                    <a:pt x="409" y="418"/>
                  </a:lnTo>
                  <a:lnTo>
                    <a:pt x="405" y="457"/>
                  </a:lnTo>
                  <a:lnTo>
                    <a:pt x="394" y="493"/>
                  </a:lnTo>
                  <a:lnTo>
                    <a:pt x="376" y="526"/>
                  </a:lnTo>
                  <a:lnTo>
                    <a:pt x="352" y="552"/>
                  </a:lnTo>
                  <a:lnTo>
                    <a:pt x="322" y="575"/>
                  </a:lnTo>
                  <a:lnTo>
                    <a:pt x="287" y="591"/>
                  </a:lnTo>
                  <a:lnTo>
                    <a:pt x="247" y="601"/>
                  </a:lnTo>
                  <a:lnTo>
                    <a:pt x="205" y="606"/>
                  </a:lnTo>
                  <a:lnTo>
                    <a:pt x="156" y="601"/>
                  </a:lnTo>
                  <a:lnTo>
                    <a:pt x="111" y="586"/>
                  </a:lnTo>
                  <a:lnTo>
                    <a:pt x="68" y="567"/>
                  </a:lnTo>
                  <a:lnTo>
                    <a:pt x="31" y="541"/>
                  </a:lnTo>
                  <a:lnTo>
                    <a:pt x="0" y="510"/>
                  </a:lnTo>
                  <a:lnTo>
                    <a:pt x="21" y="490"/>
                  </a:lnTo>
                  <a:lnTo>
                    <a:pt x="50" y="519"/>
                  </a:lnTo>
                  <a:lnTo>
                    <a:pt x="84" y="544"/>
                  </a:lnTo>
                  <a:lnTo>
                    <a:pt x="124" y="562"/>
                  </a:lnTo>
                  <a:lnTo>
                    <a:pt x="163" y="575"/>
                  </a:lnTo>
                  <a:lnTo>
                    <a:pt x="207" y="580"/>
                  </a:lnTo>
                  <a:lnTo>
                    <a:pt x="247" y="575"/>
                  </a:lnTo>
                  <a:lnTo>
                    <a:pt x="285" y="563"/>
                  </a:lnTo>
                  <a:lnTo>
                    <a:pt x="317" y="545"/>
                  </a:lnTo>
                  <a:lnTo>
                    <a:pt x="344" y="521"/>
                  </a:lnTo>
                  <a:lnTo>
                    <a:pt x="365" y="490"/>
                  </a:lnTo>
                  <a:lnTo>
                    <a:pt x="376" y="456"/>
                  </a:lnTo>
                  <a:lnTo>
                    <a:pt x="381" y="418"/>
                  </a:lnTo>
                  <a:lnTo>
                    <a:pt x="381" y="416"/>
                  </a:lnTo>
                  <a:lnTo>
                    <a:pt x="376" y="380"/>
                  </a:lnTo>
                  <a:lnTo>
                    <a:pt x="363" y="348"/>
                  </a:lnTo>
                  <a:lnTo>
                    <a:pt x="344" y="318"/>
                  </a:lnTo>
                  <a:lnTo>
                    <a:pt x="317" y="296"/>
                  </a:lnTo>
                  <a:lnTo>
                    <a:pt x="285" y="279"/>
                  </a:lnTo>
                  <a:lnTo>
                    <a:pt x="247" y="268"/>
                  </a:lnTo>
                  <a:lnTo>
                    <a:pt x="207" y="264"/>
                  </a:lnTo>
                  <a:lnTo>
                    <a:pt x="156" y="269"/>
                  </a:lnTo>
                  <a:lnTo>
                    <a:pt x="107" y="282"/>
                  </a:lnTo>
                  <a:lnTo>
                    <a:pt x="58" y="304"/>
                  </a:lnTo>
                  <a:lnTo>
                    <a:pt x="39" y="292"/>
                  </a:lnTo>
                  <a:lnTo>
                    <a:pt x="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4" name="Freeform 17"/>
            <p:cNvSpPr>
              <a:spLocks noEditPoints="1"/>
            </p:cNvSpPr>
            <p:nvPr/>
          </p:nvSpPr>
          <p:spPr bwMode="auto">
            <a:xfrm>
              <a:off x="1506537" y="3822701"/>
              <a:ext cx="244475" cy="306388"/>
            </a:xfrm>
            <a:custGeom>
              <a:avLst/>
              <a:gdLst>
                <a:gd name="T0" fmla="*/ 153 w 308"/>
                <a:gd name="T1" fmla="*/ 71 h 387"/>
                <a:gd name="T2" fmla="*/ 130 w 308"/>
                <a:gd name="T3" fmla="*/ 74 h 387"/>
                <a:gd name="T4" fmla="*/ 110 w 308"/>
                <a:gd name="T5" fmla="*/ 85 h 387"/>
                <a:gd name="T6" fmla="*/ 96 w 308"/>
                <a:gd name="T7" fmla="*/ 102 h 387"/>
                <a:gd name="T8" fmla="*/ 84 w 308"/>
                <a:gd name="T9" fmla="*/ 124 h 387"/>
                <a:gd name="T10" fmla="*/ 81 w 308"/>
                <a:gd name="T11" fmla="*/ 152 h 387"/>
                <a:gd name="T12" fmla="*/ 81 w 308"/>
                <a:gd name="T13" fmla="*/ 152 h 387"/>
                <a:gd name="T14" fmla="*/ 84 w 308"/>
                <a:gd name="T15" fmla="*/ 180 h 387"/>
                <a:gd name="T16" fmla="*/ 96 w 308"/>
                <a:gd name="T17" fmla="*/ 203 h 387"/>
                <a:gd name="T18" fmla="*/ 110 w 308"/>
                <a:gd name="T19" fmla="*/ 219 h 387"/>
                <a:gd name="T20" fmla="*/ 130 w 308"/>
                <a:gd name="T21" fmla="*/ 231 h 387"/>
                <a:gd name="T22" fmla="*/ 153 w 308"/>
                <a:gd name="T23" fmla="*/ 234 h 387"/>
                <a:gd name="T24" fmla="*/ 176 w 308"/>
                <a:gd name="T25" fmla="*/ 231 h 387"/>
                <a:gd name="T26" fmla="*/ 195 w 308"/>
                <a:gd name="T27" fmla="*/ 219 h 387"/>
                <a:gd name="T28" fmla="*/ 210 w 308"/>
                <a:gd name="T29" fmla="*/ 203 h 387"/>
                <a:gd name="T30" fmla="*/ 221 w 308"/>
                <a:gd name="T31" fmla="*/ 180 h 387"/>
                <a:gd name="T32" fmla="*/ 225 w 308"/>
                <a:gd name="T33" fmla="*/ 152 h 387"/>
                <a:gd name="T34" fmla="*/ 225 w 308"/>
                <a:gd name="T35" fmla="*/ 152 h 387"/>
                <a:gd name="T36" fmla="*/ 221 w 308"/>
                <a:gd name="T37" fmla="*/ 124 h 387"/>
                <a:gd name="T38" fmla="*/ 210 w 308"/>
                <a:gd name="T39" fmla="*/ 102 h 387"/>
                <a:gd name="T40" fmla="*/ 195 w 308"/>
                <a:gd name="T41" fmla="*/ 85 h 387"/>
                <a:gd name="T42" fmla="*/ 176 w 308"/>
                <a:gd name="T43" fmla="*/ 74 h 387"/>
                <a:gd name="T44" fmla="*/ 153 w 308"/>
                <a:gd name="T45" fmla="*/ 71 h 387"/>
                <a:gd name="T46" fmla="*/ 174 w 308"/>
                <a:gd name="T47" fmla="*/ 0 h 387"/>
                <a:gd name="T48" fmla="*/ 200 w 308"/>
                <a:gd name="T49" fmla="*/ 2 h 387"/>
                <a:gd name="T50" fmla="*/ 225 w 308"/>
                <a:gd name="T51" fmla="*/ 10 h 387"/>
                <a:gd name="T52" fmla="*/ 246 w 308"/>
                <a:gd name="T53" fmla="*/ 22 h 387"/>
                <a:gd name="T54" fmla="*/ 267 w 308"/>
                <a:gd name="T55" fmla="*/ 39 h 387"/>
                <a:gd name="T56" fmla="*/ 283 w 308"/>
                <a:gd name="T57" fmla="*/ 61 h 387"/>
                <a:gd name="T58" fmla="*/ 296 w 308"/>
                <a:gd name="T59" fmla="*/ 87 h 387"/>
                <a:gd name="T60" fmla="*/ 304 w 308"/>
                <a:gd name="T61" fmla="*/ 118 h 387"/>
                <a:gd name="T62" fmla="*/ 308 w 308"/>
                <a:gd name="T63" fmla="*/ 152 h 387"/>
                <a:gd name="T64" fmla="*/ 308 w 308"/>
                <a:gd name="T65" fmla="*/ 152 h 387"/>
                <a:gd name="T66" fmla="*/ 304 w 308"/>
                <a:gd name="T67" fmla="*/ 188 h 387"/>
                <a:gd name="T68" fmla="*/ 296 w 308"/>
                <a:gd name="T69" fmla="*/ 218 h 387"/>
                <a:gd name="T70" fmla="*/ 283 w 308"/>
                <a:gd name="T71" fmla="*/ 244 h 387"/>
                <a:gd name="T72" fmla="*/ 267 w 308"/>
                <a:gd name="T73" fmla="*/ 267 h 387"/>
                <a:gd name="T74" fmla="*/ 247 w 308"/>
                <a:gd name="T75" fmla="*/ 283 h 387"/>
                <a:gd name="T76" fmla="*/ 225 w 308"/>
                <a:gd name="T77" fmla="*/ 296 h 387"/>
                <a:gd name="T78" fmla="*/ 200 w 308"/>
                <a:gd name="T79" fmla="*/ 303 h 387"/>
                <a:gd name="T80" fmla="*/ 174 w 308"/>
                <a:gd name="T81" fmla="*/ 306 h 387"/>
                <a:gd name="T82" fmla="*/ 150 w 308"/>
                <a:gd name="T83" fmla="*/ 303 h 387"/>
                <a:gd name="T84" fmla="*/ 128 w 308"/>
                <a:gd name="T85" fmla="*/ 296 h 387"/>
                <a:gd name="T86" fmla="*/ 110 w 308"/>
                <a:gd name="T87" fmla="*/ 286 h 387"/>
                <a:gd name="T88" fmla="*/ 96 w 308"/>
                <a:gd name="T89" fmla="*/ 275 h 387"/>
                <a:gd name="T90" fmla="*/ 83 w 308"/>
                <a:gd name="T91" fmla="*/ 262 h 387"/>
                <a:gd name="T92" fmla="*/ 83 w 308"/>
                <a:gd name="T93" fmla="*/ 387 h 387"/>
                <a:gd name="T94" fmla="*/ 0 w 308"/>
                <a:gd name="T95" fmla="*/ 387 h 387"/>
                <a:gd name="T96" fmla="*/ 0 w 308"/>
                <a:gd name="T97" fmla="*/ 5 h 387"/>
                <a:gd name="T98" fmla="*/ 83 w 308"/>
                <a:gd name="T99" fmla="*/ 5 h 387"/>
                <a:gd name="T100" fmla="*/ 83 w 308"/>
                <a:gd name="T101" fmla="*/ 48 h 387"/>
                <a:gd name="T102" fmla="*/ 96 w 308"/>
                <a:gd name="T103" fmla="*/ 31 h 387"/>
                <a:gd name="T104" fmla="*/ 110 w 308"/>
                <a:gd name="T105" fmla="*/ 18 h 387"/>
                <a:gd name="T106" fmla="*/ 128 w 308"/>
                <a:gd name="T107" fmla="*/ 8 h 387"/>
                <a:gd name="T108" fmla="*/ 150 w 308"/>
                <a:gd name="T109" fmla="*/ 2 h 387"/>
                <a:gd name="T110" fmla="*/ 174 w 308"/>
                <a:gd name="T111"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8" h="387">
                  <a:moveTo>
                    <a:pt x="153" y="71"/>
                  </a:moveTo>
                  <a:lnTo>
                    <a:pt x="130" y="74"/>
                  </a:lnTo>
                  <a:lnTo>
                    <a:pt x="110" y="85"/>
                  </a:lnTo>
                  <a:lnTo>
                    <a:pt x="96" y="102"/>
                  </a:lnTo>
                  <a:lnTo>
                    <a:pt x="84" y="124"/>
                  </a:lnTo>
                  <a:lnTo>
                    <a:pt x="81" y="152"/>
                  </a:lnTo>
                  <a:lnTo>
                    <a:pt x="81" y="152"/>
                  </a:lnTo>
                  <a:lnTo>
                    <a:pt x="84" y="180"/>
                  </a:lnTo>
                  <a:lnTo>
                    <a:pt x="96" y="203"/>
                  </a:lnTo>
                  <a:lnTo>
                    <a:pt x="110" y="219"/>
                  </a:lnTo>
                  <a:lnTo>
                    <a:pt x="130" y="231"/>
                  </a:lnTo>
                  <a:lnTo>
                    <a:pt x="153" y="234"/>
                  </a:lnTo>
                  <a:lnTo>
                    <a:pt x="176" y="231"/>
                  </a:lnTo>
                  <a:lnTo>
                    <a:pt x="195" y="219"/>
                  </a:lnTo>
                  <a:lnTo>
                    <a:pt x="210" y="203"/>
                  </a:lnTo>
                  <a:lnTo>
                    <a:pt x="221" y="180"/>
                  </a:lnTo>
                  <a:lnTo>
                    <a:pt x="225" y="152"/>
                  </a:lnTo>
                  <a:lnTo>
                    <a:pt x="225" y="152"/>
                  </a:lnTo>
                  <a:lnTo>
                    <a:pt x="221" y="124"/>
                  </a:lnTo>
                  <a:lnTo>
                    <a:pt x="210" y="102"/>
                  </a:lnTo>
                  <a:lnTo>
                    <a:pt x="195" y="85"/>
                  </a:lnTo>
                  <a:lnTo>
                    <a:pt x="176" y="74"/>
                  </a:lnTo>
                  <a:lnTo>
                    <a:pt x="153" y="71"/>
                  </a:lnTo>
                  <a:close/>
                  <a:moveTo>
                    <a:pt x="174" y="0"/>
                  </a:moveTo>
                  <a:lnTo>
                    <a:pt x="200" y="2"/>
                  </a:lnTo>
                  <a:lnTo>
                    <a:pt x="225" y="10"/>
                  </a:lnTo>
                  <a:lnTo>
                    <a:pt x="246" y="22"/>
                  </a:lnTo>
                  <a:lnTo>
                    <a:pt x="267" y="39"/>
                  </a:lnTo>
                  <a:lnTo>
                    <a:pt x="283" y="61"/>
                  </a:lnTo>
                  <a:lnTo>
                    <a:pt x="296" y="87"/>
                  </a:lnTo>
                  <a:lnTo>
                    <a:pt x="304" y="118"/>
                  </a:lnTo>
                  <a:lnTo>
                    <a:pt x="308" y="152"/>
                  </a:lnTo>
                  <a:lnTo>
                    <a:pt x="308" y="152"/>
                  </a:lnTo>
                  <a:lnTo>
                    <a:pt x="304" y="188"/>
                  </a:lnTo>
                  <a:lnTo>
                    <a:pt x="296" y="218"/>
                  </a:lnTo>
                  <a:lnTo>
                    <a:pt x="283" y="244"/>
                  </a:lnTo>
                  <a:lnTo>
                    <a:pt x="267" y="267"/>
                  </a:lnTo>
                  <a:lnTo>
                    <a:pt x="247" y="283"/>
                  </a:lnTo>
                  <a:lnTo>
                    <a:pt x="225" y="296"/>
                  </a:lnTo>
                  <a:lnTo>
                    <a:pt x="200" y="303"/>
                  </a:lnTo>
                  <a:lnTo>
                    <a:pt x="174" y="306"/>
                  </a:lnTo>
                  <a:lnTo>
                    <a:pt x="150" y="303"/>
                  </a:lnTo>
                  <a:lnTo>
                    <a:pt x="128" y="296"/>
                  </a:lnTo>
                  <a:lnTo>
                    <a:pt x="110" y="286"/>
                  </a:lnTo>
                  <a:lnTo>
                    <a:pt x="96" y="275"/>
                  </a:lnTo>
                  <a:lnTo>
                    <a:pt x="83" y="262"/>
                  </a:lnTo>
                  <a:lnTo>
                    <a:pt x="83" y="387"/>
                  </a:lnTo>
                  <a:lnTo>
                    <a:pt x="0" y="387"/>
                  </a:lnTo>
                  <a:lnTo>
                    <a:pt x="0" y="5"/>
                  </a:lnTo>
                  <a:lnTo>
                    <a:pt x="83" y="5"/>
                  </a:lnTo>
                  <a:lnTo>
                    <a:pt x="83" y="48"/>
                  </a:lnTo>
                  <a:lnTo>
                    <a:pt x="96" y="31"/>
                  </a:lnTo>
                  <a:lnTo>
                    <a:pt x="110" y="18"/>
                  </a:lnTo>
                  <a:lnTo>
                    <a:pt x="128" y="8"/>
                  </a:lnTo>
                  <a:lnTo>
                    <a:pt x="150" y="2"/>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5" name="Freeform 18"/>
            <p:cNvSpPr>
              <a:spLocks/>
            </p:cNvSpPr>
            <p:nvPr/>
          </p:nvSpPr>
          <p:spPr bwMode="auto">
            <a:xfrm>
              <a:off x="193675" y="3752851"/>
              <a:ext cx="271463" cy="306388"/>
            </a:xfrm>
            <a:custGeom>
              <a:avLst/>
              <a:gdLst>
                <a:gd name="T0" fmla="*/ 0 w 340"/>
                <a:gd name="T1" fmla="*/ 0 h 387"/>
                <a:gd name="T2" fmla="*/ 78 w 340"/>
                <a:gd name="T3" fmla="*/ 0 h 387"/>
                <a:gd name="T4" fmla="*/ 257 w 340"/>
                <a:gd name="T5" fmla="*/ 240 h 387"/>
                <a:gd name="T6" fmla="*/ 257 w 340"/>
                <a:gd name="T7" fmla="*/ 0 h 387"/>
                <a:gd name="T8" fmla="*/ 340 w 340"/>
                <a:gd name="T9" fmla="*/ 0 h 387"/>
                <a:gd name="T10" fmla="*/ 340 w 340"/>
                <a:gd name="T11" fmla="*/ 387 h 387"/>
                <a:gd name="T12" fmla="*/ 269 w 340"/>
                <a:gd name="T13" fmla="*/ 387 h 387"/>
                <a:gd name="T14" fmla="*/ 83 w 340"/>
                <a:gd name="T15" fmla="*/ 144 h 387"/>
                <a:gd name="T16" fmla="*/ 83 w 340"/>
                <a:gd name="T17" fmla="*/ 387 h 387"/>
                <a:gd name="T18" fmla="*/ 0 w 340"/>
                <a:gd name="T19" fmla="*/ 387 h 387"/>
                <a:gd name="T20" fmla="*/ 0 w 340"/>
                <a:gd name="T21"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87">
                  <a:moveTo>
                    <a:pt x="0" y="0"/>
                  </a:moveTo>
                  <a:lnTo>
                    <a:pt x="78" y="0"/>
                  </a:lnTo>
                  <a:lnTo>
                    <a:pt x="257" y="240"/>
                  </a:lnTo>
                  <a:lnTo>
                    <a:pt x="257" y="0"/>
                  </a:lnTo>
                  <a:lnTo>
                    <a:pt x="340" y="0"/>
                  </a:lnTo>
                  <a:lnTo>
                    <a:pt x="340" y="387"/>
                  </a:lnTo>
                  <a:lnTo>
                    <a:pt x="269" y="387"/>
                  </a:lnTo>
                  <a:lnTo>
                    <a:pt x="83" y="144"/>
                  </a:lnTo>
                  <a:lnTo>
                    <a:pt x="83" y="387"/>
                  </a:lnTo>
                  <a:lnTo>
                    <a:pt x="0" y="3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6" name="Freeform 19"/>
            <p:cNvSpPr>
              <a:spLocks noEditPoints="1"/>
            </p:cNvSpPr>
            <p:nvPr/>
          </p:nvSpPr>
          <p:spPr bwMode="auto">
            <a:xfrm>
              <a:off x="496887" y="3822701"/>
              <a:ext cx="228600" cy="241300"/>
            </a:xfrm>
            <a:custGeom>
              <a:avLst/>
              <a:gdLst>
                <a:gd name="T0" fmla="*/ 145 w 288"/>
                <a:gd name="T1" fmla="*/ 67 h 306"/>
                <a:gd name="T2" fmla="*/ 125 w 288"/>
                <a:gd name="T3" fmla="*/ 69 h 306"/>
                <a:gd name="T4" fmla="*/ 109 w 288"/>
                <a:gd name="T5" fmla="*/ 79 h 306"/>
                <a:gd name="T6" fmla="*/ 96 w 288"/>
                <a:gd name="T7" fmla="*/ 92 h 306"/>
                <a:gd name="T8" fmla="*/ 88 w 288"/>
                <a:gd name="T9" fmla="*/ 108 h 306"/>
                <a:gd name="T10" fmla="*/ 81 w 288"/>
                <a:gd name="T11" fmla="*/ 129 h 306"/>
                <a:gd name="T12" fmla="*/ 207 w 288"/>
                <a:gd name="T13" fmla="*/ 129 h 306"/>
                <a:gd name="T14" fmla="*/ 202 w 288"/>
                <a:gd name="T15" fmla="*/ 108 h 306"/>
                <a:gd name="T16" fmla="*/ 192 w 288"/>
                <a:gd name="T17" fmla="*/ 92 h 306"/>
                <a:gd name="T18" fmla="*/ 181 w 288"/>
                <a:gd name="T19" fmla="*/ 79 h 306"/>
                <a:gd name="T20" fmla="*/ 165 w 288"/>
                <a:gd name="T21" fmla="*/ 69 h 306"/>
                <a:gd name="T22" fmla="*/ 145 w 288"/>
                <a:gd name="T23" fmla="*/ 67 h 306"/>
                <a:gd name="T24" fmla="*/ 145 w 288"/>
                <a:gd name="T25" fmla="*/ 0 h 306"/>
                <a:gd name="T26" fmla="*/ 179 w 288"/>
                <a:gd name="T27" fmla="*/ 4 h 306"/>
                <a:gd name="T28" fmla="*/ 209 w 288"/>
                <a:gd name="T29" fmla="*/ 13 h 306"/>
                <a:gd name="T30" fmla="*/ 233 w 288"/>
                <a:gd name="T31" fmla="*/ 28 h 306"/>
                <a:gd name="T32" fmla="*/ 253 w 288"/>
                <a:gd name="T33" fmla="*/ 48 h 306"/>
                <a:gd name="T34" fmla="*/ 269 w 288"/>
                <a:gd name="T35" fmla="*/ 72 h 306"/>
                <a:gd name="T36" fmla="*/ 279 w 288"/>
                <a:gd name="T37" fmla="*/ 100 h 306"/>
                <a:gd name="T38" fmla="*/ 285 w 288"/>
                <a:gd name="T39" fmla="*/ 129 h 306"/>
                <a:gd name="T40" fmla="*/ 288 w 288"/>
                <a:gd name="T41" fmla="*/ 160 h 306"/>
                <a:gd name="T42" fmla="*/ 288 w 288"/>
                <a:gd name="T43" fmla="*/ 170 h 306"/>
                <a:gd name="T44" fmla="*/ 287 w 288"/>
                <a:gd name="T45" fmla="*/ 182 h 306"/>
                <a:gd name="T46" fmla="*/ 83 w 288"/>
                <a:gd name="T47" fmla="*/ 182 h 306"/>
                <a:gd name="T48" fmla="*/ 90 w 288"/>
                <a:gd name="T49" fmla="*/ 203 h 306"/>
                <a:gd name="T50" fmla="*/ 101 w 288"/>
                <a:gd name="T51" fmla="*/ 218 h 306"/>
                <a:gd name="T52" fmla="*/ 116 w 288"/>
                <a:gd name="T53" fmla="*/ 231 h 306"/>
                <a:gd name="T54" fmla="*/ 134 w 288"/>
                <a:gd name="T55" fmla="*/ 237 h 306"/>
                <a:gd name="T56" fmla="*/ 155 w 288"/>
                <a:gd name="T57" fmla="*/ 239 h 306"/>
                <a:gd name="T58" fmla="*/ 179 w 288"/>
                <a:gd name="T59" fmla="*/ 236 h 306"/>
                <a:gd name="T60" fmla="*/ 204 w 288"/>
                <a:gd name="T61" fmla="*/ 226 h 306"/>
                <a:gd name="T62" fmla="*/ 225 w 288"/>
                <a:gd name="T63" fmla="*/ 209 h 306"/>
                <a:gd name="T64" fmla="*/ 274 w 288"/>
                <a:gd name="T65" fmla="*/ 252 h 306"/>
                <a:gd name="T66" fmla="*/ 251 w 288"/>
                <a:gd name="T67" fmla="*/ 275 h 306"/>
                <a:gd name="T68" fmla="*/ 223 w 288"/>
                <a:gd name="T69" fmla="*/ 291 h 306"/>
                <a:gd name="T70" fmla="*/ 191 w 288"/>
                <a:gd name="T71" fmla="*/ 303 h 306"/>
                <a:gd name="T72" fmla="*/ 153 w 288"/>
                <a:gd name="T73" fmla="*/ 306 h 306"/>
                <a:gd name="T74" fmla="*/ 117 w 288"/>
                <a:gd name="T75" fmla="*/ 303 h 306"/>
                <a:gd name="T76" fmla="*/ 85 w 288"/>
                <a:gd name="T77" fmla="*/ 293 h 306"/>
                <a:gd name="T78" fmla="*/ 55 w 288"/>
                <a:gd name="T79" fmla="*/ 275 h 306"/>
                <a:gd name="T80" fmla="*/ 33 w 288"/>
                <a:gd name="T81" fmla="*/ 252 h 306"/>
                <a:gd name="T82" fmla="*/ 15 w 288"/>
                <a:gd name="T83" fmla="*/ 224 h 306"/>
                <a:gd name="T84" fmla="*/ 3 w 288"/>
                <a:gd name="T85" fmla="*/ 191 h 306"/>
                <a:gd name="T86" fmla="*/ 0 w 288"/>
                <a:gd name="T87" fmla="*/ 154 h 306"/>
                <a:gd name="T88" fmla="*/ 0 w 288"/>
                <a:gd name="T89" fmla="*/ 152 h 306"/>
                <a:gd name="T90" fmla="*/ 3 w 288"/>
                <a:gd name="T91" fmla="*/ 118 h 306"/>
                <a:gd name="T92" fmla="*/ 13 w 288"/>
                <a:gd name="T93" fmla="*/ 85 h 306"/>
                <a:gd name="T94" fmla="*/ 29 w 288"/>
                <a:gd name="T95" fmla="*/ 57 h 306"/>
                <a:gd name="T96" fmla="*/ 52 w 288"/>
                <a:gd name="T97" fmla="*/ 33 h 306"/>
                <a:gd name="T98" fmla="*/ 78 w 288"/>
                <a:gd name="T99" fmla="*/ 15 h 306"/>
                <a:gd name="T100" fmla="*/ 111 w 288"/>
                <a:gd name="T101" fmla="*/ 4 h 306"/>
                <a:gd name="T102" fmla="*/ 145 w 288"/>
                <a:gd name="T103"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8" h="306">
                  <a:moveTo>
                    <a:pt x="145" y="67"/>
                  </a:moveTo>
                  <a:lnTo>
                    <a:pt x="125" y="69"/>
                  </a:lnTo>
                  <a:lnTo>
                    <a:pt x="109" y="79"/>
                  </a:lnTo>
                  <a:lnTo>
                    <a:pt x="96" y="92"/>
                  </a:lnTo>
                  <a:lnTo>
                    <a:pt x="88" y="108"/>
                  </a:lnTo>
                  <a:lnTo>
                    <a:pt x="81" y="129"/>
                  </a:lnTo>
                  <a:lnTo>
                    <a:pt x="207" y="129"/>
                  </a:lnTo>
                  <a:lnTo>
                    <a:pt x="202" y="108"/>
                  </a:lnTo>
                  <a:lnTo>
                    <a:pt x="192" y="92"/>
                  </a:lnTo>
                  <a:lnTo>
                    <a:pt x="181" y="79"/>
                  </a:lnTo>
                  <a:lnTo>
                    <a:pt x="165" y="69"/>
                  </a:lnTo>
                  <a:lnTo>
                    <a:pt x="145" y="67"/>
                  </a:lnTo>
                  <a:close/>
                  <a:moveTo>
                    <a:pt x="145" y="0"/>
                  </a:moveTo>
                  <a:lnTo>
                    <a:pt x="179" y="4"/>
                  </a:lnTo>
                  <a:lnTo>
                    <a:pt x="209" y="13"/>
                  </a:lnTo>
                  <a:lnTo>
                    <a:pt x="233" y="28"/>
                  </a:lnTo>
                  <a:lnTo>
                    <a:pt x="253" y="48"/>
                  </a:lnTo>
                  <a:lnTo>
                    <a:pt x="269" y="72"/>
                  </a:lnTo>
                  <a:lnTo>
                    <a:pt x="279" y="100"/>
                  </a:lnTo>
                  <a:lnTo>
                    <a:pt x="285" y="129"/>
                  </a:lnTo>
                  <a:lnTo>
                    <a:pt x="288" y="160"/>
                  </a:lnTo>
                  <a:lnTo>
                    <a:pt x="288" y="170"/>
                  </a:lnTo>
                  <a:lnTo>
                    <a:pt x="287" y="182"/>
                  </a:lnTo>
                  <a:lnTo>
                    <a:pt x="83" y="182"/>
                  </a:lnTo>
                  <a:lnTo>
                    <a:pt x="90" y="203"/>
                  </a:lnTo>
                  <a:lnTo>
                    <a:pt x="101" y="218"/>
                  </a:lnTo>
                  <a:lnTo>
                    <a:pt x="116" y="231"/>
                  </a:lnTo>
                  <a:lnTo>
                    <a:pt x="134" y="237"/>
                  </a:lnTo>
                  <a:lnTo>
                    <a:pt x="155" y="239"/>
                  </a:lnTo>
                  <a:lnTo>
                    <a:pt x="179" y="236"/>
                  </a:lnTo>
                  <a:lnTo>
                    <a:pt x="204" y="226"/>
                  </a:lnTo>
                  <a:lnTo>
                    <a:pt x="225" y="209"/>
                  </a:lnTo>
                  <a:lnTo>
                    <a:pt x="274" y="252"/>
                  </a:lnTo>
                  <a:lnTo>
                    <a:pt x="251" y="275"/>
                  </a:lnTo>
                  <a:lnTo>
                    <a:pt x="223" y="291"/>
                  </a:lnTo>
                  <a:lnTo>
                    <a:pt x="191" y="303"/>
                  </a:lnTo>
                  <a:lnTo>
                    <a:pt x="153" y="306"/>
                  </a:lnTo>
                  <a:lnTo>
                    <a:pt x="117" y="303"/>
                  </a:lnTo>
                  <a:lnTo>
                    <a:pt x="85" y="293"/>
                  </a:lnTo>
                  <a:lnTo>
                    <a:pt x="55" y="275"/>
                  </a:lnTo>
                  <a:lnTo>
                    <a:pt x="33" y="252"/>
                  </a:lnTo>
                  <a:lnTo>
                    <a:pt x="15" y="224"/>
                  </a:lnTo>
                  <a:lnTo>
                    <a:pt x="3" y="191"/>
                  </a:lnTo>
                  <a:lnTo>
                    <a:pt x="0" y="154"/>
                  </a:lnTo>
                  <a:lnTo>
                    <a:pt x="0" y="152"/>
                  </a:lnTo>
                  <a:lnTo>
                    <a:pt x="3" y="118"/>
                  </a:lnTo>
                  <a:lnTo>
                    <a:pt x="13" y="85"/>
                  </a:lnTo>
                  <a:lnTo>
                    <a:pt x="29" y="57"/>
                  </a:lnTo>
                  <a:lnTo>
                    <a:pt x="52" y="33"/>
                  </a:lnTo>
                  <a:lnTo>
                    <a:pt x="78" y="15"/>
                  </a:lnTo>
                  <a:lnTo>
                    <a:pt x="111" y="4"/>
                  </a:lnTo>
                  <a:lnTo>
                    <a:pt x="1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7" name="Freeform 20"/>
            <p:cNvSpPr>
              <a:spLocks/>
            </p:cNvSpPr>
            <p:nvPr/>
          </p:nvSpPr>
          <p:spPr bwMode="auto">
            <a:xfrm>
              <a:off x="738187" y="3767138"/>
              <a:ext cx="149225" cy="296863"/>
            </a:xfrm>
            <a:custGeom>
              <a:avLst/>
              <a:gdLst>
                <a:gd name="T0" fmla="*/ 36 w 187"/>
                <a:gd name="T1" fmla="*/ 0 h 374"/>
                <a:gd name="T2" fmla="*/ 119 w 187"/>
                <a:gd name="T3" fmla="*/ 0 h 374"/>
                <a:gd name="T4" fmla="*/ 119 w 187"/>
                <a:gd name="T5" fmla="*/ 75 h 374"/>
                <a:gd name="T6" fmla="*/ 187 w 187"/>
                <a:gd name="T7" fmla="*/ 75 h 374"/>
                <a:gd name="T8" fmla="*/ 187 w 187"/>
                <a:gd name="T9" fmla="*/ 147 h 374"/>
                <a:gd name="T10" fmla="*/ 119 w 187"/>
                <a:gd name="T11" fmla="*/ 147 h 374"/>
                <a:gd name="T12" fmla="*/ 119 w 187"/>
                <a:gd name="T13" fmla="*/ 273 h 374"/>
                <a:gd name="T14" fmla="*/ 120 w 187"/>
                <a:gd name="T15" fmla="*/ 284 h 374"/>
                <a:gd name="T16" fmla="*/ 125 w 187"/>
                <a:gd name="T17" fmla="*/ 294 h 374"/>
                <a:gd name="T18" fmla="*/ 133 w 187"/>
                <a:gd name="T19" fmla="*/ 299 h 374"/>
                <a:gd name="T20" fmla="*/ 145 w 187"/>
                <a:gd name="T21" fmla="*/ 301 h 374"/>
                <a:gd name="T22" fmla="*/ 168 w 187"/>
                <a:gd name="T23" fmla="*/ 299 h 374"/>
                <a:gd name="T24" fmla="*/ 185 w 187"/>
                <a:gd name="T25" fmla="*/ 291 h 374"/>
                <a:gd name="T26" fmla="*/ 185 w 187"/>
                <a:gd name="T27" fmla="*/ 358 h 374"/>
                <a:gd name="T28" fmla="*/ 168 w 187"/>
                <a:gd name="T29" fmla="*/ 366 h 374"/>
                <a:gd name="T30" fmla="*/ 146 w 187"/>
                <a:gd name="T31" fmla="*/ 373 h 374"/>
                <a:gd name="T32" fmla="*/ 120 w 187"/>
                <a:gd name="T33" fmla="*/ 374 h 374"/>
                <a:gd name="T34" fmla="*/ 99 w 187"/>
                <a:gd name="T35" fmla="*/ 374 h 374"/>
                <a:gd name="T36" fmla="*/ 81 w 187"/>
                <a:gd name="T37" fmla="*/ 369 h 374"/>
                <a:gd name="T38" fmla="*/ 65 w 187"/>
                <a:gd name="T39" fmla="*/ 361 h 374"/>
                <a:gd name="T40" fmla="*/ 52 w 187"/>
                <a:gd name="T41" fmla="*/ 350 h 374"/>
                <a:gd name="T42" fmla="*/ 44 w 187"/>
                <a:gd name="T43" fmla="*/ 333 h 374"/>
                <a:gd name="T44" fmla="*/ 37 w 187"/>
                <a:gd name="T45" fmla="*/ 312 h 374"/>
                <a:gd name="T46" fmla="*/ 36 w 187"/>
                <a:gd name="T47" fmla="*/ 286 h 374"/>
                <a:gd name="T48" fmla="*/ 36 w 187"/>
                <a:gd name="T49" fmla="*/ 147 h 374"/>
                <a:gd name="T50" fmla="*/ 0 w 187"/>
                <a:gd name="T51" fmla="*/ 147 h 374"/>
                <a:gd name="T52" fmla="*/ 0 w 187"/>
                <a:gd name="T53" fmla="*/ 75 h 374"/>
                <a:gd name="T54" fmla="*/ 36 w 187"/>
                <a:gd name="T55" fmla="*/ 75 h 374"/>
                <a:gd name="T56" fmla="*/ 36 w 187"/>
                <a:gd name="T5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374">
                  <a:moveTo>
                    <a:pt x="36" y="0"/>
                  </a:moveTo>
                  <a:lnTo>
                    <a:pt x="119" y="0"/>
                  </a:lnTo>
                  <a:lnTo>
                    <a:pt x="119" y="75"/>
                  </a:lnTo>
                  <a:lnTo>
                    <a:pt x="187" y="75"/>
                  </a:lnTo>
                  <a:lnTo>
                    <a:pt x="187" y="147"/>
                  </a:lnTo>
                  <a:lnTo>
                    <a:pt x="119" y="147"/>
                  </a:lnTo>
                  <a:lnTo>
                    <a:pt x="119" y="273"/>
                  </a:lnTo>
                  <a:lnTo>
                    <a:pt x="120" y="284"/>
                  </a:lnTo>
                  <a:lnTo>
                    <a:pt x="125" y="294"/>
                  </a:lnTo>
                  <a:lnTo>
                    <a:pt x="133" y="299"/>
                  </a:lnTo>
                  <a:lnTo>
                    <a:pt x="145" y="301"/>
                  </a:lnTo>
                  <a:lnTo>
                    <a:pt x="168" y="299"/>
                  </a:lnTo>
                  <a:lnTo>
                    <a:pt x="185" y="291"/>
                  </a:lnTo>
                  <a:lnTo>
                    <a:pt x="185" y="358"/>
                  </a:lnTo>
                  <a:lnTo>
                    <a:pt x="168" y="366"/>
                  </a:lnTo>
                  <a:lnTo>
                    <a:pt x="146" y="373"/>
                  </a:lnTo>
                  <a:lnTo>
                    <a:pt x="120" y="374"/>
                  </a:lnTo>
                  <a:lnTo>
                    <a:pt x="99" y="374"/>
                  </a:lnTo>
                  <a:lnTo>
                    <a:pt x="81" y="369"/>
                  </a:lnTo>
                  <a:lnTo>
                    <a:pt x="65" y="361"/>
                  </a:lnTo>
                  <a:lnTo>
                    <a:pt x="52" y="350"/>
                  </a:lnTo>
                  <a:lnTo>
                    <a:pt x="44" y="333"/>
                  </a:lnTo>
                  <a:lnTo>
                    <a:pt x="37" y="312"/>
                  </a:lnTo>
                  <a:lnTo>
                    <a:pt x="36" y="286"/>
                  </a:lnTo>
                  <a:lnTo>
                    <a:pt x="36" y="147"/>
                  </a:lnTo>
                  <a:lnTo>
                    <a:pt x="0" y="147"/>
                  </a:lnTo>
                  <a:lnTo>
                    <a:pt x="0" y="75"/>
                  </a:lnTo>
                  <a:lnTo>
                    <a:pt x="36" y="75"/>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8" name="Freeform 21"/>
            <p:cNvSpPr>
              <a:spLocks noEditPoints="1"/>
            </p:cNvSpPr>
            <p:nvPr/>
          </p:nvSpPr>
          <p:spPr bwMode="auto">
            <a:xfrm>
              <a:off x="1235075" y="3822701"/>
              <a:ext cx="244475" cy="306388"/>
            </a:xfrm>
            <a:custGeom>
              <a:avLst/>
              <a:gdLst>
                <a:gd name="T0" fmla="*/ 154 w 308"/>
                <a:gd name="T1" fmla="*/ 71 h 387"/>
                <a:gd name="T2" fmla="*/ 131 w 308"/>
                <a:gd name="T3" fmla="*/ 74 h 387"/>
                <a:gd name="T4" fmla="*/ 111 w 308"/>
                <a:gd name="T5" fmla="*/ 85 h 387"/>
                <a:gd name="T6" fmla="*/ 97 w 308"/>
                <a:gd name="T7" fmla="*/ 102 h 387"/>
                <a:gd name="T8" fmla="*/ 85 w 308"/>
                <a:gd name="T9" fmla="*/ 124 h 387"/>
                <a:gd name="T10" fmla="*/ 82 w 308"/>
                <a:gd name="T11" fmla="*/ 152 h 387"/>
                <a:gd name="T12" fmla="*/ 82 w 308"/>
                <a:gd name="T13" fmla="*/ 152 h 387"/>
                <a:gd name="T14" fmla="*/ 85 w 308"/>
                <a:gd name="T15" fmla="*/ 180 h 387"/>
                <a:gd name="T16" fmla="*/ 97 w 308"/>
                <a:gd name="T17" fmla="*/ 203 h 387"/>
                <a:gd name="T18" fmla="*/ 111 w 308"/>
                <a:gd name="T19" fmla="*/ 219 h 387"/>
                <a:gd name="T20" fmla="*/ 131 w 308"/>
                <a:gd name="T21" fmla="*/ 231 h 387"/>
                <a:gd name="T22" fmla="*/ 154 w 308"/>
                <a:gd name="T23" fmla="*/ 234 h 387"/>
                <a:gd name="T24" fmla="*/ 175 w 308"/>
                <a:gd name="T25" fmla="*/ 231 h 387"/>
                <a:gd name="T26" fmla="*/ 196 w 308"/>
                <a:gd name="T27" fmla="*/ 219 h 387"/>
                <a:gd name="T28" fmla="*/ 211 w 308"/>
                <a:gd name="T29" fmla="*/ 203 h 387"/>
                <a:gd name="T30" fmla="*/ 220 w 308"/>
                <a:gd name="T31" fmla="*/ 180 h 387"/>
                <a:gd name="T32" fmla="*/ 225 w 308"/>
                <a:gd name="T33" fmla="*/ 152 h 387"/>
                <a:gd name="T34" fmla="*/ 225 w 308"/>
                <a:gd name="T35" fmla="*/ 152 h 387"/>
                <a:gd name="T36" fmla="*/ 220 w 308"/>
                <a:gd name="T37" fmla="*/ 124 h 387"/>
                <a:gd name="T38" fmla="*/ 211 w 308"/>
                <a:gd name="T39" fmla="*/ 102 h 387"/>
                <a:gd name="T40" fmla="*/ 196 w 308"/>
                <a:gd name="T41" fmla="*/ 85 h 387"/>
                <a:gd name="T42" fmla="*/ 175 w 308"/>
                <a:gd name="T43" fmla="*/ 74 h 387"/>
                <a:gd name="T44" fmla="*/ 154 w 308"/>
                <a:gd name="T45" fmla="*/ 71 h 387"/>
                <a:gd name="T46" fmla="*/ 175 w 308"/>
                <a:gd name="T47" fmla="*/ 0 h 387"/>
                <a:gd name="T48" fmla="*/ 199 w 308"/>
                <a:gd name="T49" fmla="*/ 2 h 387"/>
                <a:gd name="T50" fmla="*/ 224 w 308"/>
                <a:gd name="T51" fmla="*/ 10 h 387"/>
                <a:gd name="T52" fmla="*/ 247 w 308"/>
                <a:gd name="T53" fmla="*/ 22 h 387"/>
                <a:gd name="T54" fmla="*/ 268 w 308"/>
                <a:gd name="T55" fmla="*/ 39 h 387"/>
                <a:gd name="T56" fmla="*/ 284 w 308"/>
                <a:gd name="T57" fmla="*/ 61 h 387"/>
                <a:gd name="T58" fmla="*/ 297 w 308"/>
                <a:gd name="T59" fmla="*/ 87 h 387"/>
                <a:gd name="T60" fmla="*/ 305 w 308"/>
                <a:gd name="T61" fmla="*/ 118 h 387"/>
                <a:gd name="T62" fmla="*/ 308 w 308"/>
                <a:gd name="T63" fmla="*/ 152 h 387"/>
                <a:gd name="T64" fmla="*/ 308 w 308"/>
                <a:gd name="T65" fmla="*/ 152 h 387"/>
                <a:gd name="T66" fmla="*/ 305 w 308"/>
                <a:gd name="T67" fmla="*/ 188 h 387"/>
                <a:gd name="T68" fmla="*/ 297 w 308"/>
                <a:gd name="T69" fmla="*/ 218 h 387"/>
                <a:gd name="T70" fmla="*/ 284 w 308"/>
                <a:gd name="T71" fmla="*/ 244 h 387"/>
                <a:gd name="T72" fmla="*/ 268 w 308"/>
                <a:gd name="T73" fmla="*/ 267 h 387"/>
                <a:gd name="T74" fmla="*/ 248 w 308"/>
                <a:gd name="T75" fmla="*/ 283 h 387"/>
                <a:gd name="T76" fmla="*/ 225 w 308"/>
                <a:gd name="T77" fmla="*/ 296 h 387"/>
                <a:gd name="T78" fmla="*/ 201 w 308"/>
                <a:gd name="T79" fmla="*/ 303 h 387"/>
                <a:gd name="T80" fmla="*/ 175 w 308"/>
                <a:gd name="T81" fmla="*/ 306 h 387"/>
                <a:gd name="T82" fmla="*/ 150 w 308"/>
                <a:gd name="T83" fmla="*/ 303 h 387"/>
                <a:gd name="T84" fmla="*/ 129 w 308"/>
                <a:gd name="T85" fmla="*/ 296 h 387"/>
                <a:gd name="T86" fmla="*/ 111 w 308"/>
                <a:gd name="T87" fmla="*/ 286 h 387"/>
                <a:gd name="T88" fmla="*/ 97 w 308"/>
                <a:gd name="T89" fmla="*/ 275 h 387"/>
                <a:gd name="T90" fmla="*/ 84 w 308"/>
                <a:gd name="T91" fmla="*/ 262 h 387"/>
                <a:gd name="T92" fmla="*/ 84 w 308"/>
                <a:gd name="T93" fmla="*/ 387 h 387"/>
                <a:gd name="T94" fmla="*/ 0 w 308"/>
                <a:gd name="T95" fmla="*/ 387 h 387"/>
                <a:gd name="T96" fmla="*/ 0 w 308"/>
                <a:gd name="T97" fmla="*/ 5 h 387"/>
                <a:gd name="T98" fmla="*/ 84 w 308"/>
                <a:gd name="T99" fmla="*/ 5 h 387"/>
                <a:gd name="T100" fmla="*/ 84 w 308"/>
                <a:gd name="T101" fmla="*/ 48 h 387"/>
                <a:gd name="T102" fmla="*/ 97 w 308"/>
                <a:gd name="T103" fmla="*/ 31 h 387"/>
                <a:gd name="T104" fmla="*/ 111 w 308"/>
                <a:gd name="T105" fmla="*/ 18 h 387"/>
                <a:gd name="T106" fmla="*/ 129 w 308"/>
                <a:gd name="T107" fmla="*/ 8 h 387"/>
                <a:gd name="T108" fmla="*/ 150 w 308"/>
                <a:gd name="T109" fmla="*/ 2 h 387"/>
                <a:gd name="T110" fmla="*/ 175 w 308"/>
                <a:gd name="T111"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8" h="387">
                  <a:moveTo>
                    <a:pt x="154" y="71"/>
                  </a:moveTo>
                  <a:lnTo>
                    <a:pt x="131" y="74"/>
                  </a:lnTo>
                  <a:lnTo>
                    <a:pt x="111" y="85"/>
                  </a:lnTo>
                  <a:lnTo>
                    <a:pt x="97" y="102"/>
                  </a:lnTo>
                  <a:lnTo>
                    <a:pt x="85" y="124"/>
                  </a:lnTo>
                  <a:lnTo>
                    <a:pt x="82" y="152"/>
                  </a:lnTo>
                  <a:lnTo>
                    <a:pt x="82" y="152"/>
                  </a:lnTo>
                  <a:lnTo>
                    <a:pt x="85" y="180"/>
                  </a:lnTo>
                  <a:lnTo>
                    <a:pt x="97" y="203"/>
                  </a:lnTo>
                  <a:lnTo>
                    <a:pt x="111" y="219"/>
                  </a:lnTo>
                  <a:lnTo>
                    <a:pt x="131" y="231"/>
                  </a:lnTo>
                  <a:lnTo>
                    <a:pt x="154" y="234"/>
                  </a:lnTo>
                  <a:lnTo>
                    <a:pt x="175" y="231"/>
                  </a:lnTo>
                  <a:lnTo>
                    <a:pt x="196" y="219"/>
                  </a:lnTo>
                  <a:lnTo>
                    <a:pt x="211" y="203"/>
                  </a:lnTo>
                  <a:lnTo>
                    <a:pt x="220" y="180"/>
                  </a:lnTo>
                  <a:lnTo>
                    <a:pt x="225" y="152"/>
                  </a:lnTo>
                  <a:lnTo>
                    <a:pt x="225" y="152"/>
                  </a:lnTo>
                  <a:lnTo>
                    <a:pt x="220" y="124"/>
                  </a:lnTo>
                  <a:lnTo>
                    <a:pt x="211" y="102"/>
                  </a:lnTo>
                  <a:lnTo>
                    <a:pt x="196" y="85"/>
                  </a:lnTo>
                  <a:lnTo>
                    <a:pt x="175" y="74"/>
                  </a:lnTo>
                  <a:lnTo>
                    <a:pt x="154" y="71"/>
                  </a:lnTo>
                  <a:close/>
                  <a:moveTo>
                    <a:pt x="175" y="0"/>
                  </a:moveTo>
                  <a:lnTo>
                    <a:pt x="199" y="2"/>
                  </a:lnTo>
                  <a:lnTo>
                    <a:pt x="224" y="10"/>
                  </a:lnTo>
                  <a:lnTo>
                    <a:pt x="247" y="22"/>
                  </a:lnTo>
                  <a:lnTo>
                    <a:pt x="268" y="39"/>
                  </a:lnTo>
                  <a:lnTo>
                    <a:pt x="284" y="61"/>
                  </a:lnTo>
                  <a:lnTo>
                    <a:pt x="297" y="87"/>
                  </a:lnTo>
                  <a:lnTo>
                    <a:pt x="305" y="118"/>
                  </a:lnTo>
                  <a:lnTo>
                    <a:pt x="308" y="152"/>
                  </a:lnTo>
                  <a:lnTo>
                    <a:pt x="308" y="152"/>
                  </a:lnTo>
                  <a:lnTo>
                    <a:pt x="305" y="188"/>
                  </a:lnTo>
                  <a:lnTo>
                    <a:pt x="297" y="218"/>
                  </a:lnTo>
                  <a:lnTo>
                    <a:pt x="284" y="244"/>
                  </a:lnTo>
                  <a:lnTo>
                    <a:pt x="268" y="267"/>
                  </a:lnTo>
                  <a:lnTo>
                    <a:pt x="248" y="283"/>
                  </a:lnTo>
                  <a:lnTo>
                    <a:pt x="225" y="296"/>
                  </a:lnTo>
                  <a:lnTo>
                    <a:pt x="201" y="303"/>
                  </a:lnTo>
                  <a:lnTo>
                    <a:pt x="175" y="306"/>
                  </a:lnTo>
                  <a:lnTo>
                    <a:pt x="150" y="303"/>
                  </a:lnTo>
                  <a:lnTo>
                    <a:pt x="129" y="296"/>
                  </a:lnTo>
                  <a:lnTo>
                    <a:pt x="111" y="286"/>
                  </a:lnTo>
                  <a:lnTo>
                    <a:pt x="97" y="275"/>
                  </a:lnTo>
                  <a:lnTo>
                    <a:pt x="84" y="262"/>
                  </a:lnTo>
                  <a:lnTo>
                    <a:pt x="84" y="387"/>
                  </a:lnTo>
                  <a:lnTo>
                    <a:pt x="0" y="387"/>
                  </a:lnTo>
                  <a:lnTo>
                    <a:pt x="0" y="5"/>
                  </a:lnTo>
                  <a:lnTo>
                    <a:pt x="84" y="5"/>
                  </a:lnTo>
                  <a:lnTo>
                    <a:pt x="84" y="48"/>
                  </a:lnTo>
                  <a:lnTo>
                    <a:pt x="97" y="31"/>
                  </a:lnTo>
                  <a:lnTo>
                    <a:pt x="111" y="18"/>
                  </a:lnTo>
                  <a:lnTo>
                    <a:pt x="129" y="8"/>
                  </a:lnTo>
                  <a:lnTo>
                    <a:pt x="150"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9" name="Freeform 22"/>
            <p:cNvSpPr>
              <a:spLocks noEditPoints="1"/>
            </p:cNvSpPr>
            <p:nvPr/>
          </p:nvSpPr>
          <p:spPr bwMode="auto">
            <a:xfrm>
              <a:off x="904875" y="3752851"/>
              <a:ext cx="314325" cy="306388"/>
            </a:xfrm>
            <a:custGeom>
              <a:avLst/>
              <a:gdLst>
                <a:gd name="T0" fmla="*/ 197 w 396"/>
                <a:gd name="T1" fmla="*/ 101 h 387"/>
                <a:gd name="T2" fmla="*/ 145 w 396"/>
                <a:gd name="T3" fmla="*/ 227 h 387"/>
                <a:gd name="T4" fmla="*/ 248 w 396"/>
                <a:gd name="T5" fmla="*/ 227 h 387"/>
                <a:gd name="T6" fmla="*/ 197 w 396"/>
                <a:gd name="T7" fmla="*/ 101 h 387"/>
                <a:gd name="T8" fmla="*/ 160 w 396"/>
                <a:gd name="T9" fmla="*/ 0 h 387"/>
                <a:gd name="T10" fmla="*/ 235 w 396"/>
                <a:gd name="T11" fmla="*/ 0 h 387"/>
                <a:gd name="T12" fmla="*/ 396 w 396"/>
                <a:gd name="T13" fmla="*/ 387 h 387"/>
                <a:gd name="T14" fmla="*/ 308 w 396"/>
                <a:gd name="T15" fmla="*/ 387 h 387"/>
                <a:gd name="T16" fmla="*/ 272 w 396"/>
                <a:gd name="T17" fmla="*/ 301 h 387"/>
                <a:gd name="T18" fmla="*/ 121 w 396"/>
                <a:gd name="T19" fmla="*/ 301 h 387"/>
                <a:gd name="T20" fmla="*/ 85 w 396"/>
                <a:gd name="T21" fmla="*/ 387 h 387"/>
                <a:gd name="T22" fmla="*/ 0 w 396"/>
                <a:gd name="T23" fmla="*/ 387 h 387"/>
                <a:gd name="T24" fmla="*/ 160 w 396"/>
                <a:gd name="T2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387">
                  <a:moveTo>
                    <a:pt x="197" y="101"/>
                  </a:moveTo>
                  <a:lnTo>
                    <a:pt x="145" y="227"/>
                  </a:lnTo>
                  <a:lnTo>
                    <a:pt x="248" y="227"/>
                  </a:lnTo>
                  <a:lnTo>
                    <a:pt x="197" y="101"/>
                  </a:lnTo>
                  <a:close/>
                  <a:moveTo>
                    <a:pt x="160" y="0"/>
                  </a:moveTo>
                  <a:lnTo>
                    <a:pt x="235" y="0"/>
                  </a:lnTo>
                  <a:lnTo>
                    <a:pt x="396" y="387"/>
                  </a:lnTo>
                  <a:lnTo>
                    <a:pt x="308" y="387"/>
                  </a:lnTo>
                  <a:lnTo>
                    <a:pt x="272" y="301"/>
                  </a:lnTo>
                  <a:lnTo>
                    <a:pt x="121" y="301"/>
                  </a:lnTo>
                  <a:lnTo>
                    <a:pt x="85" y="387"/>
                  </a:lnTo>
                  <a:lnTo>
                    <a:pt x="0" y="387"/>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40" name="Freeform 23"/>
            <p:cNvSpPr>
              <a:spLocks/>
            </p:cNvSpPr>
            <p:nvPr/>
          </p:nvSpPr>
          <p:spPr bwMode="auto">
            <a:xfrm>
              <a:off x="-306388" y="3752851"/>
              <a:ext cx="368300" cy="306388"/>
            </a:xfrm>
            <a:custGeom>
              <a:avLst/>
              <a:gdLst>
                <a:gd name="T0" fmla="*/ 0 w 464"/>
                <a:gd name="T1" fmla="*/ 0 h 387"/>
                <a:gd name="T2" fmla="*/ 464 w 464"/>
                <a:gd name="T3" fmla="*/ 0 h 387"/>
                <a:gd name="T4" fmla="*/ 464 w 464"/>
                <a:gd name="T5" fmla="*/ 387 h 387"/>
                <a:gd name="T6" fmla="*/ 284 w 464"/>
                <a:gd name="T7" fmla="*/ 387 h 387"/>
                <a:gd name="T8" fmla="*/ 284 w 464"/>
                <a:gd name="T9" fmla="*/ 155 h 387"/>
                <a:gd name="T10" fmla="*/ 181 w 464"/>
                <a:gd name="T11" fmla="*/ 155 h 387"/>
                <a:gd name="T12" fmla="*/ 181 w 464"/>
                <a:gd name="T13" fmla="*/ 387 h 387"/>
                <a:gd name="T14" fmla="*/ 0 w 464"/>
                <a:gd name="T15" fmla="*/ 387 h 387"/>
                <a:gd name="T16" fmla="*/ 0 w 464"/>
                <a:gd name="T17"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387">
                  <a:moveTo>
                    <a:pt x="0" y="0"/>
                  </a:moveTo>
                  <a:lnTo>
                    <a:pt x="464" y="0"/>
                  </a:lnTo>
                  <a:lnTo>
                    <a:pt x="464" y="387"/>
                  </a:lnTo>
                  <a:lnTo>
                    <a:pt x="284" y="387"/>
                  </a:lnTo>
                  <a:lnTo>
                    <a:pt x="284" y="155"/>
                  </a:lnTo>
                  <a:lnTo>
                    <a:pt x="181" y="155"/>
                  </a:lnTo>
                  <a:lnTo>
                    <a:pt x="181" y="387"/>
                  </a:lnTo>
                  <a:lnTo>
                    <a:pt x="0" y="3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41" name="Freeform 24"/>
            <p:cNvSpPr>
              <a:spLocks noEditPoints="1"/>
            </p:cNvSpPr>
            <p:nvPr/>
          </p:nvSpPr>
          <p:spPr bwMode="auto">
            <a:xfrm>
              <a:off x="1763712" y="3822701"/>
              <a:ext cx="77788" cy="76200"/>
            </a:xfrm>
            <a:custGeom>
              <a:avLst/>
              <a:gdLst>
                <a:gd name="T0" fmla="*/ 39 w 98"/>
                <a:gd name="T1" fmla="*/ 44 h 97"/>
                <a:gd name="T2" fmla="*/ 54 w 98"/>
                <a:gd name="T3" fmla="*/ 44 h 97"/>
                <a:gd name="T4" fmla="*/ 61 w 98"/>
                <a:gd name="T5" fmla="*/ 43 h 97"/>
                <a:gd name="T6" fmla="*/ 62 w 98"/>
                <a:gd name="T7" fmla="*/ 39 h 97"/>
                <a:gd name="T8" fmla="*/ 62 w 98"/>
                <a:gd name="T9" fmla="*/ 33 h 97"/>
                <a:gd name="T10" fmla="*/ 59 w 98"/>
                <a:gd name="T11" fmla="*/ 28 h 97"/>
                <a:gd name="T12" fmla="*/ 51 w 98"/>
                <a:gd name="T13" fmla="*/ 26 h 97"/>
                <a:gd name="T14" fmla="*/ 31 w 98"/>
                <a:gd name="T15" fmla="*/ 20 h 97"/>
                <a:gd name="T16" fmla="*/ 59 w 98"/>
                <a:gd name="T17" fmla="*/ 20 h 97"/>
                <a:gd name="T18" fmla="*/ 67 w 98"/>
                <a:gd name="T19" fmla="*/ 25 h 97"/>
                <a:gd name="T20" fmla="*/ 72 w 98"/>
                <a:gd name="T21" fmla="*/ 31 h 97"/>
                <a:gd name="T22" fmla="*/ 72 w 98"/>
                <a:gd name="T23" fmla="*/ 41 h 97"/>
                <a:gd name="T24" fmla="*/ 67 w 98"/>
                <a:gd name="T25" fmla="*/ 48 h 97"/>
                <a:gd name="T26" fmla="*/ 57 w 98"/>
                <a:gd name="T27" fmla="*/ 51 h 97"/>
                <a:gd name="T28" fmla="*/ 64 w 98"/>
                <a:gd name="T29" fmla="*/ 77 h 97"/>
                <a:gd name="T30" fmla="*/ 39 w 98"/>
                <a:gd name="T31" fmla="*/ 53 h 97"/>
                <a:gd name="T32" fmla="*/ 31 w 98"/>
                <a:gd name="T33" fmla="*/ 77 h 97"/>
                <a:gd name="T34" fmla="*/ 49 w 98"/>
                <a:gd name="T35" fmla="*/ 7 h 97"/>
                <a:gd name="T36" fmla="*/ 33 w 98"/>
                <a:gd name="T37" fmla="*/ 10 h 97"/>
                <a:gd name="T38" fmla="*/ 22 w 98"/>
                <a:gd name="T39" fmla="*/ 18 h 97"/>
                <a:gd name="T40" fmla="*/ 12 w 98"/>
                <a:gd name="T41" fmla="*/ 31 h 97"/>
                <a:gd name="T42" fmla="*/ 10 w 98"/>
                <a:gd name="T43" fmla="*/ 48 h 97"/>
                <a:gd name="T44" fmla="*/ 12 w 98"/>
                <a:gd name="T45" fmla="*/ 64 h 97"/>
                <a:gd name="T46" fmla="*/ 22 w 98"/>
                <a:gd name="T47" fmla="*/ 77 h 97"/>
                <a:gd name="T48" fmla="*/ 33 w 98"/>
                <a:gd name="T49" fmla="*/ 87 h 97"/>
                <a:gd name="T50" fmla="*/ 49 w 98"/>
                <a:gd name="T51" fmla="*/ 90 h 97"/>
                <a:gd name="T52" fmla="*/ 66 w 98"/>
                <a:gd name="T53" fmla="*/ 87 h 97"/>
                <a:gd name="T54" fmla="*/ 77 w 98"/>
                <a:gd name="T55" fmla="*/ 77 h 97"/>
                <a:gd name="T56" fmla="*/ 85 w 98"/>
                <a:gd name="T57" fmla="*/ 64 h 97"/>
                <a:gd name="T58" fmla="*/ 88 w 98"/>
                <a:gd name="T59" fmla="*/ 48 h 97"/>
                <a:gd name="T60" fmla="*/ 85 w 98"/>
                <a:gd name="T61" fmla="*/ 31 h 97"/>
                <a:gd name="T62" fmla="*/ 77 w 98"/>
                <a:gd name="T63" fmla="*/ 18 h 97"/>
                <a:gd name="T64" fmla="*/ 66 w 98"/>
                <a:gd name="T65" fmla="*/ 10 h 97"/>
                <a:gd name="T66" fmla="*/ 49 w 98"/>
                <a:gd name="T67" fmla="*/ 7 h 97"/>
                <a:gd name="T68" fmla="*/ 59 w 98"/>
                <a:gd name="T69" fmla="*/ 0 h 97"/>
                <a:gd name="T70" fmla="*/ 77 w 98"/>
                <a:gd name="T71" fmla="*/ 8 h 97"/>
                <a:gd name="T72" fmla="*/ 88 w 98"/>
                <a:gd name="T73" fmla="*/ 22 h 97"/>
                <a:gd name="T74" fmla="*/ 96 w 98"/>
                <a:gd name="T75" fmla="*/ 38 h 97"/>
                <a:gd name="T76" fmla="*/ 96 w 98"/>
                <a:gd name="T77" fmla="*/ 57 h 97"/>
                <a:gd name="T78" fmla="*/ 88 w 98"/>
                <a:gd name="T79" fmla="*/ 75 h 97"/>
                <a:gd name="T80" fmla="*/ 77 w 98"/>
                <a:gd name="T81" fmla="*/ 89 h 97"/>
                <a:gd name="T82" fmla="*/ 59 w 98"/>
                <a:gd name="T83" fmla="*/ 95 h 97"/>
                <a:gd name="T84" fmla="*/ 39 w 98"/>
                <a:gd name="T85" fmla="*/ 95 h 97"/>
                <a:gd name="T86" fmla="*/ 22 w 98"/>
                <a:gd name="T87" fmla="*/ 89 h 97"/>
                <a:gd name="T88" fmla="*/ 8 w 98"/>
                <a:gd name="T89" fmla="*/ 75 h 97"/>
                <a:gd name="T90" fmla="*/ 2 w 98"/>
                <a:gd name="T91" fmla="*/ 57 h 97"/>
                <a:gd name="T92" fmla="*/ 2 w 98"/>
                <a:gd name="T93" fmla="*/ 38 h 97"/>
                <a:gd name="T94" fmla="*/ 8 w 98"/>
                <a:gd name="T95" fmla="*/ 22 h 97"/>
                <a:gd name="T96" fmla="*/ 22 w 98"/>
                <a:gd name="T97" fmla="*/ 8 h 97"/>
                <a:gd name="T98" fmla="*/ 39 w 98"/>
                <a:gd name="T9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97">
                  <a:moveTo>
                    <a:pt x="39" y="26"/>
                  </a:moveTo>
                  <a:lnTo>
                    <a:pt x="39" y="44"/>
                  </a:lnTo>
                  <a:lnTo>
                    <a:pt x="48" y="44"/>
                  </a:lnTo>
                  <a:lnTo>
                    <a:pt x="54" y="44"/>
                  </a:lnTo>
                  <a:lnTo>
                    <a:pt x="59" y="44"/>
                  </a:lnTo>
                  <a:lnTo>
                    <a:pt x="61" y="43"/>
                  </a:lnTo>
                  <a:lnTo>
                    <a:pt x="62" y="41"/>
                  </a:lnTo>
                  <a:lnTo>
                    <a:pt x="62" y="39"/>
                  </a:lnTo>
                  <a:lnTo>
                    <a:pt x="64" y="36"/>
                  </a:lnTo>
                  <a:lnTo>
                    <a:pt x="62" y="33"/>
                  </a:lnTo>
                  <a:lnTo>
                    <a:pt x="62" y="31"/>
                  </a:lnTo>
                  <a:lnTo>
                    <a:pt x="59" y="28"/>
                  </a:lnTo>
                  <a:lnTo>
                    <a:pt x="56" y="28"/>
                  </a:lnTo>
                  <a:lnTo>
                    <a:pt x="51" y="26"/>
                  </a:lnTo>
                  <a:lnTo>
                    <a:pt x="39" y="26"/>
                  </a:lnTo>
                  <a:close/>
                  <a:moveTo>
                    <a:pt x="31" y="20"/>
                  </a:moveTo>
                  <a:lnTo>
                    <a:pt x="52" y="20"/>
                  </a:lnTo>
                  <a:lnTo>
                    <a:pt x="59" y="20"/>
                  </a:lnTo>
                  <a:lnTo>
                    <a:pt x="64" y="22"/>
                  </a:lnTo>
                  <a:lnTo>
                    <a:pt x="67" y="25"/>
                  </a:lnTo>
                  <a:lnTo>
                    <a:pt x="70" y="26"/>
                  </a:lnTo>
                  <a:lnTo>
                    <a:pt x="72" y="31"/>
                  </a:lnTo>
                  <a:lnTo>
                    <a:pt x="72" y="36"/>
                  </a:lnTo>
                  <a:lnTo>
                    <a:pt x="72" y="41"/>
                  </a:lnTo>
                  <a:lnTo>
                    <a:pt x="70" y="44"/>
                  </a:lnTo>
                  <a:lnTo>
                    <a:pt x="67" y="48"/>
                  </a:lnTo>
                  <a:lnTo>
                    <a:pt x="62" y="51"/>
                  </a:lnTo>
                  <a:lnTo>
                    <a:pt x="57" y="51"/>
                  </a:lnTo>
                  <a:lnTo>
                    <a:pt x="74" y="77"/>
                  </a:lnTo>
                  <a:lnTo>
                    <a:pt x="64" y="77"/>
                  </a:lnTo>
                  <a:lnTo>
                    <a:pt x="49" y="53"/>
                  </a:lnTo>
                  <a:lnTo>
                    <a:pt x="39" y="53"/>
                  </a:lnTo>
                  <a:lnTo>
                    <a:pt x="39" y="77"/>
                  </a:lnTo>
                  <a:lnTo>
                    <a:pt x="31" y="77"/>
                  </a:lnTo>
                  <a:lnTo>
                    <a:pt x="31" y="20"/>
                  </a:lnTo>
                  <a:close/>
                  <a:moveTo>
                    <a:pt x="49" y="7"/>
                  </a:moveTo>
                  <a:lnTo>
                    <a:pt x="41" y="8"/>
                  </a:lnTo>
                  <a:lnTo>
                    <a:pt x="33" y="10"/>
                  </a:lnTo>
                  <a:lnTo>
                    <a:pt x="26" y="13"/>
                  </a:lnTo>
                  <a:lnTo>
                    <a:pt x="22" y="18"/>
                  </a:lnTo>
                  <a:lnTo>
                    <a:pt x="17" y="25"/>
                  </a:lnTo>
                  <a:lnTo>
                    <a:pt x="12" y="31"/>
                  </a:lnTo>
                  <a:lnTo>
                    <a:pt x="10" y="39"/>
                  </a:lnTo>
                  <a:lnTo>
                    <a:pt x="10" y="48"/>
                  </a:lnTo>
                  <a:lnTo>
                    <a:pt x="10" y="56"/>
                  </a:lnTo>
                  <a:lnTo>
                    <a:pt x="12" y="64"/>
                  </a:lnTo>
                  <a:lnTo>
                    <a:pt x="17" y="72"/>
                  </a:lnTo>
                  <a:lnTo>
                    <a:pt x="22" y="77"/>
                  </a:lnTo>
                  <a:lnTo>
                    <a:pt x="26" y="82"/>
                  </a:lnTo>
                  <a:lnTo>
                    <a:pt x="33" y="87"/>
                  </a:lnTo>
                  <a:lnTo>
                    <a:pt x="41" y="89"/>
                  </a:lnTo>
                  <a:lnTo>
                    <a:pt x="49" y="90"/>
                  </a:lnTo>
                  <a:lnTo>
                    <a:pt x="57" y="89"/>
                  </a:lnTo>
                  <a:lnTo>
                    <a:pt x="66" y="87"/>
                  </a:lnTo>
                  <a:lnTo>
                    <a:pt x="72" y="82"/>
                  </a:lnTo>
                  <a:lnTo>
                    <a:pt x="77" y="77"/>
                  </a:lnTo>
                  <a:lnTo>
                    <a:pt x="82" y="72"/>
                  </a:lnTo>
                  <a:lnTo>
                    <a:pt x="85" y="64"/>
                  </a:lnTo>
                  <a:lnTo>
                    <a:pt x="88" y="56"/>
                  </a:lnTo>
                  <a:lnTo>
                    <a:pt x="88" y="48"/>
                  </a:lnTo>
                  <a:lnTo>
                    <a:pt x="88" y="39"/>
                  </a:lnTo>
                  <a:lnTo>
                    <a:pt x="85" y="31"/>
                  </a:lnTo>
                  <a:lnTo>
                    <a:pt x="82" y="25"/>
                  </a:lnTo>
                  <a:lnTo>
                    <a:pt x="77" y="18"/>
                  </a:lnTo>
                  <a:lnTo>
                    <a:pt x="72" y="13"/>
                  </a:lnTo>
                  <a:lnTo>
                    <a:pt x="66" y="10"/>
                  </a:lnTo>
                  <a:lnTo>
                    <a:pt x="57" y="8"/>
                  </a:lnTo>
                  <a:lnTo>
                    <a:pt x="49" y="7"/>
                  </a:lnTo>
                  <a:close/>
                  <a:moveTo>
                    <a:pt x="49" y="0"/>
                  </a:moveTo>
                  <a:lnTo>
                    <a:pt x="59" y="0"/>
                  </a:lnTo>
                  <a:lnTo>
                    <a:pt x="67" y="4"/>
                  </a:lnTo>
                  <a:lnTo>
                    <a:pt x="77" y="8"/>
                  </a:lnTo>
                  <a:lnTo>
                    <a:pt x="83" y="13"/>
                  </a:lnTo>
                  <a:lnTo>
                    <a:pt x="88" y="22"/>
                  </a:lnTo>
                  <a:lnTo>
                    <a:pt x="93" y="30"/>
                  </a:lnTo>
                  <a:lnTo>
                    <a:pt x="96" y="38"/>
                  </a:lnTo>
                  <a:lnTo>
                    <a:pt x="98" y="48"/>
                  </a:lnTo>
                  <a:lnTo>
                    <a:pt x="96" y="57"/>
                  </a:lnTo>
                  <a:lnTo>
                    <a:pt x="93" y="67"/>
                  </a:lnTo>
                  <a:lnTo>
                    <a:pt x="88" y="75"/>
                  </a:lnTo>
                  <a:lnTo>
                    <a:pt x="83" y="82"/>
                  </a:lnTo>
                  <a:lnTo>
                    <a:pt x="77" y="89"/>
                  </a:lnTo>
                  <a:lnTo>
                    <a:pt x="67" y="93"/>
                  </a:lnTo>
                  <a:lnTo>
                    <a:pt x="59" y="95"/>
                  </a:lnTo>
                  <a:lnTo>
                    <a:pt x="49" y="97"/>
                  </a:lnTo>
                  <a:lnTo>
                    <a:pt x="39" y="95"/>
                  </a:lnTo>
                  <a:lnTo>
                    <a:pt x="31" y="93"/>
                  </a:lnTo>
                  <a:lnTo>
                    <a:pt x="22" y="89"/>
                  </a:lnTo>
                  <a:lnTo>
                    <a:pt x="15" y="82"/>
                  </a:lnTo>
                  <a:lnTo>
                    <a:pt x="8" y="75"/>
                  </a:lnTo>
                  <a:lnTo>
                    <a:pt x="5" y="67"/>
                  </a:lnTo>
                  <a:lnTo>
                    <a:pt x="2" y="57"/>
                  </a:lnTo>
                  <a:lnTo>
                    <a:pt x="0" y="48"/>
                  </a:lnTo>
                  <a:lnTo>
                    <a:pt x="2" y="38"/>
                  </a:lnTo>
                  <a:lnTo>
                    <a:pt x="5" y="30"/>
                  </a:lnTo>
                  <a:lnTo>
                    <a:pt x="8" y="22"/>
                  </a:lnTo>
                  <a:lnTo>
                    <a:pt x="15" y="13"/>
                  </a:lnTo>
                  <a:lnTo>
                    <a:pt x="22" y="8"/>
                  </a:lnTo>
                  <a:lnTo>
                    <a:pt x="31" y="4"/>
                  </a:lnTo>
                  <a:lnTo>
                    <a:pt x="39" y="0"/>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gr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743915" cy="2286000"/>
          </a:xfrm>
          <a:prstGeom prst="rect">
            <a:avLst/>
          </a:prstGeom>
        </p:spPr>
      </p:pic>
      <p:sp>
        <p:nvSpPr>
          <p:cNvPr id="4" name="Text Placeholder 3"/>
          <p:cNvSpPr>
            <a:spLocks noGrp="1"/>
          </p:cNvSpPr>
          <p:nvPr>
            <p:ph type="body" sz="quarter" idx="11" hasCustomPrompt="1"/>
          </p:nvPr>
        </p:nvSpPr>
        <p:spPr>
          <a:xfrm>
            <a:off x="946066" y="5164055"/>
            <a:ext cx="9561128" cy="381000"/>
          </a:xfrm>
          <a:prstGeom prst="rect">
            <a:avLst/>
          </a:prstGeom>
        </p:spPr>
        <p:txBody>
          <a:bodyPr>
            <a:noAutofit/>
          </a:bodyPr>
          <a:lstStyle>
            <a:lvl1pPr marL="0" indent="0">
              <a:buNone/>
              <a:defRPr lang="en-US" sz="2000" kern="1200" dirty="0" smtClean="0">
                <a:solidFill>
                  <a:schemeClr val="tx1"/>
                </a:solidFill>
                <a:latin typeface="+mn-lt"/>
                <a:ea typeface="+mn-ea"/>
                <a:cs typeface="+mn-cs"/>
              </a:defRPr>
            </a:lvl1pPr>
          </a:lstStyle>
          <a:p>
            <a:r>
              <a:rPr lang="en-US" dirty="0" smtClean="0"/>
              <a:t>Speaker Name</a:t>
            </a:r>
            <a:endParaRPr lang="en-US" dirty="0"/>
          </a:p>
        </p:txBody>
      </p:sp>
      <p:sp>
        <p:nvSpPr>
          <p:cNvPr id="6" name="Text Placeholder 5"/>
          <p:cNvSpPr>
            <a:spLocks noGrp="1"/>
          </p:cNvSpPr>
          <p:nvPr>
            <p:ph type="body" sz="quarter" idx="12" hasCustomPrompt="1"/>
          </p:nvPr>
        </p:nvSpPr>
        <p:spPr>
          <a:xfrm>
            <a:off x="946066" y="5545321"/>
            <a:ext cx="9564624" cy="358522"/>
          </a:xfrm>
          <a:prstGeom prst="rect">
            <a:avLst/>
          </a:prstGeom>
        </p:spPr>
        <p:txBody>
          <a:bodyPr>
            <a:noAutofit/>
          </a:bodyPr>
          <a:lstStyle>
            <a:lvl1pPr marL="0" indent="0">
              <a:buNone/>
              <a:defRPr lang="en-US" sz="1800" kern="1200" dirty="0" smtClean="0">
                <a:solidFill>
                  <a:schemeClr val="tx1"/>
                </a:solidFill>
                <a:latin typeface="+mn-lt"/>
                <a:ea typeface="+mn-ea"/>
                <a:cs typeface="+mn-cs"/>
              </a:defRPr>
            </a:lvl1pPr>
          </a:lstStyle>
          <a:p>
            <a:r>
              <a:rPr lang="en-US" dirty="0" smtClean="0"/>
              <a:t>Speaker Title</a:t>
            </a:r>
            <a:endParaRPr lang="en-US" dirty="0"/>
          </a:p>
        </p:txBody>
      </p:sp>
    </p:spTree>
    <p:extLst>
      <p:ext uri="{BB962C8B-B14F-4D97-AF65-F5344CB8AC3E}">
        <p14:creationId xmlns:p14="http://schemas.microsoft.com/office/powerpoint/2010/main" val="402453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8" name="Text Placeholder 2"/>
          <p:cNvSpPr>
            <a:spLocks noGrp="1"/>
          </p:cNvSpPr>
          <p:nvPr>
            <p:ph type="body" idx="11" hasCustomPrompt="1"/>
          </p:nvPr>
        </p:nvSpPr>
        <p:spPr bwMode="gray">
          <a:xfrm>
            <a:off x="275798" y="1106419"/>
            <a:ext cx="11580922" cy="402341"/>
          </a:xfrm>
          <a:prstGeom prst="rect">
            <a:avLst/>
          </a:prstGeo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88355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9"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230690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60773" y="1727825"/>
            <a:ext cx="5637107" cy="46323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8" name="Content Placeholder 4"/>
          <p:cNvSpPr>
            <a:spLocks noGrp="1"/>
          </p:cNvSpPr>
          <p:nvPr>
            <p:ph sz="quarter" idx="11"/>
          </p:nvPr>
        </p:nvSpPr>
        <p:spPr>
          <a:xfrm>
            <a:off x="6158653" y="1727825"/>
            <a:ext cx="5637107" cy="46323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8765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60773" y="1727825"/>
            <a:ext cx="5637107" cy="441389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8" name="Content Placeholder 4"/>
          <p:cNvSpPr>
            <a:spLocks noGrp="1"/>
          </p:cNvSpPr>
          <p:nvPr>
            <p:ph sz="quarter" idx="11"/>
          </p:nvPr>
        </p:nvSpPr>
        <p:spPr>
          <a:xfrm>
            <a:off x="6158653" y="1727825"/>
            <a:ext cx="5637107" cy="441389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idx="12" hasCustomPrompt="1"/>
          </p:nvPr>
        </p:nvSpPr>
        <p:spPr bwMode="gray">
          <a:xfrm>
            <a:off x="275798" y="1106419"/>
            <a:ext cx="11397445" cy="400109"/>
          </a:xfrm>
          <a:prstGeom prst="rect">
            <a:avLst/>
          </a:prstGeo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96219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263030" y="1733423"/>
            <a:ext cx="3779520" cy="4480055"/>
          </a:xfrm>
          <a:prstGeom prst="rect">
            <a:avLst/>
          </a:prstGeom>
        </p:spPr>
        <p:txBody>
          <a:bodyPr wrap="square" lIns="91521">
            <a:noAutofit/>
          </a:bodyPr>
          <a:lstStyle>
            <a:lvl1pPr>
              <a:defRPr sz="22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39"/>
          <p:cNvSpPr>
            <a:spLocks noGrp="1"/>
          </p:cNvSpPr>
          <p:nvPr>
            <p:ph sz="quarter" idx="17"/>
          </p:nvPr>
        </p:nvSpPr>
        <p:spPr bwMode="gray">
          <a:xfrm>
            <a:off x="4089395" y="1733423"/>
            <a:ext cx="3779520" cy="4480055"/>
          </a:xfrm>
          <a:prstGeom prst="rect">
            <a:avLst/>
          </a:prstGeom>
        </p:spPr>
        <p:txBody>
          <a:bodyPr wrap="square" lIns="91521">
            <a:noAutofit/>
          </a:bodyPr>
          <a:lstStyle>
            <a:lvl1pPr>
              <a:defRPr sz="22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9"/>
          <p:cNvSpPr>
            <a:spLocks noGrp="1"/>
          </p:cNvSpPr>
          <p:nvPr>
            <p:ph sz="quarter" idx="18"/>
          </p:nvPr>
        </p:nvSpPr>
        <p:spPr bwMode="gray">
          <a:xfrm>
            <a:off x="7915762" y="1733423"/>
            <a:ext cx="3779520" cy="4480055"/>
          </a:xfrm>
          <a:prstGeom prst="rect">
            <a:avLst/>
          </a:prstGeom>
        </p:spPr>
        <p:txBody>
          <a:bodyPr wrap="square" lIns="91521">
            <a:noAutofit/>
          </a:bodyPr>
          <a:lstStyle>
            <a:lvl1pPr>
              <a:defRPr sz="22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263032" y="240330"/>
            <a:ext cx="11432249" cy="904795"/>
          </a:xfrm>
        </p:spPr>
        <p:txBody>
          <a:bodyPr wrap="square" lIns="91521">
            <a:noAutofit/>
          </a:bodyPr>
          <a:lstStyle>
            <a:lvl1pPr>
              <a:defRPr sz="3000"/>
            </a:lvl1pPr>
          </a:lstStyle>
          <a:p>
            <a:r>
              <a:rPr lang="en-US" dirty="0" smtClean="0"/>
              <a:t>Click to Edit Master Title Style</a:t>
            </a:r>
            <a:endParaRPr lang="en-US" dirty="0"/>
          </a:p>
        </p:txBody>
      </p:sp>
      <p:sp>
        <p:nvSpPr>
          <p:cNvPr id="41" name="Text Placeholder 2"/>
          <p:cNvSpPr>
            <a:spLocks noGrp="1"/>
          </p:cNvSpPr>
          <p:nvPr>
            <p:ph type="body" idx="10" hasCustomPrompt="1"/>
          </p:nvPr>
        </p:nvSpPr>
        <p:spPr bwMode="gray">
          <a:xfrm>
            <a:off x="275798" y="1106419"/>
            <a:ext cx="11397445" cy="400109"/>
          </a:xfrm>
          <a:prstGeom prst="rect">
            <a:avLst/>
          </a:prstGeo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2"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305612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Quad">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2" y="240330"/>
            <a:ext cx="11432249" cy="904795"/>
          </a:xfrm>
        </p:spPr>
        <p:txBody>
          <a:bodyPr lIns="91521">
            <a:noAutofit/>
          </a:bodyPr>
          <a:lstStyle>
            <a:lvl1pPr>
              <a:defRPr sz="3000"/>
            </a:lvl1pPr>
          </a:lstStyle>
          <a:p>
            <a:r>
              <a:rPr lang="en-US" dirty="0" smtClean="0"/>
              <a:t>Click to Edit Master Title Style</a:t>
            </a:r>
            <a:endParaRPr lang="en-US" dirty="0"/>
          </a:p>
        </p:txBody>
      </p:sp>
      <p:sp>
        <p:nvSpPr>
          <p:cNvPr id="79" name="Content Placeholder 39"/>
          <p:cNvSpPr>
            <a:spLocks noGrp="1"/>
          </p:cNvSpPr>
          <p:nvPr>
            <p:ph sz="quarter" idx="15"/>
          </p:nvPr>
        </p:nvSpPr>
        <p:spPr bwMode="gray">
          <a:xfrm>
            <a:off x="263032" y="1733425"/>
            <a:ext cx="5571050" cy="2091765"/>
          </a:xfrm>
          <a:prstGeom prst="rect">
            <a:avLst/>
          </a:prstGeom>
        </p:spPr>
        <p:txBody>
          <a:bodyPr lIns="91521">
            <a:noAutofit/>
          </a:bodyPr>
          <a:lstStyle>
            <a:lvl1pPr>
              <a:defRPr sz="22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0" name="Content Placeholder 3"/>
          <p:cNvSpPr>
            <a:spLocks noGrp="1"/>
          </p:cNvSpPr>
          <p:nvPr>
            <p:ph sz="quarter" idx="14"/>
          </p:nvPr>
        </p:nvSpPr>
        <p:spPr>
          <a:xfrm>
            <a:off x="6242265" y="1733552"/>
            <a:ext cx="5571964" cy="2091704"/>
          </a:xfrm>
          <a:prstGeom prst="rect">
            <a:avLst/>
          </a:prstGeom>
        </p:spPr>
        <p:txBody>
          <a:bodyPr lIns="91521">
            <a:noAutofit/>
          </a:bodyPr>
          <a:lstStyle>
            <a:lvl1pPr>
              <a:defRPr sz="22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1" name="Content Placeholder 39"/>
          <p:cNvSpPr>
            <a:spLocks noGrp="1"/>
          </p:cNvSpPr>
          <p:nvPr>
            <p:ph sz="quarter" idx="20"/>
          </p:nvPr>
        </p:nvSpPr>
        <p:spPr bwMode="gray">
          <a:xfrm>
            <a:off x="263032" y="4121713"/>
            <a:ext cx="5571050" cy="2091765"/>
          </a:xfrm>
          <a:prstGeom prst="rect">
            <a:avLst/>
          </a:prstGeom>
        </p:spPr>
        <p:txBody>
          <a:bodyPr lIns="91521">
            <a:noAutofit/>
          </a:bodyPr>
          <a:lstStyle>
            <a:lvl1pPr>
              <a:defRPr sz="22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2" name="Content Placeholder 3"/>
          <p:cNvSpPr>
            <a:spLocks noGrp="1"/>
          </p:cNvSpPr>
          <p:nvPr>
            <p:ph sz="quarter" idx="21"/>
          </p:nvPr>
        </p:nvSpPr>
        <p:spPr>
          <a:xfrm>
            <a:off x="6242265" y="4121841"/>
            <a:ext cx="5571964" cy="2091704"/>
          </a:xfrm>
          <a:prstGeom prst="rect">
            <a:avLst/>
          </a:prstGeom>
        </p:spPr>
        <p:txBody>
          <a:bodyPr lIns="91521">
            <a:noAutofit/>
          </a:bodyPr>
          <a:lstStyle>
            <a:lvl1pPr>
              <a:defRPr sz="22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idx="10" hasCustomPrompt="1"/>
          </p:nvPr>
        </p:nvSpPr>
        <p:spPr bwMode="gray">
          <a:xfrm>
            <a:off x="275798" y="1106419"/>
            <a:ext cx="11397445" cy="400109"/>
          </a:xfrm>
          <a:prstGeom prst="rect">
            <a:avLst/>
          </a:prstGeo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12"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3"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40524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6242262" y="1733550"/>
            <a:ext cx="5571967" cy="2235708"/>
          </a:xfrm>
        </p:spPr>
        <p:txBody>
          <a:bodyPr lIns="91521" tIns="45761" rIns="91521" bIns="45761" anchor="b">
            <a:noAutofit/>
          </a:bodyPr>
          <a:lstStyle>
            <a:lvl1pPr algn="l">
              <a:lnSpc>
                <a:spcPct val="80000"/>
              </a:lnSpc>
              <a:defRPr sz="4800" b="0" cap="none" baseline="0">
                <a:solidFill>
                  <a:schemeClr val="tx1"/>
                </a:solidFill>
              </a:defRPr>
            </a:lvl1pPr>
          </a:lstStyle>
          <a:p>
            <a:r>
              <a:rPr lang="en-US" dirty="0" smtClean="0"/>
              <a:t>Click To Edit Master Title Style</a:t>
            </a:r>
            <a:endParaRPr lang="en-US" dirty="0"/>
          </a:p>
        </p:txBody>
      </p:sp>
      <p:sp>
        <p:nvSpPr>
          <p:cNvPr id="10" name="Text Placeholder 2"/>
          <p:cNvSpPr>
            <a:spLocks noGrp="1"/>
          </p:cNvSpPr>
          <p:nvPr>
            <p:ph type="body" idx="1" hasCustomPrompt="1"/>
          </p:nvPr>
        </p:nvSpPr>
        <p:spPr bwMode="gray">
          <a:xfrm>
            <a:off x="6242261" y="4006793"/>
            <a:ext cx="5571967" cy="492443"/>
          </a:xfrm>
          <a:prstGeom prst="rect">
            <a:avLst/>
          </a:prstGeom>
        </p:spPr>
        <p:txBody>
          <a:bodyPr lIns="91521" tIns="45761" rIns="91521" bIns="45761" anchor="t">
            <a:noAutofit/>
          </a:bodyPr>
          <a:lstStyle>
            <a:lvl1pPr marL="0" indent="0">
              <a:buNone/>
              <a:defRPr sz="2600" cap="none" baseline="0">
                <a:solidFill>
                  <a:schemeClr val="accent1"/>
                </a:solidFill>
              </a:defRPr>
            </a:lvl1pPr>
            <a:lvl2pPr marL="457608" indent="0">
              <a:buNone/>
              <a:defRPr sz="1900">
                <a:solidFill>
                  <a:schemeClr val="tx1">
                    <a:tint val="75000"/>
                  </a:schemeClr>
                </a:solidFill>
              </a:defRPr>
            </a:lvl2pPr>
            <a:lvl3pPr marL="915216" indent="0">
              <a:buNone/>
              <a:defRPr sz="1600">
                <a:solidFill>
                  <a:schemeClr val="tx1">
                    <a:tint val="75000"/>
                  </a:schemeClr>
                </a:solidFill>
              </a:defRPr>
            </a:lvl3pPr>
            <a:lvl4pPr marL="1372822" indent="0">
              <a:buNone/>
              <a:defRPr sz="1500">
                <a:solidFill>
                  <a:schemeClr val="tx1">
                    <a:tint val="75000"/>
                  </a:schemeClr>
                </a:solidFill>
              </a:defRPr>
            </a:lvl4pPr>
            <a:lvl5pPr marL="1830430" indent="0">
              <a:buNone/>
              <a:defRPr sz="1500">
                <a:solidFill>
                  <a:schemeClr val="tx1">
                    <a:tint val="75000"/>
                  </a:schemeClr>
                </a:solidFill>
              </a:defRPr>
            </a:lvl5pPr>
            <a:lvl6pPr marL="2288038" indent="0">
              <a:buNone/>
              <a:defRPr sz="1500">
                <a:solidFill>
                  <a:schemeClr val="tx1">
                    <a:tint val="75000"/>
                  </a:schemeClr>
                </a:solidFill>
              </a:defRPr>
            </a:lvl6pPr>
            <a:lvl7pPr marL="2745646" indent="0">
              <a:buNone/>
              <a:defRPr sz="1500">
                <a:solidFill>
                  <a:schemeClr val="tx1">
                    <a:tint val="75000"/>
                  </a:schemeClr>
                </a:solidFill>
              </a:defRPr>
            </a:lvl7pPr>
            <a:lvl8pPr marL="3203253" indent="0">
              <a:buNone/>
              <a:defRPr sz="1500">
                <a:solidFill>
                  <a:schemeClr val="tx1">
                    <a:tint val="75000"/>
                  </a:schemeClr>
                </a:solidFill>
              </a:defRPr>
            </a:lvl8pPr>
            <a:lvl9pPr marL="3660861" indent="0">
              <a:buNone/>
              <a:defRPr sz="1500">
                <a:solidFill>
                  <a:schemeClr val="tx1">
                    <a:tint val="75000"/>
                  </a:schemeClr>
                </a:solidFill>
              </a:defRPr>
            </a:lvl9pPr>
          </a:lstStyle>
          <a:p>
            <a:pPr lvl="0"/>
            <a:r>
              <a:rPr lang="en-US" dirty="0" smtClean="0"/>
              <a:t>Click to edit master text styles</a:t>
            </a:r>
          </a:p>
        </p:txBody>
      </p:sp>
      <p:sp>
        <p:nvSpPr>
          <p:cNvPr id="8"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424024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Title 7"/>
          <p:cNvSpPr>
            <a:spLocks noGrp="1"/>
          </p:cNvSpPr>
          <p:nvPr>
            <p:ph type="title" hasCustomPrompt="1"/>
          </p:nvPr>
        </p:nvSpPr>
        <p:spPr bwMode="gray">
          <a:xfrm>
            <a:off x="1276683" y="193676"/>
            <a:ext cx="9612608" cy="4701053"/>
          </a:xfrm>
        </p:spPr>
        <p:txBody>
          <a:bodyPr wrap="square" lIns="91521" tIns="45761" rIns="91521" bIns="45761">
            <a:noAutofit/>
          </a:bodyPr>
          <a:lstStyle>
            <a:lvl1pPr marL="117579" indent="-117579">
              <a:lnSpc>
                <a:spcPct val="120000"/>
              </a:lnSpc>
              <a:defRPr sz="2600" b="0"/>
            </a:lvl1pPr>
          </a:lstStyle>
          <a:p>
            <a:r>
              <a:rPr lang="en-US" dirty="0" smtClean="0"/>
              <a:t>Click to Edit Quote</a:t>
            </a:r>
            <a:endParaRPr lang="en-US" dirty="0"/>
          </a:p>
        </p:txBody>
      </p:sp>
      <p:sp>
        <p:nvSpPr>
          <p:cNvPr id="29" name="Text Placeholder 2"/>
          <p:cNvSpPr>
            <a:spLocks noGrp="1"/>
          </p:cNvSpPr>
          <p:nvPr>
            <p:ph type="body" idx="1" hasCustomPrompt="1"/>
          </p:nvPr>
        </p:nvSpPr>
        <p:spPr bwMode="gray">
          <a:xfrm>
            <a:off x="1276683" y="5174130"/>
            <a:ext cx="9612608" cy="321628"/>
          </a:xfrm>
          <a:prstGeom prst="rect">
            <a:avLst/>
          </a:prstGeom>
        </p:spPr>
        <p:txBody>
          <a:bodyPr wrap="square" lIns="91521" tIns="45761" rIns="91521" bIns="45761" anchor="t">
            <a:noAutofit/>
          </a:bodyPr>
          <a:lstStyle>
            <a:lvl1pPr marL="0" indent="0" algn="l">
              <a:buNone/>
              <a:defRPr sz="2000" b="1" cap="none" baseline="0">
                <a:solidFill>
                  <a:schemeClr val="accent1"/>
                </a:solidFill>
              </a:defRPr>
            </a:lvl1pPr>
            <a:lvl2pPr marL="457608" indent="0">
              <a:buNone/>
              <a:defRPr sz="1900">
                <a:solidFill>
                  <a:schemeClr val="tx1">
                    <a:tint val="75000"/>
                  </a:schemeClr>
                </a:solidFill>
              </a:defRPr>
            </a:lvl2pPr>
            <a:lvl3pPr marL="915216" indent="0">
              <a:buNone/>
              <a:defRPr sz="1600">
                <a:solidFill>
                  <a:schemeClr val="tx1">
                    <a:tint val="75000"/>
                  </a:schemeClr>
                </a:solidFill>
              </a:defRPr>
            </a:lvl3pPr>
            <a:lvl4pPr marL="1372822" indent="0">
              <a:buNone/>
              <a:defRPr sz="1500">
                <a:solidFill>
                  <a:schemeClr val="tx1">
                    <a:tint val="75000"/>
                  </a:schemeClr>
                </a:solidFill>
              </a:defRPr>
            </a:lvl4pPr>
            <a:lvl5pPr marL="1830430" indent="0">
              <a:buNone/>
              <a:defRPr sz="1500">
                <a:solidFill>
                  <a:schemeClr val="tx1">
                    <a:tint val="75000"/>
                  </a:schemeClr>
                </a:solidFill>
              </a:defRPr>
            </a:lvl5pPr>
            <a:lvl6pPr marL="2288038" indent="0">
              <a:buNone/>
              <a:defRPr sz="1500">
                <a:solidFill>
                  <a:schemeClr val="tx1">
                    <a:tint val="75000"/>
                  </a:schemeClr>
                </a:solidFill>
              </a:defRPr>
            </a:lvl6pPr>
            <a:lvl7pPr marL="2745646" indent="0">
              <a:buNone/>
              <a:defRPr sz="1500">
                <a:solidFill>
                  <a:schemeClr val="tx1">
                    <a:tint val="75000"/>
                  </a:schemeClr>
                </a:solidFill>
              </a:defRPr>
            </a:lvl7pPr>
            <a:lvl8pPr marL="3203253" indent="0">
              <a:buNone/>
              <a:defRPr sz="1500">
                <a:solidFill>
                  <a:schemeClr val="tx1">
                    <a:tint val="75000"/>
                  </a:schemeClr>
                </a:solidFill>
              </a:defRPr>
            </a:lvl8pPr>
            <a:lvl9pPr marL="3660861" indent="0">
              <a:buNone/>
              <a:defRPr sz="1500">
                <a:solidFill>
                  <a:schemeClr val="tx1">
                    <a:tint val="75000"/>
                  </a:schemeClr>
                </a:solidFill>
              </a:defRPr>
            </a:lvl9pPr>
          </a:lstStyle>
          <a:p>
            <a:pPr lvl="0"/>
            <a:r>
              <a:rPr lang="en-US" dirty="0" smtClean="0"/>
              <a:t>Click to Edit Master Text Styles</a:t>
            </a:r>
          </a:p>
        </p:txBody>
      </p:sp>
      <p:sp>
        <p:nvSpPr>
          <p:cNvPr id="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0"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14120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8" name="Media Placeholder 2"/>
          <p:cNvSpPr>
            <a:spLocks noGrp="1"/>
          </p:cNvSpPr>
          <p:nvPr>
            <p:ph type="media" sz="quarter" idx="19" hasCustomPrompt="1"/>
          </p:nvPr>
        </p:nvSpPr>
        <p:spPr>
          <a:xfrm>
            <a:off x="1622849" y="566740"/>
            <a:ext cx="8946306" cy="5030787"/>
          </a:xfrm>
          <a:prstGeom prst="rect">
            <a:avLst/>
          </a:prstGeom>
        </p:spPr>
        <p:txBody>
          <a:bodyPr lIns="91521" tIns="45761" rIns="91521" bIns="45761" anchor="ctr">
            <a:noAutofit/>
          </a:bodyPr>
          <a:lstStyle>
            <a:lvl1pPr marL="0" indent="0" algn="ctr">
              <a:buNone/>
              <a:defRPr baseline="0"/>
            </a:lvl1pPr>
          </a:lstStyle>
          <a:p>
            <a:r>
              <a:rPr lang="en-US" dirty="0" smtClean="0"/>
              <a:t>Insert video here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14" name="Oval 13"/>
          <p:cNvSpPr>
            <a:spLocks/>
          </p:cNvSpPr>
          <p:nvPr userDrawn="1"/>
        </p:nvSpPr>
        <p:spPr>
          <a:xfrm>
            <a:off x="1624014" y="5642191"/>
            <a:ext cx="8943976" cy="95568"/>
          </a:xfrm>
          <a:prstGeom prst="ellipse">
            <a:avLst/>
          </a:prstGeom>
          <a:gradFill flip="none" rotWithShape="1">
            <a:gsLst>
              <a:gs pos="0">
                <a:srgbClr val="0067C5">
                  <a:lumMod val="10000"/>
                  <a:alpha val="34000"/>
                </a:srgbClr>
              </a:gs>
              <a:gs pos="100000">
                <a:schemeClr val="tx1">
                  <a:alpha val="0"/>
                </a:schemeClr>
              </a:gs>
            </a:gsLst>
            <a:path path="shape">
              <a:fillToRect l="50000" t="50000" r="50000" b="50000"/>
            </a:path>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solidFill>
                <a:prstClr val="white"/>
              </a:solidFill>
            </a:endParaRPr>
          </a:p>
        </p:txBody>
      </p:sp>
    </p:spTree>
    <p:extLst>
      <p:ext uri="{BB962C8B-B14F-4D97-AF65-F5344CB8AC3E}">
        <p14:creationId xmlns:p14="http://schemas.microsoft.com/office/powerpoint/2010/main" val="38371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60773" y="1727825"/>
            <a:ext cx="11595947" cy="46323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83033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fidentiality Notice">
    <p:spTree>
      <p:nvGrpSpPr>
        <p:cNvPr id="1" name=""/>
        <p:cNvGrpSpPr/>
        <p:nvPr/>
      </p:nvGrpSpPr>
      <p:grpSpPr>
        <a:xfrm>
          <a:off x="0" y="0"/>
          <a:ext cx="0" cy="0"/>
          <a:chOff x="0" y="0"/>
          <a:chExt cx="0" cy="0"/>
        </a:xfrm>
      </p:grpSpPr>
      <p:sp>
        <p:nvSpPr>
          <p:cNvPr id="17" name="Rectangle 16"/>
          <p:cNvSpPr/>
          <p:nvPr userDrawn="1"/>
        </p:nvSpPr>
        <p:spPr>
          <a:xfrm>
            <a:off x="1" y="0"/>
            <a:ext cx="12192000" cy="2286000"/>
          </a:xfrm>
          <a:prstGeom prst="rect">
            <a:avLst/>
          </a:prstGeom>
          <a:solidFill>
            <a:srgbClr val="66BE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5216">
              <a:lnSpc>
                <a:spcPct val="95000"/>
              </a:lnSpc>
            </a:pPr>
            <a:endParaRPr lang="en-US" sz="1900" dirty="0">
              <a:solidFill>
                <a:prstClr val="white"/>
              </a:solidFill>
            </a:endParaRP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743915" cy="2286000"/>
          </a:xfrm>
          <a:prstGeom prst="rect">
            <a:avLst/>
          </a:prstGeom>
        </p:spPr>
      </p:pic>
      <p:sp>
        <p:nvSpPr>
          <p:cNvPr id="3" name="Rectangle 2"/>
          <p:cNvSpPr/>
          <p:nvPr userDrawn="1"/>
        </p:nvSpPr>
        <p:spPr>
          <a:xfrm>
            <a:off x="960581" y="3040715"/>
            <a:ext cx="9997705" cy="2800767"/>
          </a:xfrm>
          <a:prstGeom prst="rect">
            <a:avLst/>
          </a:prstGeom>
        </p:spPr>
        <p:txBody>
          <a:bodyPr wrap="square">
            <a:spAutoFit/>
          </a:bodyPr>
          <a:lstStyle/>
          <a:p>
            <a:pPr marL="0" indent="0" defTabSz="915216"/>
            <a:r>
              <a:rPr lang="en-US" sz="1600" dirty="0" smtClean="0">
                <a:solidFill>
                  <a:srgbClr val="222222"/>
                </a:solidFill>
                <a:latin typeface="+mn-lt"/>
              </a:rPr>
              <a:t>The </a:t>
            </a:r>
            <a:r>
              <a:rPr lang="en-US" sz="1600" dirty="0">
                <a:solidFill>
                  <a:srgbClr val="222222"/>
                </a:solidFill>
                <a:latin typeface="+mn-lt"/>
              </a:rPr>
              <a:t>information in this presentation is confidential and proprietary to NetApp and may not be disclosed without the written permission of NetApp.</a:t>
            </a:r>
          </a:p>
          <a:p>
            <a:pPr marL="0" indent="0" defTabSz="915216"/>
            <a:r>
              <a:rPr lang="en-US" sz="1600" dirty="0">
                <a:solidFill>
                  <a:srgbClr val="222222"/>
                </a:solidFill>
                <a:latin typeface="+mn-lt"/>
              </a:rPr>
              <a:t> </a:t>
            </a:r>
          </a:p>
          <a:p>
            <a:pPr marL="0" indent="0" defTabSz="915216"/>
            <a:r>
              <a:rPr lang="en-US" sz="1600" dirty="0" smtClean="0">
                <a:solidFill>
                  <a:srgbClr val="222222"/>
                </a:solidFill>
                <a:latin typeface="+mn-lt"/>
              </a:rPr>
              <a:t>The </a:t>
            </a:r>
            <a:r>
              <a:rPr lang="en-US" sz="1600" dirty="0">
                <a:solidFill>
                  <a:srgbClr val="222222"/>
                </a:solidFill>
                <a:latin typeface="+mn-lt"/>
              </a:rPr>
              <a:t>information is intended to outline our general product direction. It is intended for information purposes only, and may not be incorporated into any contract. It is not a commitment to deliver any material, code, </a:t>
            </a:r>
            <a:r>
              <a:rPr lang="en-US" sz="1600" dirty="0" smtClean="0">
                <a:solidFill>
                  <a:srgbClr val="222222"/>
                </a:solidFill>
                <a:latin typeface="+mn-lt"/>
              </a:rPr>
              <a:t/>
            </a:r>
            <a:br>
              <a:rPr lang="en-US" sz="1600" dirty="0" smtClean="0">
                <a:solidFill>
                  <a:srgbClr val="222222"/>
                </a:solidFill>
                <a:latin typeface="+mn-lt"/>
              </a:rPr>
            </a:br>
            <a:r>
              <a:rPr lang="en-US" sz="1600" dirty="0" smtClean="0">
                <a:solidFill>
                  <a:srgbClr val="222222"/>
                </a:solidFill>
                <a:latin typeface="+mn-lt"/>
              </a:rPr>
              <a:t>or </a:t>
            </a:r>
            <a:r>
              <a:rPr lang="en-US" sz="1600" dirty="0">
                <a:solidFill>
                  <a:srgbClr val="222222"/>
                </a:solidFill>
                <a:latin typeface="+mn-lt"/>
              </a:rPr>
              <a:t>functionality, and should not be relied upon in making purchasing decisions. NetApp makes no warranties, expressed or implied, on future functionality and timeline. The development, release, and timing of any features or functionality described for NetApp’s products remains at the sole discretion of NetApp</a:t>
            </a:r>
            <a:r>
              <a:rPr lang="en-US" sz="1600" dirty="0" smtClean="0">
                <a:solidFill>
                  <a:srgbClr val="222222"/>
                </a:solidFill>
                <a:latin typeface="+mn-lt"/>
              </a:rPr>
              <a:t>. NetApp's </a:t>
            </a:r>
            <a:r>
              <a:rPr lang="en-US" sz="1600" dirty="0">
                <a:solidFill>
                  <a:srgbClr val="222222"/>
                </a:solidFill>
                <a:latin typeface="+mn-lt"/>
              </a:rPr>
              <a:t>strategy and possible future developments, products and or platforms directions and functionality are all subject to change without notice. NetApp has no obligation to pursue any course of business outlined in </a:t>
            </a:r>
            <a:r>
              <a:rPr lang="en-US" sz="1600" dirty="0" smtClean="0">
                <a:solidFill>
                  <a:srgbClr val="222222"/>
                </a:solidFill>
                <a:latin typeface="+mn-lt"/>
              </a:rPr>
              <a:t/>
            </a:r>
            <a:br>
              <a:rPr lang="en-US" sz="1600" dirty="0" smtClean="0">
                <a:solidFill>
                  <a:srgbClr val="222222"/>
                </a:solidFill>
                <a:latin typeface="+mn-lt"/>
              </a:rPr>
            </a:br>
            <a:r>
              <a:rPr lang="en-US" sz="1600" dirty="0" smtClean="0">
                <a:solidFill>
                  <a:srgbClr val="222222"/>
                </a:solidFill>
                <a:latin typeface="+mn-lt"/>
              </a:rPr>
              <a:t>this </a:t>
            </a:r>
            <a:r>
              <a:rPr lang="en-US" sz="1600" dirty="0">
                <a:solidFill>
                  <a:srgbClr val="222222"/>
                </a:solidFill>
                <a:latin typeface="+mn-lt"/>
              </a:rPr>
              <a:t>document or any related presentation, or to develop or release any functionality mentioned therein</a:t>
            </a:r>
            <a:r>
              <a:rPr lang="en-US" sz="1600" dirty="0" smtClean="0">
                <a:solidFill>
                  <a:srgbClr val="222222"/>
                </a:solidFill>
                <a:latin typeface="+mn-lt"/>
              </a:rPr>
              <a:t>.</a:t>
            </a:r>
            <a:endParaRPr lang="en-US" sz="1600" dirty="0">
              <a:solidFill>
                <a:srgbClr val="222222"/>
              </a:solidFill>
              <a:latin typeface="+mn-lt"/>
            </a:endParaRPr>
          </a:p>
        </p:txBody>
      </p:sp>
      <p:sp>
        <p:nvSpPr>
          <p:cNvPr id="5" name="Rectangle 4"/>
          <p:cNvSpPr/>
          <p:nvPr userDrawn="1"/>
        </p:nvSpPr>
        <p:spPr>
          <a:xfrm>
            <a:off x="960580" y="2659925"/>
            <a:ext cx="2296419" cy="326243"/>
          </a:xfrm>
          <a:prstGeom prst="rect">
            <a:avLst/>
          </a:prstGeom>
        </p:spPr>
        <p:txBody>
          <a:bodyPr wrap="none">
            <a:spAutoFit/>
          </a:bodyPr>
          <a:lstStyle/>
          <a:p>
            <a:pPr defTabSz="915216">
              <a:lnSpc>
                <a:spcPct val="95000"/>
              </a:lnSpc>
              <a:spcBef>
                <a:spcPts val="1201"/>
              </a:spcBef>
              <a:spcAft>
                <a:spcPts val="400"/>
              </a:spcAft>
              <a:buClr>
                <a:srgbClr val="0067C5"/>
              </a:buClr>
              <a:buFont typeface="Wingdings" panose="05000000000000000000" pitchFamily="2" charset="2"/>
              <a:buNone/>
            </a:pPr>
            <a:r>
              <a:rPr lang="en-US" sz="1600" b="1" dirty="0">
                <a:solidFill>
                  <a:prstClr val="black"/>
                </a:solidFill>
                <a:latin typeface="+mn-lt"/>
              </a:rPr>
              <a:t>Confidentiality Notice</a:t>
            </a:r>
          </a:p>
        </p:txBody>
      </p:sp>
      <p:pic>
        <p:nvPicPr>
          <p:cNvPr id="43" name="Picture 4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10663" y="6523004"/>
            <a:ext cx="1033541" cy="188979"/>
          </a:xfrm>
          <a:prstGeom prst="rect">
            <a:avLst/>
          </a:prstGeom>
        </p:spPr>
      </p:pic>
      <p:sp>
        <p:nvSpPr>
          <p:cNvPr id="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0"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42015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ubtitle + Content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60773" y="1727825"/>
            <a:ext cx="11595947" cy="4632336"/>
          </a:xfrm>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8" name="Text Placeholder 2"/>
          <p:cNvSpPr>
            <a:spLocks noGrp="1"/>
          </p:cNvSpPr>
          <p:nvPr>
            <p:ph type="body" idx="11" hasCustomPrompt="1"/>
          </p:nvPr>
        </p:nvSpPr>
        <p:spPr bwMode="gray">
          <a:xfrm>
            <a:off x="275798" y="1106419"/>
            <a:ext cx="11580922" cy="402341"/>
          </a:xfrm>
          <a:prstGeom prst="rect">
            <a:avLst/>
          </a:prstGeo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50962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ubtitle WHI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8" name="Text Placeholder 2"/>
          <p:cNvSpPr>
            <a:spLocks noGrp="1"/>
          </p:cNvSpPr>
          <p:nvPr>
            <p:ph type="body" idx="11" hasCustomPrompt="1"/>
          </p:nvPr>
        </p:nvSpPr>
        <p:spPr bwMode="gray">
          <a:xfrm>
            <a:off x="275798" y="1106419"/>
            <a:ext cx="11580922" cy="402341"/>
          </a:xfrm>
          <a:prstGeom prst="rect">
            <a:avLst/>
          </a:prstGeo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22906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60773" y="1727825"/>
            <a:ext cx="5637107" cy="46323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8" name="Content Placeholder 4"/>
          <p:cNvSpPr>
            <a:spLocks noGrp="1"/>
          </p:cNvSpPr>
          <p:nvPr>
            <p:ph sz="quarter" idx="11"/>
          </p:nvPr>
        </p:nvSpPr>
        <p:spPr>
          <a:xfrm>
            <a:off x="6158653" y="1727825"/>
            <a:ext cx="5637107" cy="46323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8480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9"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282785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71" name="Rectangle 70"/>
          <p:cNvSpPr/>
          <p:nvPr userDrawn="1"/>
        </p:nvSpPr>
        <p:spPr bwMode="gray">
          <a:xfrm>
            <a:off x="374750" y="1733425"/>
            <a:ext cx="5571050" cy="2091765"/>
          </a:xfrm>
          <a:prstGeom prst="rect">
            <a:avLst/>
          </a:prstGeom>
          <a:solidFill>
            <a:schemeClr val="bg2">
              <a:alpha val="20000"/>
            </a:schemeClr>
          </a:solidFill>
          <a:ln w="12700">
            <a:gradFill flip="none" rotWithShape="1">
              <a:gsLst>
                <a:gs pos="100000">
                  <a:schemeClr val="bg1">
                    <a:alpha val="90000"/>
                  </a:schemeClr>
                </a:gs>
                <a:gs pos="0">
                  <a:schemeClr val="bg1">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521" tIns="45761" rIns="91521" bIns="45761" rtlCol="0" anchor="ctr">
            <a:noAutofit/>
          </a:bodyPr>
          <a:lstStyle/>
          <a:p>
            <a:pPr lvl="0" fontAlgn="base">
              <a:spcBef>
                <a:spcPct val="0"/>
              </a:spcBef>
              <a:spcAft>
                <a:spcPct val="0"/>
              </a:spcAft>
              <a:buClr>
                <a:srgbClr val="84BD00"/>
              </a:buClr>
              <a:buFont typeface="Wingdings" pitchFamily="2" charset="2"/>
              <a:buNone/>
            </a:pPr>
            <a:endParaRPr lang="en-US" sz="1500">
              <a:solidFill>
                <a:srgbClr val="000000"/>
              </a:solidFill>
            </a:endParaRPr>
          </a:p>
        </p:txBody>
      </p:sp>
      <p:sp>
        <p:nvSpPr>
          <p:cNvPr id="72" name="Rectangle 71"/>
          <p:cNvSpPr/>
          <p:nvPr userDrawn="1"/>
        </p:nvSpPr>
        <p:spPr bwMode="gray">
          <a:xfrm>
            <a:off x="374750" y="4121711"/>
            <a:ext cx="5571050" cy="2091764"/>
          </a:xfrm>
          <a:prstGeom prst="rect">
            <a:avLst/>
          </a:prstGeom>
          <a:solidFill>
            <a:schemeClr val="bg2">
              <a:alpha val="20000"/>
            </a:schemeClr>
          </a:solidFill>
          <a:ln w="12700">
            <a:gradFill flip="none" rotWithShape="1">
              <a:gsLst>
                <a:gs pos="100000">
                  <a:schemeClr val="bg1">
                    <a:alpha val="90000"/>
                  </a:schemeClr>
                </a:gs>
                <a:gs pos="0">
                  <a:schemeClr val="bg1">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521" tIns="45761" rIns="91521" bIns="45761" rtlCol="0" anchor="ctr">
            <a:noAutofit/>
          </a:bodyPr>
          <a:lstStyle/>
          <a:p>
            <a:pPr lvl="0" fontAlgn="base">
              <a:spcBef>
                <a:spcPct val="0"/>
              </a:spcBef>
              <a:spcAft>
                <a:spcPct val="0"/>
              </a:spcAft>
              <a:buClr>
                <a:srgbClr val="84BD00"/>
              </a:buClr>
              <a:buFont typeface="Wingdings" pitchFamily="2" charset="2"/>
              <a:buNone/>
            </a:pPr>
            <a:endParaRPr lang="en-US" sz="1500">
              <a:solidFill>
                <a:srgbClr val="000000"/>
              </a:solidFill>
            </a:endParaRPr>
          </a:p>
        </p:txBody>
      </p:sp>
      <p:sp>
        <p:nvSpPr>
          <p:cNvPr id="3" name="Title 2"/>
          <p:cNvSpPr>
            <a:spLocks noGrp="1"/>
          </p:cNvSpPr>
          <p:nvPr>
            <p:ph type="title" hasCustomPrompt="1"/>
          </p:nvPr>
        </p:nvSpPr>
        <p:spPr>
          <a:xfrm>
            <a:off x="263032" y="248169"/>
            <a:ext cx="11432249" cy="904795"/>
          </a:xfrm>
        </p:spPr>
        <p:txBody>
          <a:bodyPr wrap="square" lIns="91521" tIns="45761" rIns="91521" bIns="45761">
            <a:noAutofit/>
          </a:bodyPr>
          <a:lstStyle/>
          <a:p>
            <a:r>
              <a:rPr lang="en-US" dirty="0" smtClean="0"/>
              <a:t>Click to Edit Master Title Style</a:t>
            </a:r>
            <a:endParaRPr lang="en-US" dirty="0"/>
          </a:p>
        </p:txBody>
      </p:sp>
      <p:sp>
        <p:nvSpPr>
          <p:cNvPr id="74" name="Content Placeholder 3"/>
          <p:cNvSpPr>
            <a:spLocks noGrp="1"/>
          </p:cNvSpPr>
          <p:nvPr>
            <p:ph sz="quarter" idx="14"/>
          </p:nvPr>
        </p:nvSpPr>
        <p:spPr>
          <a:xfrm>
            <a:off x="6242264" y="1733552"/>
            <a:ext cx="5564990" cy="4479925"/>
          </a:xfrm>
        </p:spPr>
        <p:txBody>
          <a:bodyPr wrap="square" lIns="91521" tIns="45761" rIns="91521" bIns="45761">
            <a:noAutofit/>
          </a:bodyPr>
          <a:lstStyle>
            <a:lvl1pPr marL="0" indent="0">
              <a:buFont typeface="Arial" panose="020B0604020202020204" pitchFamily="34" charset="0"/>
              <a:buChar char="​"/>
              <a:defRPr>
                <a:solidFill>
                  <a:schemeClr val="accent1"/>
                </a:solidFill>
              </a:defRPr>
            </a:lvl1pPr>
            <a:lvl2pPr marL="170014" indent="-170014">
              <a:buClr>
                <a:schemeClr val="accent1"/>
              </a:buClr>
              <a:buFont typeface="Wingdings" panose="05000000000000000000" pitchFamily="2" charset="2"/>
              <a:buChar char="§"/>
              <a:defRPr/>
            </a:lvl2pPr>
            <a:lvl3pPr marL="346383" indent="-176370">
              <a:buFont typeface="Wingdings" panose="05000000000000000000" pitchFamily="2" charset="2"/>
              <a:buChar char="§"/>
              <a:defRPr/>
            </a:lvl3pPr>
            <a:lvl4pPr marL="575187" indent="-228804">
              <a:buFont typeface="Wingdings" panose="05000000000000000000" pitchFamily="2" charset="2"/>
              <a:buChar char="§"/>
              <a:defRPr/>
            </a:lvl4pPr>
            <a:lvl5pPr marL="803991" indent="-228804">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3" name="Content Placeholder 39"/>
          <p:cNvSpPr>
            <a:spLocks noGrp="1"/>
          </p:cNvSpPr>
          <p:nvPr>
            <p:ph sz="quarter" idx="20"/>
          </p:nvPr>
        </p:nvSpPr>
        <p:spPr bwMode="gray">
          <a:xfrm>
            <a:off x="493654" y="1852295"/>
            <a:ext cx="3355452" cy="1854020"/>
          </a:xfrm>
        </p:spPr>
        <p:txBody>
          <a:bodyPr wrap="square" lIns="91521" tIns="45761" rIns="91521" bIns="45761">
            <a:noAutofit/>
          </a:bodyPr>
          <a:lstStyle>
            <a:lvl1pPr marL="0" indent="0">
              <a:buFont typeface="Arial" panose="020B0604020202020204" pitchFamily="34" charset="0"/>
              <a:buChar char="​"/>
              <a:defRPr sz="1800">
                <a:solidFill>
                  <a:schemeClr val="accent1"/>
                </a:solidFill>
              </a:defRPr>
            </a:lvl1pPr>
            <a:lvl2pPr marL="170014" indent="-170014">
              <a:buClr>
                <a:schemeClr val="accent1"/>
              </a:buClr>
              <a:buFont typeface="Wingdings" panose="05000000000000000000" pitchFamily="2" charset="2"/>
              <a:buChar char="§"/>
              <a:defRPr sz="1400"/>
            </a:lvl2pPr>
            <a:lvl3pPr marL="346383" indent="-176370">
              <a:buFont typeface="Wingdings" panose="05000000000000000000" pitchFamily="2" charset="2"/>
              <a:buChar char="§"/>
              <a:defRPr sz="1200"/>
            </a:lvl3pPr>
            <a:lvl4pPr marL="516398" indent="-170014">
              <a:buFont typeface="Wingdings" panose="05000000000000000000" pitchFamily="2" charset="2"/>
              <a:buChar char="§"/>
              <a:defRPr sz="1100"/>
            </a:lvl4pPr>
            <a:lvl5pPr marL="686412" indent="-170014">
              <a:buFont typeface="Wingdings" panose="05000000000000000000" pitchFamily="2" charset="2"/>
              <a:buChar cha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3971057" y="1852295"/>
            <a:ext cx="1855840" cy="185535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521" tIns="45761" rIns="91521" bIns="45761" rtlCol="0" anchor="ctr">
            <a:noAutofit/>
          </a:bodyPr>
          <a:lstStyle/>
          <a:p>
            <a:pPr algn="ctr">
              <a:lnSpc>
                <a:spcPct val="85000"/>
              </a:lnSpc>
            </a:pPr>
            <a:endParaRPr lang="en-US" sz="1500" dirty="0" smtClean="0"/>
          </a:p>
        </p:txBody>
      </p:sp>
      <p:sp>
        <p:nvSpPr>
          <p:cNvPr id="11" name="Picture Placeholder 10"/>
          <p:cNvSpPr>
            <a:spLocks noGrp="1"/>
          </p:cNvSpPr>
          <p:nvPr>
            <p:ph type="pic" sz="quarter" idx="22" hasCustomPrompt="1"/>
          </p:nvPr>
        </p:nvSpPr>
        <p:spPr>
          <a:xfrm>
            <a:off x="4092057" y="1970500"/>
            <a:ext cx="1615938" cy="1617613"/>
          </a:xfrm>
        </p:spPr>
        <p:txBody>
          <a:bodyPr wrap="square" lIns="91521" tIns="45761" rIns="91521" bIns="45761">
            <a:noAutofit/>
          </a:bodyPr>
          <a:lstStyle>
            <a:lvl1pPr marL="0" indent="0" algn="ctr">
              <a:lnSpc>
                <a:spcPct val="85000"/>
              </a:lnSpc>
              <a:buFontTx/>
              <a:buNone/>
              <a:defRPr sz="1100" baseline="0">
                <a:solidFill>
                  <a:schemeClr val="bg2"/>
                </a:solidFill>
              </a:defRPr>
            </a:lvl1pPr>
          </a:lstStyle>
          <a:p>
            <a:r>
              <a:rPr lang="en-US" dirty="0" smtClean="0"/>
              <a:t>CLICK TO INSERT LOGO, OR USE PLACEHOLDER TO ALIGN LOGO.</a:t>
            </a:r>
            <a:endParaRPr lang="en-US" dirty="0"/>
          </a:p>
        </p:txBody>
      </p:sp>
      <p:sp>
        <p:nvSpPr>
          <p:cNvPr id="92" name="Content Placeholder 39"/>
          <p:cNvSpPr>
            <a:spLocks noGrp="1"/>
          </p:cNvSpPr>
          <p:nvPr>
            <p:ph sz="quarter" idx="23"/>
          </p:nvPr>
        </p:nvSpPr>
        <p:spPr bwMode="gray">
          <a:xfrm>
            <a:off x="493652" y="4240583"/>
            <a:ext cx="5333244" cy="1854020"/>
          </a:xfrm>
        </p:spPr>
        <p:txBody>
          <a:bodyPr wrap="square" lIns="91521" tIns="45761" rIns="91521" bIns="45761">
            <a:noAutofit/>
          </a:bodyPr>
          <a:lstStyle>
            <a:lvl1pPr marL="0" indent="0">
              <a:buFont typeface="Arial" panose="020B0604020202020204" pitchFamily="34" charset="0"/>
              <a:buChar char="​"/>
              <a:defRPr sz="1800">
                <a:solidFill>
                  <a:schemeClr val="accent1"/>
                </a:solidFill>
              </a:defRPr>
            </a:lvl1pPr>
            <a:lvl2pPr marL="170014" indent="-170014">
              <a:buClr>
                <a:schemeClr val="accent1"/>
              </a:buClr>
              <a:buFont typeface="Wingdings" panose="05000000000000000000" pitchFamily="2" charset="2"/>
              <a:buChar char="§"/>
              <a:defRPr sz="1400"/>
            </a:lvl2pPr>
            <a:lvl3pPr marL="346383" indent="-176370">
              <a:buFont typeface="Wingdings" panose="05000000000000000000" pitchFamily="2" charset="2"/>
              <a:buChar char="§"/>
              <a:defRPr sz="1200"/>
            </a:lvl3pPr>
            <a:lvl4pPr marL="516398" indent="-170014">
              <a:buFont typeface="Wingdings" panose="05000000000000000000" pitchFamily="2" charset="2"/>
              <a:buChar char="§"/>
              <a:defRPr sz="1100"/>
            </a:lvl4pPr>
            <a:lvl5pPr marL="686412" indent="-170014">
              <a:buFont typeface="Wingdings" panose="05000000000000000000" pitchFamily="2" charset="2"/>
              <a:buChar cha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
          <p:cNvSpPr>
            <a:spLocks noGrp="1"/>
          </p:cNvSpPr>
          <p:nvPr>
            <p:ph type="body" idx="10" hasCustomPrompt="1"/>
          </p:nvPr>
        </p:nvSpPr>
        <p:spPr bwMode="gray">
          <a:xfrm>
            <a:off x="275798" y="1106419"/>
            <a:ext cx="11397445"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15"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7"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264164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10" name="Rectangle 9"/>
          <p:cNvSpPr/>
          <p:nvPr userDrawn="1"/>
        </p:nvSpPr>
        <p:spPr>
          <a:xfrm>
            <a:off x="1" y="2286000"/>
            <a:ext cx="12192000" cy="2286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800" dirty="0" smtClean="0"/>
          </a:p>
        </p:txBody>
      </p:sp>
      <p:sp>
        <p:nvSpPr>
          <p:cNvPr id="3" name="Text Placeholder 2"/>
          <p:cNvSpPr>
            <a:spLocks noGrp="1"/>
          </p:cNvSpPr>
          <p:nvPr>
            <p:ph type="body" sz="quarter" idx="13" hasCustomPrompt="1"/>
          </p:nvPr>
        </p:nvSpPr>
        <p:spPr>
          <a:xfrm>
            <a:off x="946609" y="3652339"/>
            <a:ext cx="9653659" cy="843136"/>
          </a:xfrm>
        </p:spPr>
        <p:txBody>
          <a:bodyPr anchor="t"/>
          <a:lstStyle>
            <a:lvl1pPr marL="0" indent="0" algn="l" defTabSz="915216" rtl="0" eaLnBrk="1" latinLnBrk="0" hangingPunct="1">
              <a:lnSpc>
                <a:spcPct val="95000"/>
              </a:lnSpc>
              <a:spcBef>
                <a:spcPts val="0"/>
              </a:spcBef>
              <a:spcAft>
                <a:spcPts val="0"/>
              </a:spcAft>
              <a:buClrTx/>
              <a:buFont typeface="+mj-lt"/>
              <a:buNone/>
              <a:defRPr lang="en-US" sz="2200" b="0" kern="1200" dirty="0" smtClean="0">
                <a:solidFill>
                  <a:schemeClr val="bg1"/>
                </a:solidFill>
                <a:latin typeface="+mn-lt"/>
                <a:ea typeface="+mn-ea"/>
                <a:cs typeface="+mn-cs"/>
              </a:defRPr>
            </a:lvl1pPr>
          </a:lstStyle>
          <a:p>
            <a:pPr lvl="0"/>
            <a:r>
              <a:rPr lang="en-US" dirty="0" smtClean="0"/>
              <a:t>Topic Description</a:t>
            </a:r>
          </a:p>
        </p:txBody>
      </p:sp>
      <p:sp>
        <p:nvSpPr>
          <p:cNvPr id="12" name="Title 6"/>
          <p:cNvSpPr>
            <a:spLocks noGrp="1"/>
          </p:cNvSpPr>
          <p:nvPr>
            <p:ph type="title" hasCustomPrompt="1"/>
          </p:nvPr>
        </p:nvSpPr>
        <p:spPr>
          <a:xfrm>
            <a:off x="946610" y="2607730"/>
            <a:ext cx="9653658" cy="1025315"/>
          </a:xfrm>
        </p:spPr>
        <p:txBody>
          <a:bodyPr vert="horz" lIns="91440" tIns="45720" rIns="91440" bIns="45720" rtlCol="0" anchor="b">
            <a:noAutofit/>
          </a:bodyPr>
          <a:lstStyle>
            <a:lvl1pPr marL="0" indent="0" algn="l" defTabSz="915216" rtl="0" eaLnBrk="1" latinLnBrk="0" hangingPunct="1">
              <a:lnSpc>
                <a:spcPct val="80000"/>
              </a:lnSpc>
              <a:spcBef>
                <a:spcPct val="0"/>
              </a:spcBef>
              <a:spcAft>
                <a:spcPts val="400"/>
              </a:spcAft>
              <a:buClr>
                <a:schemeClr val="accent1"/>
              </a:buClr>
              <a:buFont typeface="Wingdings" panose="05000000000000000000" pitchFamily="2" charset="2"/>
              <a:buNone/>
              <a:defRPr lang="en-US" sz="4000" b="0" kern="1200" baseline="0" dirty="0">
                <a:solidFill>
                  <a:schemeClr val="bg1"/>
                </a:solidFill>
                <a:latin typeface="+mj-lt"/>
                <a:ea typeface="+mj-ea"/>
                <a:cs typeface="+mj-cs"/>
              </a:defRPr>
            </a:lvl1pPr>
          </a:lstStyle>
          <a:p>
            <a:pPr marL="0" indent="0"/>
            <a:r>
              <a:rPr lang="en-US" dirty="0" smtClean="0"/>
              <a:t>Segue</a:t>
            </a:r>
            <a:endParaRPr lang="en-US" dirty="0"/>
          </a:p>
        </p:txBody>
      </p:sp>
      <p:sp>
        <p:nvSpPr>
          <p:cNvPr id="11" name="Rectangle 10"/>
          <p:cNvSpPr/>
          <p:nvPr userDrawn="1"/>
        </p:nvSpPr>
        <p:spPr>
          <a:xfrm>
            <a:off x="0" y="4572000"/>
            <a:ext cx="12192127" cy="73152"/>
          </a:xfrm>
          <a:prstGeom prst="rect">
            <a:avLst/>
          </a:prstGeom>
          <a:solidFill>
            <a:srgbClr val="66BE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5000"/>
              </a:lnSpc>
            </a:pPr>
            <a:endParaRPr lang="en-US" sz="1800" dirty="0" smtClean="0"/>
          </a:p>
        </p:txBody>
      </p:sp>
      <p:sp>
        <p:nvSpPr>
          <p:cNvPr id="14"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5"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14636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6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10" name="Rectangle 9"/>
          <p:cNvSpPr/>
          <p:nvPr userDrawn="1"/>
        </p:nvSpPr>
        <p:spPr>
          <a:xfrm>
            <a:off x="1" y="0"/>
            <a:ext cx="12192000" cy="2286000"/>
          </a:xfrm>
          <a:prstGeom prst="rect">
            <a:avLst/>
          </a:prstGeom>
          <a:solidFill>
            <a:srgbClr val="66BE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5216">
              <a:lnSpc>
                <a:spcPct val="95000"/>
              </a:lnSpc>
            </a:pPr>
            <a:endParaRPr lang="en-US" sz="1900" dirty="0">
              <a:solidFill>
                <a:prstClr val="white"/>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743915" cy="2286000"/>
          </a:xfrm>
          <a:prstGeom prst="rect">
            <a:avLst/>
          </a:prstGeom>
        </p:spPr>
      </p:pic>
      <p:sp>
        <p:nvSpPr>
          <p:cNvPr id="13"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4"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2" name="Rectangle 1"/>
          <p:cNvSpPr/>
          <p:nvPr userDrawn="1"/>
        </p:nvSpPr>
        <p:spPr>
          <a:xfrm>
            <a:off x="973859" y="2502654"/>
            <a:ext cx="3738075" cy="707886"/>
          </a:xfrm>
          <a:prstGeom prst="rect">
            <a:avLst/>
          </a:prstGeom>
        </p:spPr>
        <p:txBody>
          <a:bodyPr wrap="none">
            <a:spAutoFit/>
          </a:bodyPr>
          <a:lstStyle/>
          <a:p>
            <a:r>
              <a:rPr lang="en-US" sz="4000" b="0" kern="1200" baseline="0" dirty="0" smtClean="0">
                <a:solidFill>
                  <a:schemeClr val="tx1"/>
                </a:solidFill>
                <a:latin typeface="+mj-lt"/>
                <a:ea typeface="+mj-ea"/>
                <a:cs typeface="+mj-cs"/>
              </a:rPr>
              <a:t>Key Takeaways</a:t>
            </a:r>
            <a:endParaRPr lang="en-US" sz="4000" b="0" kern="1200" baseline="0" dirty="0">
              <a:solidFill>
                <a:schemeClr val="tx1"/>
              </a:solidFill>
              <a:latin typeface="+mj-lt"/>
              <a:ea typeface="+mj-ea"/>
              <a:cs typeface="+mj-cs"/>
            </a:endParaRPr>
          </a:p>
        </p:txBody>
      </p:sp>
      <p:sp>
        <p:nvSpPr>
          <p:cNvPr id="4" name="Text Placeholder 3"/>
          <p:cNvSpPr>
            <a:spLocks noGrp="1"/>
          </p:cNvSpPr>
          <p:nvPr>
            <p:ph type="body" sz="quarter" idx="16"/>
          </p:nvPr>
        </p:nvSpPr>
        <p:spPr>
          <a:xfrm>
            <a:off x="930275" y="3783013"/>
            <a:ext cx="10439400" cy="2495550"/>
          </a:xfrm>
        </p:spPr>
        <p:txBody>
          <a:bodyPr/>
          <a:lstStyle>
            <a:lvl1pPr>
              <a:defRPr lang="en-US" sz="2200" kern="1200" dirty="0" smtClean="0">
                <a:solidFill>
                  <a:schemeClr val="tx1"/>
                </a:solidFill>
                <a:latin typeface="+mn-lt"/>
                <a:ea typeface="+mn-ea"/>
                <a:cs typeface="+mn-cs"/>
              </a:defRPr>
            </a:lvl1pPr>
          </a:lstStyle>
          <a:p>
            <a:pPr marL="457200" lvl="0" indent="-457200" algn="l" defTabSz="915216" rtl="0" eaLnBrk="1" latinLnBrk="0" hangingPunct="1">
              <a:lnSpc>
                <a:spcPct val="95000"/>
              </a:lnSpc>
              <a:spcBef>
                <a:spcPts val="1201"/>
              </a:spcBef>
              <a:spcAft>
                <a:spcPts val="400"/>
              </a:spcAft>
              <a:buClrTx/>
              <a:buFont typeface="+mj-lt"/>
              <a:buAutoNum type="arabicPeriod"/>
            </a:pPr>
            <a:r>
              <a:rPr lang="en-US" dirty="0" smtClean="0"/>
              <a:t>Click to edit Master text styles</a:t>
            </a:r>
          </a:p>
        </p:txBody>
      </p:sp>
    </p:spTree>
    <p:extLst>
      <p:ext uri="{BB962C8B-B14F-4D97-AF65-F5344CB8AC3E}">
        <p14:creationId xmlns:p14="http://schemas.microsoft.com/office/powerpoint/2010/main" val="378037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1080" userDrawn="1">
          <p15:clr>
            <a:srgbClr val="FBAE40"/>
          </p15:clr>
        </p15:guide>
        <p15:guide id="3" pos="6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9"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grpSp>
        <p:nvGrpSpPr>
          <p:cNvPr id="7" name="Group 6"/>
          <p:cNvGrpSpPr/>
          <p:nvPr userDrawn="1"/>
        </p:nvGrpSpPr>
        <p:grpSpPr>
          <a:xfrm>
            <a:off x="8478938" y="1671430"/>
            <a:ext cx="2834640" cy="2834640"/>
            <a:chOff x="8638359" y="1672591"/>
            <a:chExt cx="2468880" cy="2468880"/>
          </a:xfrm>
        </p:grpSpPr>
        <p:sp>
          <p:nvSpPr>
            <p:cNvPr id="11" name="Oval 128"/>
            <p:cNvSpPr>
              <a:spLocks noChangeAspect="1"/>
            </p:cNvSpPr>
            <p:nvPr/>
          </p:nvSpPr>
          <p:spPr>
            <a:xfrm>
              <a:off x="8638359" y="1672591"/>
              <a:ext cx="2468880" cy="246888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9525" cap="flat" cmpd="sng" algn="ctr">
              <a:noFill/>
              <a:prstDash val="solid"/>
            </a:ln>
            <a:effectLst/>
          </p:spPr>
          <p:txBody>
            <a:bodyPr vert="horz" wrap="square" lIns="91430" tIns="45715" rIns="91430" bIns="45715" numCol="1" anchor="t" anchorCtr="0" compatLnSpc="1">
              <a:prstTxWarp prst="textNoShape">
                <a:avLst/>
              </a:prstTxWarp>
            </a:bodyPr>
            <a:lstStyle/>
            <a:p>
              <a:pPr marL="0" marR="0" lvl="0" indent="0" defTabSz="457014" eaLnBrk="1" fontAlgn="auto" latinLnBrk="0" hangingPunct="1">
                <a:lnSpc>
                  <a:spcPct val="100000"/>
                </a:lnSpc>
                <a:spcBef>
                  <a:spcPts val="0"/>
                </a:spcBef>
                <a:spcAft>
                  <a:spcPts val="0"/>
                </a:spcAft>
                <a:buClrTx/>
                <a:buSzTx/>
                <a:buFontTx/>
                <a:buNone/>
                <a:tabLst/>
                <a:defRPr/>
              </a:pPr>
              <a:endParaRPr kumimoji="0" lang="en-US" sz="1200" b="0" i="0" u="none" strike="sngStrike" kern="0" cap="none" spc="0" normalizeH="0" baseline="0" noProof="0" dirty="0" smtClean="0">
                <a:ln>
                  <a:noFill/>
                </a:ln>
                <a:solidFill>
                  <a:srgbClr val="3CBBB9"/>
                </a:solidFill>
                <a:effectLst/>
                <a:uLnTx/>
                <a:uFillTx/>
                <a:latin typeface="CiscoSans" pitchFamily="34" charset="0"/>
                <a:ea typeface="+mn-ea"/>
                <a:cs typeface="+mn-cs"/>
              </a:endParaRPr>
            </a:p>
          </p:txBody>
        </p:sp>
        <p:grpSp>
          <p:nvGrpSpPr>
            <p:cNvPr id="12" name="Group 11"/>
            <p:cNvGrpSpPr>
              <a:grpSpLocks noChangeAspect="1"/>
            </p:cNvGrpSpPr>
            <p:nvPr/>
          </p:nvGrpSpPr>
          <p:grpSpPr>
            <a:xfrm>
              <a:off x="9141279" y="2157300"/>
              <a:ext cx="1463040" cy="1499463"/>
              <a:chOff x="1692275" y="4725988"/>
              <a:chExt cx="1147763" cy="1176338"/>
            </a:xfrm>
          </p:grpSpPr>
          <p:sp>
            <p:nvSpPr>
              <p:cNvPr id="13" name="Freeform 6"/>
              <p:cNvSpPr>
                <a:spLocks/>
              </p:cNvSpPr>
              <p:nvPr/>
            </p:nvSpPr>
            <p:spPr bwMode="auto">
              <a:xfrm>
                <a:off x="2203450" y="5243513"/>
                <a:ext cx="481013" cy="39688"/>
              </a:xfrm>
              <a:custGeom>
                <a:avLst/>
                <a:gdLst>
                  <a:gd name="T0" fmla="*/ 61 w 1513"/>
                  <a:gd name="T1" fmla="*/ 0 h 123"/>
                  <a:gd name="T2" fmla="*/ 1451 w 1513"/>
                  <a:gd name="T3" fmla="*/ 0 h 123"/>
                  <a:gd name="T4" fmla="*/ 1470 w 1513"/>
                  <a:gd name="T5" fmla="*/ 4 h 123"/>
                  <a:gd name="T6" fmla="*/ 1487 w 1513"/>
                  <a:gd name="T7" fmla="*/ 12 h 123"/>
                  <a:gd name="T8" fmla="*/ 1501 w 1513"/>
                  <a:gd name="T9" fmla="*/ 25 h 123"/>
                  <a:gd name="T10" fmla="*/ 1510 w 1513"/>
                  <a:gd name="T11" fmla="*/ 43 h 123"/>
                  <a:gd name="T12" fmla="*/ 1513 w 1513"/>
                  <a:gd name="T13" fmla="*/ 62 h 123"/>
                  <a:gd name="T14" fmla="*/ 1510 w 1513"/>
                  <a:gd name="T15" fmla="*/ 82 h 123"/>
                  <a:gd name="T16" fmla="*/ 1501 w 1513"/>
                  <a:gd name="T17" fmla="*/ 98 h 123"/>
                  <a:gd name="T18" fmla="*/ 1487 w 1513"/>
                  <a:gd name="T19" fmla="*/ 113 h 123"/>
                  <a:gd name="T20" fmla="*/ 1470 w 1513"/>
                  <a:gd name="T21" fmla="*/ 121 h 123"/>
                  <a:gd name="T22" fmla="*/ 1451 w 1513"/>
                  <a:gd name="T23" fmla="*/ 123 h 123"/>
                  <a:gd name="T24" fmla="*/ 61 w 1513"/>
                  <a:gd name="T25" fmla="*/ 123 h 123"/>
                  <a:gd name="T26" fmla="*/ 41 w 1513"/>
                  <a:gd name="T27" fmla="*/ 121 h 123"/>
                  <a:gd name="T28" fmla="*/ 25 w 1513"/>
                  <a:gd name="T29" fmla="*/ 113 h 123"/>
                  <a:gd name="T30" fmla="*/ 11 w 1513"/>
                  <a:gd name="T31" fmla="*/ 98 h 123"/>
                  <a:gd name="T32" fmla="*/ 3 w 1513"/>
                  <a:gd name="T33" fmla="*/ 82 h 123"/>
                  <a:gd name="T34" fmla="*/ 0 w 1513"/>
                  <a:gd name="T35" fmla="*/ 62 h 123"/>
                  <a:gd name="T36" fmla="*/ 3 w 1513"/>
                  <a:gd name="T37" fmla="*/ 43 h 123"/>
                  <a:gd name="T38" fmla="*/ 11 w 1513"/>
                  <a:gd name="T39" fmla="*/ 25 h 123"/>
                  <a:gd name="T40" fmla="*/ 25 w 1513"/>
                  <a:gd name="T41" fmla="*/ 12 h 123"/>
                  <a:gd name="T42" fmla="*/ 41 w 1513"/>
                  <a:gd name="T43" fmla="*/ 4 h 123"/>
                  <a:gd name="T44" fmla="*/ 61 w 1513"/>
                  <a:gd name="T4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13" h="123">
                    <a:moveTo>
                      <a:pt x="61" y="0"/>
                    </a:moveTo>
                    <a:lnTo>
                      <a:pt x="1451" y="0"/>
                    </a:lnTo>
                    <a:lnTo>
                      <a:pt x="1470" y="4"/>
                    </a:lnTo>
                    <a:lnTo>
                      <a:pt x="1487" y="12"/>
                    </a:lnTo>
                    <a:lnTo>
                      <a:pt x="1501" y="25"/>
                    </a:lnTo>
                    <a:lnTo>
                      <a:pt x="1510" y="43"/>
                    </a:lnTo>
                    <a:lnTo>
                      <a:pt x="1513" y="62"/>
                    </a:lnTo>
                    <a:lnTo>
                      <a:pt x="1510" y="82"/>
                    </a:lnTo>
                    <a:lnTo>
                      <a:pt x="1501" y="98"/>
                    </a:lnTo>
                    <a:lnTo>
                      <a:pt x="1487" y="113"/>
                    </a:lnTo>
                    <a:lnTo>
                      <a:pt x="1470" y="121"/>
                    </a:lnTo>
                    <a:lnTo>
                      <a:pt x="1451" y="123"/>
                    </a:lnTo>
                    <a:lnTo>
                      <a:pt x="61" y="123"/>
                    </a:lnTo>
                    <a:lnTo>
                      <a:pt x="41" y="121"/>
                    </a:lnTo>
                    <a:lnTo>
                      <a:pt x="25" y="113"/>
                    </a:lnTo>
                    <a:lnTo>
                      <a:pt x="11" y="98"/>
                    </a:lnTo>
                    <a:lnTo>
                      <a:pt x="3" y="82"/>
                    </a:lnTo>
                    <a:lnTo>
                      <a:pt x="0" y="62"/>
                    </a:lnTo>
                    <a:lnTo>
                      <a:pt x="3" y="43"/>
                    </a:lnTo>
                    <a:lnTo>
                      <a:pt x="11" y="25"/>
                    </a:lnTo>
                    <a:lnTo>
                      <a:pt x="25" y="12"/>
                    </a:lnTo>
                    <a:lnTo>
                      <a:pt x="41" y="4"/>
                    </a:lnTo>
                    <a:lnTo>
                      <a:pt x="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203450" y="5340350"/>
                <a:ext cx="481013" cy="39688"/>
              </a:xfrm>
              <a:custGeom>
                <a:avLst/>
                <a:gdLst>
                  <a:gd name="T0" fmla="*/ 61 w 1513"/>
                  <a:gd name="T1" fmla="*/ 0 h 123"/>
                  <a:gd name="T2" fmla="*/ 1451 w 1513"/>
                  <a:gd name="T3" fmla="*/ 0 h 123"/>
                  <a:gd name="T4" fmla="*/ 1470 w 1513"/>
                  <a:gd name="T5" fmla="*/ 3 h 123"/>
                  <a:gd name="T6" fmla="*/ 1487 w 1513"/>
                  <a:gd name="T7" fmla="*/ 13 h 123"/>
                  <a:gd name="T8" fmla="*/ 1501 w 1513"/>
                  <a:gd name="T9" fmla="*/ 25 h 123"/>
                  <a:gd name="T10" fmla="*/ 1510 w 1513"/>
                  <a:gd name="T11" fmla="*/ 43 h 123"/>
                  <a:gd name="T12" fmla="*/ 1513 w 1513"/>
                  <a:gd name="T13" fmla="*/ 61 h 123"/>
                  <a:gd name="T14" fmla="*/ 1510 w 1513"/>
                  <a:gd name="T15" fmla="*/ 83 h 123"/>
                  <a:gd name="T16" fmla="*/ 1501 w 1513"/>
                  <a:gd name="T17" fmla="*/ 100 h 123"/>
                  <a:gd name="T18" fmla="*/ 1487 w 1513"/>
                  <a:gd name="T19" fmla="*/ 113 h 123"/>
                  <a:gd name="T20" fmla="*/ 1470 w 1513"/>
                  <a:gd name="T21" fmla="*/ 121 h 123"/>
                  <a:gd name="T22" fmla="*/ 1451 w 1513"/>
                  <a:gd name="T23" fmla="*/ 123 h 123"/>
                  <a:gd name="T24" fmla="*/ 61 w 1513"/>
                  <a:gd name="T25" fmla="*/ 123 h 123"/>
                  <a:gd name="T26" fmla="*/ 41 w 1513"/>
                  <a:gd name="T27" fmla="*/ 121 h 123"/>
                  <a:gd name="T28" fmla="*/ 25 w 1513"/>
                  <a:gd name="T29" fmla="*/ 113 h 123"/>
                  <a:gd name="T30" fmla="*/ 11 w 1513"/>
                  <a:gd name="T31" fmla="*/ 100 h 123"/>
                  <a:gd name="T32" fmla="*/ 3 w 1513"/>
                  <a:gd name="T33" fmla="*/ 83 h 123"/>
                  <a:gd name="T34" fmla="*/ 0 w 1513"/>
                  <a:gd name="T35" fmla="*/ 61 h 123"/>
                  <a:gd name="T36" fmla="*/ 3 w 1513"/>
                  <a:gd name="T37" fmla="*/ 43 h 123"/>
                  <a:gd name="T38" fmla="*/ 11 w 1513"/>
                  <a:gd name="T39" fmla="*/ 25 h 123"/>
                  <a:gd name="T40" fmla="*/ 25 w 1513"/>
                  <a:gd name="T41" fmla="*/ 13 h 123"/>
                  <a:gd name="T42" fmla="*/ 41 w 1513"/>
                  <a:gd name="T43" fmla="*/ 3 h 123"/>
                  <a:gd name="T44" fmla="*/ 61 w 1513"/>
                  <a:gd name="T4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13" h="123">
                    <a:moveTo>
                      <a:pt x="61" y="0"/>
                    </a:moveTo>
                    <a:lnTo>
                      <a:pt x="1451" y="0"/>
                    </a:lnTo>
                    <a:lnTo>
                      <a:pt x="1470" y="3"/>
                    </a:lnTo>
                    <a:lnTo>
                      <a:pt x="1487" y="13"/>
                    </a:lnTo>
                    <a:lnTo>
                      <a:pt x="1501" y="25"/>
                    </a:lnTo>
                    <a:lnTo>
                      <a:pt x="1510" y="43"/>
                    </a:lnTo>
                    <a:lnTo>
                      <a:pt x="1513" y="61"/>
                    </a:lnTo>
                    <a:lnTo>
                      <a:pt x="1510" y="83"/>
                    </a:lnTo>
                    <a:lnTo>
                      <a:pt x="1501" y="100"/>
                    </a:lnTo>
                    <a:lnTo>
                      <a:pt x="1487" y="113"/>
                    </a:lnTo>
                    <a:lnTo>
                      <a:pt x="1470" y="121"/>
                    </a:lnTo>
                    <a:lnTo>
                      <a:pt x="1451" y="123"/>
                    </a:lnTo>
                    <a:lnTo>
                      <a:pt x="61" y="123"/>
                    </a:lnTo>
                    <a:lnTo>
                      <a:pt x="41" y="121"/>
                    </a:lnTo>
                    <a:lnTo>
                      <a:pt x="25" y="113"/>
                    </a:lnTo>
                    <a:lnTo>
                      <a:pt x="11" y="100"/>
                    </a:lnTo>
                    <a:lnTo>
                      <a:pt x="3" y="83"/>
                    </a:lnTo>
                    <a:lnTo>
                      <a:pt x="0" y="61"/>
                    </a:lnTo>
                    <a:lnTo>
                      <a:pt x="3" y="43"/>
                    </a:lnTo>
                    <a:lnTo>
                      <a:pt x="11" y="25"/>
                    </a:lnTo>
                    <a:lnTo>
                      <a:pt x="25" y="13"/>
                    </a:lnTo>
                    <a:lnTo>
                      <a:pt x="41" y="3"/>
                    </a:lnTo>
                    <a:lnTo>
                      <a:pt x="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1841500" y="4725988"/>
                <a:ext cx="998538" cy="1165225"/>
              </a:xfrm>
              <a:custGeom>
                <a:avLst/>
                <a:gdLst>
                  <a:gd name="T0" fmla="*/ 1890 w 3142"/>
                  <a:gd name="T1" fmla="*/ 2 h 3672"/>
                  <a:gd name="T2" fmla="*/ 1948 w 3142"/>
                  <a:gd name="T3" fmla="*/ 33 h 3672"/>
                  <a:gd name="T4" fmla="*/ 3133 w 3142"/>
                  <a:gd name="T5" fmla="*/ 1227 h 3672"/>
                  <a:gd name="T6" fmla="*/ 3142 w 3142"/>
                  <a:gd name="T7" fmla="*/ 3160 h 3672"/>
                  <a:gd name="T8" fmla="*/ 3112 w 3142"/>
                  <a:gd name="T9" fmla="*/ 3332 h 3672"/>
                  <a:gd name="T10" fmla="*/ 3030 w 3142"/>
                  <a:gd name="T11" fmla="*/ 3481 h 3672"/>
                  <a:gd name="T12" fmla="*/ 2905 w 3142"/>
                  <a:gd name="T13" fmla="*/ 3591 h 3672"/>
                  <a:gd name="T14" fmla="*/ 2749 w 3142"/>
                  <a:gd name="T15" fmla="*/ 3659 h 3672"/>
                  <a:gd name="T16" fmla="*/ 827 w 3142"/>
                  <a:gd name="T17" fmla="*/ 3672 h 3672"/>
                  <a:gd name="T18" fmla="*/ 754 w 3142"/>
                  <a:gd name="T19" fmla="*/ 3646 h 3672"/>
                  <a:gd name="T20" fmla="*/ 713 w 3142"/>
                  <a:gd name="T21" fmla="*/ 3581 h 3672"/>
                  <a:gd name="T22" fmla="*/ 722 w 3142"/>
                  <a:gd name="T23" fmla="*/ 3502 h 3672"/>
                  <a:gd name="T24" fmla="*/ 776 w 3142"/>
                  <a:gd name="T25" fmla="*/ 3448 h 3672"/>
                  <a:gd name="T26" fmla="*/ 2631 w 3142"/>
                  <a:gd name="T27" fmla="*/ 3437 h 3672"/>
                  <a:gd name="T28" fmla="*/ 2746 w 3142"/>
                  <a:gd name="T29" fmla="*/ 3411 h 3672"/>
                  <a:gd name="T30" fmla="*/ 2840 w 3142"/>
                  <a:gd name="T31" fmla="*/ 3342 h 3672"/>
                  <a:gd name="T32" fmla="*/ 2896 w 3142"/>
                  <a:gd name="T33" fmla="*/ 3240 h 3672"/>
                  <a:gd name="T34" fmla="*/ 2906 w 3142"/>
                  <a:gd name="T35" fmla="*/ 1403 h 3672"/>
                  <a:gd name="T36" fmla="*/ 2115 w 3142"/>
                  <a:gd name="T37" fmla="*/ 1392 h 3672"/>
                  <a:gd name="T38" fmla="*/ 1962 w 3142"/>
                  <a:gd name="T39" fmla="*/ 1330 h 3672"/>
                  <a:gd name="T40" fmla="*/ 1839 w 3142"/>
                  <a:gd name="T41" fmla="*/ 1225 h 3672"/>
                  <a:gd name="T42" fmla="*/ 1755 w 3142"/>
                  <a:gd name="T43" fmla="*/ 1087 h 3672"/>
                  <a:gd name="T44" fmla="*/ 1164 w 3142"/>
                  <a:gd name="T45" fmla="*/ 1075 h 3672"/>
                  <a:gd name="T46" fmla="*/ 1138 w 3142"/>
                  <a:gd name="T47" fmla="*/ 1025 h 3672"/>
                  <a:gd name="T48" fmla="*/ 1164 w 3142"/>
                  <a:gd name="T49" fmla="*/ 977 h 3672"/>
                  <a:gd name="T50" fmla="*/ 1723 w 3142"/>
                  <a:gd name="T51" fmla="*/ 964 h 3672"/>
                  <a:gd name="T52" fmla="*/ 1716 w 3142"/>
                  <a:gd name="T53" fmla="*/ 780 h 3672"/>
                  <a:gd name="T54" fmla="*/ 1164 w 3142"/>
                  <a:gd name="T55" fmla="*/ 768 h 3672"/>
                  <a:gd name="T56" fmla="*/ 1138 w 3142"/>
                  <a:gd name="T57" fmla="*/ 718 h 3672"/>
                  <a:gd name="T58" fmla="*/ 1164 w 3142"/>
                  <a:gd name="T59" fmla="*/ 669 h 3672"/>
                  <a:gd name="T60" fmla="*/ 1716 w 3142"/>
                  <a:gd name="T61" fmla="*/ 657 h 3672"/>
                  <a:gd name="T62" fmla="*/ 469 w 3142"/>
                  <a:gd name="T63" fmla="*/ 239 h 3672"/>
                  <a:gd name="T64" fmla="*/ 361 w 3142"/>
                  <a:gd name="T65" fmla="*/ 279 h 3672"/>
                  <a:gd name="T66" fmla="*/ 279 w 3142"/>
                  <a:gd name="T67" fmla="*/ 361 h 3672"/>
                  <a:gd name="T68" fmla="*/ 238 w 3142"/>
                  <a:gd name="T69" fmla="*/ 471 h 3672"/>
                  <a:gd name="T70" fmla="*/ 232 w 3142"/>
                  <a:gd name="T71" fmla="*/ 1216 h 3672"/>
                  <a:gd name="T72" fmla="*/ 191 w 3142"/>
                  <a:gd name="T73" fmla="*/ 1281 h 3672"/>
                  <a:gd name="T74" fmla="*/ 118 w 3142"/>
                  <a:gd name="T75" fmla="*/ 1306 h 3672"/>
                  <a:gd name="T76" fmla="*/ 45 w 3142"/>
                  <a:gd name="T77" fmla="*/ 1281 h 3672"/>
                  <a:gd name="T78" fmla="*/ 2 w 3142"/>
                  <a:gd name="T79" fmla="*/ 1216 h 3672"/>
                  <a:gd name="T80" fmla="*/ 2 w 3142"/>
                  <a:gd name="T81" fmla="*/ 450 h 3672"/>
                  <a:gd name="T82" fmla="*/ 53 w 3142"/>
                  <a:gd name="T83" fmla="*/ 286 h 3672"/>
                  <a:gd name="T84" fmla="*/ 150 w 3142"/>
                  <a:gd name="T85" fmla="*/ 149 h 3672"/>
                  <a:gd name="T86" fmla="*/ 286 w 3142"/>
                  <a:gd name="T87" fmla="*/ 50 h 3672"/>
                  <a:gd name="T88" fmla="*/ 451 w 3142"/>
                  <a:gd name="T89" fmla="*/ 3 h 3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42" h="3672">
                    <a:moveTo>
                      <a:pt x="509" y="0"/>
                    </a:moveTo>
                    <a:lnTo>
                      <a:pt x="1866" y="0"/>
                    </a:lnTo>
                    <a:lnTo>
                      <a:pt x="1890" y="2"/>
                    </a:lnTo>
                    <a:lnTo>
                      <a:pt x="1911" y="9"/>
                    </a:lnTo>
                    <a:lnTo>
                      <a:pt x="1931" y="19"/>
                    </a:lnTo>
                    <a:lnTo>
                      <a:pt x="1948" y="33"/>
                    </a:lnTo>
                    <a:lnTo>
                      <a:pt x="3107" y="1190"/>
                    </a:lnTo>
                    <a:lnTo>
                      <a:pt x="3122" y="1208"/>
                    </a:lnTo>
                    <a:lnTo>
                      <a:pt x="3133" y="1227"/>
                    </a:lnTo>
                    <a:lnTo>
                      <a:pt x="3140" y="1250"/>
                    </a:lnTo>
                    <a:lnTo>
                      <a:pt x="3142" y="1272"/>
                    </a:lnTo>
                    <a:lnTo>
                      <a:pt x="3142" y="3160"/>
                    </a:lnTo>
                    <a:lnTo>
                      <a:pt x="3139" y="3220"/>
                    </a:lnTo>
                    <a:lnTo>
                      <a:pt x="3129" y="3278"/>
                    </a:lnTo>
                    <a:lnTo>
                      <a:pt x="3112" y="3332"/>
                    </a:lnTo>
                    <a:lnTo>
                      <a:pt x="3089" y="3385"/>
                    </a:lnTo>
                    <a:lnTo>
                      <a:pt x="3063" y="3434"/>
                    </a:lnTo>
                    <a:lnTo>
                      <a:pt x="3030" y="3481"/>
                    </a:lnTo>
                    <a:lnTo>
                      <a:pt x="2993" y="3522"/>
                    </a:lnTo>
                    <a:lnTo>
                      <a:pt x="2950" y="3559"/>
                    </a:lnTo>
                    <a:lnTo>
                      <a:pt x="2905" y="3591"/>
                    </a:lnTo>
                    <a:lnTo>
                      <a:pt x="2855" y="3619"/>
                    </a:lnTo>
                    <a:lnTo>
                      <a:pt x="2804" y="3642"/>
                    </a:lnTo>
                    <a:lnTo>
                      <a:pt x="2749" y="3659"/>
                    </a:lnTo>
                    <a:lnTo>
                      <a:pt x="2691" y="3669"/>
                    </a:lnTo>
                    <a:lnTo>
                      <a:pt x="2631" y="3672"/>
                    </a:lnTo>
                    <a:lnTo>
                      <a:pt x="827" y="3672"/>
                    </a:lnTo>
                    <a:lnTo>
                      <a:pt x="799" y="3669"/>
                    </a:lnTo>
                    <a:lnTo>
                      <a:pt x="776" y="3660"/>
                    </a:lnTo>
                    <a:lnTo>
                      <a:pt x="754" y="3646"/>
                    </a:lnTo>
                    <a:lnTo>
                      <a:pt x="735" y="3627"/>
                    </a:lnTo>
                    <a:lnTo>
                      <a:pt x="722" y="3606"/>
                    </a:lnTo>
                    <a:lnTo>
                      <a:pt x="713" y="3581"/>
                    </a:lnTo>
                    <a:lnTo>
                      <a:pt x="709" y="3554"/>
                    </a:lnTo>
                    <a:lnTo>
                      <a:pt x="713" y="3527"/>
                    </a:lnTo>
                    <a:lnTo>
                      <a:pt x="722" y="3502"/>
                    </a:lnTo>
                    <a:lnTo>
                      <a:pt x="735" y="3481"/>
                    </a:lnTo>
                    <a:lnTo>
                      <a:pt x="754" y="3461"/>
                    </a:lnTo>
                    <a:lnTo>
                      <a:pt x="776" y="3448"/>
                    </a:lnTo>
                    <a:lnTo>
                      <a:pt x="799" y="3439"/>
                    </a:lnTo>
                    <a:lnTo>
                      <a:pt x="827" y="3437"/>
                    </a:lnTo>
                    <a:lnTo>
                      <a:pt x="2631" y="3437"/>
                    </a:lnTo>
                    <a:lnTo>
                      <a:pt x="2673" y="3432"/>
                    </a:lnTo>
                    <a:lnTo>
                      <a:pt x="2712" y="3424"/>
                    </a:lnTo>
                    <a:lnTo>
                      <a:pt x="2746" y="3411"/>
                    </a:lnTo>
                    <a:lnTo>
                      <a:pt x="2782" y="3391"/>
                    </a:lnTo>
                    <a:lnTo>
                      <a:pt x="2812" y="3368"/>
                    </a:lnTo>
                    <a:lnTo>
                      <a:pt x="2840" y="3342"/>
                    </a:lnTo>
                    <a:lnTo>
                      <a:pt x="2862" y="3311"/>
                    </a:lnTo>
                    <a:lnTo>
                      <a:pt x="2881" y="3277"/>
                    </a:lnTo>
                    <a:lnTo>
                      <a:pt x="2896" y="3240"/>
                    </a:lnTo>
                    <a:lnTo>
                      <a:pt x="2905" y="3201"/>
                    </a:lnTo>
                    <a:lnTo>
                      <a:pt x="2906" y="3160"/>
                    </a:lnTo>
                    <a:lnTo>
                      <a:pt x="2906" y="1403"/>
                    </a:lnTo>
                    <a:lnTo>
                      <a:pt x="2226" y="1403"/>
                    </a:lnTo>
                    <a:lnTo>
                      <a:pt x="2169" y="1400"/>
                    </a:lnTo>
                    <a:lnTo>
                      <a:pt x="2115" y="1392"/>
                    </a:lnTo>
                    <a:lnTo>
                      <a:pt x="2061" y="1376"/>
                    </a:lnTo>
                    <a:lnTo>
                      <a:pt x="2010" y="1356"/>
                    </a:lnTo>
                    <a:lnTo>
                      <a:pt x="1962" y="1330"/>
                    </a:lnTo>
                    <a:lnTo>
                      <a:pt x="1918" y="1299"/>
                    </a:lnTo>
                    <a:lnTo>
                      <a:pt x="1876" y="1263"/>
                    </a:lnTo>
                    <a:lnTo>
                      <a:pt x="1839" y="1225"/>
                    </a:lnTo>
                    <a:lnTo>
                      <a:pt x="1807" y="1181"/>
                    </a:lnTo>
                    <a:lnTo>
                      <a:pt x="1778" y="1137"/>
                    </a:lnTo>
                    <a:lnTo>
                      <a:pt x="1755" y="1087"/>
                    </a:lnTo>
                    <a:lnTo>
                      <a:pt x="1200" y="1087"/>
                    </a:lnTo>
                    <a:lnTo>
                      <a:pt x="1179" y="1084"/>
                    </a:lnTo>
                    <a:lnTo>
                      <a:pt x="1164" y="1075"/>
                    </a:lnTo>
                    <a:lnTo>
                      <a:pt x="1149" y="1061"/>
                    </a:lnTo>
                    <a:lnTo>
                      <a:pt x="1141" y="1045"/>
                    </a:lnTo>
                    <a:lnTo>
                      <a:pt x="1138" y="1025"/>
                    </a:lnTo>
                    <a:lnTo>
                      <a:pt x="1141" y="1007"/>
                    </a:lnTo>
                    <a:lnTo>
                      <a:pt x="1149" y="989"/>
                    </a:lnTo>
                    <a:lnTo>
                      <a:pt x="1164" y="977"/>
                    </a:lnTo>
                    <a:lnTo>
                      <a:pt x="1179" y="968"/>
                    </a:lnTo>
                    <a:lnTo>
                      <a:pt x="1200" y="964"/>
                    </a:lnTo>
                    <a:lnTo>
                      <a:pt x="1723" y="964"/>
                    </a:lnTo>
                    <a:lnTo>
                      <a:pt x="1718" y="928"/>
                    </a:lnTo>
                    <a:lnTo>
                      <a:pt x="1716" y="892"/>
                    </a:lnTo>
                    <a:lnTo>
                      <a:pt x="1716" y="780"/>
                    </a:lnTo>
                    <a:lnTo>
                      <a:pt x="1200" y="780"/>
                    </a:lnTo>
                    <a:lnTo>
                      <a:pt x="1179" y="776"/>
                    </a:lnTo>
                    <a:lnTo>
                      <a:pt x="1164" y="768"/>
                    </a:lnTo>
                    <a:lnTo>
                      <a:pt x="1149" y="755"/>
                    </a:lnTo>
                    <a:lnTo>
                      <a:pt x="1141" y="739"/>
                    </a:lnTo>
                    <a:lnTo>
                      <a:pt x="1138" y="718"/>
                    </a:lnTo>
                    <a:lnTo>
                      <a:pt x="1141" y="700"/>
                    </a:lnTo>
                    <a:lnTo>
                      <a:pt x="1149" y="682"/>
                    </a:lnTo>
                    <a:lnTo>
                      <a:pt x="1164" y="669"/>
                    </a:lnTo>
                    <a:lnTo>
                      <a:pt x="1179" y="660"/>
                    </a:lnTo>
                    <a:lnTo>
                      <a:pt x="1200" y="657"/>
                    </a:lnTo>
                    <a:lnTo>
                      <a:pt x="1716" y="657"/>
                    </a:lnTo>
                    <a:lnTo>
                      <a:pt x="1716" y="234"/>
                    </a:lnTo>
                    <a:lnTo>
                      <a:pt x="509" y="234"/>
                    </a:lnTo>
                    <a:lnTo>
                      <a:pt x="469" y="239"/>
                    </a:lnTo>
                    <a:lnTo>
                      <a:pt x="431" y="246"/>
                    </a:lnTo>
                    <a:lnTo>
                      <a:pt x="393" y="260"/>
                    </a:lnTo>
                    <a:lnTo>
                      <a:pt x="361" y="279"/>
                    </a:lnTo>
                    <a:lnTo>
                      <a:pt x="329" y="303"/>
                    </a:lnTo>
                    <a:lnTo>
                      <a:pt x="302" y="330"/>
                    </a:lnTo>
                    <a:lnTo>
                      <a:pt x="279" y="361"/>
                    </a:lnTo>
                    <a:lnTo>
                      <a:pt x="261" y="394"/>
                    </a:lnTo>
                    <a:lnTo>
                      <a:pt x="247" y="431"/>
                    </a:lnTo>
                    <a:lnTo>
                      <a:pt x="238" y="471"/>
                    </a:lnTo>
                    <a:lnTo>
                      <a:pt x="235" y="510"/>
                    </a:lnTo>
                    <a:lnTo>
                      <a:pt x="235" y="1189"/>
                    </a:lnTo>
                    <a:lnTo>
                      <a:pt x="232" y="1216"/>
                    </a:lnTo>
                    <a:lnTo>
                      <a:pt x="223" y="1241"/>
                    </a:lnTo>
                    <a:lnTo>
                      <a:pt x="209" y="1262"/>
                    </a:lnTo>
                    <a:lnTo>
                      <a:pt x="191" y="1281"/>
                    </a:lnTo>
                    <a:lnTo>
                      <a:pt x="169" y="1295"/>
                    </a:lnTo>
                    <a:lnTo>
                      <a:pt x="145" y="1304"/>
                    </a:lnTo>
                    <a:lnTo>
                      <a:pt x="118" y="1306"/>
                    </a:lnTo>
                    <a:lnTo>
                      <a:pt x="91" y="1304"/>
                    </a:lnTo>
                    <a:lnTo>
                      <a:pt x="65" y="1295"/>
                    </a:lnTo>
                    <a:lnTo>
                      <a:pt x="45" y="1281"/>
                    </a:lnTo>
                    <a:lnTo>
                      <a:pt x="26" y="1262"/>
                    </a:lnTo>
                    <a:lnTo>
                      <a:pt x="11" y="1241"/>
                    </a:lnTo>
                    <a:lnTo>
                      <a:pt x="2" y="1216"/>
                    </a:lnTo>
                    <a:lnTo>
                      <a:pt x="0" y="1189"/>
                    </a:lnTo>
                    <a:lnTo>
                      <a:pt x="0" y="510"/>
                    </a:lnTo>
                    <a:lnTo>
                      <a:pt x="2" y="450"/>
                    </a:lnTo>
                    <a:lnTo>
                      <a:pt x="14" y="393"/>
                    </a:lnTo>
                    <a:lnTo>
                      <a:pt x="30" y="339"/>
                    </a:lnTo>
                    <a:lnTo>
                      <a:pt x="53" y="286"/>
                    </a:lnTo>
                    <a:lnTo>
                      <a:pt x="80" y="236"/>
                    </a:lnTo>
                    <a:lnTo>
                      <a:pt x="112" y="190"/>
                    </a:lnTo>
                    <a:lnTo>
                      <a:pt x="150" y="149"/>
                    </a:lnTo>
                    <a:lnTo>
                      <a:pt x="191" y="111"/>
                    </a:lnTo>
                    <a:lnTo>
                      <a:pt x="237" y="80"/>
                    </a:lnTo>
                    <a:lnTo>
                      <a:pt x="286" y="50"/>
                    </a:lnTo>
                    <a:lnTo>
                      <a:pt x="338" y="29"/>
                    </a:lnTo>
                    <a:lnTo>
                      <a:pt x="393" y="13"/>
                    </a:lnTo>
                    <a:lnTo>
                      <a:pt x="451" y="3"/>
                    </a:lnTo>
                    <a:lnTo>
                      <a:pt x="5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1755775" y="5176838"/>
                <a:ext cx="258763" cy="111125"/>
              </a:xfrm>
              <a:custGeom>
                <a:avLst/>
                <a:gdLst>
                  <a:gd name="T0" fmla="*/ 118 w 818"/>
                  <a:gd name="T1" fmla="*/ 0 h 351"/>
                  <a:gd name="T2" fmla="*/ 699 w 818"/>
                  <a:gd name="T3" fmla="*/ 0 h 351"/>
                  <a:gd name="T4" fmla="*/ 722 w 818"/>
                  <a:gd name="T5" fmla="*/ 2 h 351"/>
                  <a:gd name="T6" fmla="*/ 743 w 818"/>
                  <a:gd name="T7" fmla="*/ 10 h 351"/>
                  <a:gd name="T8" fmla="*/ 761 w 818"/>
                  <a:gd name="T9" fmla="*/ 21 h 351"/>
                  <a:gd name="T10" fmla="*/ 777 w 818"/>
                  <a:gd name="T11" fmla="*/ 37 h 351"/>
                  <a:gd name="T12" fmla="*/ 788 w 818"/>
                  <a:gd name="T13" fmla="*/ 56 h 351"/>
                  <a:gd name="T14" fmla="*/ 796 w 818"/>
                  <a:gd name="T15" fmla="*/ 76 h 351"/>
                  <a:gd name="T16" fmla="*/ 799 w 818"/>
                  <a:gd name="T17" fmla="*/ 99 h 351"/>
                  <a:gd name="T18" fmla="*/ 799 w 818"/>
                  <a:gd name="T19" fmla="*/ 102 h 351"/>
                  <a:gd name="T20" fmla="*/ 800 w 818"/>
                  <a:gd name="T21" fmla="*/ 110 h 351"/>
                  <a:gd name="T22" fmla="*/ 803 w 818"/>
                  <a:gd name="T23" fmla="*/ 123 h 351"/>
                  <a:gd name="T24" fmla="*/ 806 w 818"/>
                  <a:gd name="T25" fmla="*/ 138 h 351"/>
                  <a:gd name="T26" fmla="*/ 808 w 818"/>
                  <a:gd name="T27" fmla="*/ 158 h 351"/>
                  <a:gd name="T28" fmla="*/ 812 w 818"/>
                  <a:gd name="T29" fmla="*/ 179 h 351"/>
                  <a:gd name="T30" fmla="*/ 814 w 818"/>
                  <a:gd name="T31" fmla="*/ 202 h 351"/>
                  <a:gd name="T32" fmla="*/ 816 w 818"/>
                  <a:gd name="T33" fmla="*/ 225 h 351"/>
                  <a:gd name="T34" fmla="*/ 818 w 818"/>
                  <a:gd name="T35" fmla="*/ 249 h 351"/>
                  <a:gd name="T36" fmla="*/ 818 w 818"/>
                  <a:gd name="T37" fmla="*/ 271 h 351"/>
                  <a:gd name="T38" fmla="*/ 818 w 818"/>
                  <a:gd name="T39" fmla="*/ 293 h 351"/>
                  <a:gd name="T40" fmla="*/ 816 w 818"/>
                  <a:gd name="T41" fmla="*/ 312 h 351"/>
                  <a:gd name="T42" fmla="*/ 813 w 818"/>
                  <a:gd name="T43" fmla="*/ 329 h 351"/>
                  <a:gd name="T44" fmla="*/ 807 w 818"/>
                  <a:gd name="T45" fmla="*/ 341 h 351"/>
                  <a:gd name="T46" fmla="*/ 800 w 818"/>
                  <a:gd name="T47" fmla="*/ 349 h 351"/>
                  <a:gd name="T48" fmla="*/ 790 w 818"/>
                  <a:gd name="T49" fmla="*/ 351 h 351"/>
                  <a:gd name="T50" fmla="*/ 18 w 818"/>
                  <a:gd name="T51" fmla="*/ 351 h 351"/>
                  <a:gd name="T52" fmla="*/ 11 w 818"/>
                  <a:gd name="T53" fmla="*/ 348 h 351"/>
                  <a:gd name="T54" fmla="*/ 6 w 818"/>
                  <a:gd name="T55" fmla="*/ 339 h 351"/>
                  <a:gd name="T56" fmla="*/ 2 w 818"/>
                  <a:gd name="T57" fmla="*/ 326 h 351"/>
                  <a:gd name="T58" fmla="*/ 1 w 818"/>
                  <a:gd name="T59" fmla="*/ 308 h 351"/>
                  <a:gd name="T60" fmla="*/ 0 w 818"/>
                  <a:gd name="T61" fmla="*/ 286 h 351"/>
                  <a:gd name="T62" fmla="*/ 1 w 818"/>
                  <a:gd name="T63" fmla="*/ 262 h 351"/>
                  <a:gd name="T64" fmla="*/ 2 w 818"/>
                  <a:gd name="T65" fmla="*/ 239 h 351"/>
                  <a:gd name="T66" fmla="*/ 4 w 818"/>
                  <a:gd name="T67" fmla="*/ 213 h 351"/>
                  <a:gd name="T68" fmla="*/ 7 w 818"/>
                  <a:gd name="T69" fmla="*/ 188 h 351"/>
                  <a:gd name="T70" fmla="*/ 9 w 818"/>
                  <a:gd name="T71" fmla="*/ 164 h 351"/>
                  <a:gd name="T72" fmla="*/ 12 w 818"/>
                  <a:gd name="T73" fmla="*/ 144 h 351"/>
                  <a:gd name="T74" fmla="*/ 15 w 818"/>
                  <a:gd name="T75" fmla="*/ 126 h 351"/>
                  <a:gd name="T76" fmla="*/ 17 w 818"/>
                  <a:gd name="T77" fmla="*/ 111 h 351"/>
                  <a:gd name="T78" fmla="*/ 18 w 818"/>
                  <a:gd name="T79" fmla="*/ 102 h 351"/>
                  <a:gd name="T80" fmla="*/ 18 w 818"/>
                  <a:gd name="T81" fmla="*/ 99 h 351"/>
                  <a:gd name="T82" fmla="*/ 21 w 818"/>
                  <a:gd name="T83" fmla="*/ 76 h 351"/>
                  <a:gd name="T84" fmla="*/ 28 w 818"/>
                  <a:gd name="T85" fmla="*/ 56 h 351"/>
                  <a:gd name="T86" fmla="*/ 40 w 818"/>
                  <a:gd name="T87" fmla="*/ 37 h 351"/>
                  <a:gd name="T88" fmla="*/ 56 w 818"/>
                  <a:gd name="T89" fmla="*/ 21 h 351"/>
                  <a:gd name="T90" fmla="*/ 74 w 818"/>
                  <a:gd name="T91" fmla="*/ 10 h 351"/>
                  <a:gd name="T92" fmla="*/ 96 w 818"/>
                  <a:gd name="T93" fmla="*/ 2 h 351"/>
                  <a:gd name="T94" fmla="*/ 118 w 818"/>
                  <a:gd name="T9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18" h="351">
                    <a:moveTo>
                      <a:pt x="118" y="0"/>
                    </a:moveTo>
                    <a:lnTo>
                      <a:pt x="699" y="0"/>
                    </a:lnTo>
                    <a:lnTo>
                      <a:pt x="722" y="2"/>
                    </a:lnTo>
                    <a:lnTo>
                      <a:pt x="743" y="10"/>
                    </a:lnTo>
                    <a:lnTo>
                      <a:pt x="761" y="21"/>
                    </a:lnTo>
                    <a:lnTo>
                      <a:pt x="777" y="37"/>
                    </a:lnTo>
                    <a:lnTo>
                      <a:pt x="788" y="56"/>
                    </a:lnTo>
                    <a:lnTo>
                      <a:pt x="796" y="76"/>
                    </a:lnTo>
                    <a:lnTo>
                      <a:pt x="799" y="99"/>
                    </a:lnTo>
                    <a:lnTo>
                      <a:pt x="799" y="102"/>
                    </a:lnTo>
                    <a:lnTo>
                      <a:pt x="800" y="110"/>
                    </a:lnTo>
                    <a:lnTo>
                      <a:pt x="803" y="123"/>
                    </a:lnTo>
                    <a:lnTo>
                      <a:pt x="806" y="138"/>
                    </a:lnTo>
                    <a:lnTo>
                      <a:pt x="808" y="158"/>
                    </a:lnTo>
                    <a:lnTo>
                      <a:pt x="812" y="179"/>
                    </a:lnTo>
                    <a:lnTo>
                      <a:pt x="814" y="202"/>
                    </a:lnTo>
                    <a:lnTo>
                      <a:pt x="816" y="225"/>
                    </a:lnTo>
                    <a:lnTo>
                      <a:pt x="818" y="249"/>
                    </a:lnTo>
                    <a:lnTo>
                      <a:pt x="818" y="271"/>
                    </a:lnTo>
                    <a:lnTo>
                      <a:pt x="818" y="293"/>
                    </a:lnTo>
                    <a:lnTo>
                      <a:pt x="816" y="312"/>
                    </a:lnTo>
                    <a:lnTo>
                      <a:pt x="813" y="329"/>
                    </a:lnTo>
                    <a:lnTo>
                      <a:pt x="807" y="341"/>
                    </a:lnTo>
                    <a:lnTo>
                      <a:pt x="800" y="349"/>
                    </a:lnTo>
                    <a:lnTo>
                      <a:pt x="790" y="351"/>
                    </a:lnTo>
                    <a:lnTo>
                      <a:pt x="18" y="351"/>
                    </a:lnTo>
                    <a:lnTo>
                      <a:pt x="11" y="348"/>
                    </a:lnTo>
                    <a:lnTo>
                      <a:pt x="6" y="339"/>
                    </a:lnTo>
                    <a:lnTo>
                      <a:pt x="2" y="326"/>
                    </a:lnTo>
                    <a:lnTo>
                      <a:pt x="1" y="308"/>
                    </a:lnTo>
                    <a:lnTo>
                      <a:pt x="0" y="286"/>
                    </a:lnTo>
                    <a:lnTo>
                      <a:pt x="1" y="262"/>
                    </a:lnTo>
                    <a:lnTo>
                      <a:pt x="2" y="239"/>
                    </a:lnTo>
                    <a:lnTo>
                      <a:pt x="4" y="213"/>
                    </a:lnTo>
                    <a:lnTo>
                      <a:pt x="7" y="188"/>
                    </a:lnTo>
                    <a:lnTo>
                      <a:pt x="9" y="164"/>
                    </a:lnTo>
                    <a:lnTo>
                      <a:pt x="12" y="144"/>
                    </a:lnTo>
                    <a:lnTo>
                      <a:pt x="15" y="126"/>
                    </a:lnTo>
                    <a:lnTo>
                      <a:pt x="17" y="111"/>
                    </a:lnTo>
                    <a:lnTo>
                      <a:pt x="18" y="102"/>
                    </a:lnTo>
                    <a:lnTo>
                      <a:pt x="18" y="99"/>
                    </a:lnTo>
                    <a:lnTo>
                      <a:pt x="21" y="76"/>
                    </a:lnTo>
                    <a:lnTo>
                      <a:pt x="28" y="56"/>
                    </a:lnTo>
                    <a:lnTo>
                      <a:pt x="40" y="37"/>
                    </a:lnTo>
                    <a:lnTo>
                      <a:pt x="56" y="21"/>
                    </a:lnTo>
                    <a:lnTo>
                      <a:pt x="74" y="10"/>
                    </a:lnTo>
                    <a:lnTo>
                      <a:pt x="96" y="2"/>
                    </a:lnTo>
                    <a:lnTo>
                      <a:pt x="1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1755775" y="5789613"/>
                <a:ext cx="258763" cy="112713"/>
              </a:xfrm>
              <a:custGeom>
                <a:avLst/>
                <a:gdLst>
                  <a:gd name="T0" fmla="*/ 28 w 818"/>
                  <a:gd name="T1" fmla="*/ 0 h 353"/>
                  <a:gd name="T2" fmla="*/ 800 w 818"/>
                  <a:gd name="T3" fmla="*/ 0 h 353"/>
                  <a:gd name="T4" fmla="*/ 807 w 818"/>
                  <a:gd name="T5" fmla="*/ 4 h 353"/>
                  <a:gd name="T6" fmla="*/ 813 w 818"/>
                  <a:gd name="T7" fmla="*/ 13 h 353"/>
                  <a:gd name="T8" fmla="*/ 816 w 818"/>
                  <a:gd name="T9" fmla="*/ 27 h 353"/>
                  <a:gd name="T10" fmla="*/ 818 w 818"/>
                  <a:gd name="T11" fmla="*/ 45 h 353"/>
                  <a:gd name="T12" fmla="*/ 818 w 818"/>
                  <a:gd name="T13" fmla="*/ 66 h 353"/>
                  <a:gd name="T14" fmla="*/ 818 w 818"/>
                  <a:gd name="T15" fmla="*/ 89 h 353"/>
                  <a:gd name="T16" fmla="*/ 817 w 818"/>
                  <a:gd name="T17" fmla="*/ 114 h 353"/>
                  <a:gd name="T18" fmla="*/ 815 w 818"/>
                  <a:gd name="T19" fmla="*/ 140 h 353"/>
                  <a:gd name="T20" fmla="*/ 813 w 818"/>
                  <a:gd name="T21" fmla="*/ 164 h 353"/>
                  <a:gd name="T22" fmla="*/ 809 w 818"/>
                  <a:gd name="T23" fmla="*/ 187 h 353"/>
                  <a:gd name="T24" fmla="*/ 807 w 818"/>
                  <a:gd name="T25" fmla="*/ 209 h 353"/>
                  <a:gd name="T26" fmla="*/ 805 w 818"/>
                  <a:gd name="T27" fmla="*/ 227 h 353"/>
                  <a:gd name="T28" fmla="*/ 803 w 818"/>
                  <a:gd name="T29" fmla="*/ 240 h 353"/>
                  <a:gd name="T30" fmla="*/ 802 w 818"/>
                  <a:gd name="T31" fmla="*/ 249 h 353"/>
                  <a:gd name="T32" fmla="*/ 800 w 818"/>
                  <a:gd name="T33" fmla="*/ 253 h 353"/>
                  <a:gd name="T34" fmla="*/ 798 w 818"/>
                  <a:gd name="T35" fmla="*/ 276 h 353"/>
                  <a:gd name="T36" fmla="*/ 790 w 818"/>
                  <a:gd name="T37" fmla="*/ 297 h 353"/>
                  <a:gd name="T38" fmla="*/ 779 w 818"/>
                  <a:gd name="T39" fmla="*/ 316 h 353"/>
                  <a:gd name="T40" fmla="*/ 763 w 818"/>
                  <a:gd name="T41" fmla="*/ 330 h 353"/>
                  <a:gd name="T42" fmla="*/ 744 w 818"/>
                  <a:gd name="T43" fmla="*/ 343 h 353"/>
                  <a:gd name="T44" fmla="*/ 724 w 818"/>
                  <a:gd name="T45" fmla="*/ 351 h 353"/>
                  <a:gd name="T46" fmla="*/ 700 w 818"/>
                  <a:gd name="T47" fmla="*/ 353 h 353"/>
                  <a:gd name="T48" fmla="*/ 120 w 818"/>
                  <a:gd name="T49" fmla="*/ 353 h 353"/>
                  <a:gd name="T50" fmla="*/ 97 w 818"/>
                  <a:gd name="T51" fmla="*/ 351 h 353"/>
                  <a:gd name="T52" fmla="*/ 76 w 818"/>
                  <a:gd name="T53" fmla="*/ 343 h 353"/>
                  <a:gd name="T54" fmla="*/ 57 w 818"/>
                  <a:gd name="T55" fmla="*/ 330 h 353"/>
                  <a:gd name="T56" fmla="*/ 42 w 818"/>
                  <a:gd name="T57" fmla="*/ 316 h 353"/>
                  <a:gd name="T58" fmla="*/ 30 w 818"/>
                  <a:gd name="T59" fmla="*/ 297 h 353"/>
                  <a:gd name="T60" fmla="*/ 22 w 818"/>
                  <a:gd name="T61" fmla="*/ 276 h 353"/>
                  <a:gd name="T62" fmla="*/ 20 w 818"/>
                  <a:gd name="T63" fmla="*/ 253 h 353"/>
                  <a:gd name="T64" fmla="*/ 19 w 818"/>
                  <a:gd name="T65" fmla="*/ 250 h 353"/>
                  <a:gd name="T66" fmla="*/ 18 w 818"/>
                  <a:gd name="T67" fmla="*/ 243 h 353"/>
                  <a:gd name="T68" fmla="*/ 16 w 818"/>
                  <a:gd name="T69" fmla="*/ 230 h 353"/>
                  <a:gd name="T70" fmla="*/ 13 w 818"/>
                  <a:gd name="T71" fmla="*/ 213 h 353"/>
                  <a:gd name="T72" fmla="*/ 10 w 818"/>
                  <a:gd name="T73" fmla="*/ 194 h 353"/>
                  <a:gd name="T74" fmla="*/ 8 w 818"/>
                  <a:gd name="T75" fmla="*/ 173 h 353"/>
                  <a:gd name="T76" fmla="*/ 4 w 818"/>
                  <a:gd name="T77" fmla="*/ 150 h 353"/>
                  <a:gd name="T78" fmla="*/ 2 w 818"/>
                  <a:gd name="T79" fmla="*/ 126 h 353"/>
                  <a:gd name="T80" fmla="*/ 1 w 818"/>
                  <a:gd name="T81" fmla="*/ 103 h 353"/>
                  <a:gd name="T82" fmla="*/ 0 w 818"/>
                  <a:gd name="T83" fmla="*/ 80 h 353"/>
                  <a:gd name="T84" fmla="*/ 1 w 818"/>
                  <a:gd name="T85" fmla="*/ 59 h 353"/>
                  <a:gd name="T86" fmla="*/ 2 w 818"/>
                  <a:gd name="T87" fmla="*/ 40 h 353"/>
                  <a:gd name="T88" fmla="*/ 6 w 818"/>
                  <a:gd name="T89" fmla="*/ 24 h 353"/>
                  <a:gd name="T90" fmla="*/ 11 w 818"/>
                  <a:gd name="T91" fmla="*/ 11 h 353"/>
                  <a:gd name="T92" fmla="*/ 19 w 818"/>
                  <a:gd name="T93" fmla="*/ 4 h 353"/>
                  <a:gd name="T94" fmla="*/ 28 w 818"/>
                  <a:gd name="T95"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18" h="353">
                    <a:moveTo>
                      <a:pt x="28" y="0"/>
                    </a:moveTo>
                    <a:lnTo>
                      <a:pt x="800" y="0"/>
                    </a:lnTo>
                    <a:lnTo>
                      <a:pt x="807" y="4"/>
                    </a:lnTo>
                    <a:lnTo>
                      <a:pt x="813" y="13"/>
                    </a:lnTo>
                    <a:lnTo>
                      <a:pt x="816" y="27"/>
                    </a:lnTo>
                    <a:lnTo>
                      <a:pt x="818" y="45"/>
                    </a:lnTo>
                    <a:lnTo>
                      <a:pt x="818" y="66"/>
                    </a:lnTo>
                    <a:lnTo>
                      <a:pt x="818" y="89"/>
                    </a:lnTo>
                    <a:lnTo>
                      <a:pt x="817" y="114"/>
                    </a:lnTo>
                    <a:lnTo>
                      <a:pt x="815" y="140"/>
                    </a:lnTo>
                    <a:lnTo>
                      <a:pt x="813" y="164"/>
                    </a:lnTo>
                    <a:lnTo>
                      <a:pt x="809" y="187"/>
                    </a:lnTo>
                    <a:lnTo>
                      <a:pt x="807" y="209"/>
                    </a:lnTo>
                    <a:lnTo>
                      <a:pt x="805" y="227"/>
                    </a:lnTo>
                    <a:lnTo>
                      <a:pt x="803" y="240"/>
                    </a:lnTo>
                    <a:lnTo>
                      <a:pt x="802" y="249"/>
                    </a:lnTo>
                    <a:lnTo>
                      <a:pt x="800" y="253"/>
                    </a:lnTo>
                    <a:lnTo>
                      <a:pt x="798" y="276"/>
                    </a:lnTo>
                    <a:lnTo>
                      <a:pt x="790" y="297"/>
                    </a:lnTo>
                    <a:lnTo>
                      <a:pt x="779" y="316"/>
                    </a:lnTo>
                    <a:lnTo>
                      <a:pt x="763" y="330"/>
                    </a:lnTo>
                    <a:lnTo>
                      <a:pt x="744" y="343"/>
                    </a:lnTo>
                    <a:lnTo>
                      <a:pt x="724" y="351"/>
                    </a:lnTo>
                    <a:lnTo>
                      <a:pt x="700" y="353"/>
                    </a:lnTo>
                    <a:lnTo>
                      <a:pt x="120" y="353"/>
                    </a:lnTo>
                    <a:lnTo>
                      <a:pt x="97" y="351"/>
                    </a:lnTo>
                    <a:lnTo>
                      <a:pt x="76" y="343"/>
                    </a:lnTo>
                    <a:lnTo>
                      <a:pt x="57" y="330"/>
                    </a:lnTo>
                    <a:lnTo>
                      <a:pt x="42" y="316"/>
                    </a:lnTo>
                    <a:lnTo>
                      <a:pt x="30" y="297"/>
                    </a:lnTo>
                    <a:lnTo>
                      <a:pt x="22" y="276"/>
                    </a:lnTo>
                    <a:lnTo>
                      <a:pt x="20" y="253"/>
                    </a:lnTo>
                    <a:lnTo>
                      <a:pt x="19" y="250"/>
                    </a:lnTo>
                    <a:lnTo>
                      <a:pt x="18" y="243"/>
                    </a:lnTo>
                    <a:lnTo>
                      <a:pt x="16" y="230"/>
                    </a:lnTo>
                    <a:lnTo>
                      <a:pt x="13" y="213"/>
                    </a:lnTo>
                    <a:lnTo>
                      <a:pt x="10" y="194"/>
                    </a:lnTo>
                    <a:lnTo>
                      <a:pt x="8" y="173"/>
                    </a:lnTo>
                    <a:lnTo>
                      <a:pt x="4" y="150"/>
                    </a:lnTo>
                    <a:lnTo>
                      <a:pt x="2" y="126"/>
                    </a:lnTo>
                    <a:lnTo>
                      <a:pt x="1" y="103"/>
                    </a:lnTo>
                    <a:lnTo>
                      <a:pt x="0" y="80"/>
                    </a:lnTo>
                    <a:lnTo>
                      <a:pt x="1" y="59"/>
                    </a:lnTo>
                    <a:lnTo>
                      <a:pt x="2" y="40"/>
                    </a:lnTo>
                    <a:lnTo>
                      <a:pt x="6" y="24"/>
                    </a:lnTo>
                    <a:lnTo>
                      <a:pt x="11" y="11"/>
                    </a:lnTo>
                    <a:lnTo>
                      <a:pt x="19" y="4"/>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noEditPoints="1"/>
              </p:cNvSpPr>
              <p:nvPr/>
            </p:nvSpPr>
            <p:spPr bwMode="auto">
              <a:xfrm>
                <a:off x="1692275" y="5313363"/>
                <a:ext cx="412750" cy="449263"/>
              </a:xfrm>
              <a:custGeom>
                <a:avLst/>
                <a:gdLst>
                  <a:gd name="T0" fmla="*/ 676 w 1302"/>
                  <a:gd name="T1" fmla="*/ 880 h 1416"/>
                  <a:gd name="T2" fmla="*/ 636 w 1302"/>
                  <a:gd name="T3" fmla="*/ 1012 h 1416"/>
                  <a:gd name="T4" fmla="*/ 722 w 1302"/>
                  <a:gd name="T5" fmla="*/ 1117 h 1416"/>
                  <a:gd name="T6" fmla="*/ 860 w 1302"/>
                  <a:gd name="T7" fmla="*/ 1103 h 1416"/>
                  <a:gd name="T8" fmla="*/ 924 w 1302"/>
                  <a:gd name="T9" fmla="*/ 982 h 1416"/>
                  <a:gd name="T10" fmla="*/ 860 w 1302"/>
                  <a:gd name="T11" fmla="*/ 862 h 1416"/>
                  <a:gd name="T12" fmla="*/ 411 w 1302"/>
                  <a:gd name="T13" fmla="*/ 839 h 1416"/>
                  <a:gd name="T14" fmla="*/ 307 w 1302"/>
                  <a:gd name="T15" fmla="*/ 926 h 1416"/>
                  <a:gd name="T16" fmla="*/ 320 w 1302"/>
                  <a:gd name="T17" fmla="*/ 1064 h 1416"/>
                  <a:gd name="T18" fmla="*/ 441 w 1302"/>
                  <a:gd name="T19" fmla="*/ 1128 h 1416"/>
                  <a:gd name="T20" fmla="*/ 561 w 1302"/>
                  <a:gd name="T21" fmla="*/ 1064 h 1416"/>
                  <a:gd name="T22" fmla="*/ 574 w 1302"/>
                  <a:gd name="T23" fmla="*/ 926 h 1416"/>
                  <a:gd name="T24" fmla="*/ 470 w 1302"/>
                  <a:gd name="T25" fmla="*/ 839 h 1416"/>
                  <a:gd name="T26" fmla="*/ 852 w 1302"/>
                  <a:gd name="T27" fmla="*/ 571 h 1416"/>
                  <a:gd name="T28" fmla="*/ 788 w 1302"/>
                  <a:gd name="T29" fmla="*/ 692 h 1416"/>
                  <a:gd name="T30" fmla="*/ 852 w 1302"/>
                  <a:gd name="T31" fmla="*/ 812 h 1416"/>
                  <a:gd name="T32" fmla="*/ 990 w 1302"/>
                  <a:gd name="T33" fmla="*/ 826 h 1416"/>
                  <a:gd name="T34" fmla="*/ 1076 w 1302"/>
                  <a:gd name="T35" fmla="*/ 721 h 1416"/>
                  <a:gd name="T36" fmla="*/ 1036 w 1302"/>
                  <a:gd name="T37" fmla="*/ 588 h 1416"/>
                  <a:gd name="T38" fmla="*/ 613 w 1302"/>
                  <a:gd name="T39" fmla="*/ 546 h 1416"/>
                  <a:gd name="T40" fmla="*/ 492 w 1302"/>
                  <a:gd name="T41" fmla="*/ 610 h 1416"/>
                  <a:gd name="T42" fmla="*/ 479 w 1302"/>
                  <a:gd name="T43" fmla="*/ 748 h 1416"/>
                  <a:gd name="T44" fmla="*/ 583 w 1302"/>
                  <a:gd name="T45" fmla="*/ 834 h 1416"/>
                  <a:gd name="T46" fmla="*/ 715 w 1302"/>
                  <a:gd name="T47" fmla="*/ 794 h 1416"/>
                  <a:gd name="T48" fmla="*/ 754 w 1302"/>
                  <a:gd name="T49" fmla="*/ 662 h 1416"/>
                  <a:gd name="T50" fmla="*/ 669 w 1302"/>
                  <a:gd name="T51" fmla="*/ 558 h 1416"/>
                  <a:gd name="T52" fmla="*/ 237 w 1302"/>
                  <a:gd name="T53" fmla="*/ 558 h 1416"/>
                  <a:gd name="T54" fmla="*/ 152 w 1302"/>
                  <a:gd name="T55" fmla="*/ 662 h 1416"/>
                  <a:gd name="T56" fmla="*/ 191 w 1302"/>
                  <a:gd name="T57" fmla="*/ 794 h 1416"/>
                  <a:gd name="T58" fmla="*/ 323 w 1302"/>
                  <a:gd name="T59" fmla="*/ 834 h 1416"/>
                  <a:gd name="T60" fmla="*/ 427 w 1302"/>
                  <a:gd name="T61" fmla="*/ 748 h 1416"/>
                  <a:gd name="T62" fmla="*/ 414 w 1302"/>
                  <a:gd name="T63" fmla="*/ 610 h 1416"/>
                  <a:gd name="T64" fmla="*/ 293 w 1302"/>
                  <a:gd name="T65" fmla="*/ 546 h 1416"/>
                  <a:gd name="T66" fmla="*/ 676 w 1302"/>
                  <a:gd name="T67" fmla="*/ 302 h 1416"/>
                  <a:gd name="T68" fmla="*/ 636 w 1302"/>
                  <a:gd name="T69" fmla="*/ 434 h 1416"/>
                  <a:gd name="T70" fmla="*/ 722 w 1302"/>
                  <a:gd name="T71" fmla="*/ 538 h 1416"/>
                  <a:gd name="T72" fmla="*/ 860 w 1302"/>
                  <a:gd name="T73" fmla="*/ 525 h 1416"/>
                  <a:gd name="T74" fmla="*/ 924 w 1302"/>
                  <a:gd name="T75" fmla="*/ 404 h 1416"/>
                  <a:gd name="T76" fmla="*/ 860 w 1302"/>
                  <a:gd name="T77" fmla="*/ 284 h 1416"/>
                  <a:gd name="T78" fmla="*/ 411 w 1302"/>
                  <a:gd name="T79" fmla="*/ 262 h 1416"/>
                  <a:gd name="T80" fmla="*/ 307 w 1302"/>
                  <a:gd name="T81" fmla="*/ 348 h 1416"/>
                  <a:gd name="T82" fmla="*/ 320 w 1302"/>
                  <a:gd name="T83" fmla="*/ 485 h 1416"/>
                  <a:gd name="T84" fmla="*/ 441 w 1302"/>
                  <a:gd name="T85" fmla="*/ 550 h 1416"/>
                  <a:gd name="T86" fmla="*/ 561 w 1302"/>
                  <a:gd name="T87" fmla="*/ 485 h 1416"/>
                  <a:gd name="T88" fmla="*/ 574 w 1302"/>
                  <a:gd name="T89" fmla="*/ 348 h 1416"/>
                  <a:gd name="T90" fmla="*/ 470 w 1302"/>
                  <a:gd name="T91" fmla="*/ 262 h 1416"/>
                  <a:gd name="T92" fmla="*/ 1099 w 1302"/>
                  <a:gd name="T93" fmla="*/ 12 h 1416"/>
                  <a:gd name="T94" fmla="*/ 1222 w 1302"/>
                  <a:gd name="T95" fmla="*/ 136 h 1416"/>
                  <a:gd name="T96" fmla="*/ 1289 w 1302"/>
                  <a:gd name="T97" fmla="*/ 328 h 1416"/>
                  <a:gd name="T98" fmla="*/ 1295 w 1302"/>
                  <a:gd name="T99" fmla="*/ 568 h 1416"/>
                  <a:gd name="T100" fmla="*/ 1272 w 1302"/>
                  <a:gd name="T101" fmla="*/ 710 h 1416"/>
                  <a:gd name="T102" fmla="*/ 1284 w 1302"/>
                  <a:gd name="T103" fmla="*/ 721 h 1416"/>
                  <a:gd name="T104" fmla="*/ 1276 w 1302"/>
                  <a:gd name="T105" fmla="*/ 1072 h 1416"/>
                  <a:gd name="T106" fmla="*/ 1222 w 1302"/>
                  <a:gd name="T107" fmla="*/ 1281 h 1416"/>
                  <a:gd name="T108" fmla="*/ 1099 w 1302"/>
                  <a:gd name="T109" fmla="*/ 1404 h 1416"/>
                  <a:gd name="T110" fmla="*/ 136 w 1302"/>
                  <a:gd name="T111" fmla="*/ 1404 h 1416"/>
                  <a:gd name="T112" fmla="*/ 13 w 1302"/>
                  <a:gd name="T113" fmla="*/ 1281 h 1416"/>
                  <a:gd name="T114" fmla="*/ 13 w 1302"/>
                  <a:gd name="T115" fmla="*/ 136 h 1416"/>
                  <a:gd name="T116" fmla="*/ 136 w 1302"/>
                  <a:gd name="T117" fmla="*/ 12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02" h="1416">
                    <a:moveTo>
                      <a:pt x="778" y="837"/>
                    </a:moveTo>
                    <a:lnTo>
                      <a:pt x="749" y="839"/>
                    </a:lnTo>
                    <a:lnTo>
                      <a:pt x="722" y="848"/>
                    </a:lnTo>
                    <a:lnTo>
                      <a:pt x="697" y="862"/>
                    </a:lnTo>
                    <a:lnTo>
                      <a:pt x="676" y="880"/>
                    </a:lnTo>
                    <a:lnTo>
                      <a:pt x="658" y="901"/>
                    </a:lnTo>
                    <a:lnTo>
                      <a:pt x="644" y="926"/>
                    </a:lnTo>
                    <a:lnTo>
                      <a:pt x="636" y="953"/>
                    </a:lnTo>
                    <a:lnTo>
                      <a:pt x="633" y="982"/>
                    </a:lnTo>
                    <a:lnTo>
                      <a:pt x="636" y="1012"/>
                    </a:lnTo>
                    <a:lnTo>
                      <a:pt x="644" y="1039"/>
                    </a:lnTo>
                    <a:lnTo>
                      <a:pt x="658" y="1064"/>
                    </a:lnTo>
                    <a:lnTo>
                      <a:pt x="676" y="1085"/>
                    </a:lnTo>
                    <a:lnTo>
                      <a:pt x="697" y="1103"/>
                    </a:lnTo>
                    <a:lnTo>
                      <a:pt x="722" y="1117"/>
                    </a:lnTo>
                    <a:lnTo>
                      <a:pt x="749" y="1125"/>
                    </a:lnTo>
                    <a:lnTo>
                      <a:pt x="778" y="1128"/>
                    </a:lnTo>
                    <a:lnTo>
                      <a:pt x="807" y="1125"/>
                    </a:lnTo>
                    <a:lnTo>
                      <a:pt x="835" y="1117"/>
                    </a:lnTo>
                    <a:lnTo>
                      <a:pt x="860" y="1103"/>
                    </a:lnTo>
                    <a:lnTo>
                      <a:pt x="881" y="1085"/>
                    </a:lnTo>
                    <a:lnTo>
                      <a:pt x="899" y="1064"/>
                    </a:lnTo>
                    <a:lnTo>
                      <a:pt x="912" y="1039"/>
                    </a:lnTo>
                    <a:lnTo>
                      <a:pt x="921" y="1012"/>
                    </a:lnTo>
                    <a:lnTo>
                      <a:pt x="924" y="982"/>
                    </a:lnTo>
                    <a:lnTo>
                      <a:pt x="921" y="953"/>
                    </a:lnTo>
                    <a:lnTo>
                      <a:pt x="912" y="926"/>
                    </a:lnTo>
                    <a:lnTo>
                      <a:pt x="899" y="901"/>
                    </a:lnTo>
                    <a:lnTo>
                      <a:pt x="881" y="880"/>
                    </a:lnTo>
                    <a:lnTo>
                      <a:pt x="860" y="862"/>
                    </a:lnTo>
                    <a:lnTo>
                      <a:pt x="835" y="848"/>
                    </a:lnTo>
                    <a:lnTo>
                      <a:pt x="807" y="839"/>
                    </a:lnTo>
                    <a:lnTo>
                      <a:pt x="778" y="837"/>
                    </a:lnTo>
                    <a:close/>
                    <a:moveTo>
                      <a:pt x="441" y="837"/>
                    </a:moveTo>
                    <a:lnTo>
                      <a:pt x="411" y="839"/>
                    </a:lnTo>
                    <a:lnTo>
                      <a:pt x="383" y="848"/>
                    </a:lnTo>
                    <a:lnTo>
                      <a:pt x="360" y="862"/>
                    </a:lnTo>
                    <a:lnTo>
                      <a:pt x="337" y="880"/>
                    </a:lnTo>
                    <a:lnTo>
                      <a:pt x="320" y="901"/>
                    </a:lnTo>
                    <a:lnTo>
                      <a:pt x="307" y="926"/>
                    </a:lnTo>
                    <a:lnTo>
                      <a:pt x="298" y="953"/>
                    </a:lnTo>
                    <a:lnTo>
                      <a:pt x="296" y="982"/>
                    </a:lnTo>
                    <a:lnTo>
                      <a:pt x="298" y="1012"/>
                    </a:lnTo>
                    <a:lnTo>
                      <a:pt x="307" y="1039"/>
                    </a:lnTo>
                    <a:lnTo>
                      <a:pt x="320" y="1064"/>
                    </a:lnTo>
                    <a:lnTo>
                      <a:pt x="337" y="1085"/>
                    </a:lnTo>
                    <a:lnTo>
                      <a:pt x="360" y="1103"/>
                    </a:lnTo>
                    <a:lnTo>
                      <a:pt x="383" y="1117"/>
                    </a:lnTo>
                    <a:lnTo>
                      <a:pt x="411" y="1125"/>
                    </a:lnTo>
                    <a:lnTo>
                      <a:pt x="441" y="1128"/>
                    </a:lnTo>
                    <a:lnTo>
                      <a:pt x="470" y="1125"/>
                    </a:lnTo>
                    <a:lnTo>
                      <a:pt x="497" y="1117"/>
                    </a:lnTo>
                    <a:lnTo>
                      <a:pt x="521" y="1103"/>
                    </a:lnTo>
                    <a:lnTo>
                      <a:pt x="543" y="1085"/>
                    </a:lnTo>
                    <a:lnTo>
                      <a:pt x="561" y="1064"/>
                    </a:lnTo>
                    <a:lnTo>
                      <a:pt x="574" y="1039"/>
                    </a:lnTo>
                    <a:lnTo>
                      <a:pt x="582" y="1012"/>
                    </a:lnTo>
                    <a:lnTo>
                      <a:pt x="586" y="982"/>
                    </a:lnTo>
                    <a:lnTo>
                      <a:pt x="582" y="953"/>
                    </a:lnTo>
                    <a:lnTo>
                      <a:pt x="574" y="926"/>
                    </a:lnTo>
                    <a:lnTo>
                      <a:pt x="561" y="901"/>
                    </a:lnTo>
                    <a:lnTo>
                      <a:pt x="543" y="880"/>
                    </a:lnTo>
                    <a:lnTo>
                      <a:pt x="521" y="862"/>
                    </a:lnTo>
                    <a:lnTo>
                      <a:pt x="497" y="848"/>
                    </a:lnTo>
                    <a:lnTo>
                      <a:pt x="470" y="839"/>
                    </a:lnTo>
                    <a:lnTo>
                      <a:pt x="441" y="837"/>
                    </a:lnTo>
                    <a:close/>
                    <a:moveTo>
                      <a:pt x="933" y="546"/>
                    </a:moveTo>
                    <a:lnTo>
                      <a:pt x="904" y="548"/>
                    </a:lnTo>
                    <a:lnTo>
                      <a:pt x="877" y="558"/>
                    </a:lnTo>
                    <a:lnTo>
                      <a:pt x="852" y="571"/>
                    </a:lnTo>
                    <a:lnTo>
                      <a:pt x="831" y="588"/>
                    </a:lnTo>
                    <a:lnTo>
                      <a:pt x="813" y="610"/>
                    </a:lnTo>
                    <a:lnTo>
                      <a:pt x="799" y="635"/>
                    </a:lnTo>
                    <a:lnTo>
                      <a:pt x="791" y="662"/>
                    </a:lnTo>
                    <a:lnTo>
                      <a:pt x="788" y="692"/>
                    </a:lnTo>
                    <a:lnTo>
                      <a:pt x="791" y="721"/>
                    </a:lnTo>
                    <a:lnTo>
                      <a:pt x="799" y="748"/>
                    </a:lnTo>
                    <a:lnTo>
                      <a:pt x="813" y="773"/>
                    </a:lnTo>
                    <a:lnTo>
                      <a:pt x="831" y="794"/>
                    </a:lnTo>
                    <a:lnTo>
                      <a:pt x="852" y="812"/>
                    </a:lnTo>
                    <a:lnTo>
                      <a:pt x="877" y="826"/>
                    </a:lnTo>
                    <a:lnTo>
                      <a:pt x="904" y="834"/>
                    </a:lnTo>
                    <a:lnTo>
                      <a:pt x="933" y="837"/>
                    </a:lnTo>
                    <a:lnTo>
                      <a:pt x="962" y="834"/>
                    </a:lnTo>
                    <a:lnTo>
                      <a:pt x="990" y="826"/>
                    </a:lnTo>
                    <a:lnTo>
                      <a:pt x="1014" y="812"/>
                    </a:lnTo>
                    <a:lnTo>
                      <a:pt x="1036" y="794"/>
                    </a:lnTo>
                    <a:lnTo>
                      <a:pt x="1053" y="773"/>
                    </a:lnTo>
                    <a:lnTo>
                      <a:pt x="1067" y="748"/>
                    </a:lnTo>
                    <a:lnTo>
                      <a:pt x="1076" y="721"/>
                    </a:lnTo>
                    <a:lnTo>
                      <a:pt x="1078" y="692"/>
                    </a:lnTo>
                    <a:lnTo>
                      <a:pt x="1076" y="662"/>
                    </a:lnTo>
                    <a:lnTo>
                      <a:pt x="1067" y="635"/>
                    </a:lnTo>
                    <a:lnTo>
                      <a:pt x="1053" y="610"/>
                    </a:lnTo>
                    <a:lnTo>
                      <a:pt x="1036" y="588"/>
                    </a:lnTo>
                    <a:lnTo>
                      <a:pt x="1014" y="571"/>
                    </a:lnTo>
                    <a:lnTo>
                      <a:pt x="990" y="558"/>
                    </a:lnTo>
                    <a:lnTo>
                      <a:pt x="962" y="548"/>
                    </a:lnTo>
                    <a:lnTo>
                      <a:pt x="933" y="546"/>
                    </a:lnTo>
                    <a:close/>
                    <a:moveTo>
                      <a:pt x="613" y="546"/>
                    </a:moveTo>
                    <a:lnTo>
                      <a:pt x="583" y="548"/>
                    </a:lnTo>
                    <a:lnTo>
                      <a:pt x="555" y="558"/>
                    </a:lnTo>
                    <a:lnTo>
                      <a:pt x="532" y="571"/>
                    </a:lnTo>
                    <a:lnTo>
                      <a:pt x="509" y="588"/>
                    </a:lnTo>
                    <a:lnTo>
                      <a:pt x="492" y="610"/>
                    </a:lnTo>
                    <a:lnTo>
                      <a:pt x="479" y="635"/>
                    </a:lnTo>
                    <a:lnTo>
                      <a:pt x="470" y="662"/>
                    </a:lnTo>
                    <a:lnTo>
                      <a:pt x="468" y="692"/>
                    </a:lnTo>
                    <a:lnTo>
                      <a:pt x="470" y="721"/>
                    </a:lnTo>
                    <a:lnTo>
                      <a:pt x="479" y="748"/>
                    </a:lnTo>
                    <a:lnTo>
                      <a:pt x="492" y="773"/>
                    </a:lnTo>
                    <a:lnTo>
                      <a:pt x="509" y="794"/>
                    </a:lnTo>
                    <a:lnTo>
                      <a:pt x="532" y="812"/>
                    </a:lnTo>
                    <a:lnTo>
                      <a:pt x="555" y="826"/>
                    </a:lnTo>
                    <a:lnTo>
                      <a:pt x="583" y="834"/>
                    </a:lnTo>
                    <a:lnTo>
                      <a:pt x="613" y="837"/>
                    </a:lnTo>
                    <a:lnTo>
                      <a:pt x="642" y="834"/>
                    </a:lnTo>
                    <a:lnTo>
                      <a:pt x="669" y="826"/>
                    </a:lnTo>
                    <a:lnTo>
                      <a:pt x="693" y="812"/>
                    </a:lnTo>
                    <a:lnTo>
                      <a:pt x="715" y="794"/>
                    </a:lnTo>
                    <a:lnTo>
                      <a:pt x="733" y="773"/>
                    </a:lnTo>
                    <a:lnTo>
                      <a:pt x="746" y="748"/>
                    </a:lnTo>
                    <a:lnTo>
                      <a:pt x="754" y="721"/>
                    </a:lnTo>
                    <a:lnTo>
                      <a:pt x="758" y="692"/>
                    </a:lnTo>
                    <a:lnTo>
                      <a:pt x="754" y="662"/>
                    </a:lnTo>
                    <a:lnTo>
                      <a:pt x="746" y="635"/>
                    </a:lnTo>
                    <a:lnTo>
                      <a:pt x="733" y="610"/>
                    </a:lnTo>
                    <a:lnTo>
                      <a:pt x="715" y="588"/>
                    </a:lnTo>
                    <a:lnTo>
                      <a:pt x="693" y="571"/>
                    </a:lnTo>
                    <a:lnTo>
                      <a:pt x="669" y="558"/>
                    </a:lnTo>
                    <a:lnTo>
                      <a:pt x="642" y="548"/>
                    </a:lnTo>
                    <a:lnTo>
                      <a:pt x="613" y="546"/>
                    </a:lnTo>
                    <a:close/>
                    <a:moveTo>
                      <a:pt x="293" y="546"/>
                    </a:moveTo>
                    <a:lnTo>
                      <a:pt x="264" y="548"/>
                    </a:lnTo>
                    <a:lnTo>
                      <a:pt x="237" y="558"/>
                    </a:lnTo>
                    <a:lnTo>
                      <a:pt x="212" y="571"/>
                    </a:lnTo>
                    <a:lnTo>
                      <a:pt x="191" y="588"/>
                    </a:lnTo>
                    <a:lnTo>
                      <a:pt x="173" y="610"/>
                    </a:lnTo>
                    <a:lnTo>
                      <a:pt x="160" y="635"/>
                    </a:lnTo>
                    <a:lnTo>
                      <a:pt x="152" y="662"/>
                    </a:lnTo>
                    <a:lnTo>
                      <a:pt x="148" y="692"/>
                    </a:lnTo>
                    <a:lnTo>
                      <a:pt x="152" y="721"/>
                    </a:lnTo>
                    <a:lnTo>
                      <a:pt x="160" y="748"/>
                    </a:lnTo>
                    <a:lnTo>
                      <a:pt x="173" y="773"/>
                    </a:lnTo>
                    <a:lnTo>
                      <a:pt x="191" y="794"/>
                    </a:lnTo>
                    <a:lnTo>
                      <a:pt x="212" y="812"/>
                    </a:lnTo>
                    <a:lnTo>
                      <a:pt x="237" y="826"/>
                    </a:lnTo>
                    <a:lnTo>
                      <a:pt x="264" y="834"/>
                    </a:lnTo>
                    <a:lnTo>
                      <a:pt x="293" y="837"/>
                    </a:lnTo>
                    <a:lnTo>
                      <a:pt x="323" y="834"/>
                    </a:lnTo>
                    <a:lnTo>
                      <a:pt x="351" y="826"/>
                    </a:lnTo>
                    <a:lnTo>
                      <a:pt x="375" y="812"/>
                    </a:lnTo>
                    <a:lnTo>
                      <a:pt x="397" y="794"/>
                    </a:lnTo>
                    <a:lnTo>
                      <a:pt x="414" y="773"/>
                    </a:lnTo>
                    <a:lnTo>
                      <a:pt x="427" y="748"/>
                    </a:lnTo>
                    <a:lnTo>
                      <a:pt x="436" y="721"/>
                    </a:lnTo>
                    <a:lnTo>
                      <a:pt x="438" y="692"/>
                    </a:lnTo>
                    <a:lnTo>
                      <a:pt x="436" y="662"/>
                    </a:lnTo>
                    <a:lnTo>
                      <a:pt x="427" y="635"/>
                    </a:lnTo>
                    <a:lnTo>
                      <a:pt x="414" y="610"/>
                    </a:lnTo>
                    <a:lnTo>
                      <a:pt x="397" y="588"/>
                    </a:lnTo>
                    <a:lnTo>
                      <a:pt x="375" y="571"/>
                    </a:lnTo>
                    <a:lnTo>
                      <a:pt x="351" y="558"/>
                    </a:lnTo>
                    <a:lnTo>
                      <a:pt x="323" y="548"/>
                    </a:lnTo>
                    <a:lnTo>
                      <a:pt x="293" y="546"/>
                    </a:lnTo>
                    <a:close/>
                    <a:moveTo>
                      <a:pt x="778" y="259"/>
                    </a:moveTo>
                    <a:lnTo>
                      <a:pt x="749" y="262"/>
                    </a:lnTo>
                    <a:lnTo>
                      <a:pt x="722" y="270"/>
                    </a:lnTo>
                    <a:lnTo>
                      <a:pt x="697" y="284"/>
                    </a:lnTo>
                    <a:lnTo>
                      <a:pt x="676" y="302"/>
                    </a:lnTo>
                    <a:lnTo>
                      <a:pt x="658" y="323"/>
                    </a:lnTo>
                    <a:lnTo>
                      <a:pt x="644" y="348"/>
                    </a:lnTo>
                    <a:lnTo>
                      <a:pt x="636" y="375"/>
                    </a:lnTo>
                    <a:lnTo>
                      <a:pt x="633" y="404"/>
                    </a:lnTo>
                    <a:lnTo>
                      <a:pt x="636" y="434"/>
                    </a:lnTo>
                    <a:lnTo>
                      <a:pt x="644" y="461"/>
                    </a:lnTo>
                    <a:lnTo>
                      <a:pt x="658" y="485"/>
                    </a:lnTo>
                    <a:lnTo>
                      <a:pt x="676" y="507"/>
                    </a:lnTo>
                    <a:lnTo>
                      <a:pt x="697" y="525"/>
                    </a:lnTo>
                    <a:lnTo>
                      <a:pt x="722" y="538"/>
                    </a:lnTo>
                    <a:lnTo>
                      <a:pt x="749" y="547"/>
                    </a:lnTo>
                    <a:lnTo>
                      <a:pt x="778" y="550"/>
                    </a:lnTo>
                    <a:lnTo>
                      <a:pt x="807" y="547"/>
                    </a:lnTo>
                    <a:lnTo>
                      <a:pt x="835" y="538"/>
                    </a:lnTo>
                    <a:lnTo>
                      <a:pt x="860" y="525"/>
                    </a:lnTo>
                    <a:lnTo>
                      <a:pt x="881" y="507"/>
                    </a:lnTo>
                    <a:lnTo>
                      <a:pt x="899" y="485"/>
                    </a:lnTo>
                    <a:lnTo>
                      <a:pt x="912" y="461"/>
                    </a:lnTo>
                    <a:lnTo>
                      <a:pt x="921" y="434"/>
                    </a:lnTo>
                    <a:lnTo>
                      <a:pt x="924" y="404"/>
                    </a:lnTo>
                    <a:lnTo>
                      <a:pt x="921" y="375"/>
                    </a:lnTo>
                    <a:lnTo>
                      <a:pt x="912" y="348"/>
                    </a:lnTo>
                    <a:lnTo>
                      <a:pt x="899" y="323"/>
                    </a:lnTo>
                    <a:lnTo>
                      <a:pt x="881" y="302"/>
                    </a:lnTo>
                    <a:lnTo>
                      <a:pt x="860" y="284"/>
                    </a:lnTo>
                    <a:lnTo>
                      <a:pt x="835" y="270"/>
                    </a:lnTo>
                    <a:lnTo>
                      <a:pt x="807" y="262"/>
                    </a:lnTo>
                    <a:lnTo>
                      <a:pt x="778" y="259"/>
                    </a:lnTo>
                    <a:close/>
                    <a:moveTo>
                      <a:pt x="441" y="259"/>
                    </a:moveTo>
                    <a:lnTo>
                      <a:pt x="411" y="262"/>
                    </a:lnTo>
                    <a:lnTo>
                      <a:pt x="383" y="270"/>
                    </a:lnTo>
                    <a:lnTo>
                      <a:pt x="360" y="284"/>
                    </a:lnTo>
                    <a:lnTo>
                      <a:pt x="337" y="302"/>
                    </a:lnTo>
                    <a:lnTo>
                      <a:pt x="320" y="323"/>
                    </a:lnTo>
                    <a:lnTo>
                      <a:pt x="307" y="348"/>
                    </a:lnTo>
                    <a:lnTo>
                      <a:pt x="298" y="375"/>
                    </a:lnTo>
                    <a:lnTo>
                      <a:pt x="296" y="404"/>
                    </a:lnTo>
                    <a:lnTo>
                      <a:pt x="298" y="434"/>
                    </a:lnTo>
                    <a:lnTo>
                      <a:pt x="307" y="461"/>
                    </a:lnTo>
                    <a:lnTo>
                      <a:pt x="320" y="485"/>
                    </a:lnTo>
                    <a:lnTo>
                      <a:pt x="337" y="507"/>
                    </a:lnTo>
                    <a:lnTo>
                      <a:pt x="360" y="525"/>
                    </a:lnTo>
                    <a:lnTo>
                      <a:pt x="383" y="538"/>
                    </a:lnTo>
                    <a:lnTo>
                      <a:pt x="411" y="547"/>
                    </a:lnTo>
                    <a:lnTo>
                      <a:pt x="441" y="550"/>
                    </a:lnTo>
                    <a:lnTo>
                      <a:pt x="470" y="547"/>
                    </a:lnTo>
                    <a:lnTo>
                      <a:pt x="497" y="538"/>
                    </a:lnTo>
                    <a:lnTo>
                      <a:pt x="521" y="525"/>
                    </a:lnTo>
                    <a:lnTo>
                      <a:pt x="543" y="507"/>
                    </a:lnTo>
                    <a:lnTo>
                      <a:pt x="561" y="485"/>
                    </a:lnTo>
                    <a:lnTo>
                      <a:pt x="574" y="461"/>
                    </a:lnTo>
                    <a:lnTo>
                      <a:pt x="582" y="434"/>
                    </a:lnTo>
                    <a:lnTo>
                      <a:pt x="586" y="404"/>
                    </a:lnTo>
                    <a:lnTo>
                      <a:pt x="582" y="375"/>
                    </a:lnTo>
                    <a:lnTo>
                      <a:pt x="574" y="348"/>
                    </a:lnTo>
                    <a:lnTo>
                      <a:pt x="561" y="323"/>
                    </a:lnTo>
                    <a:lnTo>
                      <a:pt x="543" y="302"/>
                    </a:lnTo>
                    <a:lnTo>
                      <a:pt x="521" y="284"/>
                    </a:lnTo>
                    <a:lnTo>
                      <a:pt x="497" y="270"/>
                    </a:lnTo>
                    <a:lnTo>
                      <a:pt x="470" y="262"/>
                    </a:lnTo>
                    <a:lnTo>
                      <a:pt x="441" y="259"/>
                    </a:lnTo>
                    <a:close/>
                    <a:moveTo>
                      <a:pt x="209" y="0"/>
                    </a:moveTo>
                    <a:lnTo>
                      <a:pt x="1026" y="0"/>
                    </a:lnTo>
                    <a:lnTo>
                      <a:pt x="1064" y="3"/>
                    </a:lnTo>
                    <a:lnTo>
                      <a:pt x="1099" y="12"/>
                    </a:lnTo>
                    <a:lnTo>
                      <a:pt x="1132" y="28"/>
                    </a:lnTo>
                    <a:lnTo>
                      <a:pt x="1161" y="48"/>
                    </a:lnTo>
                    <a:lnTo>
                      <a:pt x="1186" y="74"/>
                    </a:lnTo>
                    <a:lnTo>
                      <a:pt x="1206" y="103"/>
                    </a:lnTo>
                    <a:lnTo>
                      <a:pt x="1222" y="136"/>
                    </a:lnTo>
                    <a:lnTo>
                      <a:pt x="1232" y="171"/>
                    </a:lnTo>
                    <a:lnTo>
                      <a:pt x="1235" y="208"/>
                    </a:lnTo>
                    <a:lnTo>
                      <a:pt x="1235" y="324"/>
                    </a:lnTo>
                    <a:lnTo>
                      <a:pt x="1277" y="324"/>
                    </a:lnTo>
                    <a:lnTo>
                      <a:pt x="1289" y="328"/>
                    </a:lnTo>
                    <a:lnTo>
                      <a:pt x="1298" y="337"/>
                    </a:lnTo>
                    <a:lnTo>
                      <a:pt x="1302" y="349"/>
                    </a:lnTo>
                    <a:lnTo>
                      <a:pt x="1302" y="550"/>
                    </a:lnTo>
                    <a:lnTo>
                      <a:pt x="1299" y="560"/>
                    </a:lnTo>
                    <a:lnTo>
                      <a:pt x="1295" y="568"/>
                    </a:lnTo>
                    <a:lnTo>
                      <a:pt x="1287" y="573"/>
                    </a:lnTo>
                    <a:lnTo>
                      <a:pt x="1277" y="574"/>
                    </a:lnTo>
                    <a:lnTo>
                      <a:pt x="1235" y="574"/>
                    </a:lnTo>
                    <a:lnTo>
                      <a:pt x="1235" y="710"/>
                    </a:lnTo>
                    <a:lnTo>
                      <a:pt x="1272" y="710"/>
                    </a:lnTo>
                    <a:lnTo>
                      <a:pt x="1276" y="710"/>
                    </a:lnTo>
                    <a:lnTo>
                      <a:pt x="1279" y="712"/>
                    </a:lnTo>
                    <a:lnTo>
                      <a:pt x="1281" y="714"/>
                    </a:lnTo>
                    <a:lnTo>
                      <a:pt x="1283" y="718"/>
                    </a:lnTo>
                    <a:lnTo>
                      <a:pt x="1284" y="721"/>
                    </a:lnTo>
                    <a:lnTo>
                      <a:pt x="1284" y="1061"/>
                    </a:lnTo>
                    <a:lnTo>
                      <a:pt x="1283" y="1065"/>
                    </a:lnTo>
                    <a:lnTo>
                      <a:pt x="1281" y="1068"/>
                    </a:lnTo>
                    <a:lnTo>
                      <a:pt x="1279" y="1070"/>
                    </a:lnTo>
                    <a:lnTo>
                      <a:pt x="1276" y="1072"/>
                    </a:lnTo>
                    <a:lnTo>
                      <a:pt x="1272" y="1073"/>
                    </a:lnTo>
                    <a:lnTo>
                      <a:pt x="1235" y="1073"/>
                    </a:lnTo>
                    <a:lnTo>
                      <a:pt x="1235" y="1208"/>
                    </a:lnTo>
                    <a:lnTo>
                      <a:pt x="1232" y="1245"/>
                    </a:lnTo>
                    <a:lnTo>
                      <a:pt x="1222" y="1281"/>
                    </a:lnTo>
                    <a:lnTo>
                      <a:pt x="1206" y="1313"/>
                    </a:lnTo>
                    <a:lnTo>
                      <a:pt x="1186" y="1342"/>
                    </a:lnTo>
                    <a:lnTo>
                      <a:pt x="1161" y="1368"/>
                    </a:lnTo>
                    <a:lnTo>
                      <a:pt x="1132" y="1388"/>
                    </a:lnTo>
                    <a:lnTo>
                      <a:pt x="1099" y="1404"/>
                    </a:lnTo>
                    <a:lnTo>
                      <a:pt x="1064" y="1413"/>
                    </a:lnTo>
                    <a:lnTo>
                      <a:pt x="1026" y="1416"/>
                    </a:lnTo>
                    <a:lnTo>
                      <a:pt x="209" y="1416"/>
                    </a:lnTo>
                    <a:lnTo>
                      <a:pt x="172" y="1413"/>
                    </a:lnTo>
                    <a:lnTo>
                      <a:pt x="136" y="1404"/>
                    </a:lnTo>
                    <a:lnTo>
                      <a:pt x="103" y="1388"/>
                    </a:lnTo>
                    <a:lnTo>
                      <a:pt x="74" y="1368"/>
                    </a:lnTo>
                    <a:lnTo>
                      <a:pt x="49" y="1342"/>
                    </a:lnTo>
                    <a:lnTo>
                      <a:pt x="29" y="1313"/>
                    </a:lnTo>
                    <a:lnTo>
                      <a:pt x="13" y="1281"/>
                    </a:lnTo>
                    <a:lnTo>
                      <a:pt x="3" y="1245"/>
                    </a:lnTo>
                    <a:lnTo>
                      <a:pt x="0" y="1208"/>
                    </a:lnTo>
                    <a:lnTo>
                      <a:pt x="0" y="208"/>
                    </a:lnTo>
                    <a:lnTo>
                      <a:pt x="3" y="171"/>
                    </a:lnTo>
                    <a:lnTo>
                      <a:pt x="13" y="136"/>
                    </a:lnTo>
                    <a:lnTo>
                      <a:pt x="29" y="103"/>
                    </a:lnTo>
                    <a:lnTo>
                      <a:pt x="49" y="74"/>
                    </a:lnTo>
                    <a:lnTo>
                      <a:pt x="74" y="48"/>
                    </a:lnTo>
                    <a:lnTo>
                      <a:pt x="103" y="28"/>
                    </a:lnTo>
                    <a:lnTo>
                      <a:pt x="136" y="12"/>
                    </a:lnTo>
                    <a:lnTo>
                      <a:pt x="172" y="3"/>
                    </a:lnTo>
                    <a:lnTo>
                      <a:pt x="2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2022289" y="4935538"/>
                <a:ext cx="134938" cy="134938"/>
              </a:xfrm>
              <a:custGeom>
                <a:avLst/>
                <a:gdLst>
                  <a:gd name="T0" fmla="*/ 212 w 424"/>
                  <a:gd name="T1" fmla="*/ 0 h 425"/>
                  <a:gd name="T2" fmla="*/ 251 w 424"/>
                  <a:gd name="T3" fmla="*/ 4 h 425"/>
                  <a:gd name="T4" fmla="*/ 287 w 424"/>
                  <a:gd name="T5" fmla="*/ 14 h 425"/>
                  <a:gd name="T6" fmla="*/ 319 w 424"/>
                  <a:gd name="T7" fmla="*/ 30 h 425"/>
                  <a:gd name="T8" fmla="*/ 348 w 424"/>
                  <a:gd name="T9" fmla="*/ 51 h 425"/>
                  <a:gd name="T10" fmla="*/ 374 w 424"/>
                  <a:gd name="T11" fmla="*/ 76 h 425"/>
                  <a:gd name="T12" fmla="*/ 396 w 424"/>
                  <a:gd name="T13" fmla="*/ 106 h 425"/>
                  <a:gd name="T14" fmla="*/ 411 w 424"/>
                  <a:gd name="T15" fmla="*/ 139 h 425"/>
                  <a:gd name="T16" fmla="*/ 420 w 424"/>
                  <a:gd name="T17" fmla="*/ 175 h 425"/>
                  <a:gd name="T18" fmla="*/ 424 w 424"/>
                  <a:gd name="T19" fmla="*/ 214 h 425"/>
                  <a:gd name="T20" fmla="*/ 420 w 424"/>
                  <a:gd name="T21" fmla="*/ 252 h 425"/>
                  <a:gd name="T22" fmla="*/ 411 w 424"/>
                  <a:gd name="T23" fmla="*/ 287 h 425"/>
                  <a:gd name="T24" fmla="*/ 396 w 424"/>
                  <a:gd name="T25" fmla="*/ 321 h 425"/>
                  <a:gd name="T26" fmla="*/ 374 w 424"/>
                  <a:gd name="T27" fmla="*/ 350 h 425"/>
                  <a:gd name="T28" fmla="*/ 348 w 424"/>
                  <a:gd name="T29" fmla="*/ 376 h 425"/>
                  <a:gd name="T30" fmla="*/ 319 w 424"/>
                  <a:gd name="T31" fmla="*/ 396 h 425"/>
                  <a:gd name="T32" fmla="*/ 287 w 424"/>
                  <a:gd name="T33" fmla="*/ 412 h 425"/>
                  <a:gd name="T34" fmla="*/ 251 w 424"/>
                  <a:gd name="T35" fmla="*/ 422 h 425"/>
                  <a:gd name="T36" fmla="*/ 212 w 424"/>
                  <a:gd name="T37" fmla="*/ 425 h 425"/>
                  <a:gd name="T38" fmla="*/ 174 w 424"/>
                  <a:gd name="T39" fmla="*/ 422 h 425"/>
                  <a:gd name="T40" fmla="*/ 138 w 424"/>
                  <a:gd name="T41" fmla="*/ 412 h 425"/>
                  <a:gd name="T42" fmla="*/ 106 w 424"/>
                  <a:gd name="T43" fmla="*/ 396 h 425"/>
                  <a:gd name="T44" fmla="*/ 75 w 424"/>
                  <a:gd name="T45" fmla="*/ 376 h 425"/>
                  <a:gd name="T46" fmla="*/ 51 w 424"/>
                  <a:gd name="T47" fmla="*/ 350 h 425"/>
                  <a:gd name="T48" fmla="*/ 29 w 424"/>
                  <a:gd name="T49" fmla="*/ 321 h 425"/>
                  <a:gd name="T50" fmla="*/ 13 w 424"/>
                  <a:gd name="T51" fmla="*/ 287 h 425"/>
                  <a:gd name="T52" fmla="*/ 3 w 424"/>
                  <a:gd name="T53" fmla="*/ 252 h 425"/>
                  <a:gd name="T54" fmla="*/ 0 w 424"/>
                  <a:gd name="T55" fmla="*/ 214 h 425"/>
                  <a:gd name="T56" fmla="*/ 3 w 424"/>
                  <a:gd name="T57" fmla="*/ 175 h 425"/>
                  <a:gd name="T58" fmla="*/ 13 w 424"/>
                  <a:gd name="T59" fmla="*/ 139 h 425"/>
                  <a:gd name="T60" fmla="*/ 29 w 424"/>
                  <a:gd name="T61" fmla="*/ 106 h 425"/>
                  <a:gd name="T62" fmla="*/ 51 w 424"/>
                  <a:gd name="T63" fmla="*/ 76 h 425"/>
                  <a:gd name="T64" fmla="*/ 75 w 424"/>
                  <a:gd name="T65" fmla="*/ 51 h 425"/>
                  <a:gd name="T66" fmla="*/ 106 w 424"/>
                  <a:gd name="T67" fmla="*/ 30 h 425"/>
                  <a:gd name="T68" fmla="*/ 138 w 424"/>
                  <a:gd name="T69" fmla="*/ 14 h 425"/>
                  <a:gd name="T70" fmla="*/ 174 w 424"/>
                  <a:gd name="T71" fmla="*/ 4 h 425"/>
                  <a:gd name="T72" fmla="*/ 212 w 424"/>
                  <a:gd name="T7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4" h="425">
                    <a:moveTo>
                      <a:pt x="212" y="0"/>
                    </a:moveTo>
                    <a:lnTo>
                      <a:pt x="251" y="4"/>
                    </a:lnTo>
                    <a:lnTo>
                      <a:pt x="287" y="14"/>
                    </a:lnTo>
                    <a:lnTo>
                      <a:pt x="319" y="30"/>
                    </a:lnTo>
                    <a:lnTo>
                      <a:pt x="348" y="51"/>
                    </a:lnTo>
                    <a:lnTo>
                      <a:pt x="374" y="76"/>
                    </a:lnTo>
                    <a:lnTo>
                      <a:pt x="396" y="106"/>
                    </a:lnTo>
                    <a:lnTo>
                      <a:pt x="411" y="139"/>
                    </a:lnTo>
                    <a:lnTo>
                      <a:pt x="420" y="175"/>
                    </a:lnTo>
                    <a:lnTo>
                      <a:pt x="424" y="214"/>
                    </a:lnTo>
                    <a:lnTo>
                      <a:pt x="420" y="252"/>
                    </a:lnTo>
                    <a:lnTo>
                      <a:pt x="411" y="287"/>
                    </a:lnTo>
                    <a:lnTo>
                      <a:pt x="396" y="321"/>
                    </a:lnTo>
                    <a:lnTo>
                      <a:pt x="374" y="350"/>
                    </a:lnTo>
                    <a:lnTo>
                      <a:pt x="348" y="376"/>
                    </a:lnTo>
                    <a:lnTo>
                      <a:pt x="319" y="396"/>
                    </a:lnTo>
                    <a:lnTo>
                      <a:pt x="287" y="412"/>
                    </a:lnTo>
                    <a:lnTo>
                      <a:pt x="251" y="422"/>
                    </a:lnTo>
                    <a:lnTo>
                      <a:pt x="212" y="425"/>
                    </a:lnTo>
                    <a:lnTo>
                      <a:pt x="174" y="422"/>
                    </a:lnTo>
                    <a:lnTo>
                      <a:pt x="138" y="412"/>
                    </a:lnTo>
                    <a:lnTo>
                      <a:pt x="106" y="396"/>
                    </a:lnTo>
                    <a:lnTo>
                      <a:pt x="75" y="376"/>
                    </a:lnTo>
                    <a:lnTo>
                      <a:pt x="51" y="350"/>
                    </a:lnTo>
                    <a:lnTo>
                      <a:pt x="29" y="321"/>
                    </a:lnTo>
                    <a:lnTo>
                      <a:pt x="13" y="287"/>
                    </a:lnTo>
                    <a:lnTo>
                      <a:pt x="3" y="252"/>
                    </a:lnTo>
                    <a:lnTo>
                      <a:pt x="0" y="214"/>
                    </a:lnTo>
                    <a:lnTo>
                      <a:pt x="3" y="175"/>
                    </a:lnTo>
                    <a:lnTo>
                      <a:pt x="13" y="139"/>
                    </a:lnTo>
                    <a:lnTo>
                      <a:pt x="29" y="106"/>
                    </a:lnTo>
                    <a:lnTo>
                      <a:pt x="51" y="76"/>
                    </a:lnTo>
                    <a:lnTo>
                      <a:pt x="75" y="51"/>
                    </a:lnTo>
                    <a:lnTo>
                      <a:pt x="106" y="30"/>
                    </a:lnTo>
                    <a:lnTo>
                      <a:pt x="138" y="14"/>
                    </a:lnTo>
                    <a:lnTo>
                      <a:pt x="174" y="4"/>
                    </a:lnTo>
                    <a:lnTo>
                      <a:pt x="21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0" name="Title 1"/>
          <p:cNvSpPr txBox="1">
            <a:spLocks/>
          </p:cNvSpPr>
          <p:nvPr userDrawn="1"/>
        </p:nvSpPr>
        <p:spPr>
          <a:xfrm>
            <a:off x="267299" y="236357"/>
            <a:ext cx="11429272" cy="904795"/>
          </a:xfrm>
          <a:prstGeom prst="rect">
            <a:avLst/>
          </a:prstGeom>
        </p:spPr>
        <p:txBody>
          <a:bodyPr vert="horz" wrap="square" lIns="91521" tIns="45761" rIns="91521" bIns="45761" rtlCol="0" anchor="b">
            <a:noAutofit/>
          </a:bodyPr>
          <a:lstStyle>
            <a:lvl1pPr algn="l" defTabSz="915216" rtl="0" eaLnBrk="1" latinLnBrk="0" hangingPunct="1">
              <a:lnSpc>
                <a:spcPct val="80000"/>
              </a:lnSpc>
              <a:spcBef>
                <a:spcPct val="0"/>
              </a:spcBef>
              <a:buNone/>
              <a:defRPr sz="3000" b="0" kern="1200" baseline="0">
                <a:solidFill>
                  <a:schemeClr val="tx1"/>
                </a:solidFill>
                <a:latin typeface="+mj-lt"/>
                <a:ea typeface="+mj-ea"/>
                <a:cs typeface="+mj-cs"/>
              </a:defRPr>
            </a:lvl1pPr>
          </a:lstStyle>
          <a:p>
            <a:r>
              <a:rPr lang="en-US" smtClean="0"/>
              <a:t>Tell Us What You Thought</a:t>
            </a:r>
            <a:endParaRPr lang="en-US" dirty="0"/>
          </a:p>
        </p:txBody>
      </p:sp>
      <p:grpSp>
        <p:nvGrpSpPr>
          <p:cNvPr id="21" name="Group 20"/>
          <p:cNvGrpSpPr/>
          <p:nvPr userDrawn="1"/>
        </p:nvGrpSpPr>
        <p:grpSpPr>
          <a:xfrm>
            <a:off x="267299" y="236357"/>
            <a:ext cx="11429272" cy="5977119"/>
            <a:chOff x="1204849" y="236357"/>
            <a:chExt cx="11429272" cy="5977119"/>
          </a:xfrm>
        </p:grpSpPr>
        <p:sp>
          <p:nvSpPr>
            <p:cNvPr id="22" name="Title 1"/>
            <p:cNvSpPr txBox="1">
              <a:spLocks/>
            </p:cNvSpPr>
            <p:nvPr/>
          </p:nvSpPr>
          <p:spPr>
            <a:xfrm>
              <a:off x="1204849" y="236357"/>
              <a:ext cx="11429272" cy="904795"/>
            </a:xfrm>
            <a:prstGeom prst="rect">
              <a:avLst/>
            </a:prstGeom>
          </p:spPr>
          <p:txBody>
            <a:bodyPr vert="horz" wrap="square" lIns="91521" tIns="45761" rIns="91521" bIns="45761" rtlCol="0" anchor="b">
              <a:noAutofit/>
            </a:bodyPr>
            <a:lstStyle>
              <a:lvl1pPr algn="l" defTabSz="915216" rtl="0" eaLnBrk="1" latinLnBrk="0" hangingPunct="1">
                <a:lnSpc>
                  <a:spcPct val="80000"/>
                </a:lnSpc>
                <a:spcBef>
                  <a:spcPct val="0"/>
                </a:spcBef>
                <a:buNone/>
                <a:defRPr sz="3000" b="0" kern="1200" baseline="0">
                  <a:solidFill>
                    <a:schemeClr val="tx1"/>
                  </a:solidFill>
                  <a:latin typeface="+mj-lt"/>
                  <a:ea typeface="+mj-ea"/>
                  <a:cs typeface="+mj-cs"/>
                </a:defRPr>
              </a:lvl1pPr>
            </a:lstStyle>
            <a:p>
              <a:r>
                <a:rPr lang="en-US" dirty="0" smtClean="0"/>
                <a:t>Tell Us What You Thought</a:t>
              </a:r>
              <a:endParaRPr lang="en-US" dirty="0"/>
            </a:p>
          </p:txBody>
        </p:sp>
        <p:sp>
          <p:nvSpPr>
            <p:cNvPr id="23" name="Content Placeholder 2"/>
            <p:cNvSpPr txBox="1">
              <a:spLocks/>
            </p:cNvSpPr>
            <p:nvPr/>
          </p:nvSpPr>
          <p:spPr>
            <a:xfrm>
              <a:off x="1205706" y="1733551"/>
              <a:ext cx="7881828" cy="4479925"/>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1"/>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dirty="0" smtClean="0">
                  <a:solidFill>
                    <a:schemeClr val="accent1"/>
                  </a:solidFill>
                </a:rPr>
                <a:t>Take an Insight survey on your mobile device </a:t>
              </a:r>
            </a:p>
            <a:p>
              <a:pPr marL="0" indent="0">
                <a:buFont typeface="Wingdings" panose="05000000000000000000" pitchFamily="2" charset="2"/>
                <a:buNone/>
              </a:pPr>
              <a:r>
                <a:rPr lang="en-US" sz="2800" dirty="0" smtClean="0">
                  <a:solidFill>
                    <a:schemeClr val="accent1"/>
                  </a:solidFill>
                </a:rPr>
                <a:t>Completed surveys are entered into a drawing to win an Apple Watch, NetApp gear, and more </a:t>
              </a:r>
            </a:p>
            <a:p>
              <a:pPr marL="0" indent="0">
                <a:buFont typeface="Wingdings" panose="05000000000000000000" pitchFamily="2" charset="2"/>
                <a:buNone/>
              </a:pPr>
              <a:r>
                <a:rPr lang="en-US" dirty="0" smtClean="0"/>
                <a:t>Don’t have the app? Download the Insight Mobile App </a:t>
              </a:r>
              <a:br>
                <a:rPr lang="en-US" dirty="0" smtClean="0"/>
              </a:br>
              <a:r>
                <a:rPr lang="en-US" dirty="0" smtClean="0"/>
                <a:t>at the Apple Store and on Google Play.</a:t>
              </a:r>
              <a:endParaRPr lang="en-US" dirty="0"/>
            </a:p>
          </p:txBody>
        </p:sp>
      </p:grpSp>
    </p:spTree>
    <p:extLst>
      <p:ext uri="{BB962C8B-B14F-4D97-AF65-F5344CB8AC3E}">
        <p14:creationId xmlns:p14="http://schemas.microsoft.com/office/powerpoint/2010/main" val="194148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 y="0"/>
            <a:ext cx="12192000" cy="6858000"/>
          </a:xfrm>
          <a:prstGeom prst="rect">
            <a:avLst/>
          </a:prstGeom>
          <a:solidFill>
            <a:srgbClr val="66BE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5216">
              <a:lnSpc>
                <a:spcPct val="95000"/>
              </a:lnSpc>
            </a:pPr>
            <a:endParaRPr lang="en-US" sz="1900" dirty="0">
              <a:solidFill>
                <a:prstClr val="white"/>
              </a:solidFill>
            </a:endParaRPr>
          </a:p>
        </p:txBody>
      </p:sp>
      <p:grpSp>
        <p:nvGrpSpPr>
          <p:cNvPr id="16" name="Group 15"/>
          <p:cNvGrpSpPr>
            <a:grpSpLocks noChangeAspect="1"/>
          </p:cNvGrpSpPr>
          <p:nvPr userDrawn="1"/>
        </p:nvGrpSpPr>
        <p:grpSpPr>
          <a:xfrm>
            <a:off x="3101327" y="903872"/>
            <a:ext cx="2405498" cy="740443"/>
            <a:chOff x="-306388" y="3752851"/>
            <a:chExt cx="4264026" cy="1312863"/>
          </a:xfrm>
          <a:solidFill>
            <a:schemeClr val="bg1"/>
          </a:solidFill>
        </p:grpSpPr>
        <p:sp>
          <p:nvSpPr>
            <p:cNvPr id="19" name="Rectangle 18"/>
            <p:cNvSpPr>
              <a:spLocks noChangeArrowheads="1"/>
            </p:cNvSpPr>
            <p:nvPr/>
          </p:nvSpPr>
          <p:spPr bwMode="auto">
            <a:xfrm>
              <a:off x="-296863" y="4268788"/>
              <a:ext cx="71438" cy="6461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20" name="Freeform 19"/>
            <p:cNvSpPr>
              <a:spLocks/>
            </p:cNvSpPr>
            <p:nvPr/>
          </p:nvSpPr>
          <p:spPr bwMode="auto">
            <a:xfrm>
              <a:off x="-87313" y="4429126"/>
              <a:ext cx="415925" cy="485775"/>
            </a:xfrm>
            <a:custGeom>
              <a:avLst/>
              <a:gdLst>
                <a:gd name="T0" fmla="*/ 295 w 525"/>
                <a:gd name="T1" fmla="*/ 0 h 612"/>
                <a:gd name="T2" fmla="*/ 341 w 525"/>
                <a:gd name="T3" fmla="*/ 3 h 612"/>
                <a:gd name="T4" fmla="*/ 382 w 525"/>
                <a:gd name="T5" fmla="*/ 13 h 612"/>
                <a:gd name="T6" fmla="*/ 419 w 525"/>
                <a:gd name="T7" fmla="*/ 29 h 612"/>
                <a:gd name="T8" fmla="*/ 450 w 525"/>
                <a:gd name="T9" fmla="*/ 52 h 612"/>
                <a:gd name="T10" fmla="*/ 476 w 525"/>
                <a:gd name="T11" fmla="*/ 82 h 612"/>
                <a:gd name="T12" fmla="*/ 497 w 525"/>
                <a:gd name="T13" fmla="*/ 114 h 612"/>
                <a:gd name="T14" fmla="*/ 512 w 525"/>
                <a:gd name="T15" fmla="*/ 152 h 612"/>
                <a:gd name="T16" fmla="*/ 522 w 525"/>
                <a:gd name="T17" fmla="*/ 194 h 612"/>
                <a:gd name="T18" fmla="*/ 525 w 525"/>
                <a:gd name="T19" fmla="*/ 240 h 612"/>
                <a:gd name="T20" fmla="*/ 525 w 525"/>
                <a:gd name="T21" fmla="*/ 612 h 612"/>
                <a:gd name="T22" fmla="*/ 435 w 525"/>
                <a:gd name="T23" fmla="*/ 612 h 612"/>
                <a:gd name="T24" fmla="*/ 435 w 525"/>
                <a:gd name="T25" fmla="*/ 261 h 612"/>
                <a:gd name="T26" fmla="*/ 432 w 525"/>
                <a:gd name="T27" fmla="*/ 222 h 612"/>
                <a:gd name="T28" fmla="*/ 424 w 525"/>
                <a:gd name="T29" fmla="*/ 186 h 612"/>
                <a:gd name="T30" fmla="*/ 411 w 525"/>
                <a:gd name="T31" fmla="*/ 155 h 612"/>
                <a:gd name="T32" fmla="*/ 392 w 525"/>
                <a:gd name="T33" fmla="*/ 129 h 612"/>
                <a:gd name="T34" fmla="*/ 369 w 525"/>
                <a:gd name="T35" fmla="*/ 109 h 612"/>
                <a:gd name="T36" fmla="*/ 339 w 525"/>
                <a:gd name="T37" fmla="*/ 93 h 612"/>
                <a:gd name="T38" fmla="*/ 307 w 525"/>
                <a:gd name="T39" fmla="*/ 83 h 612"/>
                <a:gd name="T40" fmla="*/ 269 w 525"/>
                <a:gd name="T41" fmla="*/ 80 h 612"/>
                <a:gd name="T42" fmla="*/ 232 w 525"/>
                <a:gd name="T43" fmla="*/ 85 h 612"/>
                <a:gd name="T44" fmla="*/ 198 w 525"/>
                <a:gd name="T45" fmla="*/ 95 h 612"/>
                <a:gd name="T46" fmla="*/ 167 w 525"/>
                <a:gd name="T47" fmla="*/ 111 h 612"/>
                <a:gd name="T48" fmla="*/ 141 w 525"/>
                <a:gd name="T49" fmla="*/ 132 h 612"/>
                <a:gd name="T50" fmla="*/ 119 w 525"/>
                <a:gd name="T51" fmla="*/ 160 h 612"/>
                <a:gd name="T52" fmla="*/ 103 w 525"/>
                <a:gd name="T53" fmla="*/ 193 h 612"/>
                <a:gd name="T54" fmla="*/ 93 w 525"/>
                <a:gd name="T55" fmla="*/ 229 h 612"/>
                <a:gd name="T56" fmla="*/ 90 w 525"/>
                <a:gd name="T57" fmla="*/ 269 h 612"/>
                <a:gd name="T58" fmla="*/ 90 w 525"/>
                <a:gd name="T59" fmla="*/ 612 h 612"/>
                <a:gd name="T60" fmla="*/ 0 w 525"/>
                <a:gd name="T61" fmla="*/ 612 h 612"/>
                <a:gd name="T62" fmla="*/ 0 w 525"/>
                <a:gd name="T63" fmla="*/ 11 h 612"/>
                <a:gd name="T64" fmla="*/ 90 w 525"/>
                <a:gd name="T65" fmla="*/ 11 h 612"/>
                <a:gd name="T66" fmla="*/ 90 w 525"/>
                <a:gd name="T67" fmla="*/ 117 h 612"/>
                <a:gd name="T68" fmla="*/ 108 w 525"/>
                <a:gd name="T69" fmla="*/ 90 h 612"/>
                <a:gd name="T70" fmla="*/ 129 w 525"/>
                <a:gd name="T71" fmla="*/ 65 h 612"/>
                <a:gd name="T72" fmla="*/ 154 w 525"/>
                <a:gd name="T73" fmla="*/ 44 h 612"/>
                <a:gd name="T74" fmla="*/ 183 w 525"/>
                <a:gd name="T75" fmla="*/ 24 h 612"/>
                <a:gd name="T76" fmla="*/ 216 w 525"/>
                <a:gd name="T77" fmla="*/ 11 h 612"/>
                <a:gd name="T78" fmla="*/ 253 w 525"/>
                <a:gd name="T79" fmla="*/ 3 h 612"/>
                <a:gd name="T80" fmla="*/ 295 w 525"/>
                <a:gd name="T81"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5" h="612">
                  <a:moveTo>
                    <a:pt x="295" y="0"/>
                  </a:moveTo>
                  <a:lnTo>
                    <a:pt x="341" y="3"/>
                  </a:lnTo>
                  <a:lnTo>
                    <a:pt x="382" y="13"/>
                  </a:lnTo>
                  <a:lnTo>
                    <a:pt x="419" y="29"/>
                  </a:lnTo>
                  <a:lnTo>
                    <a:pt x="450" y="52"/>
                  </a:lnTo>
                  <a:lnTo>
                    <a:pt x="476" y="82"/>
                  </a:lnTo>
                  <a:lnTo>
                    <a:pt x="497" y="114"/>
                  </a:lnTo>
                  <a:lnTo>
                    <a:pt x="512" y="152"/>
                  </a:lnTo>
                  <a:lnTo>
                    <a:pt x="522" y="194"/>
                  </a:lnTo>
                  <a:lnTo>
                    <a:pt x="525" y="240"/>
                  </a:lnTo>
                  <a:lnTo>
                    <a:pt x="525" y="612"/>
                  </a:lnTo>
                  <a:lnTo>
                    <a:pt x="435" y="612"/>
                  </a:lnTo>
                  <a:lnTo>
                    <a:pt x="435" y="261"/>
                  </a:lnTo>
                  <a:lnTo>
                    <a:pt x="432" y="222"/>
                  </a:lnTo>
                  <a:lnTo>
                    <a:pt x="424" y="186"/>
                  </a:lnTo>
                  <a:lnTo>
                    <a:pt x="411" y="155"/>
                  </a:lnTo>
                  <a:lnTo>
                    <a:pt x="392" y="129"/>
                  </a:lnTo>
                  <a:lnTo>
                    <a:pt x="369" y="109"/>
                  </a:lnTo>
                  <a:lnTo>
                    <a:pt x="339" y="93"/>
                  </a:lnTo>
                  <a:lnTo>
                    <a:pt x="307" y="83"/>
                  </a:lnTo>
                  <a:lnTo>
                    <a:pt x="269" y="80"/>
                  </a:lnTo>
                  <a:lnTo>
                    <a:pt x="232" y="85"/>
                  </a:lnTo>
                  <a:lnTo>
                    <a:pt x="198" y="95"/>
                  </a:lnTo>
                  <a:lnTo>
                    <a:pt x="167" y="111"/>
                  </a:lnTo>
                  <a:lnTo>
                    <a:pt x="141" y="132"/>
                  </a:lnTo>
                  <a:lnTo>
                    <a:pt x="119" y="160"/>
                  </a:lnTo>
                  <a:lnTo>
                    <a:pt x="103" y="193"/>
                  </a:lnTo>
                  <a:lnTo>
                    <a:pt x="93" y="229"/>
                  </a:lnTo>
                  <a:lnTo>
                    <a:pt x="90" y="269"/>
                  </a:lnTo>
                  <a:lnTo>
                    <a:pt x="90" y="612"/>
                  </a:lnTo>
                  <a:lnTo>
                    <a:pt x="0" y="612"/>
                  </a:lnTo>
                  <a:lnTo>
                    <a:pt x="0" y="11"/>
                  </a:lnTo>
                  <a:lnTo>
                    <a:pt x="90" y="11"/>
                  </a:lnTo>
                  <a:lnTo>
                    <a:pt x="90" y="117"/>
                  </a:lnTo>
                  <a:lnTo>
                    <a:pt x="108" y="90"/>
                  </a:lnTo>
                  <a:lnTo>
                    <a:pt x="129" y="65"/>
                  </a:lnTo>
                  <a:lnTo>
                    <a:pt x="154" y="44"/>
                  </a:lnTo>
                  <a:lnTo>
                    <a:pt x="183" y="24"/>
                  </a:lnTo>
                  <a:lnTo>
                    <a:pt x="216" y="11"/>
                  </a:lnTo>
                  <a:lnTo>
                    <a:pt x="253" y="3"/>
                  </a:lnTo>
                  <a:lnTo>
                    <a:pt x="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21" name="Freeform 20"/>
            <p:cNvSpPr>
              <a:spLocks/>
            </p:cNvSpPr>
            <p:nvPr/>
          </p:nvSpPr>
          <p:spPr bwMode="auto">
            <a:xfrm>
              <a:off x="417512" y="4430713"/>
              <a:ext cx="366713" cy="495300"/>
            </a:xfrm>
            <a:custGeom>
              <a:avLst/>
              <a:gdLst>
                <a:gd name="T0" fmla="*/ 278 w 461"/>
                <a:gd name="T1" fmla="*/ 4 h 625"/>
                <a:gd name="T2" fmla="*/ 368 w 461"/>
                <a:gd name="T3" fmla="*/ 27 h 625"/>
                <a:gd name="T4" fmla="*/ 449 w 461"/>
                <a:gd name="T5" fmla="*/ 67 h 625"/>
                <a:gd name="T6" fmla="*/ 365 w 461"/>
                <a:gd name="T7" fmla="*/ 110 h 625"/>
                <a:gd name="T8" fmla="*/ 275 w 461"/>
                <a:gd name="T9" fmla="*/ 81 h 625"/>
                <a:gd name="T10" fmla="*/ 197 w 461"/>
                <a:gd name="T11" fmla="*/ 79 h 625"/>
                <a:gd name="T12" fmla="*/ 146 w 461"/>
                <a:gd name="T13" fmla="*/ 102 h 625"/>
                <a:gd name="T14" fmla="*/ 119 w 461"/>
                <a:gd name="T15" fmla="*/ 139 h 625"/>
                <a:gd name="T16" fmla="*/ 115 w 461"/>
                <a:gd name="T17" fmla="*/ 165 h 625"/>
                <a:gd name="T18" fmla="*/ 127 w 461"/>
                <a:gd name="T19" fmla="*/ 203 h 625"/>
                <a:gd name="T20" fmla="*/ 163 w 461"/>
                <a:gd name="T21" fmla="*/ 229 h 625"/>
                <a:gd name="T22" fmla="*/ 211 w 461"/>
                <a:gd name="T23" fmla="*/ 250 h 625"/>
                <a:gd name="T24" fmla="*/ 268 w 461"/>
                <a:gd name="T25" fmla="*/ 268 h 625"/>
                <a:gd name="T26" fmla="*/ 330 w 461"/>
                <a:gd name="T27" fmla="*/ 290 h 625"/>
                <a:gd name="T28" fmla="*/ 387 w 461"/>
                <a:gd name="T29" fmla="*/ 317 h 625"/>
                <a:gd name="T30" fmla="*/ 431 w 461"/>
                <a:gd name="T31" fmla="*/ 355 h 625"/>
                <a:gd name="T32" fmla="*/ 457 w 461"/>
                <a:gd name="T33" fmla="*/ 407 h 625"/>
                <a:gd name="T34" fmla="*/ 461 w 461"/>
                <a:gd name="T35" fmla="*/ 443 h 625"/>
                <a:gd name="T36" fmla="*/ 448 w 461"/>
                <a:gd name="T37" fmla="*/ 512 h 625"/>
                <a:gd name="T38" fmla="*/ 412 w 461"/>
                <a:gd name="T39" fmla="*/ 566 h 625"/>
                <a:gd name="T40" fmla="*/ 356 w 461"/>
                <a:gd name="T41" fmla="*/ 602 h 625"/>
                <a:gd name="T42" fmla="*/ 286 w 461"/>
                <a:gd name="T43" fmla="*/ 621 h 625"/>
                <a:gd name="T44" fmla="*/ 195 w 461"/>
                <a:gd name="T45" fmla="*/ 620 h 625"/>
                <a:gd name="T46" fmla="*/ 91 w 461"/>
                <a:gd name="T47" fmla="*/ 590 h 625"/>
                <a:gd name="T48" fmla="*/ 0 w 461"/>
                <a:gd name="T49" fmla="*/ 535 h 625"/>
                <a:gd name="T50" fmla="*/ 96 w 461"/>
                <a:gd name="T51" fmla="*/ 504 h 625"/>
                <a:gd name="T52" fmla="*/ 200 w 461"/>
                <a:gd name="T53" fmla="*/ 543 h 625"/>
                <a:gd name="T54" fmla="*/ 286 w 461"/>
                <a:gd name="T55" fmla="*/ 545 h 625"/>
                <a:gd name="T56" fmla="*/ 342 w 461"/>
                <a:gd name="T57" fmla="*/ 522 h 625"/>
                <a:gd name="T58" fmla="*/ 373 w 461"/>
                <a:gd name="T59" fmla="*/ 481 h 625"/>
                <a:gd name="T60" fmla="*/ 376 w 461"/>
                <a:gd name="T61" fmla="*/ 450 h 625"/>
                <a:gd name="T62" fmla="*/ 365 w 461"/>
                <a:gd name="T63" fmla="*/ 412 h 625"/>
                <a:gd name="T64" fmla="*/ 332 w 461"/>
                <a:gd name="T65" fmla="*/ 383 h 625"/>
                <a:gd name="T66" fmla="*/ 283 w 461"/>
                <a:gd name="T67" fmla="*/ 362 h 625"/>
                <a:gd name="T68" fmla="*/ 228 w 461"/>
                <a:gd name="T69" fmla="*/ 345 h 625"/>
                <a:gd name="T70" fmla="*/ 171 w 461"/>
                <a:gd name="T71" fmla="*/ 327 h 625"/>
                <a:gd name="T72" fmla="*/ 117 w 461"/>
                <a:gd name="T73" fmla="*/ 306 h 625"/>
                <a:gd name="T74" fmla="*/ 71 w 461"/>
                <a:gd name="T75" fmla="*/ 275 h 625"/>
                <a:gd name="T76" fmla="*/ 40 w 461"/>
                <a:gd name="T77" fmla="*/ 232 h 625"/>
                <a:gd name="T78" fmla="*/ 29 w 461"/>
                <a:gd name="T79" fmla="*/ 175 h 625"/>
                <a:gd name="T80" fmla="*/ 32 w 461"/>
                <a:gd name="T81" fmla="*/ 136 h 625"/>
                <a:gd name="T82" fmla="*/ 61 w 461"/>
                <a:gd name="T83" fmla="*/ 72 h 625"/>
                <a:gd name="T84" fmla="*/ 117 w 461"/>
                <a:gd name="T85" fmla="*/ 28 h 625"/>
                <a:gd name="T86" fmla="*/ 190 w 461"/>
                <a:gd name="T87" fmla="*/ 4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625">
                  <a:moveTo>
                    <a:pt x="233" y="0"/>
                  </a:moveTo>
                  <a:lnTo>
                    <a:pt x="278" y="4"/>
                  </a:lnTo>
                  <a:lnTo>
                    <a:pt x="322" y="12"/>
                  </a:lnTo>
                  <a:lnTo>
                    <a:pt x="368" y="27"/>
                  </a:lnTo>
                  <a:lnTo>
                    <a:pt x="410" y="45"/>
                  </a:lnTo>
                  <a:lnTo>
                    <a:pt x="449" y="67"/>
                  </a:lnTo>
                  <a:lnTo>
                    <a:pt x="409" y="134"/>
                  </a:lnTo>
                  <a:lnTo>
                    <a:pt x="365" y="110"/>
                  </a:lnTo>
                  <a:lnTo>
                    <a:pt x="321" y="92"/>
                  </a:lnTo>
                  <a:lnTo>
                    <a:pt x="275" y="81"/>
                  </a:lnTo>
                  <a:lnTo>
                    <a:pt x="231" y="76"/>
                  </a:lnTo>
                  <a:lnTo>
                    <a:pt x="197" y="79"/>
                  </a:lnTo>
                  <a:lnTo>
                    <a:pt x="169" y="87"/>
                  </a:lnTo>
                  <a:lnTo>
                    <a:pt x="146" y="102"/>
                  </a:lnTo>
                  <a:lnTo>
                    <a:pt x="128" y="118"/>
                  </a:lnTo>
                  <a:lnTo>
                    <a:pt x="119" y="139"/>
                  </a:lnTo>
                  <a:lnTo>
                    <a:pt x="115" y="164"/>
                  </a:lnTo>
                  <a:lnTo>
                    <a:pt x="115" y="165"/>
                  </a:lnTo>
                  <a:lnTo>
                    <a:pt x="119" y="185"/>
                  </a:lnTo>
                  <a:lnTo>
                    <a:pt x="127" y="203"/>
                  </a:lnTo>
                  <a:lnTo>
                    <a:pt x="143" y="218"/>
                  </a:lnTo>
                  <a:lnTo>
                    <a:pt x="163" y="229"/>
                  </a:lnTo>
                  <a:lnTo>
                    <a:pt x="185" y="241"/>
                  </a:lnTo>
                  <a:lnTo>
                    <a:pt x="211" y="250"/>
                  </a:lnTo>
                  <a:lnTo>
                    <a:pt x="239" y="260"/>
                  </a:lnTo>
                  <a:lnTo>
                    <a:pt x="268" y="268"/>
                  </a:lnTo>
                  <a:lnTo>
                    <a:pt x="299" y="278"/>
                  </a:lnTo>
                  <a:lnTo>
                    <a:pt x="330" y="290"/>
                  </a:lnTo>
                  <a:lnTo>
                    <a:pt x="360" y="303"/>
                  </a:lnTo>
                  <a:lnTo>
                    <a:pt x="387" y="317"/>
                  </a:lnTo>
                  <a:lnTo>
                    <a:pt x="412" y="334"/>
                  </a:lnTo>
                  <a:lnTo>
                    <a:pt x="431" y="355"/>
                  </a:lnTo>
                  <a:lnTo>
                    <a:pt x="448" y="380"/>
                  </a:lnTo>
                  <a:lnTo>
                    <a:pt x="457" y="407"/>
                  </a:lnTo>
                  <a:lnTo>
                    <a:pt x="461" y="442"/>
                  </a:lnTo>
                  <a:lnTo>
                    <a:pt x="461" y="443"/>
                  </a:lnTo>
                  <a:lnTo>
                    <a:pt x="457" y="479"/>
                  </a:lnTo>
                  <a:lnTo>
                    <a:pt x="448" y="512"/>
                  </a:lnTo>
                  <a:lnTo>
                    <a:pt x="433" y="541"/>
                  </a:lnTo>
                  <a:lnTo>
                    <a:pt x="412" y="566"/>
                  </a:lnTo>
                  <a:lnTo>
                    <a:pt x="386" y="585"/>
                  </a:lnTo>
                  <a:lnTo>
                    <a:pt x="356" y="602"/>
                  </a:lnTo>
                  <a:lnTo>
                    <a:pt x="324" y="615"/>
                  </a:lnTo>
                  <a:lnTo>
                    <a:pt x="286" y="621"/>
                  </a:lnTo>
                  <a:lnTo>
                    <a:pt x="247" y="625"/>
                  </a:lnTo>
                  <a:lnTo>
                    <a:pt x="195" y="620"/>
                  </a:lnTo>
                  <a:lnTo>
                    <a:pt x="143" y="608"/>
                  </a:lnTo>
                  <a:lnTo>
                    <a:pt x="91" y="590"/>
                  </a:lnTo>
                  <a:lnTo>
                    <a:pt x="44" y="566"/>
                  </a:lnTo>
                  <a:lnTo>
                    <a:pt x="0" y="535"/>
                  </a:lnTo>
                  <a:lnTo>
                    <a:pt x="45" y="471"/>
                  </a:lnTo>
                  <a:lnTo>
                    <a:pt x="96" y="504"/>
                  </a:lnTo>
                  <a:lnTo>
                    <a:pt x="146" y="528"/>
                  </a:lnTo>
                  <a:lnTo>
                    <a:pt x="200" y="543"/>
                  </a:lnTo>
                  <a:lnTo>
                    <a:pt x="252" y="548"/>
                  </a:lnTo>
                  <a:lnTo>
                    <a:pt x="286" y="545"/>
                  </a:lnTo>
                  <a:lnTo>
                    <a:pt x="317" y="536"/>
                  </a:lnTo>
                  <a:lnTo>
                    <a:pt x="342" y="522"/>
                  </a:lnTo>
                  <a:lnTo>
                    <a:pt x="361" y="504"/>
                  </a:lnTo>
                  <a:lnTo>
                    <a:pt x="373" y="481"/>
                  </a:lnTo>
                  <a:lnTo>
                    <a:pt x="376" y="453"/>
                  </a:lnTo>
                  <a:lnTo>
                    <a:pt x="376" y="450"/>
                  </a:lnTo>
                  <a:lnTo>
                    <a:pt x="373" y="430"/>
                  </a:lnTo>
                  <a:lnTo>
                    <a:pt x="365" y="412"/>
                  </a:lnTo>
                  <a:lnTo>
                    <a:pt x="350" y="396"/>
                  </a:lnTo>
                  <a:lnTo>
                    <a:pt x="332" y="383"/>
                  </a:lnTo>
                  <a:lnTo>
                    <a:pt x="309" y="371"/>
                  </a:lnTo>
                  <a:lnTo>
                    <a:pt x="283" y="362"/>
                  </a:lnTo>
                  <a:lnTo>
                    <a:pt x="255" y="353"/>
                  </a:lnTo>
                  <a:lnTo>
                    <a:pt x="228" y="345"/>
                  </a:lnTo>
                  <a:lnTo>
                    <a:pt x="198" y="337"/>
                  </a:lnTo>
                  <a:lnTo>
                    <a:pt x="171" y="327"/>
                  </a:lnTo>
                  <a:lnTo>
                    <a:pt x="143" y="317"/>
                  </a:lnTo>
                  <a:lnTo>
                    <a:pt x="117" y="306"/>
                  </a:lnTo>
                  <a:lnTo>
                    <a:pt x="92" y="291"/>
                  </a:lnTo>
                  <a:lnTo>
                    <a:pt x="71" y="275"/>
                  </a:lnTo>
                  <a:lnTo>
                    <a:pt x="53" y="255"/>
                  </a:lnTo>
                  <a:lnTo>
                    <a:pt x="40" y="232"/>
                  </a:lnTo>
                  <a:lnTo>
                    <a:pt x="32" y="206"/>
                  </a:lnTo>
                  <a:lnTo>
                    <a:pt x="29" y="175"/>
                  </a:lnTo>
                  <a:lnTo>
                    <a:pt x="29" y="172"/>
                  </a:lnTo>
                  <a:lnTo>
                    <a:pt x="32" y="136"/>
                  </a:lnTo>
                  <a:lnTo>
                    <a:pt x="44" y="102"/>
                  </a:lnTo>
                  <a:lnTo>
                    <a:pt x="61" y="72"/>
                  </a:lnTo>
                  <a:lnTo>
                    <a:pt x="86" y="48"/>
                  </a:lnTo>
                  <a:lnTo>
                    <a:pt x="117" y="28"/>
                  </a:lnTo>
                  <a:lnTo>
                    <a:pt x="151" y="14"/>
                  </a:lnTo>
                  <a:lnTo>
                    <a:pt x="190" y="4"/>
                  </a:lnTo>
                  <a:lnTo>
                    <a:pt x="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28" name="Freeform 27"/>
            <p:cNvSpPr>
              <a:spLocks noEditPoints="1"/>
            </p:cNvSpPr>
            <p:nvPr/>
          </p:nvSpPr>
          <p:spPr bwMode="auto">
            <a:xfrm>
              <a:off x="889000" y="4256088"/>
              <a:ext cx="80963" cy="658813"/>
            </a:xfrm>
            <a:custGeom>
              <a:avLst/>
              <a:gdLst>
                <a:gd name="T0" fmla="*/ 6 w 102"/>
                <a:gd name="T1" fmla="*/ 228 h 829"/>
                <a:gd name="T2" fmla="*/ 94 w 102"/>
                <a:gd name="T3" fmla="*/ 228 h 829"/>
                <a:gd name="T4" fmla="*/ 94 w 102"/>
                <a:gd name="T5" fmla="*/ 829 h 829"/>
                <a:gd name="T6" fmla="*/ 6 w 102"/>
                <a:gd name="T7" fmla="*/ 829 h 829"/>
                <a:gd name="T8" fmla="*/ 6 w 102"/>
                <a:gd name="T9" fmla="*/ 228 h 829"/>
                <a:gd name="T10" fmla="*/ 0 w 102"/>
                <a:gd name="T11" fmla="*/ 0 h 829"/>
                <a:gd name="T12" fmla="*/ 102 w 102"/>
                <a:gd name="T13" fmla="*/ 0 h 829"/>
                <a:gd name="T14" fmla="*/ 102 w 102"/>
                <a:gd name="T15" fmla="*/ 98 h 829"/>
                <a:gd name="T16" fmla="*/ 0 w 102"/>
                <a:gd name="T17" fmla="*/ 98 h 829"/>
                <a:gd name="T18" fmla="*/ 0 w 102"/>
                <a:gd name="T19" fmla="*/ 0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29">
                  <a:moveTo>
                    <a:pt x="6" y="228"/>
                  </a:moveTo>
                  <a:lnTo>
                    <a:pt x="94" y="228"/>
                  </a:lnTo>
                  <a:lnTo>
                    <a:pt x="94" y="829"/>
                  </a:lnTo>
                  <a:lnTo>
                    <a:pt x="6" y="829"/>
                  </a:lnTo>
                  <a:lnTo>
                    <a:pt x="6" y="228"/>
                  </a:lnTo>
                  <a:close/>
                  <a:moveTo>
                    <a:pt x="0" y="0"/>
                  </a:moveTo>
                  <a:lnTo>
                    <a:pt x="102" y="0"/>
                  </a:lnTo>
                  <a:lnTo>
                    <a:pt x="102" y="98"/>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29" name="Freeform 28"/>
            <p:cNvSpPr>
              <a:spLocks noEditPoints="1"/>
            </p:cNvSpPr>
            <p:nvPr/>
          </p:nvSpPr>
          <p:spPr bwMode="auto">
            <a:xfrm>
              <a:off x="1073150" y="4429126"/>
              <a:ext cx="481013" cy="636588"/>
            </a:xfrm>
            <a:custGeom>
              <a:avLst/>
              <a:gdLst>
                <a:gd name="T0" fmla="*/ 258 w 606"/>
                <a:gd name="T1" fmla="*/ 82 h 802"/>
                <a:gd name="T2" fmla="*/ 184 w 606"/>
                <a:gd name="T3" fmla="*/ 109 h 802"/>
                <a:gd name="T4" fmla="*/ 127 w 606"/>
                <a:gd name="T5" fmla="*/ 163 h 802"/>
                <a:gd name="T6" fmla="*/ 96 w 606"/>
                <a:gd name="T7" fmla="*/ 237 h 802"/>
                <a:gd name="T8" fmla="*/ 91 w 606"/>
                <a:gd name="T9" fmla="*/ 282 h 802"/>
                <a:gd name="T10" fmla="*/ 109 w 606"/>
                <a:gd name="T11" fmla="*/ 366 h 802"/>
                <a:gd name="T12" fmla="*/ 153 w 606"/>
                <a:gd name="T13" fmla="*/ 431 h 802"/>
                <a:gd name="T14" fmla="*/ 220 w 606"/>
                <a:gd name="T15" fmla="*/ 472 h 802"/>
                <a:gd name="T16" fmla="*/ 300 w 606"/>
                <a:gd name="T17" fmla="*/ 488 h 802"/>
                <a:gd name="T18" fmla="*/ 373 w 606"/>
                <a:gd name="T19" fmla="*/ 475 h 802"/>
                <a:gd name="T20" fmla="*/ 438 w 606"/>
                <a:gd name="T21" fmla="*/ 443 h 802"/>
                <a:gd name="T22" fmla="*/ 487 w 606"/>
                <a:gd name="T23" fmla="*/ 390 h 802"/>
                <a:gd name="T24" fmla="*/ 517 w 606"/>
                <a:gd name="T25" fmla="*/ 323 h 802"/>
                <a:gd name="T26" fmla="*/ 520 w 606"/>
                <a:gd name="T27" fmla="*/ 282 h 802"/>
                <a:gd name="T28" fmla="*/ 505 w 606"/>
                <a:gd name="T29" fmla="*/ 206 h 802"/>
                <a:gd name="T30" fmla="*/ 465 w 606"/>
                <a:gd name="T31" fmla="*/ 147 h 802"/>
                <a:gd name="T32" fmla="*/ 408 w 606"/>
                <a:gd name="T33" fmla="*/ 104 h 802"/>
                <a:gd name="T34" fmla="*/ 337 w 606"/>
                <a:gd name="T35" fmla="*/ 82 h 802"/>
                <a:gd name="T36" fmla="*/ 282 w 606"/>
                <a:gd name="T37" fmla="*/ 0 h 802"/>
                <a:gd name="T38" fmla="*/ 368 w 606"/>
                <a:gd name="T39" fmla="*/ 11 h 802"/>
                <a:gd name="T40" fmla="*/ 438 w 606"/>
                <a:gd name="T41" fmla="*/ 46 h 802"/>
                <a:gd name="T42" fmla="*/ 494 w 606"/>
                <a:gd name="T43" fmla="*/ 93 h 802"/>
                <a:gd name="T44" fmla="*/ 517 w 606"/>
                <a:gd name="T45" fmla="*/ 11 h 802"/>
                <a:gd name="T46" fmla="*/ 606 w 606"/>
                <a:gd name="T47" fmla="*/ 508 h 802"/>
                <a:gd name="T48" fmla="*/ 593 w 606"/>
                <a:gd name="T49" fmla="*/ 609 h 802"/>
                <a:gd name="T50" fmla="*/ 556 w 606"/>
                <a:gd name="T51" fmla="*/ 689 h 802"/>
                <a:gd name="T52" fmla="*/ 494 w 606"/>
                <a:gd name="T53" fmla="*/ 750 h 802"/>
                <a:gd name="T54" fmla="*/ 406 w 606"/>
                <a:gd name="T55" fmla="*/ 789 h 802"/>
                <a:gd name="T56" fmla="*/ 300 w 606"/>
                <a:gd name="T57" fmla="*/ 802 h 802"/>
                <a:gd name="T58" fmla="*/ 184 w 606"/>
                <a:gd name="T59" fmla="*/ 789 h 802"/>
                <a:gd name="T60" fmla="*/ 77 w 606"/>
                <a:gd name="T61" fmla="*/ 748 h 802"/>
                <a:gd name="T62" fmla="*/ 69 w 606"/>
                <a:gd name="T63" fmla="*/ 648 h 802"/>
                <a:gd name="T64" fmla="*/ 155 w 606"/>
                <a:gd name="T65" fmla="*/ 697 h 802"/>
                <a:gd name="T66" fmla="*/ 249 w 606"/>
                <a:gd name="T67" fmla="*/ 722 h 802"/>
                <a:gd name="T68" fmla="*/ 342 w 606"/>
                <a:gd name="T69" fmla="*/ 722 h 802"/>
                <a:gd name="T70" fmla="*/ 414 w 606"/>
                <a:gd name="T71" fmla="*/ 701 h 802"/>
                <a:gd name="T72" fmla="*/ 469 w 606"/>
                <a:gd name="T73" fmla="*/ 658 h 802"/>
                <a:gd name="T74" fmla="*/ 505 w 606"/>
                <a:gd name="T75" fmla="*/ 595 h 802"/>
                <a:gd name="T76" fmla="*/ 517 w 606"/>
                <a:gd name="T77" fmla="*/ 511 h 802"/>
                <a:gd name="T78" fmla="*/ 494 w 606"/>
                <a:gd name="T79" fmla="*/ 469 h 802"/>
                <a:gd name="T80" fmla="*/ 437 w 606"/>
                <a:gd name="T81" fmla="*/ 519 h 802"/>
                <a:gd name="T82" fmla="*/ 368 w 606"/>
                <a:gd name="T83" fmla="*/ 554 h 802"/>
                <a:gd name="T84" fmla="*/ 282 w 606"/>
                <a:gd name="T85" fmla="*/ 567 h 802"/>
                <a:gd name="T86" fmla="*/ 197 w 606"/>
                <a:gd name="T87" fmla="*/ 554 h 802"/>
                <a:gd name="T88" fmla="*/ 121 w 606"/>
                <a:gd name="T89" fmla="*/ 518 h 802"/>
                <a:gd name="T90" fmla="*/ 57 w 606"/>
                <a:gd name="T91" fmla="*/ 459 h 802"/>
                <a:gd name="T92" fmla="*/ 16 w 606"/>
                <a:gd name="T93" fmla="*/ 381 h 802"/>
                <a:gd name="T94" fmla="*/ 0 w 606"/>
                <a:gd name="T95" fmla="*/ 286 h 802"/>
                <a:gd name="T96" fmla="*/ 3 w 606"/>
                <a:gd name="T97" fmla="*/ 232 h 802"/>
                <a:gd name="T98" fmla="*/ 34 w 606"/>
                <a:gd name="T99" fmla="*/ 144 h 802"/>
                <a:gd name="T100" fmla="*/ 88 w 606"/>
                <a:gd name="T101" fmla="*/ 75 h 802"/>
                <a:gd name="T102" fmla="*/ 158 w 606"/>
                <a:gd name="T103" fmla="*/ 28 h 802"/>
                <a:gd name="T104" fmla="*/ 240 w 606"/>
                <a:gd name="T105" fmla="*/ 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6" h="802">
                  <a:moveTo>
                    <a:pt x="300" y="78"/>
                  </a:moveTo>
                  <a:lnTo>
                    <a:pt x="258" y="82"/>
                  </a:lnTo>
                  <a:lnTo>
                    <a:pt x="219" y="93"/>
                  </a:lnTo>
                  <a:lnTo>
                    <a:pt x="184" y="109"/>
                  </a:lnTo>
                  <a:lnTo>
                    <a:pt x="153" y="134"/>
                  </a:lnTo>
                  <a:lnTo>
                    <a:pt x="127" y="163"/>
                  </a:lnTo>
                  <a:lnTo>
                    <a:pt x="108" y="198"/>
                  </a:lnTo>
                  <a:lnTo>
                    <a:pt x="96" y="237"/>
                  </a:lnTo>
                  <a:lnTo>
                    <a:pt x="91" y="281"/>
                  </a:lnTo>
                  <a:lnTo>
                    <a:pt x="91" y="282"/>
                  </a:lnTo>
                  <a:lnTo>
                    <a:pt x="96" y="327"/>
                  </a:lnTo>
                  <a:lnTo>
                    <a:pt x="109" y="366"/>
                  </a:lnTo>
                  <a:lnTo>
                    <a:pt x="129" y="400"/>
                  </a:lnTo>
                  <a:lnTo>
                    <a:pt x="153" y="431"/>
                  </a:lnTo>
                  <a:lnTo>
                    <a:pt x="184" y="454"/>
                  </a:lnTo>
                  <a:lnTo>
                    <a:pt x="220" y="472"/>
                  </a:lnTo>
                  <a:lnTo>
                    <a:pt x="259" y="483"/>
                  </a:lnTo>
                  <a:lnTo>
                    <a:pt x="300" y="488"/>
                  </a:lnTo>
                  <a:lnTo>
                    <a:pt x="337" y="485"/>
                  </a:lnTo>
                  <a:lnTo>
                    <a:pt x="373" y="475"/>
                  </a:lnTo>
                  <a:lnTo>
                    <a:pt x="408" y="462"/>
                  </a:lnTo>
                  <a:lnTo>
                    <a:pt x="438" y="443"/>
                  </a:lnTo>
                  <a:lnTo>
                    <a:pt x="465" y="418"/>
                  </a:lnTo>
                  <a:lnTo>
                    <a:pt x="487" y="390"/>
                  </a:lnTo>
                  <a:lnTo>
                    <a:pt x="505" y="359"/>
                  </a:lnTo>
                  <a:lnTo>
                    <a:pt x="517" y="323"/>
                  </a:lnTo>
                  <a:lnTo>
                    <a:pt x="520" y="284"/>
                  </a:lnTo>
                  <a:lnTo>
                    <a:pt x="520" y="282"/>
                  </a:lnTo>
                  <a:lnTo>
                    <a:pt x="517" y="242"/>
                  </a:lnTo>
                  <a:lnTo>
                    <a:pt x="505" y="206"/>
                  </a:lnTo>
                  <a:lnTo>
                    <a:pt x="487" y="175"/>
                  </a:lnTo>
                  <a:lnTo>
                    <a:pt x="465" y="147"/>
                  </a:lnTo>
                  <a:lnTo>
                    <a:pt x="438" y="122"/>
                  </a:lnTo>
                  <a:lnTo>
                    <a:pt x="408" y="104"/>
                  </a:lnTo>
                  <a:lnTo>
                    <a:pt x="373" y="90"/>
                  </a:lnTo>
                  <a:lnTo>
                    <a:pt x="337" y="82"/>
                  </a:lnTo>
                  <a:lnTo>
                    <a:pt x="300" y="78"/>
                  </a:lnTo>
                  <a:close/>
                  <a:moveTo>
                    <a:pt x="282" y="0"/>
                  </a:moveTo>
                  <a:lnTo>
                    <a:pt x="328" y="3"/>
                  </a:lnTo>
                  <a:lnTo>
                    <a:pt x="368" y="11"/>
                  </a:lnTo>
                  <a:lnTo>
                    <a:pt x="406" y="26"/>
                  </a:lnTo>
                  <a:lnTo>
                    <a:pt x="438" y="46"/>
                  </a:lnTo>
                  <a:lnTo>
                    <a:pt x="468" y="68"/>
                  </a:lnTo>
                  <a:lnTo>
                    <a:pt x="494" y="93"/>
                  </a:lnTo>
                  <a:lnTo>
                    <a:pt x="517" y="121"/>
                  </a:lnTo>
                  <a:lnTo>
                    <a:pt x="517" y="11"/>
                  </a:lnTo>
                  <a:lnTo>
                    <a:pt x="606" y="11"/>
                  </a:lnTo>
                  <a:lnTo>
                    <a:pt x="606" y="508"/>
                  </a:lnTo>
                  <a:lnTo>
                    <a:pt x="601" y="562"/>
                  </a:lnTo>
                  <a:lnTo>
                    <a:pt x="593" y="609"/>
                  </a:lnTo>
                  <a:lnTo>
                    <a:pt x="577" y="652"/>
                  </a:lnTo>
                  <a:lnTo>
                    <a:pt x="556" y="689"/>
                  </a:lnTo>
                  <a:lnTo>
                    <a:pt x="530" y="722"/>
                  </a:lnTo>
                  <a:lnTo>
                    <a:pt x="494" y="750"/>
                  </a:lnTo>
                  <a:lnTo>
                    <a:pt x="453" y="773"/>
                  </a:lnTo>
                  <a:lnTo>
                    <a:pt x="406" y="789"/>
                  </a:lnTo>
                  <a:lnTo>
                    <a:pt x="355" y="799"/>
                  </a:lnTo>
                  <a:lnTo>
                    <a:pt x="300" y="802"/>
                  </a:lnTo>
                  <a:lnTo>
                    <a:pt x="241" y="799"/>
                  </a:lnTo>
                  <a:lnTo>
                    <a:pt x="184" y="789"/>
                  </a:lnTo>
                  <a:lnTo>
                    <a:pt x="131" y="771"/>
                  </a:lnTo>
                  <a:lnTo>
                    <a:pt x="77" y="748"/>
                  </a:lnTo>
                  <a:lnTo>
                    <a:pt x="28" y="717"/>
                  </a:lnTo>
                  <a:lnTo>
                    <a:pt x="69" y="648"/>
                  </a:lnTo>
                  <a:lnTo>
                    <a:pt x="111" y="675"/>
                  </a:lnTo>
                  <a:lnTo>
                    <a:pt x="155" y="697"/>
                  </a:lnTo>
                  <a:lnTo>
                    <a:pt x="201" y="712"/>
                  </a:lnTo>
                  <a:lnTo>
                    <a:pt x="249" y="722"/>
                  </a:lnTo>
                  <a:lnTo>
                    <a:pt x="300" y="725"/>
                  </a:lnTo>
                  <a:lnTo>
                    <a:pt x="342" y="722"/>
                  </a:lnTo>
                  <a:lnTo>
                    <a:pt x="380" y="714"/>
                  </a:lnTo>
                  <a:lnTo>
                    <a:pt x="414" y="701"/>
                  </a:lnTo>
                  <a:lnTo>
                    <a:pt x="445" y="681"/>
                  </a:lnTo>
                  <a:lnTo>
                    <a:pt x="469" y="658"/>
                  </a:lnTo>
                  <a:lnTo>
                    <a:pt x="491" y="629"/>
                  </a:lnTo>
                  <a:lnTo>
                    <a:pt x="505" y="595"/>
                  </a:lnTo>
                  <a:lnTo>
                    <a:pt x="515" y="555"/>
                  </a:lnTo>
                  <a:lnTo>
                    <a:pt x="517" y="511"/>
                  </a:lnTo>
                  <a:lnTo>
                    <a:pt x="517" y="439"/>
                  </a:lnTo>
                  <a:lnTo>
                    <a:pt x="494" y="469"/>
                  </a:lnTo>
                  <a:lnTo>
                    <a:pt x="468" y="495"/>
                  </a:lnTo>
                  <a:lnTo>
                    <a:pt x="437" y="519"/>
                  </a:lnTo>
                  <a:lnTo>
                    <a:pt x="404" y="539"/>
                  </a:lnTo>
                  <a:lnTo>
                    <a:pt x="368" y="554"/>
                  </a:lnTo>
                  <a:lnTo>
                    <a:pt x="328" y="563"/>
                  </a:lnTo>
                  <a:lnTo>
                    <a:pt x="282" y="567"/>
                  </a:lnTo>
                  <a:lnTo>
                    <a:pt x="240" y="563"/>
                  </a:lnTo>
                  <a:lnTo>
                    <a:pt x="197" y="554"/>
                  </a:lnTo>
                  <a:lnTo>
                    <a:pt x="158" y="539"/>
                  </a:lnTo>
                  <a:lnTo>
                    <a:pt x="121" y="518"/>
                  </a:lnTo>
                  <a:lnTo>
                    <a:pt x="87" y="492"/>
                  </a:lnTo>
                  <a:lnTo>
                    <a:pt x="57" y="459"/>
                  </a:lnTo>
                  <a:lnTo>
                    <a:pt x="34" y="423"/>
                  </a:lnTo>
                  <a:lnTo>
                    <a:pt x="16" y="381"/>
                  </a:lnTo>
                  <a:lnTo>
                    <a:pt x="3" y="335"/>
                  </a:lnTo>
                  <a:lnTo>
                    <a:pt x="0" y="286"/>
                  </a:lnTo>
                  <a:lnTo>
                    <a:pt x="0" y="282"/>
                  </a:lnTo>
                  <a:lnTo>
                    <a:pt x="3" y="232"/>
                  </a:lnTo>
                  <a:lnTo>
                    <a:pt x="16" y="186"/>
                  </a:lnTo>
                  <a:lnTo>
                    <a:pt x="34" y="144"/>
                  </a:lnTo>
                  <a:lnTo>
                    <a:pt x="59" y="108"/>
                  </a:lnTo>
                  <a:lnTo>
                    <a:pt x="88" y="75"/>
                  </a:lnTo>
                  <a:lnTo>
                    <a:pt x="121" y="49"/>
                  </a:lnTo>
                  <a:lnTo>
                    <a:pt x="158" y="28"/>
                  </a:lnTo>
                  <a:lnTo>
                    <a:pt x="197" y="11"/>
                  </a:lnTo>
                  <a:lnTo>
                    <a:pt x="240" y="3"/>
                  </a:lnTo>
                  <a:lnTo>
                    <a:pt x="2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0" name="Freeform 11"/>
            <p:cNvSpPr>
              <a:spLocks/>
            </p:cNvSpPr>
            <p:nvPr/>
          </p:nvSpPr>
          <p:spPr bwMode="auto">
            <a:xfrm>
              <a:off x="1690687" y="4241801"/>
              <a:ext cx="415925" cy="673100"/>
            </a:xfrm>
            <a:custGeom>
              <a:avLst/>
              <a:gdLst>
                <a:gd name="T0" fmla="*/ 0 w 523"/>
                <a:gd name="T1" fmla="*/ 0 h 847"/>
                <a:gd name="T2" fmla="*/ 88 w 523"/>
                <a:gd name="T3" fmla="*/ 0 h 847"/>
                <a:gd name="T4" fmla="*/ 88 w 523"/>
                <a:gd name="T5" fmla="*/ 352 h 847"/>
                <a:gd name="T6" fmla="*/ 108 w 523"/>
                <a:gd name="T7" fmla="*/ 325 h 847"/>
                <a:gd name="T8" fmla="*/ 129 w 523"/>
                <a:gd name="T9" fmla="*/ 300 h 847"/>
                <a:gd name="T10" fmla="*/ 153 w 523"/>
                <a:gd name="T11" fmla="*/ 279 h 847"/>
                <a:gd name="T12" fmla="*/ 183 w 523"/>
                <a:gd name="T13" fmla="*/ 259 h 847"/>
                <a:gd name="T14" fmla="*/ 215 w 523"/>
                <a:gd name="T15" fmla="*/ 246 h 847"/>
                <a:gd name="T16" fmla="*/ 253 w 523"/>
                <a:gd name="T17" fmla="*/ 238 h 847"/>
                <a:gd name="T18" fmla="*/ 293 w 523"/>
                <a:gd name="T19" fmla="*/ 235 h 847"/>
                <a:gd name="T20" fmla="*/ 341 w 523"/>
                <a:gd name="T21" fmla="*/ 238 h 847"/>
                <a:gd name="T22" fmla="*/ 381 w 523"/>
                <a:gd name="T23" fmla="*/ 248 h 847"/>
                <a:gd name="T24" fmla="*/ 417 w 523"/>
                <a:gd name="T25" fmla="*/ 264 h 847"/>
                <a:gd name="T26" fmla="*/ 450 w 523"/>
                <a:gd name="T27" fmla="*/ 287 h 847"/>
                <a:gd name="T28" fmla="*/ 476 w 523"/>
                <a:gd name="T29" fmla="*/ 317 h 847"/>
                <a:gd name="T30" fmla="*/ 495 w 523"/>
                <a:gd name="T31" fmla="*/ 349 h 847"/>
                <a:gd name="T32" fmla="*/ 512 w 523"/>
                <a:gd name="T33" fmla="*/ 387 h 847"/>
                <a:gd name="T34" fmla="*/ 520 w 523"/>
                <a:gd name="T35" fmla="*/ 429 h 847"/>
                <a:gd name="T36" fmla="*/ 523 w 523"/>
                <a:gd name="T37" fmla="*/ 475 h 847"/>
                <a:gd name="T38" fmla="*/ 523 w 523"/>
                <a:gd name="T39" fmla="*/ 847 h 847"/>
                <a:gd name="T40" fmla="*/ 434 w 523"/>
                <a:gd name="T41" fmla="*/ 847 h 847"/>
                <a:gd name="T42" fmla="*/ 434 w 523"/>
                <a:gd name="T43" fmla="*/ 496 h 847"/>
                <a:gd name="T44" fmla="*/ 432 w 523"/>
                <a:gd name="T45" fmla="*/ 457 h 847"/>
                <a:gd name="T46" fmla="*/ 424 w 523"/>
                <a:gd name="T47" fmla="*/ 421 h 847"/>
                <a:gd name="T48" fmla="*/ 409 w 523"/>
                <a:gd name="T49" fmla="*/ 390 h 847"/>
                <a:gd name="T50" fmla="*/ 391 w 523"/>
                <a:gd name="T51" fmla="*/ 364 h 847"/>
                <a:gd name="T52" fmla="*/ 367 w 523"/>
                <a:gd name="T53" fmla="*/ 344 h 847"/>
                <a:gd name="T54" fmla="*/ 339 w 523"/>
                <a:gd name="T55" fmla="*/ 328 h 847"/>
                <a:gd name="T56" fmla="*/ 306 w 523"/>
                <a:gd name="T57" fmla="*/ 318 h 847"/>
                <a:gd name="T58" fmla="*/ 269 w 523"/>
                <a:gd name="T59" fmla="*/ 315 h 847"/>
                <a:gd name="T60" fmla="*/ 231 w 523"/>
                <a:gd name="T61" fmla="*/ 320 h 847"/>
                <a:gd name="T62" fmla="*/ 197 w 523"/>
                <a:gd name="T63" fmla="*/ 330 h 847"/>
                <a:gd name="T64" fmla="*/ 166 w 523"/>
                <a:gd name="T65" fmla="*/ 346 h 847"/>
                <a:gd name="T66" fmla="*/ 140 w 523"/>
                <a:gd name="T67" fmla="*/ 367 h 847"/>
                <a:gd name="T68" fmla="*/ 119 w 523"/>
                <a:gd name="T69" fmla="*/ 395 h 847"/>
                <a:gd name="T70" fmla="*/ 103 w 523"/>
                <a:gd name="T71" fmla="*/ 428 h 847"/>
                <a:gd name="T72" fmla="*/ 93 w 523"/>
                <a:gd name="T73" fmla="*/ 464 h 847"/>
                <a:gd name="T74" fmla="*/ 88 w 523"/>
                <a:gd name="T75" fmla="*/ 504 h 847"/>
                <a:gd name="T76" fmla="*/ 88 w 523"/>
                <a:gd name="T77" fmla="*/ 847 h 847"/>
                <a:gd name="T78" fmla="*/ 0 w 523"/>
                <a:gd name="T79" fmla="*/ 847 h 847"/>
                <a:gd name="T80" fmla="*/ 0 w 523"/>
                <a:gd name="T81" fmla="*/ 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847">
                  <a:moveTo>
                    <a:pt x="0" y="0"/>
                  </a:moveTo>
                  <a:lnTo>
                    <a:pt x="88" y="0"/>
                  </a:lnTo>
                  <a:lnTo>
                    <a:pt x="88" y="352"/>
                  </a:lnTo>
                  <a:lnTo>
                    <a:pt x="108" y="325"/>
                  </a:lnTo>
                  <a:lnTo>
                    <a:pt x="129" y="300"/>
                  </a:lnTo>
                  <a:lnTo>
                    <a:pt x="153" y="279"/>
                  </a:lnTo>
                  <a:lnTo>
                    <a:pt x="183" y="259"/>
                  </a:lnTo>
                  <a:lnTo>
                    <a:pt x="215" y="246"/>
                  </a:lnTo>
                  <a:lnTo>
                    <a:pt x="253" y="238"/>
                  </a:lnTo>
                  <a:lnTo>
                    <a:pt x="293" y="235"/>
                  </a:lnTo>
                  <a:lnTo>
                    <a:pt x="341" y="238"/>
                  </a:lnTo>
                  <a:lnTo>
                    <a:pt x="381" y="248"/>
                  </a:lnTo>
                  <a:lnTo>
                    <a:pt x="417" y="264"/>
                  </a:lnTo>
                  <a:lnTo>
                    <a:pt x="450" y="287"/>
                  </a:lnTo>
                  <a:lnTo>
                    <a:pt x="476" y="317"/>
                  </a:lnTo>
                  <a:lnTo>
                    <a:pt x="495" y="349"/>
                  </a:lnTo>
                  <a:lnTo>
                    <a:pt x="512" y="387"/>
                  </a:lnTo>
                  <a:lnTo>
                    <a:pt x="520" y="429"/>
                  </a:lnTo>
                  <a:lnTo>
                    <a:pt x="523" y="475"/>
                  </a:lnTo>
                  <a:lnTo>
                    <a:pt x="523" y="847"/>
                  </a:lnTo>
                  <a:lnTo>
                    <a:pt x="434" y="847"/>
                  </a:lnTo>
                  <a:lnTo>
                    <a:pt x="434" y="496"/>
                  </a:lnTo>
                  <a:lnTo>
                    <a:pt x="432" y="457"/>
                  </a:lnTo>
                  <a:lnTo>
                    <a:pt x="424" y="421"/>
                  </a:lnTo>
                  <a:lnTo>
                    <a:pt x="409" y="390"/>
                  </a:lnTo>
                  <a:lnTo>
                    <a:pt x="391" y="364"/>
                  </a:lnTo>
                  <a:lnTo>
                    <a:pt x="367" y="344"/>
                  </a:lnTo>
                  <a:lnTo>
                    <a:pt x="339" y="328"/>
                  </a:lnTo>
                  <a:lnTo>
                    <a:pt x="306" y="318"/>
                  </a:lnTo>
                  <a:lnTo>
                    <a:pt x="269" y="315"/>
                  </a:lnTo>
                  <a:lnTo>
                    <a:pt x="231" y="320"/>
                  </a:lnTo>
                  <a:lnTo>
                    <a:pt x="197" y="330"/>
                  </a:lnTo>
                  <a:lnTo>
                    <a:pt x="166" y="346"/>
                  </a:lnTo>
                  <a:lnTo>
                    <a:pt x="140" y="367"/>
                  </a:lnTo>
                  <a:lnTo>
                    <a:pt x="119" y="395"/>
                  </a:lnTo>
                  <a:lnTo>
                    <a:pt x="103" y="428"/>
                  </a:lnTo>
                  <a:lnTo>
                    <a:pt x="93" y="464"/>
                  </a:lnTo>
                  <a:lnTo>
                    <a:pt x="88" y="504"/>
                  </a:lnTo>
                  <a:lnTo>
                    <a:pt x="88" y="847"/>
                  </a:lnTo>
                  <a:lnTo>
                    <a:pt x="0" y="84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1" name="Freeform 12"/>
            <p:cNvSpPr>
              <a:spLocks/>
            </p:cNvSpPr>
            <p:nvPr/>
          </p:nvSpPr>
          <p:spPr bwMode="auto">
            <a:xfrm>
              <a:off x="2184400" y="4294188"/>
              <a:ext cx="288925" cy="630238"/>
            </a:xfrm>
            <a:custGeom>
              <a:avLst/>
              <a:gdLst>
                <a:gd name="T0" fmla="*/ 84 w 363"/>
                <a:gd name="T1" fmla="*/ 0 h 794"/>
                <a:gd name="T2" fmla="*/ 172 w 363"/>
                <a:gd name="T3" fmla="*/ 0 h 794"/>
                <a:gd name="T4" fmla="*/ 172 w 363"/>
                <a:gd name="T5" fmla="*/ 181 h 794"/>
                <a:gd name="T6" fmla="*/ 363 w 363"/>
                <a:gd name="T7" fmla="*/ 181 h 794"/>
                <a:gd name="T8" fmla="*/ 363 w 363"/>
                <a:gd name="T9" fmla="*/ 261 h 794"/>
                <a:gd name="T10" fmla="*/ 172 w 363"/>
                <a:gd name="T11" fmla="*/ 261 h 794"/>
                <a:gd name="T12" fmla="*/ 172 w 363"/>
                <a:gd name="T13" fmla="*/ 613 h 794"/>
                <a:gd name="T14" fmla="*/ 176 w 363"/>
                <a:gd name="T15" fmla="*/ 640 h 794"/>
                <a:gd name="T16" fmla="*/ 182 w 363"/>
                <a:gd name="T17" fmla="*/ 665 h 794"/>
                <a:gd name="T18" fmla="*/ 194 w 363"/>
                <a:gd name="T19" fmla="*/ 683 h 794"/>
                <a:gd name="T20" fmla="*/ 208 w 363"/>
                <a:gd name="T21" fmla="*/ 696 h 794"/>
                <a:gd name="T22" fmla="*/ 228 w 363"/>
                <a:gd name="T23" fmla="*/ 706 h 794"/>
                <a:gd name="T24" fmla="*/ 249 w 363"/>
                <a:gd name="T25" fmla="*/ 711 h 794"/>
                <a:gd name="T26" fmla="*/ 273 w 363"/>
                <a:gd name="T27" fmla="*/ 712 h 794"/>
                <a:gd name="T28" fmla="*/ 303 w 363"/>
                <a:gd name="T29" fmla="*/ 711 h 794"/>
                <a:gd name="T30" fmla="*/ 330 w 363"/>
                <a:gd name="T31" fmla="*/ 704 h 794"/>
                <a:gd name="T32" fmla="*/ 361 w 363"/>
                <a:gd name="T33" fmla="*/ 691 h 794"/>
                <a:gd name="T34" fmla="*/ 361 w 363"/>
                <a:gd name="T35" fmla="*/ 768 h 794"/>
                <a:gd name="T36" fmla="*/ 329 w 363"/>
                <a:gd name="T37" fmla="*/ 782 h 794"/>
                <a:gd name="T38" fmla="*/ 293 w 363"/>
                <a:gd name="T39" fmla="*/ 791 h 794"/>
                <a:gd name="T40" fmla="*/ 252 w 363"/>
                <a:gd name="T41" fmla="*/ 794 h 794"/>
                <a:gd name="T42" fmla="*/ 221 w 363"/>
                <a:gd name="T43" fmla="*/ 792 h 794"/>
                <a:gd name="T44" fmla="*/ 194 w 363"/>
                <a:gd name="T45" fmla="*/ 786 h 794"/>
                <a:gd name="T46" fmla="*/ 166 w 363"/>
                <a:gd name="T47" fmla="*/ 776 h 794"/>
                <a:gd name="T48" fmla="*/ 143 w 363"/>
                <a:gd name="T49" fmla="*/ 763 h 794"/>
                <a:gd name="T50" fmla="*/ 122 w 363"/>
                <a:gd name="T51" fmla="*/ 745 h 794"/>
                <a:gd name="T52" fmla="*/ 106 w 363"/>
                <a:gd name="T53" fmla="*/ 722 h 794"/>
                <a:gd name="T54" fmla="*/ 94 w 363"/>
                <a:gd name="T55" fmla="*/ 694 h 794"/>
                <a:gd name="T56" fmla="*/ 86 w 363"/>
                <a:gd name="T57" fmla="*/ 662 h 794"/>
                <a:gd name="T58" fmla="*/ 84 w 363"/>
                <a:gd name="T59" fmla="*/ 624 h 794"/>
                <a:gd name="T60" fmla="*/ 84 w 363"/>
                <a:gd name="T61" fmla="*/ 261 h 794"/>
                <a:gd name="T62" fmla="*/ 0 w 363"/>
                <a:gd name="T63" fmla="*/ 261 h 794"/>
                <a:gd name="T64" fmla="*/ 0 w 363"/>
                <a:gd name="T65" fmla="*/ 181 h 794"/>
                <a:gd name="T66" fmla="*/ 84 w 363"/>
                <a:gd name="T67" fmla="*/ 181 h 794"/>
                <a:gd name="T68" fmla="*/ 84 w 363"/>
                <a:gd name="T6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3" h="794">
                  <a:moveTo>
                    <a:pt x="84" y="0"/>
                  </a:moveTo>
                  <a:lnTo>
                    <a:pt x="172" y="0"/>
                  </a:lnTo>
                  <a:lnTo>
                    <a:pt x="172" y="181"/>
                  </a:lnTo>
                  <a:lnTo>
                    <a:pt x="363" y="181"/>
                  </a:lnTo>
                  <a:lnTo>
                    <a:pt x="363" y="261"/>
                  </a:lnTo>
                  <a:lnTo>
                    <a:pt x="172" y="261"/>
                  </a:lnTo>
                  <a:lnTo>
                    <a:pt x="172" y="613"/>
                  </a:lnTo>
                  <a:lnTo>
                    <a:pt x="176" y="640"/>
                  </a:lnTo>
                  <a:lnTo>
                    <a:pt x="182" y="665"/>
                  </a:lnTo>
                  <a:lnTo>
                    <a:pt x="194" y="683"/>
                  </a:lnTo>
                  <a:lnTo>
                    <a:pt x="208" y="696"/>
                  </a:lnTo>
                  <a:lnTo>
                    <a:pt x="228" y="706"/>
                  </a:lnTo>
                  <a:lnTo>
                    <a:pt x="249" y="711"/>
                  </a:lnTo>
                  <a:lnTo>
                    <a:pt x="273" y="712"/>
                  </a:lnTo>
                  <a:lnTo>
                    <a:pt x="303" y="711"/>
                  </a:lnTo>
                  <a:lnTo>
                    <a:pt x="330" y="704"/>
                  </a:lnTo>
                  <a:lnTo>
                    <a:pt x="361" y="691"/>
                  </a:lnTo>
                  <a:lnTo>
                    <a:pt x="361" y="768"/>
                  </a:lnTo>
                  <a:lnTo>
                    <a:pt x="329" y="782"/>
                  </a:lnTo>
                  <a:lnTo>
                    <a:pt x="293" y="791"/>
                  </a:lnTo>
                  <a:lnTo>
                    <a:pt x="252" y="794"/>
                  </a:lnTo>
                  <a:lnTo>
                    <a:pt x="221" y="792"/>
                  </a:lnTo>
                  <a:lnTo>
                    <a:pt x="194" y="786"/>
                  </a:lnTo>
                  <a:lnTo>
                    <a:pt x="166" y="776"/>
                  </a:lnTo>
                  <a:lnTo>
                    <a:pt x="143" y="763"/>
                  </a:lnTo>
                  <a:lnTo>
                    <a:pt x="122" y="745"/>
                  </a:lnTo>
                  <a:lnTo>
                    <a:pt x="106" y="722"/>
                  </a:lnTo>
                  <a:lnTo>
                    <a:pt x="94" y="694"/>
                  </a:lnTo>
                  <a:lnTo>
                    <a:pt x="86" y="662"/>
                  </a:lnTo>
                  <a:lnTo>
                    <a:pt x="84" y="624"/>
                  </a:lnTo>
                  <a:lnTo>
                    <a:pt x="84" y="261"/>
                  </a:lnTo>
                  <a:lnTo>
                    <a:pt x="0" y="261"/>
                  </a:lnTo>
                  <a:lnTo>
                    <a:pt x="0" y="181"/>
                  </a:lnTo>
                  <a:lnTo>
                    <a:pt x="84" y="181"/>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2" name="Freeform 13"/>
            <p:cNvSpPr>
              <a:spLocks/>
            </p:cNvSpPr>
            <p:nvPr/>
          </p:nvSpPr>
          <p:spPr bwMode="auto">
            <a:xfrm>
              <a:off x="2546350" y="4437063"/>
              <a:ext cx="322263" cy="477838"/>
            </a:xfrm>
            <a:custGeom>
              <a:avLst/>
              <a:gdLst>
                <a:gd name="T0" fmla="*/ 220 w 404"/>
                <a:gd name="T1" fmla="*/ 0 h 602"/>
                <a:gd name="T2" fmla="*/ 262 w 404"/>
                <a:gd name="T3" fmla="*/ 3 h 602"/>
                <a:gd name="T4" fmla="*/ 300 w 404"/>
                <a:gd name="T5" fmla="*/ 14 h 602"/>
                <a:gd name="T6" fmla="*/ 332 w 404"/>
                <a:gd name="T7" fmla="*/ 34 h 602"/>
                <a:gd name="T8" fmla="*/ 360 w 404"/>
                <a:gd name="T9" fmla="*/ 57 h 602"/>
                <a:gd name="T10" fmla="*/ 380 w 404"/>
                <a:gd name="T11" fmla="*/ 86 h 602"/>
                <a:gd name="T12" fmla="*/ 391 w 404"/>
                <a:gd name="T13" fmla="*/ 119 h 602"/>
                <a:gd name="T14" fmla="*/ 396 w 404"/>
                <a:gd name="T15" fmla="*/ 155 h 602"/>
                <a:gd name="T16" fmla="*/ 396 w 404"/>
                <a:gd name="T17" fmla="*/ 156 h 602"/>
                <a:gd name="T18" fmla="*/ 394 w 404"/>
                <a:gd name="T19" fmla="*/ 179 h 602"/>
                <a:gd name="T20" fmla="*/ 389 w 404"/>
                <a:gd name="T21" fmla="*/ 202 h 602"/>
                <a:gd name="T22" fmla="*/ 383 w 404"/>
                <a:gd name="T23" fmla="*/ 225 h 602"/>
                <a:gd name="T24" fmla="*/ 370 w 404"/>
                <a:gd name="T25" fmla="*/ 248 h 602"/>
                <a:gd name="T26" fmla="*/ 353 w 404"/>
                <a:gd name="T27" fmla="*/ 274 h 602"/>
                <a:gd name="T28" fmla="*/ 331 w 404"/>
                <a:gd name="T29" fmla="*/ 302 h 602"/>
                <a:gd name="T30" fmla="*/ 303 w 404"/>
                <a:gd name="T31" fmla="*/ 331 h 602"/>
                <a:gd name="T32" fmla="*/ 269 w 404"/>
                <a:gd name="T33" fmla="*/ 366 h 602"/>
                <a:gd name="T34" fmla="*/ 47 w 404"/>
                <a:gd name="T35" fmla="*/ 576 h 602"/>
                <a:gd name="T36" fmla="*/ 404 w 404"/>
                <a:gd name="T37" fmla="*/ 576 h 602"/>
                <a:gd name="T38" fmla="*/ 404 w 404"/>
                <a:gd name="T39" fmla="*/ 602 h 602"/>
                <a:gd name="T40" fmla="*/ 0 w 404"/>
                <a:gd name="T41" fmla="*/ 602 h 602"/>
                <a:gd name="T42" fmla="*/ 0 w 404"/>
                <a:gd name="T43" fmla="*/ 583 h 602"/>
                <a:gd name="T44" fmla="*/ 251 w 404"/>
                <a:gd name="T45" fmla="*/ 346 h 602"/>
                <a:gd name="T46" fmla="*/ 282 w 404"/>
                <a:gd name="T47" fmla="*/ 315 h 602"/>
                <a:gd name="T48" fmla="*/ 308 w 404"/>
                <a:gd name="T49" fmla="*/ 287 h 602"/>
                <a:gd name="T50" fmla="*/ 327 w 404"/>
                <a:gd name="T51" fmla="*/ 261 h 602"/>
                <a:gd name="T52" fmla="*/ 344 w 404"/>
                <a:gd name="T53" fmla="*/ 238 h 602"/>
                <a:gd name="T54" fmla="*/ 353 w 404"/>
                <a:gd name="T55" fmla="*/ 215 h 602"/>
                <a:gd name="T56" fmla="*/ 362 w 404"/>
                <a:gd name="T57" fmla="*/ 196 h 602"/>
                <a:gd name="T58" fmla="*/ 365 w 404"/>
                <a:gd name="T59" fmla="*/ 176 h 602"/>
                <a:gd name="T60" fmla="*/ 367 w 404"/>
                <a:gd name="T61" fmla="*/ 156 h 602"/>
                <a:gd name="T62" fmla="*/ 363 w 404"/>
                <a:gd name="T63" fmla="*/ 125 h 602"/>
                <a:gd name="T64" fmla="*/ 352 w 404"/>
                <a:gd name="T65" fmla="*/ 98 h 602"/>
                <a:gd name="T66" fmla="*/ 334 w 404"/>
                <a:gd name="T67" fmla="*/ 73 h 602"/>
                <a:gd name="T68" fmla="*/ 313 w 404"/>
                <a:gd name="T69" fmla="*/ 54 h 602"/>
                <a:gd name="T70" fmla="*/ 285 w 404"/>
                <a:gd name="T71" fmla="*/ 39 h 602"/>
                <a:gd name="T72" fmla="*/ 254 w 404"/>
                <a:gd name="T73" fmla="*/ 29 h 602"/>
                <a:gd name="T74" fmla="*/ 218 w 404"/>
                <a:gd name="T75" fmla="*/ 24 h 602"/>
                <a:gd name="T76" fmla="*/ 179 w 404"/>
                <a:gd name="T77" fmla="*/ 29 h 602"/>
                <a:gd name="T78" fmla="*/ 145 w 404"/>
                <a:gd name="T79" fmla="*/ 41 h 602"/>
                <a:gd name="T80" fmla="*/ 112 w 404"/>
                <a:gd name="T81" fmla="*/ 57 h 602"/>
                <a:gd name="T82" fmla="*/ 85 w 404"/>
                <a:gd name="T83" fmla="*/ 80 h 602"/>
                <a:gd name="T84" fmla="*/ 60 w 404"/>
                <a:gd name="T85" fmla="*/ 109 h 602"/>
                <a:gd name="T86" fmla="*/ 37 w 404"/>
                <a:gd name="T87" fmla="*/ 142 h 602"/>
                <a:gd name="T88" fmla="*/ 15 w 404"/>
                <a:gd name="T89" fmla="*/ 127 h 602"/>
                <a:gd name="T90" fmla="*/ 36 w 404"/>
                <a:gd name="T91" fmla="*/ 96 h 602"/>
                <a:gd name="T92" fmla="*/ 59 w 404"/>
                <a:gd name="T93" fmla="*/ 68 h 602"/>
                <a:gd name="T94" fmla="*/ 83 w 404"/>
                <a:gd name="T95" fmla="*/ 45 h 602"/>
                <a:gd name="T96" fmla="*/ 112 w 404"/>
                <a:gd name="T97" fmla="*/ 26 h 602"/>
                <a:gd name="T98" fmla="*/ 143 w 404"/>
                <a:gd name="T99" fmla="*/ 11 h 602"/>
                <a:gd name="T100" fmla="*/ 181 w 404"/>
                <a:gd name="T101" fmla="*/ 3 h 602"/>
                <a:gd name="T102" fmla="*/ 220 w 404"/>
                <a:gd name="T103"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 h="602">
                  <a:moveTo>
                    <a:pt x="220" y="0"/>
                  </a:moveTo>
                  <a:lnTo>
                    <a:pt x="262" y="3"/>
                  </a:lnTo>
                  <a:lnTo>
                    <a:pt x="300" y="14"/>
                  </a:lnTo>
                  <a:lnTo>
                    <a:pt x="332" y="34"/>
                  </a:lnTo>
                  <a:lnTo>
                    <a:pt x="360" y="57"/>
                  </a:lnTo>
                  <a:lnTo>
                    <a:pt x="380" y="86"/>
                  </a:lnTo>
                  <a:lnTo>
                    <a:pt x="391" y="119"/>
                  </a:lnTo>
                  <a:lnTo>
                    <a:pt x="396" y="155"/>
                  </a:lnTo>
                  <a:lnTo>
                    <a:pt x="396" y="156"/>
                  </a:lnTo>
                  <a:lnTo>
                    <a:pt x="394" y="179"/>
                  </a:lnTo>
                  <a:lnTo>
                    <a:pt x="389" y="202"/>
                  </a:lnTo>
                  <a:lnTo>
                    <a:pt x="383" y="225"/>
                  </a:lnTo>
                  <a:lnTo>
                    <a:pt x="370" y="248"/>
                  </a:lnTo>
                  <a:lnTo>
                    <a:pt x="353" y="274"/>
                  </a:lnTo>
                  <a:lnTo>
                    <a:pt x="331" y="302"/>
                  </a:lnTo>
                  <a:lnTo>
                    <a:pt x="303" y="331"/>
                  </a:lnTo>
                  <a:lnTo>
                    <a:pt x="269" y="366"/>
                  </a:lnTo>
                  <a:lnTo>
                    <a:pt x="47" y="576"/>
                  </a:lnTo>
                  <a:lnTo>
                    <a:pt x="404" y="576"/>
                  </a:lnTo>
                  <a:lnTo>
                    <a:pt x="404" y="602"/>
                  </a:lnTo>
                  <a:lnTo>
                    <a:pt x="0" y="602"/>
                  </a:lnTo>
                  <a:lnTo>
                    <a:pt x="0" y="583"/>
                  </a:lnTo>
                  <a:lnTo>
                    <a:pt x="251" y="346"/>
                  </a:lnTo>
                  <a:lnTo>
                    <a:pt x="282" y="315"/>
                  </a:lnTo>
                  <a:lnTo>
                    <a:pt x="308" y="287"/>
                  </a:lnTo>
                  <a:lnTo>
                    <a:pt x="327" y="261"/>
                  </a:lnTo>
                  <a:lnTo>
                    <a:pt x="344" y="238"/>
                  </a:lnTo>
                  <a:lnTo>
                    <a:pt x="353" y="215"/>
                  </a:lnTo>
                  <a:lnTo>
                    <a:pt x="362" y="196"/>
                  </a:lnTo>
                  <a:lnTo>
                    <a:pt x="365" y="176"/>
                  </a:lnTo>
                  <a:lnTo>
                    <a:pt x="367" y="156"/>
                  </a:lnTo>
                  <a:lnTo>
                    <a:pt x="363" y="125"/>
                  </a:lnTo>
                  <a:lnTo>
                    <a:pt x="352" y="98"/>
                  </a:lnTo>
                  <a:lnTo>
                    <a:pt x="334" y="73"/>
                  </a:lnTo>
                  <a:lnTo>
                    <a:pt x="313" y="54"/>
                  </a:lnTo>
                  <a:lnTo>
                    <a:pt x="285" y="39"/>
                  </a:lnTo>
                  <a:lnTo>
                    <a:pt x="254" y="29"/>
                  </a:lnTo>
                  <a:lnTo>
                    <a:pt x="218" y="24"/>
                  </a:lnTo>
                  <a:lnTo>
                    <a:pt x="179" y="29"/>
                  </a:lnTo>
                  <a:lnTo>
                    <a:pt x="145" y="41"/>
                  </a:lnTo>
                  <a:lnTo>
                    <a:pt x="112" y="57"/>
                  </a:lnTo>
                  <a:lnTo>
                    <a:pt x="85" y="80"/>
                  </a:lnTo>
                  <a:lnTo>
                    <a:pt x="60" y="109"/>
                  </a:lnTo>
                  <a:lnTo>
                    <a:pt x="37" y="142"/>
                  </a:lnTo>
                  <a:lnTo>
                    <a:pt x="15" y="127"/>
                  </a:lnTo>
                  <a:lnTo>
                    <a:pt x="36" y="96"/>
                  </a:lnTo>
                  <a:lnTo>
                    <a:pt x="59" y="68"/>
                  </a:lnTo>
                  <a:lnTo>
                    <a:pt x="83" y="45"/>
                  </a:lnTo>
                  <a:lnTo>
                    <a:pt x="112" y="26"/>
                  </a:lnTo>
                  <a:lnTo>
                    <a:pt x="143" y="11"/>
                  </a:lnTo>
                  <a:lnTo>
                    <a:pt x="181" y="3"/>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3" name="Freeform 14"/>
            <p:cNvSpPr>
              <a:spLocks noEditPoints="1"/>
            </p:cNvSpPr>
            <p:nvPr/>
          </p:nvSpPr>
          <p:spPr bwMode="auto">
            <a:xfrm>
              <a:off x="2951163" y="4435476"/>
              <a:ext cx="387350" cy="488950"/>
            </a:xfrm>
            <a:custGeom>
              <a:avLst/>
              <a:gdLst>
                <a:gd name="T0" fmla="*/ 206 w 489"/>
                <a:gd name="T1" fmla="*/ 29 h 616"/>
                <a:gd name="T2" fmla="*/ 139 w 489"/>
                <a:gd name="T3" fmla="*/ 59 h 616"/>
                <a:gd name="T4" fmla="*/ 87 w 489"/>
                <a:gd name="T5" fmla="*/ 111 h 616"/>
                <a:gd name="T6" fmla="*/ 51 w 489"/>
                <a:gd name="T7" fmla="*/ 181 h 616"/>
                <a:gd name="T8" fmla="*/ 33 w 489"/>
                <a:gd name="T9" fmla="*/ 263 h 616"/>
                <a:gd name="T10" fmla="*/ 31 w 489"/>
                <a:gd name="T11" fmla="*/ 307 h 616"/>
                <a:gd name="T12" fmla="*/ 39 w 489"/>
                <a:gd name="T13" fmla="*/ 394 h 616"/>
                <a:gd name="T14" fmla="*/ 67 w 489"/>
                <a:gd name="T15" fmla="*/ 471 h 616"/>
                <a:gd name="T16" fmla="*/ 111 w 489"/>
                <a:gd name="T17" fmla="*/ 533 h 616"/>
                <a:gd name="T18" fmla="*/ 171 w 489"/>
                <a:gd name="T19" fmla="*/ 573 h 616"/>
                <a:gd name="T20" fmla="*/ 246 w 489"/>
                <a:gd name="T21" fmla="*/ 590 h 616"/>
                <a:gd name="T22" fmla="*/ 320 w 489"/>
                <a:gd name="T23" fmla="*/ 573 h 616"/>
                <a:gd name="T24" fmla="*/ 380 w 489"/>
                <a:gd name="T25" fmla="*/ 533 h 616"/>
                <a:gd name="T26" fmla="*/ 424 w 489"/>
                <a:gd name="T27" fmla="*/ 471 h 616"/>
                <a:gd name="T28" fmla="*/ 450 w 489"/>
                <a:gd name="T29" fmla="*/ 394 h 616"/>
                <a:gd name="T30" fmla="*/ 460 w 489"/>
                <a:gd name="T31" fmla="*/ 309 h 616"/>
                <a:gd name="T32" fmla="*/ 457 w 489"/>
                <a:gd name="T33" fmla="*/ 265 h 616"/>
                <a:gd name="T34" fmla="*/ 439 w 489"/>
                <a:gd name="T35" fmla="*/ 183 h 616"/>
                <a:gd name="T36" fmla="*/ 403 w 489"/>
                <a:gd name="T37" fmla="*/ 113 h 616"/>
                <a:gd name="T38" fmla="*/ 351 w 489"/>
                <a:gd name="T39" fmla="*/ 59 h 616"/>
                <a:gd name="T40" fmla="*/ 282 w 489"/>
                <a:gd name="T41" fmla="*/ 29 h 616"/>
                <a:gd name="T42" fmla="*/ 245 w 489"/>
                <a:gd name="T43" fmla="*/ 0 h 616"/>
                <a:gd name="T44" fmla="*/ 329 w 489"/>
                <a:gd name="T45" fmla="*/ 16 h 616"/>
                <a:gd name="T46" fmla="*/ 398 w 489"/>
                <a:gd name="T47" fmla="*/ 60 h 616"/>
                <a:gd name="T48" fmla="*/ 447 w 489"/>
                <a:gd name="T49" fmla="*/ 127 h 616"/>
                <a:gd name="T50" fmla="*/ 479 w 489"/>
                <a:gd name="T51" fmla="*/ 212 h 616"/>
                <a:gd name="T52" fmla="*/ 489 w 489"/>
                <a:gd name="T53" fmla="*/ 307 h 616"/>
                <a:gd name="T54" fmla="*/ 486 w 489"/>
                <a:gd name="T55" fmla="*/ 356 h 616"/>
                <a:gd name="T56" fmla="*/ 465 w 489"/>
                <a:gd name="T57" fmla="*/ 446 h 616"/>
                <a:gd name="T58" fmla="*/ 424 w 489"/>
                <a:gd name="T59" fmla="*/ 523 h 616"/>
                <a:gd name="T60" fmla="*/ 365 w 489"/>
                <a:gd name="T61" fmla="*/ 580 h 616"/>
                <a:gd name="T62" fmla="*/ 289 w 489"/>
                <a:gd name="T63" fmla="*/ 611 h 616"/>
                <a:gd name="T64" fmla="*/ 201 w 489"/>
                <a:gd name="T65" fmla="*/ 611 h 616"/>
                <a:gd name="T66" fmla="*/ 124 w 489"/>
                <a:gd name="T67" fmla="*/ 580 h 616"/>
                <a:gd name="T68" fmla="*/ 65 w 489"/>
                <a:gd name="T69" fmla="*/ 523 h 616"/>
                <a:gd name="T70" fmla="*/ 25 w 489"/>
                <a:gd name="T71" fmla="*/ 448 h 616"/>
                <a:gd name="T72" fmla="*/ 4 w 489"/>
                <a:gd name="T73" fmla="*/ 356 h 616"/>
                <a:gd name="T74" fmla="*/ 0 w 489"/>
                <a:gd name="T75" fmla="*/ 307 h 616"/>
                <a:gd name="T76" fmla="*/ 12 w 489"/>
                <a:gd name="T77" fmla="*/ 212 h 616"/>
                <a:gd name="T78" fmla="*/ 43 w 489"/>
                <a:gd name="T79" fmla="*/ 129 h 616"/>
                <a:gd name="T80" fmla="*/ 93 w 489"/>
                <a:gd name="T81" fmla="*/ 60 h 616"/>
                <a:gd name="T82" fmla="*/ 162 w 489"/>
                <a:gd name="T83" fmla="*/ 16 h 616"/>
                <a:gd name="T84" fmla="*/ 245 w 489"/>
                <a:gd name="T85"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9" h="616">
                  <a:moveTo>
                    <a:pt x="245" y="26"/>
                  </a:moveTo>
                  <a:lnTo>
                    <a:pt x="206" y="29"/>
                  </a:lnTo>
                  <a:lnTo>
                    <a:pt x="170" y="41"/>
                  </a:lnTo>
                  <a:lnTo>
                    <a:pt x="139" y="59"/>
                  </a:lnTo>
                  <a:lnTo>
                    <a:pt x="111" y="82"/>
                  </a:lnTo>
                  <a:lnTo>
                    <a:pt x="87" y="111"/>
                  </a:lnTo>
                  <a:lnTo>
                    <a:pt x="67" y="144"/>
                  </a:lnTo>
                  <a:lnTo>
                    <a:pt x="51" y="181"/>
                  </a:lnTo>
                  <a:lnTo>
                    <a:pt x="39" y="221"/>
                  </a:lnTo>
                  <a:lnTo>
                    <a:pt x="33" y="263"/>
                  </a:lnTo>
                  <a:lnTo>
                    <a:pt x="31" y="306"/>
                  </a:lnTo>
                  <a:lnTo>
                    <a:pt x="31" y="307"/>
                  </a:lnTo>
                  <a:lnTo>
                    <a:pt x="33" y="351"/>
                  </a:lnTo>
                  <a:lnTo>
                    <a:pt x="39" y="394"/>
                  </a:lnTo>
                  <a:lnTo>
                    <a:pt x="51" y="433"/>
                  </a:lnTo>
                  <a:lnTo>
                    <a:pt x="67" y="471"/>
                  </a:lnTo>
                  <a:lnTo>
                    <a:pt x="88" y="503"/>
                  </a:lnTo>
                  <a:lnTo>
                    <a:pt x="111" y="533"/>
                  </a:lnTo>
                  <a:lnTo>
                    <a:pt x="140" y="555"/>
                  </a:lnTo>
                  <a:lnTo>
                    <a:pt x="171" y="573"/>
                  </a:lnTo>
                  <a:lnTo>
                    <a:pt x="207" y="585"/>
                  </a:lnTo>
                  <a:lnTo>
                    <a:pt x="246" y="590"/>
                  </a:lnTo>
                  <a:lnTo>
                    <a:pt x="284" y="585"/>
                  </a:lnTo>
                  <a:lnTo>
                    <a:pt x="320" y="573"/>
                  </a:lnTo>
                  <a:lnTo>
                    <a:pt x="352" y="555"/>
                  </a:lnTo>
                  <a:lnTo>
                    <a:pt x="380" y="533"/>
                  </a:lnTo>
                  <a:lnTo>
                    <a:pt x="403" y="503"/>
                  </a:lnTo>
                  <a:lnTo>
                    <a:pt x="424" y="471"/>
                  </a:lnTo>
                  <a:lnTo>
                    <a:pt x="439" y="435"/>
                  </a:lnTo>
                  <a:lnTo>
                    <a:pt x="450" y="394"/>
                  </a:lnTo>
                  <a:lnTo>
                    <a:pt x="457" y="353"/>
                  </a:lnTo>
                  <a:lnTo>
                    <a:pt x="460" y="309"/>
                  </a:lnTo>
                  <a:lnTo>
                    <a:pt x="460" y="307"/>
                  </a:lnTo>
                  <a:lnTo>
                    <a:pt x="457" y="265"/>
                  </a:lnTo>
                  <a:lnTo>
                    <a:pt x="450" y="222"/>
                  </a:lnTo>
                  <a:lnTo>
                    <a:pt x="439" y="183"/>
                  </a:lnTo>
                  <a:lnTo>
                    <a:pt x="422" y="145"/>
                  </a:lnTo>
                  <a:lnTo>
                    <a:pt x="403" y="113"/>
                  </a:lnTo>
                  <a:lnTo>
                    <a:pt x="378" y="83"/>
                  </a:lnTo>
                  <a:lnTo>
                    <a:pt x="351" y="59"/>
                  </a:lnTo>
                  <a:lnTo>
                    <a:pt x="318" y="41"/>
                  </a:lnTo>
                  <a:lnTo>
                    <a:pt x="282" y="29"/>
                  </a:lnTo>
                  <a:lnTo>
                    <a:pt x="245" y="26"/>
                  </a:lnTo>
                  <a:close/>
                  <a:moveTo>
                    <a:pt x="245" y="0"/>
                  </a:moveTo>
                  <a:lnTo>
                    <a:pt x="289" y="3"/>
                  </a:lnTo>
                  <a:lnTo>
                    <a:pt x="329" y="16"/>
                  </a:lnTo>
                  <a:lnTo>
                    <a:pt x="365" y="34"/>
                  </a:lnTo>
                  <a:lnTo>
                    <a:pt x="398" y="60"/>
                  </a:lnTo>
                  <a:lnTo>
                    <a:pt x="424" y="92"/>
                  </a:lnTo>
                  <a:lnTo>
                    <a:pt x="447" y="127"/>
                  </a:lnTo>
                  <a:lnTo>
                    <a:pt x="466" y="168"/>
                  </a:lnTo>
                  <a:lnTo>
                    <a:pt x="479" y="212"/>
                  </a:lnTo>
                  <a:lnTo>
                    <a:pt x="486" y="258"/>
                  </a:lnTo>
                  <a:lnTo>
                    <a:pt x="489" y="307"/>
                  </a:lnTo>
                  <a:lnTo>
                    <a:pt x="489" y="309"/>
                  </a:lnTo>
                  <a:lnTo>
                    <a:pt x="486" y="356"/>
                  </a:lnTo>
                  <a:lnTo>
                    <a:pt x="478" y="402"/>
                  </a:lnTo>
                  <a:lnTo>
                    <a:pt x="465" y="446"/>
                  </a:lnTo>
                  <a:lnTo>
                    <a:pt x="447" y="487"/>
                  </a:lnTo>
                  <a:lnTo>
                    <a:pt x="424" y="523"/>
                  </a:lnTo>
                  <a:lnTo>
                    <a:pt x="396" y="554"/>
                  </a:lnTo>
                  <a:lnTo>
                    <a:pt x="365" y="580"/>
                  </a:lnTo>
                  <a:lnTo>
                    <a:pt x="329" y="600"/>
                  </a:lnTo>
                  <a:lnTo>
                    <a:pt x="289" y="611"/>
                  </a:lnTo>
                  <a:lnTo>
                    <a:pt x="245" y="616"/>
                  </a:lnTo>
                  <a:lnTo>
                    <a:pt x="201" y="611"/>
                  </a:lnTo>
                  <a:lnTo>
                    <a:pt x="160" y="600"/>
                  </a:lnTo>
                  <a:lnTo>
                    <a:pt x="124" y="580"/>
                  </a:lnTo>
                  <a:lnTo>
                    <a:pt x="93" y="554"/>
                  </a:lnTo>
                  <a:lnTo>
                    <a:pt x="65" y="523"/>
                  </a:lnTo>
                  <a:lnTo>
                    <a:pt x="43" y="487"/>
                  </a:lnTo>
                  <a:lnTo>
                    <a:pt x="25" y="448"/>
                  </a:lnTo>
                  <a:lnTo>
                    <a:pt x="12" y="404"/>
                  </a:lnTo>
                  <a:lnTo>
                    <a:pt x="4" y="356"/>
                  </a:lnTo>
                  <a:lnTo>
                    <a:pt x="0" y="309"/>
                  </a:lnTo>
                  <a:lnTo>
                    <a:pt x="0" y="307"/>
                  </a:lnTo>
                  <a:lnTo>
                    <a:pt x="4" y="258"/>
                  </a:lnTo>
                  <a:lnTo>
                    <a:pt x="12" y="212"/>
                  </a:lnTo>
                  <a:lnTo>
                    <a:pt x="25" y="168"/>
                  </a:lnTo>
                  <a:lnTo>
                    <a:pt x="43" y="129"/>
                  </a:lnTo>
                  <a:lnTo>
                    <a:pt x="65" y="93"/>
                  </a:lnTo>
                  <a:lnTo>
                    <a:pt x="93" y="60"/>
                  </a:lnTo>
                  <a:lnTo>
                    <a:pt x="124" y="36"/>
                  </a:lnTo>
                  <a:lnTo>
                    <a:pt x="162" y="16"/>
                  </a:lnTo>
                  <a:lnTo>
                    <a:pt x="201" y="3"/>
                  </a:lnTo>
                  <a:lnTo>
                    <a:pt x="2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4" name="Freeform 15"/>
            <p:cNvSpPr>
              <a:spLocks/>
            </p:cNvSpPr>
            <p:nvPr/>
          </p:nvSpPr>
          <p:spPr bwMode="auto">
            <a:xfrm>
              <a:off x="3398838" y="4438651"/>
              <a:ext cx="119063" cy="476250"/>
            </a:xfrm>
            <a:custGeom>
              <a:avLst/>
              <a:gdLst>
                <a:gd name="T0" fmla="*/ 128 w 150"/>
                <a:gd name="T1" fmla="*/ 0 h 599"/>
                <a:gd name="T2" fmla="*/ 150 w 150"/>
                <a:gd name="T3" fmla="*/ 0 h 599"/>
                <a:gd name="T4" fmla="*/ 150 w 150"/>
                <a:gd name="T5" fmla="*/ 599 h 599"/>
                <a:gd name="T6" fmla="*/ 122 w 150"/>
                <a:gd name="T7" fmla="*/ 599 h 599"/>
                <a:gd name="T8" fmla="*/ 122 w 150"/>
                <a:gd name="T9" fmla="*/ 33 h 599"/>
                <a:gd name="T10" fmla="*/ 10 w 150"/>
                <a:gd name="T11" fmla="*/ 77 h 599"/>
                <a:gd name="T12" fmla="*/ 0 w 150"/>
                <a:gd name="T13" fmla="*/ 54 h 599"/>
                <a:gd name="T14" fmla="*/ 128 w 150"/>
                <a:gd name="T15" fmla="*/ 0 h 5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599">
                  <a:moveTo>
                    <a:pt x="128" y="0"/>
                  </a:moveTo>
                  <a:lnTo>
                    <a:pt x="150" y="0"/>
                  </a:lnTo>
                  <a:lnTo>
                    <a:pt x="150" y="599"/>
                  </a:lnTo>
                  <a:lnTo>
                    <a:pt x="122" y="599"/>
                  </a:lnTo>
                  <a:lnTo>
                    <a:pt x="122" y="33"/>
                  </a:lnTo>
                  <a:lnTo>
                    <a:pt x="10" y="77"/>
                  </a:lnTo>
                  <a:lnTo>
                    <a:pt x="0" y="54"/>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5" name="Freeform 16"/>
            <p:cNvSpPr>
              <a:spLocks/>
            </p:cNvSpPr>
            <p:nvPr/>
          </p:nvSpPr>
          <p:spPr bwMode="auto">
            <a:xfrm>
              <a:off x="3633788" y="4443413"/>
              <a:ext cx="323850" cy="481013"/>
            </a:xfrm>
            <a:custGeom>
              <a:avLst/>
              <a:gdLst>
                <a:gd name="T0" fmla="*/ 55 w 409"/>
                <a:gd name="T1" fmla="*/ 0 h 606"/>
                <a:gd name="T2" fmla="*/ 378 w 409"/>
                <a:gd name="T3" fmla="*/ 0 h 606"/>
                <a:gd name="T4" fmla="*/ 378 w 409"/>
                <a:gd name="T5" fmla="*/ 28 h 606"/>
                <a:gd name="T6" fmla="*/ 81 w 409"/>
                <a:gd name="T7" fmla="*/ 28 h 606"/>
                <a:gd name="T8" fmla="*/ 67 w 409"/>
                <a:gd name="T9" fmla="*/ 271 h 606"/>
                <a:gd name="T10" fmla="*/ 99 w 409"/>
                <a:gd name="T11" fmla="*/ 258 h 606"/>
                <a:gd name="T12" fmla="*/ 133 w 409"/>
                <a:gd name="T13" fmla="*/ 247 h 606"/>
                <a:gd name="T14" fmla="*/ 171 w 409"/>
                <a:gd name="T15" fmla="*/ 242 h 606"/>
                <a:gd name="T16" fmla="*/ 210 w 409"/>
                <a:gd name="T17" fmla="*/ 238 h 606"/>
                <a:gd name="T18" fmla="*/ 251 w 409"/>
                <a:gd name="T19" fmla="*/ 242 h 606"/>
                <a:gd name="T20" fmla="*/ 288 w 409"/>
                <a:gd name="T21" fmla="*/ 251 h 606"/>
                <a:gd name="T22" fmla="*/ 322 w 409"/>
                <a:gd name="T23" fmla="*/ 268 h 606"/>
                <a:gd name="T24" fmla="*/ 352 w 409"/>
                <a:gd name="T25" fmla="*/ 287 h 606"/>
                <a:gd name="T26" fmla="*/ 376 w 409"/>
                <a:gd name="T27" fmla="*/ 313 h 606"/>
                <a:gd name="T28" fmla="*/ 394 w 409"/>
                <a:gd name="T29" fmla="*/ 343 h 606"/>
                <a:gd name="T30" fmla="*/ 405 w 409"/>
                <a:gd name="T31" fmla="*/ 377 h 606"/>
                <a:gd name="T32" fmla="*/ 409 w 409"/>
                <a:gd name="T33" fmla="*/ 416 h 606"/>
                <a:gd name="T34" fmla="*/ 409 w 409"/>
                <a:gd name="T35" fmla="*/ 418 h 606"/>
                <a:gd name="T36" fmla="*/ 405 w 409"/>
                <a:gd name="T37" fmla="*/ 457 h 606"/>
                <a:gd name="T38" fmla="*/ 394 w 409"/>
                <a:gd name="T39" fmla="*/ 493 h 606"/>
                <a:gd name="T40" fmla="*/ 376 w 409"/>
                <a:gd name="T41" fmla="*/ 526 h 606"/>
                <a:gd name="T42" fmla="*/ 352 w 409"/>
                <a:gd name="T43" fmla="*/ 552 h 606"/>
                <a:gd name="T44" fmla="*/ 322 w 409"/>
                <a:gd name="T45" fmla="*/ 575 h 606"/>
                <a:gd name="T46" fmla="*/ 287 w 409"/>
                <a:gd name="T47" fmla="*/ 591 h 606"/>
                <a:gd name="T48" fmla="*/ 247 w 409"/>
                <a:gd name="T49" fmla="*/ 601 h 606"/>
                <a:gd name="T50" fmla="*/ 205 w 409"/>
                <a:gd name="T51" fmla="*/ 606 h 606"/>
                <a:gd name="T52" fmla="*/ 156 w 409"/>
                <a:gd name="T53" fmla="*/ 601 h 606"/>
                <a:gd name="T54" fmla="*/ 111 w 409"/>
                <a:gd name="T55" fmla="*/ 586 h 606"/>
                <a:gd name="T56" fmla="*/ 68 w 409"/>
                <a:gd name="T57" fmla="*/ 567 h 606"/>
                <a:gd name="T58" fmla="*/ 31 w 409"/>
                <a:gd name="T59" fmla="*/ 541 h 606"/>
                <a:gd name="T60" fmla="*/ 0 w 409"/>
                <a:gd name="T61" fmla="*/ 510 h 606"/>
                <a:gd name="T62" fmla="*/ 21 w 409"/>
                <a:gd name="T63" fmla="*/ 490 h 606"/>
                <a:gd name="T64" fmla="*/ 50 w 409"/>
                <a:gd name="T65" fmla="*/ 519 h 606"/>
                <a:gd name="T66" fmla="*/ 84 w 409"/>
                <a:gd name="T67" fmla="*/ 544 h 606"/>
                <a:gd name="T68" fmla="*/ 124 w 409"/>
                <a:gd name="T69" fmla="*/ 562 h 606"/>
                <a:gd name="T70" fmla="*/ 163 w 409"/>
                <a:gd name="T71" fmla="*/ 575 h 606"/>
                <a:gd name="T72" fmla="*/ 207 w 409"/>
                <a:gd name="T73" fmla="*/ 580 h 606"/>
                <a:gd name="T74" fmla="*/ 247 w 409"/>
                <a:gd name="T75" fmla="*/ 575 h 606"/>
                <a:gd name="T76" fmla="*/ 285 w 409"/>
                <a:gd name="T77" fmla="*/ 563 h 606"/>
                <a:gd name="T78" fmla="*/ 317 w 409"/>
                <a:gd name="T79" fmla="*/ 545 h 606"/>
                <a:gd name="T80" fmla="*/ 344 w 409"/>
                <a:gd name="T81" fmla="*/ 521 h 606"/>
                <a:gd name="T82" fmla="*/ 365 w 409"/>
                <a:gd name="T83" fmla="*/ 490 h 606"/>
                <a:gd name="T84" fmla="*/ 376 w 409"/>
                <a:gd name="T85" fmla="*/ 456 h 606"/>
                <a:gd name="T86" fmla="*/ 381 w 409"/>
                <a:gd name="T87" fmla="*/ 418 h 606"/>
                <a:gd name="T88" fmla="*/ 381 w 409"/>
                <a:gd name="T89" fmla="*/ 416 h 606"/>
                <a:gd name="T90" fmla="*/ 376 w 409"/>
                <a:gd name="T91" fmla="*/ 380 h 606"/>
                <a:gd name="T92" fmla="*/ 363 w 409"/>
                <a:gd name="T93" fmla="*/ 348 h 606"/>
                <a:gd name="T94" fmla="*/ 344 w 409"/>
                <a:gd name="T95" fmla="*/ 318 h 606"/>
                <a:gd name="T96" fmla="*/ 317 w 409"/>
                <a:gd name="T97" fmla="*/ 296 h 606"/>
                <a:gd name="T98" fmla="*/ 285 w 409"/>
                <a:gd name="T99" fmla="*/ 279 h 606"/>
                <a:gd name="T100" fmla="*/ 247 w 409"/>
                <a:gd name="T101" fmla="*/ 268 h 606"/>
                <a:gd name="T102" fmla="*/ 207 w 409"/>
                <a:gd name="T103" fmla="*/ 264 h 606"/>
                <a:gd name="T104" fmla="*/ 156 w 409"/>
                <a:gd name="T105" fmla="*/ 269 h 606"/>
                <a:gd name="T106" fmla="*/ 107 w 409"/>
                <a:gd name="T107" fmla="*/ 282 h 606"/>
                <a:gd name="T108" fmla="*/ 58 w 409"/>
                <a:gd name="T109" fmla="*/ 304 h 606"/>
                <a:gd name="T110" fmla="*/ 39 w 409"/>
                <a:gd name="T111" fmla="*/ 292 h 606"/>
                <a:gd name="T112" fmla="*/ 55 w 409"/>
                <a:gd name="T113"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9" h="606">
                  <a:moveTo>
                    <a:pt x="55" y="0"/>
                  </a:moveTo>
                  <a:lnTo>
                    <a:pt x="378" y="0"/>
                  </a:lnTo>
                  <a:lnTo>
                    <a:pt x="378" y="28"/>
                  </a:lnTo>
                  <a:lnTo>
                    <a:pt x="81" y="28"/>
                  </a:lnTo>
                  <a:lnTo>
                    <a:pt x="67" y="271"/>
                  </a:lnTo>
                  <a:lnTo>
                    <a:pt x="99" y="258"/>
                  </a:lnTo>
                  <a:lnTo>
                    <a:pt x="133" y="247"/>
                  </a:lnTo>
                  <a:lnTo>
                    <a:pt x="171" y="242"/>
                  </a:lnTo>
                  <a:lnTo>
                    <a:pt x="210" y="238"/>
                  </a:lnTo>
                  <a:lnTo>
                    <a:pt x="251" y="242"/>
                  </a:lnTo>
                  <a:lnTo>
                    <a:pt x="288" y="251"/>
                  </a:lnTo>
                  <a:lnTo>
                    <a:pt x="322" y="268"/>
                  </a:lnTo>
                  <a:lnTo>
                    <a:pt x="352" y="287"/>
                  </a:lnTo>
                  <a:lnTo>
                    <a:pt x="376" y="313"/>
                  </a:lnTo>
                  <a:lnTo>
                    <a:pt x="394" y="343"/>
                  </a:lnTo>
                  <a:lnTo>
                    <a:pt x="405" y="377"/>
                  </a:lnTo>
                  <a:lnTo>
                    <a:pt x="409" y="416"/>
                  </a:lnTo>
                  <a:lnTo>
                    <a:pt x="409" y="418"/>
                  </a:lnTo>
                  <a:lnTo>
                    <a:pt x="405" y="457"/>
                  </a:lnTo>
                  <a:lnTo>
                    <a:pt x="394" y="493"/>
                  </a:lnTo>
                  <a:lnTo>
                    <a:pt x="376" y="526"/>
                  </a:lnTo>
                  <a:lnTo>
                    <a:pt x="352" y="552"/>
                  </a:lnTo>
                  <a:lnTo>
                    <a:pt x="322" y="575"/>
                  </a:lnTo>
                  <a:lnTo>
                    <a:pt x="287" y="591"/>
                  </a:lnTo>
                  <a:lnTo>
                    <a:pt x="247" y="601"/>
                  </a:lnTo>
                  <a:lnTo>
                    <a:pt x="205" y="606"/>
                  </a:lnTo>
                  <a:lnTo>
                    <a:pt x="156" y="601"/>
                  </a:lnTo>
                  <a:lnTo>
                    <a:pt x="111" y="586"/>
                  </a:lnTo>
                  <a:lnTo>
                    <a:pt x="68" y="567"/>
                  </a:lnTo>
                  <a:lnTo>
                    <a:pt x="31" y="541"/>
                  </a:lnTo>
                  <a:lnTo>
                    <a:pt x="0" y="510"/>
                  </a:lnTo>
                  <a:lnTo>
                    <a:pt x="21" y="490"/>
                  </a:lnTo>
                  <a:lnTo>
                    <a:pt x="50" y="519"/>
                  </a:lnTo>
                  <a:lnTo>
                    <a:pt x="84" y="544"/>
                  </a:lnTo>
                  <a:lnTo>
                    <a:pt x="124" y="562"/>
                  </a:lnTo>
                  <a:lnTo>
                    <a:pt x="163" y="575"/>
                  </a:lnTo>
                  <a:lnTo>
                    <a:pt x="207" y="580"/>
                  </a:lnTo>
                  <a:lnTo>
                    <a:pt x="247" y="575"/>
                  </a:lnTo>
                  <a:lnTo>
                    <a:pt x="285" y="563"/>
                  </a:lnTo>
                  <a:lnTo>
                    <a:pt x="317" y="545"/>
                  </a:lnTo>
                  <a:lnTo>
                    <a:pt x="344" y="521"/>
                  </a:lnTo>
                  <a:lnTo>
                    <a:pt x="365" y="490"/>
                  </a:lnTo>
                  <a:lnTo>
                    <a:pt x="376" y="456"/>
                  </a:lnTo>
                  <a:lnTo>
                    <a:pt x="381" y="418"/>
                  </a:lnTo>
                  <a:lnTo>
                    <a:pt x="381" y="416"/>
                  </a:lnTo>
                  <a:lnTo>
                    <a:pt x="376" y="380"/>
                  </a:lnTo>
                  <a:lnTo>
                    <a:pt x="363" y="348"/>
                  </a:lnTo>
                  <a:lnTo>
                    <a:pt x="344" y="318"/>
                  </a:lnTo>
                  <a:lnTo>
                    <a:pt x="317" y="296"/>
                  </a:lnTo>
                  <a:lnTo>
                    <a:pt x="285" y="279"/>
                  </a:lnTo>
                  <a:lnTo>
                    <a:pt x="247" y="268"/>
                  </a:lnTo>
                  <a:lnTo>
                    <a:pt x="207" y="264"/>
                  </a:lnTo>
                  <a:lnTo>
                    <a:pt x="156" y="269"/>
                  </a:lnTo>
                  <a:lnTo>
                    <a:pt x="107" y="282"/>
                  </a:lnTo>
                  <a:lnTo>
                    <a:pt x="58" y="304"/>
                  </a:lnTo>
                  <a:lnTo>
                    <a:pt x="39" y="292"/>
                  </a:lnTo>
                  <a:lnTo>
                    <a:pt x="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6" name="Freeform 17"/>
            <p:cNvSpPr>
              <a:spLocks noEditPoints="1"/>
            </p:cNvSpPr>
            <p:nvPr/>
          </p:nvSpPr>
          <p:spPr bwMode="auto">
            <a:xfrm>
              <a:off x="1506537" y="3822701"/>
              <a:ext cx="244475" cy="306388"/>
            </a:xfrm>
            <a:custGeom>
              <a:avLst/>
              <a:gdLst>
                <a:gd name="T0" fmla="*/ 153 w 308"/>
                <a:gd name="T1" fmla="*/ 71 h 387"/>
                <a:gd name="T2" fmla="*/ 130 w 308"/>
                <a:gd name="T3" fmla="*/ 74 h 387"/>
                <a:gd name="T4" fmla="*/ 110 w 308"/>
                <a:gd name="T5" fmla="*/ 85 h 387"/>
                <a:gd name="T6" fmla="*/ 96 w 308"/>
                <a:gd name="T7" fmla="*/ 102 h 387"/>
                <a:gd name="T8" fmla="*/ 84 w 308"/>
                <a:gd name="T9" fmla="*/ 124 h 387"/>
                <a:gd name="T10" fmla="*/ 81 w 308"/>
                <a:gd name="T11" fmla="*/ 152 h 387"/>
                <a:gd name="T12" fmla="*/ 81 w 308"/>
                <a:gd name="T13" fmla="*/ 152 h 387"/>
                <a:gd name="T14" fmla="*/ 84 w 308"/>
                <a:gd name="T15" fmla="*/ 180 h 387"/>
                <a:gd name="T16" fmla="*/ 96 w 308"/>
                <a:gd name="T17" fmla="*/ 203 h 387"/>
                <a:gd name="T18" fmla="*/ 110 w 308"/>
                <a:gd name="T19" fmla="*/ 219 h 387"/>
                <a:gd name="T20" fmla="*/ 130 w 308"/>
                <a:gd name="T21" fmla="*/ 231 h 387"/>
                <a:gd name="T22" fmla="*/ 153 w 308"/>
                <a:gd name="T23" fmla="*/ 234 h 387"/>
                <a:gd name="T24" fmla="*/ 176 w 308"/>
                <a:gd name="T25" fmla="*/ 231 h 387"/>
                <a:gd name="T26" fmla="*/ 195 w 308"/>
                <a:gd name="T27" fmla="*/ 219 h 387"/>
                <a:gd name="T28" fmla="*/ 210 w 308"/>
                <a:gd name="T29" fmla="*/ 203 h 387"/>
                <a:gd name="T30" fmla="*/ 221 w 308"/>
                <a:gd name="T31" fmla="*/ 180 h 387"/>
                <a:gd name="T32" fmla="*/ 225 w 308"/>
                <a:gd name="T33" fmla="*/ 152 h 387"/>
                <a:gd name="T34" fmla="*/ 225 w 308"/>
                <a:gd name="T35" fmla="*/ 152 h 387"/>
                <a:gd name="T36" fmla="*/ 221 w 308"/>
                <a:gd name="T37" fmla="*/ 124 h 387"/>
                <a:gd name="T38" fmla="*/ 210 w 308"/>
                <a:gd name="T39" fmla="*/ 102 h 387"/>
                <a:gd name="T40" fmla="*/ 195 w 308"/>
                <a:gd name="T41" fmla="*/ 85 h 387"/>
                <a:gd name="T42" fmla="*/ 176 w 308"/>
                <a:gd name="T43" fmla="*/ 74 h 387"/>
                <a:gd name="T44" fmla="*/ 153 w 308"/>
                <a:gd name="T45" fmla="*/ 71 h 387"/>
                <a:gd name="T46" fmla="*/ 174 w 308"/>
                <a:gd name="T47" fmla="*/ 0 h 387"/>
                <a:gd name="T48" fmla="*/ 200 w 308"/>
                <a:gd name="T49" fmla="*/ 2 h 387"/>
                <a:gd name="T50" fmla="*/ 225 w 308"/>
                <a:gd name="T51" fmla="*/ 10 h 387"/>
                <a:gd name="T52" fmla="*/ 246 w 308"/>
                <a:gd name="T53" fmla="*/ 22 h 387"/>
                <a:gd name="T54" fmla="*/ 267 w 308"/>
                <a:gd name="T55" fmla="*/ 39 h 387"/>
                <a:gd name="T56" fmla="*/ 283 w 308"/>
                <a:gd name="T57" fmla="*/ 61 h 387"/>
                <a:gd name="T58" fmla="*/ 296 w 308"/>
                <a:gd name="T59" fmla="*/ 87 h 387"/>
                <a:gd name="T60" fmla="*/ 304 w 308"/>
                <a:gd name="T61" fmla="*/ 118 h 387"/>
                <a:gd name="T62" fmla="*/ 308 w 308"/>
                <a:gd name="T63" fmla="*/ 152 h 387"/>
                <a:gd name="T64" fmla="*/ 308 w 308"/>
                <a:gd name="T65" fmla="*/ 152 h 387"/>
                <a:gd name="T66" fmla="*/ 304 w 308"/>
                <a:gd name="T67" fmla="*/ 188 h 387"/>
                <a:gd name="T68" fmla="*/ 296 w 308"/>
                <a:gd name="T69" fmla="*/ 218 h 387"/>
                <a:gd name="T70" fmla="*/ 283 w 308"/>
                <a:gd name="T71" fmla="*/ 244 h 387"/>
                <a:gd name="T72" fmla="*/ 267 w 308"/>
                <a:gd name="T73" fmla="*/ 267 h 387"/>
                <a:gd name="T74" fmla="*/ 247 w 308"/>
                <a:gd name="T75" fmla="*/ 283 h 387"/>
                <a:gd name="T76" fmla="*/ 225 w 308"/>
                <a:gd name="T77" fmla="*/ 296 h 387"/>
                <a:gd name="T78" fmla="*/ 200 w 308"/>
                <a:gd name="T79" fmla="*/ 303 h 387"/>
                <a:gd name="T80" fmla="*/ 174 w 308"/>
                <a:gd name="T81" fmla="*/ 306 h 387"/>
                <a:gd name="T82" fmla="*/ 150 w 308"/>
                <a:gd name="T83" fmla="*/ 303 h 387"/>
                <a:gd name="T84" fmla="*/ 128 w 308"/>
                <a:gd name="T85" fmla="*/ 296 h 387"/>
                <a:gd name="T86" fmla="*/ 110 w 308"/>
                <a:gd name="T87" fmla="*/ 286 h 387"/>
                <a:gd name="T88" fmla="*/ 96 w 308"/>
                <a:gd name="T89" fmla="*/ 275 h 387"/>
                <a:gd name="T90" fmla="*/ 83 w 308"/>
                <a:gd name="T91" fmla="*/ 262 h 387"/>
                <a:gd name="T92" fmla="*/ 83 w 308"/>
                <a:gd name="T93" fmla="*/ 387 h 387"/>
                <a:gd name="T94" fmla="*/ 0 w 308"/>
                <a:gd name="T95" fmla="*/ 387 h 387"/>
                <a:gd name="T96" fmla="*/ 0 w 308"/>
                <a:gd name="T97" fmla="*/ 5 h 387"/>
                <a:gd name="T98" fmla="*/ 83 w 308"/>
                <a:gd name="T99" fmla="*/ 5 h 387"/>
                <a:gd name="T100" fmla="*/ 83 w 308"/>
                <a:gd name="T101" fmla="*/ 48 h 387"/>
                <a:gd name="T102" fmla="*/ 96 w 308"/>
                <a:gd name="T103" fmla="*/ 31 h 387"/>
                <a:gd name="T104" fmla="*/ 110 w 308"/>
                <a:gd name="T105" fmla="*/ 18 h 387"/>
                <a:gd name="T106" fmla="*/ 128 w 308"/>
                <a:gd name="T107" fmla="*/ 8 h 387"/>
                <a:gd name="T108" fmla="*/ 150 w 308"/>
                <a:gd name="T109" fmla="*/ 2 h 387"/>
                <a:gd name="T110" fmla="*/ 174 w 308"/>
                <a:gd name="T111"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8" h="387">
                  <a:moveTo>
                    <a:pt x="153" y="71"/>
                  </a:moveTo>
                  <a:lnTo>
                    <a:pt x="130" y="74"/>
                  </a:lnTo>
                  <a:lnTo>
                    <a:pt x="110" y="85"/>
                  </a:lnTo>
                  <a:lnTo>
                    <a:pt x="96" y="102"/>
                  </a:lnTo>
                  <a:lnTo>
                    <a:pt x="84" y="124"/>
                  </a:lnTo>
                  <a:lnTo>
                    <a:pt x="81" y="152"/>
                  </a:lnTo>
                  <a:lnTo>
                    <a:pt x="81" y="152"/>
                  </a:lnTo>
                  <a:lnTo>
                    <a:pt x="84" y="180"/>
                  </a:lnTo>
                  <a:lnTo>
                    <a:pt x="96" y="203"/>
                  </a:lnTo>
                  <a:lnTo>
                    <a:pt x="110" y="219"/>
                  </a:lnTo>
                  <a:lnTo>
                    <a:pt x="130" y="231"/>
                  </a:lnTo>
                  <a:lnTo>
                    <a:pt x="153" y="234"/>
                  </a:lnTo>
                  <a:lnTo>
                    <a:pt x="176" y="231"/>
                  </a:lnTo>
                  <a:lnTo>
                    <a:pt x="195" y="219"/>
                  </a:lnTo>
                  <a:lnTo>
                    <a:pt x="210" y="203"/>
                  </a:lnTo>
                  <a:lnTo>
                    <a:pt x="221" y="180"/>
                  </a:lnTo>
                  <a:lnTo>
                    <a:pt x="225" y="152"/>
                  </a:lnTo>
                  <a:lnTo>
                    <a:pt x="225" y="152"/>
                  </a:lnTo>
                  <a:lnTo>
                    <a:pt x="221" y="124"/>
                  </a:lnTo>
                  <a:lnTo>
                    <a:pt x="210" y="102"/>
                  </a:lnTo>
                  <a:lnTo>
                    <a:pt x="195" y="85"/>
                  </a:lnTo>
                  <a:lnTo>
                    <a:pt x="176" y="74"/>
                  </a:lnTo>
                  <a:lnTo>
                    <a:pt x="153" y="71"/>
                  </a:lnTo>
                  <a:close/>
                  <a:moveTo>
                    <a:pt x="174" y="0"/>
                  </a:moveTo>
                  <a:lnTo>
                    <a:pt x="200" y="2"/>
                  </a:lnTo>
                  <a:lnTo>
                    <a:pt x="225" y="10"/>
                  </a:lnTo>
                  <a:lnTo>
                    <a:pt x="246" y="22"/>
                  </a:lnTo>
                  <a:lnTo>
                    <a:pt x="267" y="39"/>
                  </a:lnTo>
                  <a:lnTo>
                    <a:pt x="283" y="61"/>
                  </a:lnTo>
                  <a:lnTo>
                    <a:pt x="296" y="87"/>
                  </a:lnTo>
                  <a:lnTo>
                    <a:pt x="304" y="118"/>
                  </a:lnTo>
                  <a:lnTo>
                    <a:pt x="308" y="152"/>
                  </a:lnTo>
                  <a:lnTo>
                    <a:pt x="308" y="152"/>
                  </a:lnTo>
                  <a:lnTo>
                    <a:pt x="304" y="188"/>
                  </a:lnTo>
                  <a:lnTo>
                    <a:pt x="296" y="218"/>
                  </a:lnTo>
                  <a:lnTo>
                    <a:pt x="283" y="244"/>
                  </a:lnTo>
                  <a:lnTo>
                    <a:pt x="267" y="267"/>
                  </a:lnTo>
                  <a:lnTo>
                    <a:pt x="247" y="283"/>
                  </a:lnTo>
                  <a:lnTo>
                    <a:pt x="225" y="296"/>
                  </a:lnTo>
                  <a:lnTo>
                    <a:pt x="200" y="303"/>
                  </a:lnTo>
                  <a:lnTo>
                    <a:pt x="174" y="306"/>
                  </a:lnTo>
                  <a:lnTo>
                    <a:pt x="150" y="303"/>
                  </a:lnTo>
                  <a:lnTo>
                    <a:pt x="128" y="296"/>
                  </a:lnTo>
                  <a:lnTo>
                    <a:pt x="110" y="286"/>
                  </a:lnTo>
                  <a:lnTo>
                    <a:pt x="96" y="275"/>
                  </a:lnTo>
                  <a:lnTo>
                    <a:pt x="83" y="262"/>
                  </a:lnTo>
                  <a:lnTo>
                    <a:pt x="83" y="387"/>
                  </a:lnTo>
                  <a:lnTo>
                    <a:pt x="0" y="387"/>
                  </a:lnTo>
                  <a:lnTo>
                    <a:pt x="0" y="5"/>
                  </a:lnTo>
                  <a:lnTo>
                    <a:pt x="83" y="5"/>
                  </a:lnTo>
                  <a:lnTo>
                    <a:pt x="83" y="48"/>
                  </a:lnTo>
                  <a:lnTo>
                    <a:pt x="96" y="31"/>
                  </a:lnTo>
                  <a:lnTo>
                    <a:pt x="110" y="18"/>
                  </a:lnTo>
                  <a:lnTo>
                    <a:pt x="128" y="8"/>
                  </a:lnTo>
                  <a:lnTo>
                    <a:pt x="150" y="2"/>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7" name="Freeform 18"/>
            <p:cNvSpPr>
              <a:spLocks/>
            </p:cNvSpPr>
            <p:nvPr/>
          </p:nvSpPr>
          <p:spPr bwMode="auto">
            <a:xfrm>
              <a:off x="193675" y="3752851"/>
              <a:ext cx="271463" cy="306388"/>
            </a:xfrm>
            <a:custGeom>
              <a:avLst/>
              <a:gdLst>
                <a:gd name="T0" fmla="*/ 0 w 340"/>
                <a:gd name="T1" fmla="*/ 0 h 387"/>
                <a:gd name="T2" fmla="*/ 78 w 340"/>
                <a:gd name="T3" fmla="*/ 0 h 387"/>
                <a:gd name="T4" fmla="*/ 257 w 340"/>
                <a:gd name="T5" fmla="*/ 240 h 387"/>
                <a:gd name="T6" fmla="*/ 257 w 340"/>
                <a:gd name="T7" fmla="*/ 0 h 387"/>
                <a:gd name="T8" fmla="*/ 340 w 340"/>
                <a:gd name="T9" fmla="*/ 0 h 387"/>
                <a:gd name="T10" fmla="*/ 340 w 340"/>
                <a:gd name="T11" fmla="*/ 387 h 387"/>
                <a:gd name="T12" fmla="*/ 269 w 340"/>
                <a:gd name="T13" fmla="*/ 387 h 387"/>
                <a:gd name="T14" fmla="*/ 83 w 340"/>
                <a:gd name="T15" fmla="*/ 144 h 387"/>
                <a:gd name="T16" fmla="*/ 83 w 340"/>
                <a:gd name="T17" fmla="*/ 387 h 387"/>
                <a:gd name="T18" fmla="*/ 0 w 340"/>
                <a:gd name="T19" fmla="*/ 387 h 387"/>
                <a:gd name="T20" fmla="*/ 0 w 340"/>
                <a:gd name="T21"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87">
                  <a:moveTo>
                    <a:pt x="0" y="0"/>
                  </a:moveTo>
                  <a:lnTo>
                    <a:pt x="78" y="0"/>
                  </a:lnTo>
                  <a:lnTo>
                    <a:pt x="257" y="240"/>
                  </a:lnTo>
                  <a:lnTo>
                    <a:pt x="257" y="0"/>
                  </a:lnTo>
                  <a:lnTo>
                    <a:pt x="340" y="0"/>
                  </a:lnTo>
                  <a:lnTo>
                    <a:pt x="340" y="387"/>
                  </a:lnTo>
                  <a:lnTo>
                    <a:pt x="269" y="387"/>
                  </a:lnTo>
                  <a:lnTo>
                    <a:pt x="83" y="144"/>
                  </a:lnTo>
                  <a:lnTo>
                    <a:pt x="83" y="387"/>
                  </a:lnTo>
                  <a:lnTo>
                    <a:pt x="0" y="3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38" name="Freeform 19"/>
            <p:cNvSpPr>
              <a:spLocks noEditPoints="1"/>
            </p:cNvSpPr>
            <p:nvPr/>
          </p:nvSpPr>
          <p:spPr bwMode="auto">
            <a:xfrm>
              <a:off x="496887" y="3822701"/>
              <a:ext cx="228600" cy="241300"/>
            </a:xfrm>
            <a:custGeom>
              <a:avLst/>
              <a:gdLst>
                <a:gd name="T0" fmla="*/ 145 w 288"/>
                <a:gd name="T1" fmla="*/ 67 h 306"/>
                <a:gd name="T2" fmla="*/ 125 w 288"/>
                <a:gd name="T3" fmla="*/ 69 h 306"/>
                <a:gd name="T4" fmla="*/ 109 w 288"/>
                <a:gd name="T5" fmla="*/ 79 h 306"/>
                <a:gd name="T6" fmla="*/ 96 w 288"/>
                <a:gd name="T7" fmla="*/ 92 h 306"/>
                <a:gd name="T8" fmla="*/ 88 w 288"/>
                <a:gd name="T9" fmla="*/ 108 h 306"/>
                <a:gd name="T10" fmla="*/ 81 w 288"/>
                <a:gd name="T11" fmla="*/ 129 h 306"/>
                <a:gd name="T12" fmla="*/ 207 w 288"/>
                <a:gd name="T13" fmla="*/ 129 h 306"/>
                <a:gd name="T14" fmla="*/ 202 w 288"/>
                <a:gd name="T15" fmla="*/ 108 h 306"/>
                <a:gd name="T16" fmla="*/ 192 w 288"/>
                <a:gd name="T17" fmla="*/ 92 h 306"/>
                <a:gd name="T18" fmla="*/ 181 w 288"/>
                <a:gd name="T19" fmla="*/ 79 h 306"/>
                <a:gd name="T20" fmla="*/ 165 w 288"/>
                <a:gd name="T21" fmla="*/ 69 h 306"/>
                <a:gd name="T22" fmla="*/ 145 w 288"/>
                <a:gd name="T23" fmla="*/ 67 h 306"/>
                <a:gd name="T24" fmla="*/ 145 w 288"/>
                <a:gd name="T25" fmla="*/ 0 h 306"/>
                <a:gd name="T26" fmla="*/ 179 w 288"/>
                <a:gd name="T27" fmla="*/ 4 h 306"/>
                <a:gd name="T28" fmla="*/ 209 w 288"/>
                <a:gd name="T29" fmla="*/ 13 h 306"/>
                <a:gd name="T30" fmla="*/ 233 w 288"/>
                <a:gd name="T31" fmla="*/ 28 h 306"/>
                <a:gd name="T32" fmla="*/ 253 w 288"/>
                <a:gd name="T33" fmla="*/ 48 h 306"/>
                <a:gd name="T34" fmla="*/ 269 w 288"/>
                <a:gd name="T35" fmla="*/ 72 h 306"/>
                <a:gd name="T36" fmla="*/ 279 w 288"/>
                <a:gd name="T37" fmla="*/ 100 h 306"/>
                <a:gd name="T38" fmla="*/ 285 w 288"/>
                <a:gd name="T39" fmla="*/ 129 h 306"/>
                <a:gd name="T40" fmla="*/ 288 w 288"/>
                <a:gd name="T41" fmla="*/ 160 h 306"/>
                <a:gd name="T42" fmla="*/ 288 w 288"/>
                <a:gd name="T43" fmla="*/ 170 h 306"/>
                <a:gd name="T44" fmla="*/ 287 w 288"/>
                <a:gd name="T45" fmla="*/ 182 h 306"/>
                <a:gd name="T46" fmla="*/ 83 w 288"/>
                <a:gd name="T47" fmla="*/ 182 h 306"/>
                <a:gd name="T48" fmla="*/ 90 w 288"/>
                <a:gd name="T49" fmla="*/ 203 h 306"/>
                <a:gd name="T50" fmla="*/ 101 w 288"/>
                <a:gd name="T51" fmla="*/ 218 h 306"/>
                <a:gd name="T52" fmla="*/ 116 w 288"/>
                <a:gd name="T53" fmla="*/ 231 h 306"/>
                <a:gd name="T54" fmla="*/ 134 w 288"/>
                <a:gd name="T55" fmla="*/ 237 h 306"/>
                <a:gd name="T56" fmla="*/ 155 w 288"/>
                <a:gd name="T57" fmla="*/ 239 h 306"/>
                <a:gd name="T58" fmla="*/ 179 w 288"/>
                <a:gd name="T59" fmla="*/ 236 h 306"/>
                <a:gd name="T60" fmla="*/ 204 w 288"/>
                <a:gd name="T61" fmla="*/ 226 h 306"/>
                <a:gd name="T62" fmla="*/ 225 w 288"/>
                <a:gd name="T63" fmla="*/ 209 h 306"/>
                <a:gd name="T64" fmla="*/ 274 w 288"/>
                <a:gd name="T65" fmla="*/ 252 h 306"/>
                <a:gd name="T66" fmla="*/ 251 w 288"/>
                <a:gd name="T67" fmla="*/ 275 h 306"/>
                <a:gd name="T68" fmla="*/ 223 w 288"/>
                <a:gd name="T69" fmla="*/ 291 h 306"/>
                <a:gd name="T70" fmla="*/ 191 w 288"/>
                <a:gd name="T71" fmla="*/ 303 h 306"/>
                <a:gd name="T72" fmla="*/ 153 w 288"/>
                <a:gd name="T73" fmla="*/ 306 h 306"/>
                <a:gd name="T74" fmla="*/ 117 w 288"/>
                <a:gd name="T75" fmla="*/ 303 h 306"/>
                <a:gd name="T76" fmla="*/ 85 w 288"/>
                <a:gd name="T77" fmla="*/ 293 h 306"/>
                <a:gd name="T78" fmla="*/ 55 w 288"/>
                <a:gd name="T79" fmla="*/ 275 h 306"/>
                <a:gd name="T80" fmla="*/ 33 w 288"/>
                <a:gd name="T81" fmla="*/ 252 h 306"/>
                <a:gd name="T82" fmla="*/ 15 w 288"/>
                <a:gd name="T83" fmla="*/ 224 h 306"/>
                <a:gd name="T84" fmla="*/ 3 w 288"/>
                <a:gd name="T85" fmla="*/ 191 h 306"/>
                <a:gd name="T86" fmla="*/ 0 w 288"/>
                <a:gd name="T87" fmla="*/ 154 h 306"/>
                <a:gd name="T88" fmla="*/ 0 w 288"/>
                <a:gd name="T89" fmla="*/ 152 h 306"/>
                <a:gd name="T90" fmla="*/ 3 w 288"/>
                <a:gd name="T91" fmla="*/ 118 h 306"/>
                <a:gd name="T92" fmla="*/ 13 w 288"/>
                <a:gd name="T93" fmla="*/ 85 h 306"/>
                <a:gd name="T94" fmla="*/ 29 w 288"/>
                <a:gd name="T95" fmla="*/ 57 h 306"/>
                <a:gd name="T96" fmla="*/ 52 w 288"/>
                <a:gd name="T97" fmla="*/ 33 h 306"/>
                <a:gd name="T98" fmla="*/ 78 w 288"/>
                <a:gd name="T99" fmla="*/ 15 h 306"/>
                <a:gd name="T100" fmla="*/ 111 w 288"/>
                <a:gd name="T101" fmla="*/ 4 h 306"/>
                <a:gd name="T102" fmla="*/ 145 w 288"/>
                <a:gd name="T103"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8" h="306">
                  <a:moveTo>
                    <a:pt x="145" y="67"/>
                  </a:moveTo>
                  <a:lnTo>
                    <a:pt x="125" y="69"/>
                  </a:lnTo>
                  <a:lnTo>
                    <a:pt x="109" y="79"/>
                  </a:lnTo>
                  <a:lnTo>
                    <a:pt x="96" y="92"/>
                  </a:lnTo>
                  <a:lnTo>
                    <a:pt x="88" y="108"/>
                  </a:lnTo>
                  <a:lnTo>
                    <a:pt x="81" y="129"/>
                  </a:lnTo>
                  <a:lnTo>
                    <a:pt x="207" y="129"/>
                  </a:lnTo>
                  <a:lnTo>
                    <a:pt x="202" y="108"/>
                  </a:lnTo>
                  <a:lnTo>
                    <a:pt x="192" y="92"/>
                  </a:lnTo>
                  <a:lnTo>
                    <a:pt x="181" y="79"/>
                  </a:lnTo>
                  <a:lnTo>
                    <a:pt x="165" y="69"/>
                  </a:lnTo>
                  <a:lnTo>
                    <a:pt x="145" y="67"/>
                  </a:lnTo>
                  <a:close/>
                  <a:moveTo>
                    <a:pt x="145" y="0"/>
                  </a:moveTo>
                  <a:lnTo>
                    <a:pt x="179" y="4"/>
                  </a:lnTo>
                  <a:lnTo>
                    <a:pt x="209" y="13"/>
                  </a:lnTo>
                  <a:lnTo>
                    <a:pt x="233" y="28"/>
                  </a:lnTo>
                  <a:lnTo>
                    <a:pt x="253" y="48"/>
                  </a:lnTo>
                  <a:lnTo>
                    <a:pt x="269" y="72"/>
                  </a:lnTo>
                  <a:lnTo>
                    <a:pt x="279" y="100"/>
                  </a:lnTo>
                  <a:lnTo>
                    <a:pt x="285" y="129"/>
                  </a:lnTo>
                  <a:lnTo>
                    <a:pt x="288" y="160"/>
                  </a:lnTo>
                  <a:lnTo>
                    <a:pt x="288" y="170"/>
                  </a:lnTo>
                  <a:lnTo>
                    <a:pt x="287" y="182"/>
                  </a:lnTo>
                  <a:lnTo>
                    <a:pt x="83" y="182"/>
                  </a:lnTo>
                  <a:lnTo>
                    <a:pt x="90" y="203"/>
                  </a:lnTo>
                  <a:lnTo>
                    <a:pt x="101" y="218"/>
                  </a:lnTo>
                  <a:lnTo>
                    <a:pt x="116" y="231"/>
                  </a:lnTo>
                  <a:lnTo>
                    <a:pt x="134" y="237"/>
                  </a:lnTo>
                  <a:lnTo>
                    <a:pt x="155" y="239"/>
                  </a:lnTo>
                  <a:lnTo>
                    <a:pt x="179" y="236"/>
                  </a:lnTo>
                  <a:lnTo>
                    <a:pt x="204" y="226"/>
                  </a:lnTo>
                  <a:lnTo>
                    <a:pt x="225" y="209"/>
                  </a:lnTo>
                  <a:lnTo>
                    <a:pt x="274" y="252"/>
                  </a:lnTo>
                  <a:lnTo>
                    <a:pt x="251" y="275"/>
                  </a:lnTo>
                  <a:lnTo>
                    <a:pt x="223" y="291"/>
                  </a:lnTo>
                  <a:lnTo>
                    <a:pt x="191" y="303"/>
                  </a:lnTo>
                  <a:lnTo>
                    <a:pt x="153" y="306"/>
                  </a:lnTo>
                  <a:lnTo>
                    <a:pt x="117" y="303"/>
                  </a:lnTo>
                  <a:lnTo>
                    <a:pt x="85" y="293"/>
                  </a:lnTo>
                  <a:lnTo>
                    <a:pt x="55" y="275"/>
                  </a:lnTo>
                  <a:lnTo>
                    <a:pt x="33" y="252"/>
                  </a:lnTo>
                  <a:lnTo>
                    <a:pt x="15" y="224"/>
                  </a:lnTo>
                  <a:lnTo>
                    <a:pt x="3" y="191"/>
                  </a:lnTo>
                  <a:lnTo>
                    <a:pt x="0" y="154"/>
                  </a:lnTo>
                  <a:lnTo>
                    <a:pt x="0" y="152"/>
                  </a:lnTo>
                  <a:lnTo>
                    <a:pt x="3" y="118"/>
                  </a:lnTo>
                  <a:lnTo>
                    <a:pt x="13" y="85"/>
                  </a:lnTo>
                  <a:lnTo>
                    <a:pt x="29" y="57"/>
                  </a:lnTo>
                  <a:lnTo>
                    <a:pt x="52" y="33"/>
                  </a:lnTo>
                  <a:lnTo>
                    <a:pt x="78" y="15"/>
                  </a:lnTo>
                  <a:lnTo>
                    <a:pt x="111" y="4"/>
                  </a:lnTo>
                  <a:lnTo>
                    <a:pt x="1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40" name="Freeform 20"/>
            <p:cNvSpPr>
              <a:spLocks/>
            </p:cNvSpPr>
            <p:nvPr/>
          </p:nvSpPr>
          <p:spPr bwMode="auto">
            <a:xfrm>
              <a:off x="738187" y="3767138"/>
              <a:ext cx="149225" cy="296863"/>
            </a:xfrm>
            <a:custGeom>
              <a:avLst/>
              <a:gdLst>
                <a:gd name="T0" fmla="*/ 36 w 187"/>
                <a:gd name="T1" fmla="*/ 0 h 374"/>
                <a:gd name="T2" fmla="*/ 119 w 187"/>
                <a:gd name="T3" fmla="*/ 0 h 374"/>
                <a:gd name="T4" fmla="*/ 119 w 187"/>
                <a:gd name="T5" fmla="*/ 75 h 374"/>
                <a:gd name="T6" fmla="*/ 187 w 187"/>
                <a:gd name="T7" fmla="*/ 75 h 374"/>
                <a:gd name="T8" fmla="*/ 187 w 187"/>
                <a:gd name="T9" fmla="*/ 147 h 374"/>
                <a:gd name="T10" fmla="*/ 119 w 187"/>
                <a:gd name="T11" fmla="*/ 147 h 374"/>
                <a:gd name="T12" fmla="*/ 119 w 187"/>
                <a:gd name="T13" fmla="*/ 273 h 374"/>
                <a:gd name="T14" fmla="*/ 120 w 187"/>
                <a:gd name="T15" fmla="*/ 284 h 374"/>
                <a:gd name="T16" fmla="*/ 125 w 187"/>
                <a:gd name="T17" fmla="*/ 294 h 374"/>
                <a:gd name="T18" fmla="*/ 133 w 187"/>
                <a:gd name="T19" fmla="*/ 299 h 374"/>
                <a:gd name="T20" fmla="*/ 145 w 187"/>
                <a:gd name="T21" fmla="*/ 301 h 374"/>
                <a:gd name="T22" fmla="*/ 168 w 187"/>
                <a:gd name="T23" fmla="*/ 299 h 374"/>
                <a:gd name="T24" fmla="*/ 185 w 187"/>
                <a:gd name="T25" fmla="*/ 291 h 374"/>
                <a:gd name="T26" fmla="*/ 185 w 187"/>
                <a:gd name="T27" fmla="*/ 358 h 374"/>
                <a:gd name="T28" fmla="*/ 168 w 187"/>
                <a:gd name="T29" fmla="*/ 366 h 374"/>
                <a:gd name="T30" fmla="*/ 146 w 187"/>
                <a:gd name="T31" fmla="*/ 373 h 374"/>
                <a:gd name="T32" fmla="*/ 120 w 187"/>
                <a:gd name="T33" fmla="*/ 374 h 374"/>
                <a:gd name="T34" fmla="*/ 99 w 187"/>
                <a:gd name="T35" fmla="*/ 374 h 374"/>
                <a:gd name="T36" fmla="*/ 81 w 187"/>
                <a:gd name="T37" fmla="*/ 369 h 374"/>
                <a:gd name="T38" fmla="*/ 65 w 187"/>
                <a:gd name="T39" fmla="*/ 361 h 374"/>
                <a:gd name="T40" fmla="*/ 52 w 187"/>
                <a:gd name="T41" fmla="*/ 350 h 374"/>
                <a:gd name="T42" fmla="*/ 44 w 187"/>
                <a:gd name="T43" fmla="*/ 333 h 374"/>
                <a:gd name="T44" fmla="*/ 37 w 187"/>
                <a:gd name="T45" fmla="*/ 312 h 374"/>
                <a:gd name="T46" fmla="*/ 36 w 187"/>
                <a:gd name="T47" fmla="*/ 286 h 374"/>
                <a:gd name="T48" fmla="*/ 36 w 187"/>
                <a:gd name="T49" fmla="*/ 147 h 374"/>
                <a:gd name="T50" fmla="*/ 0 w 187"/>
                <a:gd name="T51" fmla="*/ 147 h 374"/>
                <a:gd name="T52" fmla="*/ 0 w 187"/>
                <a:gd name="T53" fmla="*/ 75 h 374"/>
                <a:gd name="T54" fmla="*/ 36 w 187"/>
                <a:gd name="T55" fmla="*/ 75 h 374"/>
                <a:gd name="T56" fmla="*/ 36 w 187"/>
                <a:gd name="T5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374">
                  <a:moveTo>
                    <a:pt x="36" y="0"/>
                  </a:moveTo>
                  <a:lnTo>
                    <a:pt x="119" y="0"/>
                  </a:lnTo>
                  <a:lnTo>
                    <a:pt x="119" y="75"/>
                  </a:lnTo>
                  <a:lnTo>
                    <a:pt x="187" y="75"/>
                  </a:lnTo>
                  <a:lnTo>
                    <a:pt x="187" y="147"/>
                  </a:lnTo>
                  <a:lnTo>
                    <a:pt x="119" y="147"/>
                  </a:lnTo>
                  <a:lnTo>
                    <a:pt x="119" y="273"/>
                  </a:lnTo>
                  <a:lnTo>
                    <a:pt x="120" y="284"/>
                  </a:lnTo>
                  <a:lnTo>
                    <a:pt x="125" y="294"/>
                  </a:lnTo>
                  <a:lnTo>
                    <a:pt x="133" y="299"/>
                  </a:lnTo>
                  <a:lnTo>
                    <a:pt x="145" y="301"/>
                  </a:lnTo>
                  <a:lnTo>
                    <a:pt x="168" y="299"/>
                  </a:lnTo>
                  <a:lnTo>
                    <a:pt x="185" y="291"/>
                  </a:lnTo>
                  <a:lnTo>
                    <a:pt x="185" y="358"/>
                  </a:lnTo>
                  <a:lnTo>
                    <a:pt x="168" y="366"/>
                  </a:lnTo>
                  <a:lnTo>
                    <a:pt x="146" y="373"/>
                  </a:lnTo>
                  <a:lnTo>
                    <a:pt x="120" y="374"/>
                  </a:lnTo>
                  <a:lnTo>
                    <a:pt x="99" y="374"/>
                  </a:lnTo>
                  <a:lnTo>
                    <a:pt x="81" y="369"/>
                  </a:lnTo>
                  <a:lnTo>
                    <a:pt x="65" y="361"/>
                  </a:lnTo>
                  <a:lnTo>
                    <a:pt x="52" y="350"/>
                  </a:lnTo>
                  <a:lnTo>
                    <a:pt x="44" y="333"/>
                  </a:lnTo>
                  <a:lnTo>
                    <a:pt x="37" y="312"/>
                  </a:lnTo>
                  <a:lnTo>
                    <a:pt x="36" y="286"/>
                  </a:lnTo>
                  <a:lnTo>
                    <a:pt x="36" y="147"/>
                  </a:lnTo>
                  <a:lnTo>
                    <a:pt x="0" y="147"/>
                  </a:lnTo>
                  <a:lnTo>
                    <a:pt x="0" y="75"/>
                  </a:lnTo>
                  <a:lnTo>
                    <a:pt x="36" y="75"/>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41" name="Freeform 21"/>
            <p:cNvSpPr>
              <a:spLocks noEditPoints="1"/>
            </p:cNvSpPr>
            <p:nvPr/>
          </p:nvSpPr>
          <p:spPr bwMode="auto">
            <a:xfrm>
              <a:off x="1235075" y="3822701"/>
              <a:ext cx="244475" cy="306388"/>
            </a:xfrm>
            <a:custGeom>
              <a:avLst/>
              <a:gdLst>
                <a:gd name="T0" fmla="*/ 154 w 308"/>
                <a:gd name="T1" fmla="*/ 71 h 387"/>
                <a:gd name="T2" fmla="*/ 131 w 308"/>
                <a:gd name="T3" fmla="*/ 74 h 387"/>
                <a:gd name="T4" fmla="*/ 111 w 308"/>
                <a:gd name="T5" fmla="*/ 85 h 387"/>
                <a:gd name="T6" fmla="*/ 97 w 308"/>
                <a:gd name="T7" fmla="*/ 102 h 387"/>
                <a:gd name="T8" fmla="*/ 85 w 308"/>
                <a:gd name="T9" fmla="*/ 124 h 387"/>
                <a:gd name="T10" fmla="*/ 82 w 308"/>
                <a:gd name="T11" fmla="*/ 152 h 387"/>
                <a:gd name="T12" fmla="*/ 82 w 308"/>
                <a:gd name="T13" fmla="*/ 152 h 387"/>
                <a:gd name="T14" fmla="*/ 85 w 308"/>
                <a:gd name="T15" fmla="*/ 180 h 387"/>
                <a:gd name="T16" fmla="*/ 97 w 308"/>
                <a:gd name="T17" fmla="*/ 203 h 387"/>
                <a:gd name="T18" fmla="*/ 111 w 308"/>
                <a:gd name="T19" fmla="*/ 219 h 387"/>
                <a:gd name="T20" fmla="*/ 131 w 308"/>
                <a:gd name="T21" fmla="*/ 231 h 387"/>
                <a:gd name="T22" fmla="*/ 154 w 308"/>
                <a:gd name="T23" fmla="*/ 234 h 387"/>
                <a:gd name="T24" fmla="*/ 175 w 308"/>
                <a:gd name="T25" fmla="*/ 231 h 387"/>
                <a:gd name="T26" fmla="*/ 196 w 308"/>
                <a:gd name="T27" fmla="*/ 219 h 387"/>
                <a:gd name="T28" fmla="*/ 211 w 308"/>
                <a:gd name="T29" fmla="*/ 203 h 387"/>
                <a:gd name="T30" fmla="*/ 220 w 308"/>
                <a:gd name="T31" fmla="*/ 180 h 387"/>
                <a:gd name="T32" fmla="*/ 225 w 308"/>
                <a:gd name="T33" fmla="*/ 152 h 387"/>
                <a:gd name="T34" fmla="*/ 225 w 308"/>
                <a:gd name="T35" fmla="*/ 152 h 387"/>
                <a:gd name="T36" fmla="*/ 220 w 308"/>
                <a:gd name="T37" fmla="*/ 124 h 387"/>
                <a:gd name="T38" fmla="*/ 211 w 308"/>
                <a:gd name="T39" fmla="*/ 102 h 387"/>
                <a:gd name="T40" fmla="*/ 196 w 308"/>
                <a:gd name="T41" fmla="*/ 85 h 387"/>
                <a:gd name="T42" fmla="*/ 175 w 308"/>
                <a:gd name="T43" fmla="*/ 74 h 387"/>
                <a:gd name="T44" fmla="*/ 154 w 308"/>
                <a:gd name="T45" fmla="*/ 71 h 387"/>
                <a:gd name="T46" fmla="*/ 175 w 308"/>
                <a:gd name="T47" fmla="*/ 0 h 387"/>
                <a:gd name="T48" fmla="*/ 199 w 308"/>
                <a:gd name="T49" fmla="*/ 2 h 387"/>
                <a:gd name="T50" fmla="*/ 224 w 308"/>
                <a:gd name="T51" fmla="*/ 10 h 387"/>
                <a:gd name="T52" fmla="*/ 247 w 308"/>
                <a:gd name="T53" fmla="*/ 22 h 387"/>
                <a:gd name="T54" fmla="*/ 268 w 308"/>
                <a:gd name="T55" fmla="*/ 39 h 387"/>
                <a:gd name="T56" fmla="*/ 284 w 308"/>
                <a:gd name="T57" fmla="*/ 61 h 387"/>
                <a:gd name="T58" fmla="*/ 297 w 308"/>
                <a:gd name="T59" fmla="*/ 87 h 387"/>
                <a:gd name="T60" fmla="*/ 305 w 308"/>
                <a:gd name="T61" fmla="*/ 118 h 387"/>
                <a:gd name="T62" fmla="*/ 308 w 308"/>
                <a:gd name="T63" fmla="*/ 152 h 387"/>
                <a:gd name="T64" fmla="*/ 308 w 308"/>
                <a:gd name="T65" fmla="*/ 152 h 387"/>
                <a:gd name="T66" fmla="*/ 305 w 308"/>
                <a:gd name="T67" fmla="*/ 188 h 387"/>
                <a:gd name="T68" fmla="*/ 297 w 308"/>
                <a:gd name="T69" fmla="*/ 218 h 387"/>
                <a:gd name="T70" fmla="*/ 284 w 308"/>
                <a:gd name="T71" fmla="*/ 244 h 387"/>
                <a:gd name="T72" fmla="*/ 268 w 308"/>
                <a:gd name="T73" fmla="*/ 267 h 387"/>
                <a:gd name="T74" fmla="*/ 248 w 308"/>
                <a:gd name="T75" fmla="*/ 283 h 387"/>
                <a:gd name="T76" fmla="*/ 225 w 308"/>
                <a:gd name="T77" fmla="*/ 296 h 387"/>
                <a:gd name="T78" fmla="*/ 201 w 308"/>
                <a:gd name="T79" fmla="*/ 303 h 387"/>
                <a:gd name="T80" fmla="*/ 175 w 308"/>
                <a:gd name="T81" fmla="*/ 306 h 387"/>
                <a:gd name="T82" fmla="*/ 150 w 308"/>
                <a:gd name="T83" fmla="*/ 303 h 387"/>
                <a:gd name="T84" fmla="*/ 129 w 308"/>
                <a:gd name="T85" fmla="*/ 296 h 387"/>
                <a:gd name="T86" fmla="*/ 111 w 308"/>
                <a:gd name="T87" fmla="*/ 286 h 387"/>
                <a:gd name="T88" fmla="*/ 97 w 308"/>
                <a:gd name="T89" fmla="*/ 275 h 387"/>
                <a:gd name="T90" fmla="*/ 84 w 308"/>
                <a:gd name="T91" fmla="*/ 262 h 387"/>
                <a:gd name="T92" fmla="*/ 84 w 308"/>
                <a:gd name="T93" fmla="*/ 387 h 387"/>
                <a:gd name="T94" fmla="*/ 0 w 308"/>
                <a:gd name="T95" fmla="*/ 387 h 387"/>
                <a:gd name="T96" fmla="*/ 0 w 308"/>
                <a:gd name="T97" fmla="*/ 5 h 387"/>
                <a:gd name="T98" fmla="*/ 84 w 308"/>
                <a:gd name="T99" fmla="*/ 5 h 387"/>
                <a:gd name="T100" fmla="*/ 84 w 308"/>
                <a:gd name="T101" fmla="*/ 48 h 387"/>
                <a:gd name="T102" fmla="*/ 97 w 308"/>
                <a:gd name="T103" fmla="*/ 31 h 387"/>
                <a:gd name="T104" fmla="*/ 111 w 308"/>
                <a:gd name="T105" fmla="*/ 18 h 387"/>
                <a:gd name="T106" fmla="*/ 129 w 308"/>
                <a:gd name="T107" fmla="*/ 8 h 387"/>
                <a:gd name="T108" fmla="*/ 150 w 308"/>
                <a:gd name="T109" fmla="*/ 2 h 387"/>
                <a:gd name="T110" fmla="*/ 175 w 308"/>
                <a:gd name="T111"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8" h="387">
                  <a:moveTo>
                    <a:pt x="154" y="71"/>
                  </a:moveTo>
                  <a:lnTo>
                    <a:pt x="131" y="74"/>
                  </a:lnTo>
                  <a:lnTo>
                    <a:pt x="111" y="85"/>
                  </a:lnTo>
                  <a:lnTo>
                    <a:pt x="97" y="102"/>
                  </a:lnTo>
                  <a:lnTo>
                    <a:pt x="85" y="124"/>
                  </a:lnTo>
                  <a:lnTo>
                    <a:pt x="82" y="152"/>
                  </a:lnTo>
                  <a:lnTo>
                    <a:pt x="82" y="152"/>
                  </a:lnTo>
                  <a:lnTo>
                    <a:pt x="85" y="180"/>
                  </a:lnTo>
                  <a:lnTo>
                    <a:pt x="97" y="203"/>
                  </a:lnTo>
                  <a:lnTo>
                    <a:pt x="111" y="219"/>
                  </a:lnTo>
                  <a:lnTo>
                    <a:pt x="131" y="231"/>
                  </a:lnTo>
                  <a:lnTo>
                    <a:pt x="154" y="234"/>
                  </a:lnTo>
                  <a:lnTo>
                    <a:pt x="175" y="231"/>
                  </a:lnTo>
                  <a:lnTo>
                    <a:pt x="196" y="219"/>
                  </a:lnTo>
                  <a:lnTo>
                    <a:pt x="211" y="203"/>
                  </a:lnTo>
                  <a:lnTo>
                    <a:pt x="220" y="180"/>
                  </a:lnTo>
                  <a:lnTo>
                    <a:pt x="225" y="152"/>
                  </a:lnTo>
                  <a:lnTo>
                    <a:pt x="225" y="152"/>
                  </a:lnTo>
                  <a:lnTo>
                    <a:pt x="220" y="124"/>
                  </a:lnTo>
                  <a:lnTo>
                    <a:pt x="211" y="102"/>
                  </a:lnTo>
                  <a:lnTo>
                    <a:pt x="196" y="85"/>
                  </a:lnTo>
                  <a:lnTo>
                    <a:pt x="175" y="74"/>
                  </a:lnTo>
                  <a:lnTo>
                    <a:pt x="154" y="71"/>
                  </a:lnTo>
                  <a:close/>
                  <a:moveTo>
                    <a:pt x="175" y="0"/>
                  </a:moveTo>
                  <a:lnTo>
                    <a:pt x="199" y="2"/>
                  </a:lnTo>
                  <a:lnTo>
                    <a:pt x="224" y="10"/>
                  </a:lnTo>
                  <a:lnTo>
                    <a:pt x="247" y="22"/>
                  </a:lnTo>
                  <a:lnTo>
                    <a:pt x="268" y="39"/>
                  </a:lnTo>
                  <a:lnTo>
                    <a:pt x="284" y="61"/>
                  </a:lnTo>
                  <a:lnTo>
                    <a:pt x="297" y="87"/>
                  </a:lnTo>
                  <a:lnTo>
                    <a:pt x="305" y="118"/>
                  </a:lnTo>
                  <a:lnTo>
                    <a:pt x="308" y="152"/>
                  </a:lnTo>
                  <a:lnTo>
                    <a:pt x="308" y="152"/>
                  </a:lnTo>
                  <a:lnTo>
                    <a:pt x="305" y="188"/>
                  </a:lnTo>
                  <a:lnTo>
                    <a:pt x="297" y="218"/>
                  </a:lnTo>
                  <a:lnTo>
                    <a:pt x="284" y="244"/>
                  </a:lnTo>
                  <a:lnTo>
                    <a:pt x="268" y="267"/>
                  </a:lnTo>
                  <a:lnTo>
                    <a:pt x="248" y="283"/>
                  </a:lnTo>
                  <a:lnTo>
                    <a:pt x="225" y="296"/>
                  </a:lnTo>
                  <a:lnTo>
                    <a:pt x="201" y="303"/>
                  </a:lnTo>
                  <a:lnTo>
                    <a:pt x="175" y="306"/>
                  </a:lnTo>
                  <a:lnTo>
                    <a:pt x="150" y="303"/>
                  </a:lnTo>
                  <a:lnTo>
                    <a:pt x="129" y="296"/>
                  </a:lnTo>
                  <a:lnTo>
                    <a:pt x="111" y="286"/>
                  </a:lnTo>
                  <a:lnTo>
                    <a:pt x="97" y="275"/>
                  </a:lnTo>
                  <a:lnTo>
                    <a:pt x="84" y="262"/>
                  </a:lnTo>
                  <a:lnTo>
                    <a:pt x="84" y="387"/>
                  </a:lnTo>
                  <a:lnTo>
                    <a:pt x="0" y="387"/>
                  </a:lnTo>
                  <a:lnTo>
                    <a:pt x="0" y="5"/>
                  </a:lnTo>
                  <a:lnTo>
                    <a:pt x="84" y="5"/>
                  </a:lnTo>
                  <a:lnTo>
                    <a:pt x="84" y="48"/>
                  </a:lnTo>
                  <a:lnTo>
                    <a:pt x="97" y="31"/>
                  </a:lnTo>
                  <a:lnTo>
                    <a:pt x="111" y="18"/>
                  </a:lnTo>
                  <a:lnTo>
                    <a:pt x="129" y="8"/>
                  </a:lnTo>
                  <a:lnTo>
                    <a:pt x="150"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42" name="Freeform 22"/>
            <p:cNvSpPr>
              <a:spLocks noEditPoints="1"/>
            </p:cNvSpPr>
            <p:nvPr/>
          </p:nvSpPr>
          <p:spPr bwMode="auto">
            <a:xfrm>
              <a:off x="904875" y="3752851"/>
              <a:ext cx="314325" cy="306388"/>
            </a:xfrm>
            <a:custGeom>
              <a:avLst/>
              <a:gdLst>
                <a:gd name="T0" fmla="*/ 197 w 396"/>
                <a:gd name="T1" fmla="*/ 101 h 387"/>
                <a:gd name="T2" fmla="*/ 145 w 396"/>
                <a:gd name="T3" fmla="*/ 227 h 387"/>
                <a:gd name="T4" fmla="*/ 248 w 396"/>
                <a:gd name="T5" fmla="*/ 227 h 387"/>
                <a:gd name="T6" fmla="*/ 197 w 396"/>
                <a:gd name="T7" fmla="*/ 101 h 387"/>
                <a:gd name="T8" fmla="*/ 160 w 396"/>
                <a:gd name="T9" fmla="*/ 0 h 387"/>
                <a:gd name="T10" fmla="*/ 235 w 396"/>
                <a:gd name="T11" fmla="*/ 0 h 387"/>
                <a:gd name="T12" fmla="*/ 396 w 396"/>
                <a:gd name="T13" fmla="*/ 387 h 387"/>
                <a:gd name="T14" fmla="*/ 308 w 396"/>
                <a:gd name="T15" fmla="*/ 387 h 387"/>
                <a:gd name="T16" fmla="*/ 272 w 396"/>
                <a:gd name="T17" fmla="*/ 301 h 387"/>
                <a:gd name="T18" fmla="*/ 121 w 396"/>
                <a:gd name="T19" fmla="*/ 301 h 387"/>
                <a:gd name="T20" fmla="*/ 85 w 396"/>
                <a:gd name="T21" fmla="*/ 387 h 387"/>
                <a:gd name="T22" fmla="*/ 0 w 396"/>
                <a:gd name="T23" fmla="*/ 387 h 387"/>
                <a:gd name="T24" fmla="*/ 160 w 396"/>
                <a:gd name="T2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387">
                  <a:moveTo>
                    <a:pt x="197" y="101"/>
                  </a:moveTo>
                  <a:lnTo>
                    <a:pt x="145" y="227"/>
                  </a:lnTo>
                  <a:lnTo>
                    <a:pt x="248" y="227"/>
                  </a:lnTo>
                  <a:lnTo>
                    <a:pt x="197" y="101"/>
                  </a:lnTo>
                  <a:close/>
                  <a:moveTo>
                    <a:pt x="160" y="0"/>
                  </a:moveTo>
                  <a:lnTo>
                    <a:pt x="235" y="0"/>
                  </a:lnTo>
                  <a:lnTo>
                    <a:pt x="396" y="387"/>
                  </a:lnTo>
                  <a:lnTo>
                    <a:pt x="308" y="387"/>
                  </a:lnTo>
                  <a:lnTo>
                    <a:pt x="272" y="301"/>
                  </a:lnTo>
                  <a:lnTo>
                    <a:pt x="121" y="301"/>
                  </a:lnTo>
                  <a:lnTo>
                    <a:pt x="85" y="387"/>
                  </a:lnTo>
                  <a:lnTo>
                    <a:pt x="0" y="387"/>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43" name="Freeform 23"/>
            <p:cNvSpPr>
              <a:spLocks/>
            </p:cNvSpPr>
            <p:nvPr/>
          </p:nvSpPr>
          <p:spPr bwMode="auto">
            <a:xfrm>
              <a:off x="-306388" y="3752851"/>
              <a:ext cx="368300" cy="306388"/>
            </a:xfrm>
            <a:custGeom>
              <a:avLst/>
              <a:gdLst>
                <a:gd name="T0" fmla="*/ 0 w 464"/>
                <a:gd name="T1" fmla="*/ 0 h 387"/>
                <a:gd name="T2" fmla="*/ 464 w 464"/>
                <a:gd name="T3" fmla="*/ 0 h 387"/>
                <a:gd name="T4" fmla="*/ 464 w 464"/>
                <a:gd name="T5" fmla="*/ 387 h 387"/>
                <a:gd name="T6" fmla="*/ 284 w 464"/>
                <a:gd name="T7" fmla="*/ 387 h 387"/>
                <a:gd name="T8" fmla="*/ 284 w 464"/>
                <a:gd name="T9" fmla="*/ 155 h 387"/>
                <a:gd name="T10" fmla="*/ 181 w 464"/>
                <a:gd name="T11" fmla="*/ 155 h 387"/>
                <a:gd name="T12" fmla="*/ 181 w 464"/>
                <a:gd name="T13" fmla="*/ 387 h 387"/>
                <a:gd name="T14" fmla="*/ 0 w 464"/>
                <a:gd name="T15" fmla="*/ 387 h 387"/>
                <a:gd name="T16" fmla="*/ 0 w 464"/>
                <a:gd name="T17"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387">
                  <a:moveTo>
                    <a:pt x="0" y="0"/>
                  </a:moveTo>
                  <a:lnTo>
                    <a:pt x="464" y="0"/>
                  </a:lnTo>
                  <a:lnTo>
                    <a:pt x="464" y="387"/>
                  </a:lnTo>
                  <a:lnTo>
                    <a:pt x="284" y="387"/>
                  </a:lnTo>
                  <a:lnTo>
                    <a:pt x="284" y="155"/>
                  </a:lnTo>
                  <a:lnTo>
                    <a:pt x="181" y="155"/>
                  </a:lnTo>
                  <a:lnTo>
                    <a:pt x="181" y="387"/>
                  </a:lnTo>
                  <a:lnTo>
                    <a:pt x="0" y="3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sp>
          <p:nvSpPr>
            <p:cNvPr id="44" name="Freeform 24"/>
            <p:cNvSpPr>
              <a:spLocks noEditPoints="1"/>
            </p:cNvSpPr>
            <p:nvPr/>
          </p:nvSpPr>
          <p:spPr bwMode="auto">
            <a:xfrm>
              <a:off x="1763712" y="3822701"/>
              <a:ext cx="77788" cy="76200"/>
            </a:xfrm>
            <a:custGeom>
              <a:avLst/>
              <a:gdLst>
                <a:gd name="T0" fmla="*/ 39 w 98"/>
                <a:gd name="T1" fmla="*/ 44 h 97"/>
                <a:gd name="T2" fmla="*/ 54 w 98"/>
                <a:gd name="T3" fmla="*/ 44 h 97"/>
                <a:gd name="T4" fmla="*/ 61 w 98"/>
                <a:gd name="T5" fmla="*/ 43 h 97"/>
                <a:gd name="T6" fmla="*/ 62 w 98"/>
                <a:gd name="T7" fmla="*/ 39 h 97"/>
                <a:gd name="T8" fmla="*/ 62 w 98"/>
                <a:gd name="T9" fmla="*/ 33 h 97"/>
                <a:gd name="T10" fmla="*/ 59 w 98"/>
                <a:gd name="T11" fmla="*/ 28 h 97"/>
                <a:gd name="T12" fmla="*/ 51 w 98"/>
                <a:gd name="T13" fmla="*/ 26 h 97"/>
                <a:gd name="T14" fmla="*/ 31 w 98"/>
                <a:gd name="T15" fmla="*/ 20 h 97"/>
                <a:gd name="T16" fmla="*/ 59 w 98"/>
                <a:gd name="T17" fmla="*/ 20 h 97"/>
                <a:gd name="T18" fmla="*/ 67 w 98"/>
                <a:gd name="T19" fmla="*/ 25 h 97"/>
                <a:gd name="T20" fmla="*/ 72 w 98"/>
                <a:gd name="T21" fmla="*/ 31 h 97"/>
                <a:gd name="T22" fmla="*/ 72 w 98"/>
                <a:gd name="T23" fmla="*/ 41 h 97"/>
                <a:gd name="T24" fmla="*/ 67 w 98"/>
                <a:gd name="T25" fmla="*/ 48 h 97"/>
                <a:gd name="T26" fmla="*/ 57 w 98"/>
                <a:gd name="T27" fmla="*/ 51 h 97"/>
                <a:gd name="T28" fmla="*/ 64 w 98"/>
                <a:gd name="T29" fmla="*/ 77 h 97"/>
                <a:gd name="T30" fmla="*/ 39 w 98"/>
                <a:gd name="T31" fmla="*/ 53 h 97"/>
                <a:gd name="T32" fmla="*/ 31 w 98"/>
                <a:gd name="T33" fmla="*/ 77 h 97"/>
                <a:gd name="T34" fmla="*/ 49 w 98"/>
                <a:gd name="T35" fmla="*/ 7 h 97"/>
                <a:gd name="T36" fmla="*/ 33 w 98"/>
                <a:gd name="T37" fmla="*/ 10 h 97"/>
                <a:gd name="T38" fmla="*/ 22 w 98"/>
                <a:gd name="T39" fmla="*/ 18 h 97"/>
                <a:gd name="T40" fmla="*/ 12 w 98"/>
                <a:gd name="T41" fmla="*/ 31 h 97"/>
                <a:gd name="T42" fmla="*/ 10 w 98"/>
                <a:gd name="T43" fmla="*/ 48 h 97"/>
                <a:gd name="T44" fmla="*/ 12 w 98"/>
                <a:gd name="T45" fmla="*/ 64 h 97"/>
                <a:gd name="T46" fmla="*/ 22 w 98"/>
                <a:gd name="T47" fmla="*/ 77 h 97"/>
                <a:gd name="T48" fmla="*/ 33 w 98"/>
                <a:gd name="T49" fmla="*/ 87 h 97"/>
                <a:gd name="T50" fmla="*/ 49 w 98"/>
                <a:gd name="T51" fmla="*/ 90 h 97"/>
                <a:gd name="T52" fmla="*/ 66 w 98"/>
                <a:gd name="T53" fmla="*/ 87 h 97"/>
                <a:gd name="T54" fmla="*/ 77 w 98"/>
                <a:gd name="T55" fmla="*/ 77 h 97"/>
                <a:gd name="T56" fmla="*/ 85 w 98"/>
                <a:gd name="T57" fmla="*/ 64 h 97"/>
                <a:gd name="T58" fmla="*/ 88 w 98"/>
                <a:gd name="T59" fmla="*/ 48 h 97"/>
                <a:gd name="T60" fmla="*/ 85 w 98"/>
                <a:gd name="T61" fmla="*/ 31 h 97"/>
                <a:gd name="T62" fmla="*/ 77 w 98"/>
                <a:gd name="T63" fmla="*/ 18 h 97"/>
                <a:gd name="T64" fmla="*/ 66 w 98"/>
                <a:gd name="T65" fmla="*/ 10 h 97"/>
                <a:gd name="T66" fmla="*/ 49 w 98"/>
                <a:gd name="T67" fmla="*/ 7 h 97"/>
                <a:gd name="T68" fmla="*/ 59 w 98"/>
                <a:gd name="T69" fmla="*/ 0 h 97"/>
                <a:gd name="T70" fmla="*/ 77 w 98"/>
                <a:gd name="T71" fmla="*/ 8 h 97"/>
                <a:gd name="T72" fmla="*/ 88 w 98"/>
                <a:gd name="T73" fmla="*/ 22 h 97"/>
                <a:gd name="T74" fmla="*/ 96 w 98"/>
                <a:gd name="T75" fmla="*/ 38 h 97"/>
                <a:gd name="T76" fmla="*/ 96 w 98"/>
                <a:gd name="T77" fmla="*/ 57 h 97"/>
                <a:gd name="T78" fmla="*/ 88 w 98"/>
                <a:gd name="T79" fmla="*/ 75 h 97"/>
                <a:gd name="T80" fmla="*/ 77 w 98"/>
                <a:gd name="T81" fmla="*/ 89 h 97"/>
                <a:gd name="T82" fmla="*/ 59 w 98"/>
                <a:gd name="T83" fmla="*/ 95 h 97"/>
                <a:gd name="T84" fmla="*/ 39 w 98"/>
                <a:gd name="T85" fmla="*/ 95 h 97"/>
                <a:gd name="T86" fmla="*/ 22 w 98"/>
                <a:gd name="T87" fmla="*/ 89 h 97"/>
                <a:gd name="T88" fmla="*/ 8 w 98"/>
                <a:gd name="T89" fmla="*/ 75 h 97"/>
                <a:gd name="T90" fmla="*/ 2 w 98"/>
                <a:gd name="T91" fmla="*/ 57 h 97"/>
                <a:gd name="T92" fmla="*/ 2 w 98"/>
                <a:gd name="T93" fmla="*/ 38 h 97"/>
                <a:gd name="T94" fmla="*/ 8 w 98"/>
                <a:gd name="T95" fmla="*/ 22 h 97"/>
                <a:gd name="T96" fmla="*/ 22 w 98"/>
                <a:gd name="T97" fmla="*/ 8 h 97"/>
                <a:gd name="T98" fmla="*/ 39 w 98"/>
                <a:gd name="T9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97">
                  <a:moveTo>
                    <a:pt x="39" y="26"/>
                  </a:moveTo>
                  <a:lnTo>
                    <a:pt x="39" y="44"/>
                  </a:lnTo>
                  <a:lnTo>
                    <a:pt x="48" y="44"/>
                  </a:lnTo>
                  <a:lnTo>
                    <a:pt x="54" y="44"/>
                  </a:lnTo>
                  <a:lnTo>
                    <a:pt x="59" y="44"/>
                  </a:lnTo>
                  <a:lnTo>
                    <a:pt x="61" y="43"/>
                  </a:lnTo>
                  <a:lnTo>
                    <a:pt x="62" y="41"/>
                  </a:lnTo>
                  <a:lnTo>
                    <a:pt x="62" y="39"/>
                  </a:lnTo>
                  <a:lnTo>
                    <a:pt x="64" y="36"/>
                  </a:lnTo>
                  <a:lnTo>
                    <a:pt x="62" y="33"/>
                  </a:lnTo>
                  <a:lnTo>
                    <a:pt x="62" y="31"/>
                  </a:lnTo>
                  <a:lnTo>
                    <a:pt x="59" y="28"/>
                  </a:lnTo>
                  <a:lnTo>
                    <a:pt x="56" y="28"/>
                  </a:lnTo>
                  <a:lnTo>
                    <a:pt x="51" y="26"/>
                  </a:lnTo>
                  <a:lnTo>
                    <a:pt x="39" y="26"/>
                  </a:lnTo>
                  <a:close/>
                  <a:moveTo>
                    <a:pt x="31" y="20"/>
                  </a:moveTo>
                  <a:lnTo>
                    <a:pt x="52" y="20"/>
                  </a:lnTo>
                  <a:lnTo>
                    <a:pt x="59" y="20"/>
                  </a:lnTo>
                  <a:lnTo>
                    <a:pt x="64" y="22"/>
                  </a:lnTo>
                  <a:lnTo>
                    <a:pt x="67" y="25"/>
                  </a:lnTo>
                  <a:lnTo>
                    <a:pt x="70" y="26"/>
                  </a:lnTo>
                  <a:lnTo>
                    <a:pt x="72" y="31"/>
                  </a:lnTo>
                  <a:lnTo>
                    <a:pt x="72" y="36"/>
                  </a:lnTo>
                  <a:lnTo>
                    <a:pt x="72" y="41"/>
                  </a:lnTo>
                  <a:lnTo>
                    <a:pt x="70" y="44"/>
                  </a:lnTo>
                  <a:lnTo>
                    <a:pt x="67" y="48"/>
                  </a:lnTo>
                  <a:lnTo>
                    <a:pt x="62" y="51"/>
                  </a:lnTo>
                  <a:lnTo>
                    <a:pt x="57" y="51"/>
                  </a:lnTo>
                  <a:lnTo>
                    <a:pt x="74" y="77"/>
                  </a:lnTo>
                  <a:lnTo>
                    <a:pt x="64" y="77"/>
                  </a:lnTo>
                  <a:lnTo>
                    <a:pt x="49" y="53"/>
                  </a:lnTo>
                  <a:lnTo>
                    <a:pt x="39" y="53"/>
                  </a:lnTo>
                  <a:lnTo>
                    <a:pt x="39" y="77"/>
                  </a:lnTo>
                  <a:lnTo>
                    <a:pt x="31" y="77"/>
                  </a:lnTo>
                  <a:lnTo>
                    <a:pt x="31" y="20"/>
                  </a:lnTo>
                  <a:close/>
                  <a:moveTo>
                    <a:pt x="49" y="7"/>
                  </a:moveTo>
                  <a:lnTo>
                    <a:pt x="41" y="8"/>
                  </a:lnTo>
                  <a:lnTo>
                    <a:pt x="33" y="10"/>
                  </a:lnTo>
                  <a:lnTo>
                    <a:pt x="26" y="13"/>
                  </a:lnTo>
                  <a:lnTo>
                    <a:pt x="22" y="18"/>
                  </a:lnTo>
                  <a:lnTo>
                    <a:pt x="17" y="25"/>
                  </a:lnTo>
                  <a:lnTo>
                    <a:pt x="12" y="31"/>
                  </a:lnTo>
                  <a:lnTo>
                    <a:pt x="10" y="39"/>
                  </a:lnTo>
                  <a:lnTo>
                    <a:pt x="10" y="48"/>
                  </a:lnTo>
                  <a:lnTo>
                    <a:pt x="10" y="56"/>
                  </a:lnTo>
                  <a:lnTo>
                    <a:pt x="12" y="64"/>
                  </a:lnTo>
                  <a:lnTo>
                    <a:pt x="17" y="72"/>
                  </a:lnTo>
                  <a:lnTo>
                    <a:pt x="22" y="77"/>
                  </a:lnTo>
                  <a:lnTo>
                    <a:pt x="26" y="82"/>
                  </a:lnTo>
                  <a:lnTo>
                    <a:pt x="33" y="87"/>
                  </a:lnTo>
                  <a:lnTo>
                    <a:pt x="41" y="89"/>
                  </a:lnTo>
                  <a:lnTo>
                    <a:pt x="49" y="90"/>
                  </a:lnTo>
                  <a:lnTo>
                    <a:pt x="57" y="89"/>
                  </a:lnTo>
                  <a:lnTo>
                    <a:pt x="66" y="87"/>
                  </a:lnTo>
                  <a:lnTo>
                    <a:pt x="72" y="82"/>
                  </a:lnTo>
                  <a:lnTo>
                    <a:pt x="77" y="77"/>
                  </a:lnTo>
                  <a:lnTo>
                    <a:pt x="82" y="72"/>
                  </a:lnTo>
                  <a:lnTo>
                    <a:pt x="85" y="64"/>
                  </a:lnTo>
                  <a:lnTo>
                    <a:pt x="88" y="56"/>
                  </a:lnTo>
                  <a:lnTo>
                    <a:pt x="88" y="48"/>
                  </a:lnTo>
                  <a:lnTo>
                    <a:pt x="88" y="39"/>
                  </a:lnTo>
                  <a:lnTo>
                    <a:pt x="85" y="31"/>
                  </a:lnTo>
                  <a:lnTo>
                    <a:pt x="82" y="25"/>
                  </a:lnTo>
                  <a:lnTo>
                    <a:pt x="77" y="18"/>
                  </a:lnTo>
                  <a:lnTo>
                    <a:pt x="72" y="13"/>
                  </a:lnTo>
                  <a:lnTo>
                    <a:pt x="66" y="10"/>
                  </a:lnTo>
                  <a:lnTo>
                    <a:pt x="57" y="8"/>
                  </a:lnTo>
                  <a:lnTo>
                    <a:pt x="49" y="7"/>
                  </a:lnTo>
                  <a:close/>
                  <a:moveTo>
                    <a:pt x="49" y="0"/>
                  </a:moveTo>
                  <a:lnTo>
                    <a:pt x="59" y="0"/>
                  </a:lnTo>
                  <a:lnTo>
                    <a:pt x="67" y="4"/>
                  </a:lnTo>
                  <a:lnTo>
                    <a:pt x="77" y="8"/>
                  </a:lnTo>
                  <a:lnTo>
                    <a:pt x="83" y="13"/>
                  </a:lnTo>
                  <a:lnTo>
                    <a:pt x="88" y="22"/>
                  </a:lnTo>
                  <a:lnTo>
                    <a:pt x="93" y="30"/>
                  </a:lnTo>
                  <a:lnTo>
                    <a:pt x="96" y="38"/>
                  </a:lnTo>
                  <a:lnTo>
                    <a:pt x="98" y="48"/>
                  </a:lnTo>
                  <a:lnTo>
                    <a:pt x="96" y="57"/>
                  </a:lnTo>
                  <a:lnTo>
                    <a:pt x="93" y="67"/>
                  </a:lnTo>
                  <a:lnTo>
                    <a:pt x="88" y="75"/>
                  </a:lnTo>
                  <a:lnTo>
                    <a:pt x="83" y="82"/>
                  </a:lnTo>
                  <a:lnTo>
                    <a:pt x="77" y="89"/>
                  </a:lnTo>
                  <a:lnTo>
                    <a:pt x="67" y="93"/>
                  </a:lnTo>
                  <a:lnTo>
                    <a:pt x="59" y="95"/>
                  </a:lnTo>
                  <a:lnTo>
                    <a:pt x="49" y="97"/>
                  </a:lnTo>
                  <a:lnTo>
                    <a:pt x="39" y="95"/>
                  </a:lnTo>
                  <a:lnTo>
                    <a:pt x="31" y="93"/>
                  </a:lnTo>
                  <a:lnTo>
                    <a:pt x="22" y="89"/>
                  </a:lnTo>
                  <a:lnTo>
                    <a:pt x="15" y="82"/>
                  </a:lnTo>
                  <a:lnTo>
                    <a:pt x="8" y="75"/>
                  </a:lnTo>
                  <a:lnTo>
                    <a:pt x="5" y="67"/>
                  </a:lnTo>
                  <a:lnTo>
                    <a:pt x="2" y="57"/>
                  </a:lnTo>
                  <a:lnTo>
                    <a:pt x="0" y="48"/>
                  </a:lnTo>
                  <a:lnTo>
                    <a:pt x="2" y="38"/>
                  </a:lnTo>
                  <a:lnTo>
                    <a:pt x="5" y="30"/>
                  </a:lnTo>
                  <a:lnTo>
                    <a:pt x="8" y="22"/>
                  </a:lnTo>
                  <a:lnTo>
                    <a:pt x="15" y="13"/>
                  </a:lnTo>
                  <a:lnTo>
                    <a:pt x="22" y="8"/>
                  </a:lnTo>
                  <a:lnTo>
                    <a:pt x="31" y="4"/>
                  </a:lnTo>
                  <a:lnTo>
                    <a:pt x="39" y="0"/>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5216"/>
              <a:endParaRPr lang="en-US" sz="1900" dirty="0">
                <a:solidFill>
                  <a:prstClr val="black"/>
                </a:solidFill>
              </a:endParaRPr>
            </a:p>
          </p:txBody>
        </p:sp>
      </p:grpSp>
      <p:pic>
        <p:nvPicPr>
          <p:cNvPr id="45" name="Picture 4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743915" cy="2286000"/>
          </a:xfrm>
          <a:prstGeom prst="rect">
            <a:avLst/>
          </a:prstGeom>
        </p:spPr>
      </p:pic>
      <p:sp>
        <p:nvSpPr>
          <p:cNvPr id="46" name="Title 1"/>
          <p:cNvSpPr txBox="1">
            <a:spLocks/>
          </p:cNvSpPr>
          <p:nvPr userDrawn="1"/>
        </p:nvSpPr>
        <p:spPr bwMode="auto">
          <a:xfrm>
            <a:off x="3000013" y="2743200"/>
            <a:ext cx="8356033" cy="1539732"/>
          </a:xfrm>
          <a:prstGeom prst="rect">
            <a:avLst/>
          </a:prstGeom>
        </p:spPr>
        <p:txBody>
          <a:bodyPr wrap="square" lIns="91521" anchor="b">
            <a:noAutofit/>
          </a:bodyPr>
          <a:lstStyle>
            <a:lvl1pPr algn="l" defTabSz="915216" rtl="0" eaLnBrk="1" latinLnBrk="0" hangingPunct="1">
              <a:lnSpc>
                <a:spcPct val="80000"/>
              </a:lnSpc>
              <a:spcBef>
                <a:spcPct val="0"/>
              </a:spcBef>
              <a:buNone/>
              <a:defRPr sz="4000" b="0" kern="1200" baseline="0">
                <a:solidFill>
                  <a:schemeClr val="tx1"/>
                </a:solidFill>
                <a:latin typeface="+mj-lt"/>
                <a:ea typeface="+mj-ea"/>
                <a:cs typeface="+mj-cs"/>
              </a:defRPr>
            </a:lvl1pPr>
          </a:lstStyle>
          <a:p>
            <a:r>
              <a:rPr lang="en-US" sz="5400" dirty="0" smtClean="0">
                <a:solidFill>
                  <a:prstClr val="white"/>
                </a:solidFill>
              </a:rPr>
              <a:t>Thank you</a:t>
            </a:r>
            <a:endParaRPr lang="en-US" sz="5400" dirty="0">
              <a:solidFill>
                <a:prstClr val="white"/>
              </a:solidFill>
            </a:endParaRPr>
          </a:p>
        </p:txBody>
      </p:sp>
      <p:sp>
        <p:nvSpPr>
          <p:cNvPr id="27" name="Rectangle 26"/>
          <p:cNvSpPr/>
          <p:nvPr userDrawn="1"/>
        </p:nvSpPr>
        <p:spPr>
          <a:xfrm>
            <a:off x="976934" y="6026007"/>
            <a:ext cx="10275875" cy="600164"/>
          </a:xfrm>
          <a:prstGeom prst="rect">
            <a:avLst/>
          </a:prstGeom>
        </p:spPr>
        <p:txBody>
          <a:bodyPr wrap="square">
            <a:spAutoFit/>
          </a:bodyPr>
          <a:lstStyle/>
          <a:p>
            <a:r>
              <a:rPr lang="en-US" sz="1100" dirty="0">
                <a:solidFill>
                  <a:schemeClr val="bg1"/>
                </a:solidFill>
                <a:latin typeface="+mn-lt"/>
              </a:rPr>
              <a:t>© 2015 NetApp, Inc. All rights reserved. No portions of this presentation may be reproduced without prior written consent </a:t>
            </a:r>
            <a:r>
              <a:rPr lang="en-US" sz="1100" dirty="0" smtClean="0">
                <a:solidFill>
                  <a:schemeClr val="bg1"/>
                </a:solidFill>
                <a:latin typeface="+mn-lt"/>
              </a:rPr>
              <a:t>of </a:t>
            </a:r>
            <a:r>
              <a:rPr lang="en-US" sz="1100" dirty="0">
                <a:solidFill>
                  <a:schemeClr val="bg1"/>
                </a:solidFill>
                <a:latin typeface="+mn-lt"/>
              </a:rPr>
              <a:t>NetApp, Inc. Specifications are subject to change without notice. NetApp and the NetApp logo are registered trademarks </a:t>
            </a:r>
            <a:r>
              <a:rPr lang="en-US" sz="1100" dirty="0" smtClean="0">
                <a:solidFill>
                  <a:schemeClr val="bg1"/>
                </a:solidFill>
                <a:latin typeface="+mn-lt"/>
              </a:rPr>
              <a:t>of </a:t>
            </a:r>
            <a:r>
              <a:rPr lang="en-US" sz="1100" dirty="0">
                <a:solidFill>
                  <a:schemeClr val="bg1"/>
                </a:solidFill>
                <a:latin typeface="+mn-lt"/>
              </a:rPr>
              <a:t>NetApp, Inc. in the United States and/or other countries. All other brands or products are trademarks or registered </a:t>
            </a:r>
            <a:r>
              <a:rPr lang="en-US" sz="1100" dirty="0" smtClean="0">
                <a:solidFill>
                  <a:schemeClr val="bg1"/>
                </a:solidFill>
                <a:latin typeface="+mn-lt"/>
              </a:rPr>
              <a:t>trademarks </a:t>
            </a:r>
            <a:r>
              <a:rPr lang="en-US" sz="1100" dirty="0">
                <a:solidFill>
                  <a:schemeClr val="bg1"/>
                </a:solidFill>
                <a:latin typeface="+mn-lt"/>
              </a:rPr>
              <a:t>of their respective holders and should be treated as such.</a:t>
            </a:r>
          </a:p>
        </p:txBody>
      </p:sp>
    </p:spTree>
    <p:extLst>
      <p:ext uri="{BB962C8B-B14F-4D97-AF65-F5344CB8AC3E}">
        <p14:creationId xmlns:p14="http://schemas.microsoft.com/office/powerpoint/2010/main" val="172641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031" y="240330"/>
            <a:ext cx="11661637" cy="904795"/>
          </a:xfrm>
        </p:spPr>
        <p:txBody>
          <a:bodyPr wrap="square" lIns="91521">
            <a:noAutofit/>
          </a:bodyPr>
          <a:lstStyle>
            <a:lvl1pPr>
              <a:defRPr sz="3000"/>
            </a:lvl1pPr>
          </a:lstStyle>
          <a:p>
            <a:r>
              <a:rPr lang="en-US" smtClean="0"/>
              <a:t>Click to edit Master title style</a:t>
            </a:r>
            <a:endParaRPr lang="en-US" dirty="0"/>
          </a:p>
        </p:txBody>
      </p:sp>
      <p:sp>
        <p:nvSpPr>
          <p:cNvPr id="48" name="Content Placeholder 3"/>
          <p:cNvSpPr>
            <a:spLocks noGrp="1"/>
          </p:cNvSpPr>
          <p:nvPr>
            <p:ph sz="quarter" idx="14"/>
          </p:nvPr>
        </p:nvSpPr>
        <p:spPr>
          <a:xfrm>
            <a:off x="263031" y="1733552"/>
            <a:ext cx="11661637" cy="4479925"/>
          </a:xfrm>
        </p:spPr>
        <p:txBody>
          <a:bodyPr wrap="square"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10"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3" name="Text Placeholder 6"/>
          <p:cNvSpPr>
            <a:spLocks noGrp="1"/>
          </p:cNvSpPr>
          <p:nvPr>
            <p:ph type="body" sz="quarter" idx="16" hasCustomPrompt="1"/>
          </p:nvPr>
        </p:nvSpPr>
        <p:spPr>
          <a:xfrm>
            <a:off x="294489" y="6238647"/>
            <a:ext cx="10377699"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3979" y="6495179"/>
            <a:ext cx="1044444" cy="190484"/>
          </a:xfrm>
          <a:prstGeom prst="rect">
            <a:avLst/>
          </a:prstGeom>
        </p:spPr>
      </p:pic>
    </p:spTree>
    <p:extLst>
      <p:ext uri="{BB962C8B-B14F-4D97-AF65-F5344CB8AC3E}">
        <p14:creationId xmlns:p14="http://schemas.microsoft.com/office/powerpoint/2010/main" val="16833473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8" name="Straight Connector 7"/>
          <p:cNvCxnSpPr/>
          <p:nvPr userDrawn="1"/>
        </p:nvCxnSpPr>
        <p:spPr>
          <a:xfrm>
            <a:off x="6035040" y="0"/>
            <a:ext cx="0" cy="6858000"/>
          </a:xfrm>
          <a:prstGeom prst="line">
            <a:avLst/>
          </a:prstGeom>
          <a:ln w="98425">
            <a:solidFill>
              <a:srgbClr val="66BECB"/>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 y="0"/>
            <a:ext cx="6007482" cy="685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smtClean="0">
              <a:solidFill>
                <a:prstClr val="white"/>
              </a:solidFill>
              <a:latin typeface="Arial"/>
            </a:endParaRPr>
          </a:p>
        </p:txBody>
      </p:sp>
      <p:sp>
        <p:nvSpPr>
          <p:cNvPr id="3" name="Text Placeholder 2"/>
          <p:cNvSpPr>
            <a:spLocks noGrp="1"/>
          </p:cNvSpPr>
          <p:nvPr>
            <p:ph type="body" sz="quarter" idx="13" hasCustomPrompt="1"/>
          </p:nvPr>
        </p:nvSpPr>
        <p:spPr>
          <a:xfrm>
            <a:off x="6391909" y="368930"/>
            <a:ext cx="5373371" cy="5681349"/>
          </a:xfrm>
        </p:spPr>
        <p:txBody>
          <a:bodyPr anchor="ctr"/>
          <a:lstStyle>
            <a:lvl1pPr marL="457200" indent="-457200" algn="l" defTabSz="915216" rtl="0" eaLnBrk="1" latinLnBrk="0" hangingPunct="1">
              <a:lnSpc>
                <a:spcPct val="95000"/>
              </a:lnSpc>
              <a:spcBef>
                <a:spcPts val="1201"/>
              </a:spcBef>
              <a:spcAft>
                <a:spcPts val="400"/>
              </a:spcAft>
              <a:buClrTx/>
              <a:buFont typeface="+mj-lt"/>
              <a:buAutoNum type="arabicPeriod"/>
              <a:defRPr lang="en-US" sz="2200" kern="1200" dirty="0" smtClean="0">
                <a:solidFill>
                  <a:schemeClr val="tx1"/>
                </a:solidFill>
                <a:latin typeface="+mn-lt"/>
                <a:ea typeface="+mn-ea"/>
                <a:cs typeface="+mn-cs"/>
              </a:defRPr>
            </a:lvl1pPr>
          </a:lstStyle>
          <a:p>
            <a:pPr lvl="0"/>
            <a:r>
              <a:rPr lang="en-US" dirty="0" smtClean="0"/>
              <a:t>Click to Edit Master Text Styles</a:t>
            </a:r>
          </a:p>
        </p:txBody>
      </p:sp>
      <p:sp>
        <p:nvSpPr>
          <p:cNvPr id="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1"/>
                </a:solidFill>
              </a:defRPr>
            </a:lvl1pPr>
          </a:lstStyle>
          <a:p>
            <a:pPr defTabSz="915216"/>
            <a:fld id="{B071A5F3-A4FF-4CEE-8215-C08835B585C1}" type="slidenum">
              <a:rPr lang="en-US" smtClean="0"/>
              <a:pPr defTabSz="915216"/>
              <a:t>‹#›</a:t>
            </a:fld>
            <a:endParaRPr lang="en-US" dirty="0"/>
          </a:p>
        </p:txBody>
      </p:sp>
      <p:sp>
        <p:nvSpPr>
          <p:cNvPr id="13" name="Footer Placeholder 3"/>
          <p:cNvSpPr>
            <a:spLocks noGrp="1"/>
          </p:cNvSpPr>
          <p:nvPr>
            <p:ph type="ftr" sz="quarter" idx="12"/>
          </p:nvPr>
        </p:nvSpPr>
        <p:spPr>
          <a:xfrm flipH="1">
            <a:off x="774166" y="6461839"/>
            <a:ext cx="8720353" cy="263054"/>
          </a:xfrm>
          <a:prstGeom prst="rect">
            <a:avLst/>
          </a:prstGeom>
        </p:spPr>
        <p:txBody>
          <a:bodyPr vert="horz" wrap="square" lIns="91521" tIns="45761" rIns="91521" bIns="45761" rtlCol="0" anchor="ctr">
            <a:noAutofit/>
          </a:bodyPr>
          <a:lstStyle>
            <a:lvl1pPr>
              <a:defRPr lang="en-US" smtClean="0">
                <a:solidFill>
                  <a:schemeClr val="bg1"/>
                </a:solidFill>
              </a:defRPr>
            </a:lvl1pPr>
          </a:lstStyle>
          <a:p>
            <a:pPr defTabSz="915216"/>
            <a:r>
              <a:rPr lang="en-US" smtClean="0"/>
              <a:t>Insight  © 2015 NetApp, Inc. All rights reserved. NetApp Confidential – Limited Use Only</a:t>
            </a:r>
            <a:endParaRPr lang="en-US" dirty="0"/>
          </a:p>
        </p:txBody>
      </p:sp>
      <p:sp>
        <p:nvSpPr>
          <p:cNvPr id="12" name="Title 6"/>
          <p:cNvSpPr>
            <a:spLocks noGrp="1"/>
          </p:cNvSpPr>
          <p:nvPr>
            <p:ph type="title" hasCustomPrompt="1"/>
          </p:nvPr>
        </p:nvSpPr>
        <p:spPr>
          <a:xfrm>
            <a:off x="676634" y="2034891"/>
            <a:ext cx="4653012" cy="2188122"/>
          </a:xfrm>
        </p:spPr>
        <p:txBody>
          <a:bodyPr vert="horz" lIns="91440" tIns="45720" rIns="91440" bIns="45720" rtlCol="0" anchor="ctr">
            <a:noAutofit/>
          </a:bodyPr>
          <a:lstStyle>
            <a:lvl1pPr marL="0" indent="0" algn="l" defTabSz="915216" rtl="0" eaLnBrk="1" latinLnBrk="0" hangingPunct="1">
              <a:lnSpc>
                <a:spcPct val="80000"/>
              </a:lnSpc>
              <a:spcBef>
                <a:spcPct val="0"/>
              </a:spcBef>
              <a:spcAft>
                <a:spcPts val="400"/>
              </a:spcAft>
              <a:buClr>
                <a:schemeClr val="accent1"/>
              </a:buClr>
              <a:buFont typeface="Wingdings" panose="05000000000000000000" pitchFamily="2" charset="2"/>
              <a:buNone/>
              <a:defRPr lang="en-US" sz="6600" b="0" kern="1200" baseline="0" dirty="0">
                <a:solidFill>
                  <a:schemeClr val="bg1"/>
                </a:solidFill>
                <a:latin typeface="+mj-lt"/>
                <a:ea typeface="+mj-ea"/>
                <a:cs typeface="+mj-cs"/>
              </a:defRPr>
            </a:lvl1pPr>
          </a:lstStyle>
          <a:p>
            <a:pPr marL="0" indent="0"/>
            <a:r>
              <a:rPr lang="en-US" dirty="0" smtClean="0"/>
              <a:t>Agenda</a:t>
            </a:r>
            <a:endParaRPr lang="en-US" dirty="0"/>
          </a:p>
        </p:txBody>
      </p:sp>
    </p:spTree>
    <p:extLst>
      <p:ext uri="{BB962C8B-B14F-4D97-AF65-F5344CB8AC3E}">
        <p14:creationId xmlns:p14="http://schemas.microsoft.com/office/powerpoint/2010/main" val="401553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67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Slide 3">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2"/>
            <a:ext cx="12192127" cy="6856284"/>
          </a:xfrm>
          <a:prstGeom prst="rect">
            <a:avLst/>
          </a:prstGeom>
        </p:spPr>
      </p:pic>
      <p:sp>
        <p:nvSpPr>
          <p:cNvPr id="2" name="Title 1"/>
          <p:cNvSpPr>
            <a:spLocks noGrp="1"/>
          </p:cNvSpPr>
          <p:nvPr>
            <p:ph type="ctrTitle"/>
          </p:nvPr>
        </p:nvSpPr>
        <p:spPr bwMode="gray">
          <a:xfrm>
            <a:off x="1572392" y="2586361"/>
            <a:ext cx="9047153" cy="1470025"/>
          </a:xfrm>
        </p:spPr>
        <p:txBody>
          <a:bodyPr wrap="square" lIns="91521" tIns="45761" rIns="0" bIns="45761">
            <a:noAutofit/>
          </a:bodyPr>
          <a:lstStyle>
            <a:lvl1pPr algn="l">
              <a:lnSpc>
                <a:spcPct val="95000"/>
              </a:lnSpc>
              <a:defRPr sz="4400" b="0">
                <a:solidFill>
                  <a:schemeClr val="accent1"/>
                </a:solidFill>
              </a:defRPr>
            </a:lvl1pPr>
          </a:lstStyle>
          <a:p>
            <a:r>
              <a:rPr lang="en-US" smtClean="0"/>
              <a:t>Click to edit Master title style</a:t>
            </a:r>
            <a:endParaRPr lang="en-US" dirty="0"/>
          </a:p>
        </p:txBody>
      </p:sp>
      <p:sp>
        <p:nvSpPr>
          <p:cNvPr id="25" name="Text Placeholder 24"/>
          <p:cNvSpPr>
            <a:spLocks noGrp="1"/>
          </p:cNvSpPr>
          <p:nvPr>
            <p:ph type="body" sz="quarter" idx="10"/>
          </p:nvPr>
        </p:nvSpPr>
        <p:spPr bwMode="gray">
          <a:xfrm>
            <a:off x="1572391" y="4083426"/>
            <a:ext cx="9047026"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8"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tx1"/>
                </a:solidFill>
              </a:defRPr>
            </a:lvl1pPr>
          </a:lstStyle>
          <a:p>
            <a:r>
              <a:rPr lang="en-US" smtClean="0"/>
              <a:t>© 2016 NetApp, Inc. All rights reserved.  </a:t>
            </a:r>
            <a:endParaRPr lang="en-US" dirty="0"/>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tx1"/>
                </a:solidFill>
              </a:defRPr>
            </a:lvl1pPr>
          </a:lstStyle>
          <a:p>
            <a:fld id="{B071A5F3-A4FF-4CEE-8215-C08835B585C1}" type="slidenum">
              <a:rPr lang="en-US" smtClean="0"/>
              <a:pPr/>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3915" cy="2286000"/>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73979" y="6495179"/>
            <a:ext cx="1044444" cy="190484"/>
          </a:xfrm>
          <a:prstGeom prst="rect">
            <a:avLst/>
          </a:prstGeom>
        </p:spPr>
      </p:pic>
    </p:spTree>
    <p:extLst>
      <p:ext uri="{BB962C8B-B14F-4D97-AF65-F5344CB8AC3E}">
        <p14:creationId xmlns:p14="http://schemas.microsoft.com/office/powerpoint/2010/main" val="26734711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0" name="Rectangle 9"/>
          <p:cNvSpPr/>
          <p:nvPr userDrawn="1"/>
        </p:nvSpPr>
        <p:spPr>
          <a:xfrm>
            <a:off x="1" y="2286000"/>
            <a:ext cx="12192000" cy="2286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800" dirty="0" smtClean="0"/>
          </a:p>
        </p:txBody>
      </p:sp>
      <p:sp>
        <p:nvSpPr>
          <p:cNvPr id="3" name="Text Placeholder 2"/>
          <p:cNvSpPr>
            <a:spLocks noGrp="1"/>
          </p:cNvSpPr>
          <p:nvPr>
            <p:ph type="body" sz="quarter" idx="13" hasCustomPrompt="1"/>
          </p:nvPr>
        </p:nvSpPr>
        <p:spPr>
          <a:xfrm>
            <a:off x="946609" y="3652339"/>
            <a:ext cx="9653659" cy="843136"/>
          </a:xfrm>
        </p:spPr>
        <p:txBody>
          <a:bodyPr anchor="t"/>
          <a:lstStyle>
            <a:lvl1pPr marL="0" indent="0" algn="l" defTabSz="915216" rtl="0" eaLnBrk="1" latinLnBrk="0" hangingPunct="1">
              <a:lnSpc>
                <a:spcPct val="95000"/>
              </a:lnSpc>
              <a:spcBef>
                <a:spcPts val="0"/>
              </a:spcBef>
              <a:spcAft>
                <a:spcPts val="0"/>
              </a:spcAft>
              <a:buClrTx/>
              <a:buFont typeface="+mj-lt"/>
              <a:buNone/>
              <a:defRPr lang="en-US" sz="2200" b="0" kern="1200" dirty="0" smtClean="0">
                <a:solidFill>
                  <a:schemeClr val="bg1"/>
                </a:solidFill>
                <a:latin typeface="+mn-lt"/>
                <a:ea typeface="+mn-ea"/>
                <a:cs typeface="+mn-cs"/>
              </a:defRPr>
            </a:lvl1pPr>
          </a:lstStyle>
          <a:p>
            <a:pPr lvl="0"/>
            <a:r>
              <a:rPr lang="en-US" dirty="0" smtClean="0"/>
              <a:t>Topic Description</a:t>
            </a:r>
          </a:p>
        </p:txBody>
      </p:sp>
      <p:sp>
        <p:nvSpPr>
          <p:cNvPr id="12" name="Title 6"/>
          <p:cNvSpPr>
            <a:spLocks noGrp="1"/>
          </p:cNvSpPr>
          <p:nvPr>
            <p:ph type="title" hasCustomPrompt="1"/>
          </p:nvPr>
        </p:nvSpPr>
        <p:spPr>
          <a:xfrm>
            <a:off x="946610" y="2607730"/>
            <a:ext cx="9653658" cy="1025315"/>
          </a:xfrm>
        </p:spPr>
        <p:txBody>
          <a:bodyPr vert="horz" lIns="91440" tIns="45720" rIns="91440" bIns="45720" rtlCol="0" anchor="b">
            <a:noAutofit/>
          </a:bodyPr>
          <a:lstStyle>
            <a:lvl1pPr marL="0" indent="0" algn="l" defTabSz="915216" rtl="0" eaLnBrk="1" latinLnBrk="0" hangingPunct="1">
              <a:lnSpc>
                <a:spcPct val="80000"/>
              </a:lnSpc>
              <a:spcBef>
                <a:spcPct val="0"/>
              </a:spcBef>
              <a:spcAft>
                <a:spcPts val="400"/>
              </a:spcAft>
              <a:buClr>
                <a:schemeClr val="accent1"/>
              </a:buClr>
              <a:buFont typeface="Wingdings" panose="05000000000000000000" pitchFamily="2" charset="2"/>
              <a:buNone/>
              <a:defRPr lang="en-US" sz="4000" b="0" kern="1200" baseline="0" dirty="0">
                <a:solidFill>
                  <a:schemeClr val="bg1"/>
                </a:solidFill>
                <a:latin typeface="+mj-lt"/>
                <a:ea typeface="+mj-ea"/>
                <a:cs typeface="+mj-cs"/>
              </a:defRPr>
            </a:lvl1pPr>
          </a:lstStyle>
          <a:p>
            <a:pPr marL="0" indent="0"/>
            <a:r>
              <a:rPr lang="en-US" dirty="0" smtClean="0"/>
              <a:t>Section Divider</a:t>
            </a:r>
            <a:endParaRPr lang="en-US" dirty="0"/>
          </a:p>
        </p:txBody>
      </p:sp>
      <p:sp>
        <p:nvSpPr>
          <p:cNvPr id="11" name="Rectangle 10"/>
          <p:cNvSpPr/>
          <p:nvPr userDrawn="1"/>
        </p:nvSpPr>
        <p:spPr>
          <a:xfrm>
            <a:off x="0" y="4572000"/>
            <a:ext cx="12192127" cy="73152"/>
          </a:xfrm>
          <a:prstGeom prst="rect">
            <a:avLst/>
          </a:prstGeom>
          <a:solidFill>
            <a:srgbClr val="66BE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5000"/>
              </a:lnSpc>
            </a:pPr>
            <a:endParaRPr lang="en-US" sz="1800" dirty="0" smtClean="0"/>
          </a:p>
        </p:txBody>
      </p:sp>
      <p:sp>
        <p:nvSpPr>
          <p:cNvPr id="14"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5"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321488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6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10" name="Rectangle 9"/>
          <p:cNvSpPr/>
          <p:nvPr userDrawn="1"/>
        </p:nvSpPr>
        <p:spPr>
          <a:xfrm>
            <a:off x="1" y="2286000"/>
            <a:ext cx="12192000" cy="2286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800" dirty="0" smtClean="0"/>
          </a:p>
        </p:txBody>
      </p:sp>
      <p:sp>
        <p:nvSpPr>
          <p:cNvPr id="3" name="Text Placeholder 2"/>
          <p:cNvSpPr>
            <a:spLocks noGrp="1"/>
          </p:cNvSpPr>
          <p:nvPr>
            <p:ph type="body" sz="quarter" idx="13" hasCustomPrompt="1"/>
          </p:nvPr>
        </p:nvSpPr>
        <p:spPr>
          <a:xfrm>
            <a:off x="946609" y="3652339"/>
            <a:ext cx="9653659" cy="843136"/>
          </a:xfrm>
        </p:spPr>
        <p:txBody>
          <a:bodyPr anchor="t"/>
          <a:lstStyle>
            <a:lvl1pPr marL="0" indent="0" algn="l" defTabSz="915216" rtl="0" eaLnBrk="1" latinLnBrk="0" hangingPunct="1">
              <a:lnSpc>
                <a:spcPct val="95000"/>
              </a:lnSpc>
              <a:spcBef>
                <a:spcPts val="0"/>
              </a:spcBef>
              <a:spcAft>
                <a:spcPts val="0"/>
              </a:spcAft>
              <a:buClrTx/>
              <a:buFont typeface="+mj-lt"/>
              <a:buNone/>
              <a:defRPr lang="en-US" sz="2200" b="0" kern="1200" dirty="0" smtClean="0">
                <a:solidFill>
                  <a:schemeClr val="bg1"/>
                </a:solidFill>
                <a:latin typeface="+mn-lt"/>
                <a:ea typeface="+mn-ea"/>
                <a:cs typeface="+mn-cs"/>
              </a:defRPr>
            </a:lvl1pPr>
          </a:lstStyle>
          <a:p>
            <a:pPr lvl="0"/>
            <a:r>
              <a:rPr lang="en-US" dirty="0" smtClean="0"/>
              <a:t>Topic Description</a:t>
            </a:r>
          </a:p>
        </p:txBody>
      </p:sp>
      <p:sp>
        <p:nvSpPr>
          <p:cNvPr id="12" name="Title 6"/>
          <p:cNvSpPr>
            <a:spLocks noGrp="1"/>
          </p:cNvSpPr>
          <p:nvPr>
            <p:ph type="title" hasCustomPrompt="1"/>
          </p:nvPr>
        </p:nvSpPr>
        <p:spPr>
          <a:xfrm>
            <a:off x="946610" y="2607730"/>
            <a:ext cx="9653658" cy="1025315"/>
          </a:xfrm>
        </p:spPr>
        <p:txBody>
          <a:bodyPr vert="horz" lIns="91440" tIns="45720" rIns="91440" bIns="45720" rtlCol="0" anchor="b">
            <a:noAutofit/>
          </a:bodyPr>
          <a:lstStyle>
            <a:lvl1pPr marL="0" indent="0" algn="l" defTabSz="915216" rtl="0" eaLnBrk="1" latinLnBrk="0" hangingPunct="1">
              <a:lnSpc>
                <a:spcPct val="80000"/>
              </a:lnSpc>
              <a:spcBef>
                <a:spcPct val="0"/>
              </a:spcBef>
              <a:spcAft>
                <a:spcPts val="400"/>
              </a:spcAft>
              <a:buClr>
                <a:schemeClr val="accent1"/>
              </a:buClr>
              <a:buFont typeface="Wingdings" panose="05000000000000000000" pitchFamily="2" charset="2"/>
              <a:buNone/>
              <a:defRPr lang="en-US" sz="4000" b="0" kern="1200" baseline="0" dirty="0">
                <a:solidFill>
                  <a:schemeClr val="bg1"/>
                </a:solidFill>
                <a:latin typeface="+mj-lt"/>
                <a:ea typeface="+mj-ea"/>
                <a:cs typeface="+mj-cs"/>
              </a:defRPr>
            </a:lvl1pPr>
          </a:lstStyle>
          <a:p>
            <a:pPr marL="0" indent="0"/>
            <a:r>
              <a:rPr lang="en-US" dirty="0" smtClean="0"/>
              <a:t>Segue</a:t>
            </a:r>
            <a:endParaRPr lang="en-US" dirty="0"/>
          </a:p>
        </p:txBody>
      </p:sp>
      <p:sp>
        <p:nvSpPr>
          <p:cNvPr id="11" name="Rectangle 10"/>
          <p:cNvSpPr/>
          <p:nvPr userDrawn="1"/>
        </p:nvSpPr>
        <p:spPr>
          <a:xfrm>
            <a:off x="0" y="4572000"/>
            <a:ext cx="12192127" cy="73152"/>
          </a:xfrm>
          <a:prstGeom prst="rect">
            <a:avLst/>
          </a:prstGeom>
          <a:solidFill>
            <a:srgbClr val="66BE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5000"/>
              </a:lnSpc>
            </a:pPr>
            <a:endParaRPr lang="en-US" sz="1800" dirty="0" smtClean="0"/>
          </a:p>
        </p:txBody>
      </p:sp>
      <p:sp>
        <p:nvSpPr>
          <p:cNvPr id="14"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5"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3289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6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60773" y="1727825"/>
            <a:ext cx="11595947" cy="46323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360659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348280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ubtitle +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60773" y="1727825"/>
            <a:ext cx="11595947" cy="4632336"/>
          </a:xfrm>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8" name="Text Placeholder 2"/>
          <p:cNvSpPr>
            <a:spLocks noGrp="1"/>
          </p:cNvSpPr>
          <p:nvPr>
            <p:ph type="body" idx="11" hasCustomPrompt="1"/>
          </p:nvPr>
        </p:nvSpPr>
        <p:spPr bwMode="gray">
          <a:xfrm>
            <a:off x="275798" y="1106419"/>
            <a:ext cx="11580922" cy="402341"/>
          </a:xfrm>
          <a:prstGeom prst="rect">
            <a:avLst/>
          </a:prstGeo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3173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LINE TITLE + SUBTITLE +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60773" y="1727825"/>
            <a:ext cx="11595947" cy="4632336"/>
          </a:xfrm>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hasCustomPrompt="1"/>
          </p:nvPr>
        </p:nvSpPr>
        <p:spPr>
          <a:xfrm>
            <a:off x="259080" y="233045"/>
            <a:ext cx="11597640" cy="914400"/>
          </a:xfrm>
        </p:spPr>
        <p:txBody>
          <a:bodyPr vert="horz" wrap="square" lIns="91521" tIns="45761" rIns="91521" bIns="45761" rtlCol="0" anchor="b">
            <a:noAutofit/>
          </a:bodyPr>
          <a:lstStyle>
            <a:lvl1pPr>
              <a:defRPr lang="en-US" sz="3000" b="0" baseline="0"/>
            </a:lvl1pPr>
          </a:lstStyle>
          <a:p>
            <a:pPr lvl="0" defTabSz="915216">
              <a:lnSpc>
                <a:spcPct val="80000"/>
              </a:lnSpc>
            </a:pPr>
            <a:r>
              <a:rPr lang="en-US" dirty="0" smtClean="0"/>
              <a:t>Click to Edit Master Title Style</a:t>
            </a:r>
            <a:endParaRPr lang="en-US" dirty="0"/>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1"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8" name="Text Placeholder 2"/>
          <p:cNvSpPr>
            <a:spLocks noGrp="1"/>
          </p:cNvSpPr>
          <p:nvPr>
            <p:ph type="body" idx="11" hasCustomPrompt="1"/>
          </p:nvPr>
        </p:nvSpPr>
        <p:spPr bwMode="gray">
          <a:xfrm>
            <a:off x="275798" y="1106419"/>
            <a:ext cx="11580922" cy="402341"/>
          </a:xfrm>
          <a:prstGeom prst="rect">
            <a:avLst/>
          </a:prstGeo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28147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253365"/>
            <a:ext cx="11587480" cy="874395"/>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pic>
        <p:nvPicPr>
          <p:cNvPr id="10" name="Picture 9"/>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0810663" y="6523004"/>
            <a:ext cx="1033541" cy="188979"/>
          </a:xfrm>
          <a:prstGeom prst="rect">
            <a:avLst/>
          </a:prstGeom>
        </p:spPr>
      </p:pic>
      <p:sp>
        <p:nvSpPr>
          <p:cNvPr id="17"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pPr defTabSz="915216"/>
            <a:fld id="{B071A5F3-A4FF-4CEE-8215-C08835B585C1}" type="slidenum">
              <a:rPr lang="en-US" smtClean="0">
                <a:solidFill>
                  <a:srgbClr val="9EA2A2">
                    <a:lumMod val="50000"/>
                  </a:srgbClr>
                </a:solidFill>
              </a:rPr>
              <a:pPr defTabSz="915216"/>
              <a:t>‹#›</a:t>
            </a:fld>
            <a:endParaRPr lang="en-US" dirty="0">
              <a:solidFill>
                <a:srgbClr val="9EA2A2">
                  <a:lumMod val="50000"/>
                </a:srgbClr>
              </a:solidFill>
            </a:endParaRPr>
          </a:p>
        </p:txBody>
      </p:sp>
      <p:sp>
        <p:nvSpPr>
          <p:cNvPr id="18" name="Footer Placeholder 3"/>
          <p:cNvSpPr>
            <a:spLocks noGrp="1"/>
          </p:cNvSpPr>
          <p:nvPr>
            <p:ph type="ftr" sz="quarter" idx="3"/>
          </p:nvPr>
        </p:nvSpPr>
        <p:spPr>
          <a:xfrm flipH="1">
            <a:off x="774166" y="6461839"/>
            <a:ext cx="8720353" cy="263054"/>
          </a:xfrm>
          <a:prstGeom prst="rect">
            <a:avLst/>
          </a:prstGeom>
        </p:spPr>
        <p:txBody>
          <a:bodyPr vert="horz" wrap="square" lIns="91521" tIns="45761" rIns="91521" bIns="45761" rtlCol="0" anchor="ctr">
            <a:noAutofit/>
          </a:bodyPr>
          <a:lstStyle>
            <a:lvl1pPr>
              <a:defRPr lang="en-US" sz="700" kern="1200" dirty="0" smtClean="0">
                <a:solidFill>
                  <a:srgbClr val="9EA2A2"/>
                </a:solidFill>
                <a:latin typeface="+mn-lt"/>
                <a:ea typeface="+mn-ea"/>
                <a:cs typeface="+mn-cs"/>
              </a:defRPr>
            </a:lvl1pPr>
          </a:lstStyle>
          <a:p>
            <a:pPr defTabSz="915216"/>
            <a:r>
              <a:rPr lang="en-US" smtClean="0"/>
              <a:t>Insight  © 2015 NetApp, Inc. All rights reserved. NetApp Confidential – Limited Use Only</a:t>
            </a:r>
            <a:endParaRPr lang="en-US" dirty="0"/>
          </a:p>
        </p:txBody>
      </p:sp>
      <p:sp>
        <p:nvSpPr>
          <p:cNvPr id="19" name="Text Placeholder 18"/>
          <p:cNvSpPr>
            <a:spLocks noGrp="1"/>
          </p:cNvSpPr>
          <p:nvPr>
            <p:ph type="body" idx="1"/>
          </p:nvPr>
        </p:nvSpPr>
        <p:spPr>
          <a:xfrm>
            <a:off x="259080" y="1734185"/>
            <a:ext cx="11607800" cy="4351338"/>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47420270"/>
      </p:ext>
    </p:extLst>
  </p:cSld>
  <p:clrMap bg1="lt1" tx1="dk1" bg2="lt2" tx2="dk2" accent1="accent1" accent2="accent2" accent3="accent3" accent4="accent4" accent5="accent5" accent6="accent6" hlink="hlink" folHlink="folHlink"/>
  <p:sldLayoutIdLst>
    <p:sldLayoutId id="2147483697" r:id="rId1"/>
    <p:sldLayoutId id="2147483671" r:id="rId2"/>
    <p:sldLayoutId id="2147483713" r:id="rId3"/>
    <p:sldLayoutId id="2147483714" r:id="rId4"/>
    <p:sldLayoutId id="2147483719" r:id="rId5"/>
    <p:sldLayoutId id="2147483686" r:id="rId6"/>
    <p:sldLayoutId id="2147483687" r:id="rId7"/>
    <p:sldLayoutId id="2147483692" r:id="rId8"/>
    <p:sldLayoutId id="2147483717" r:id="rId9"/>
    <p:sldLayoutId id="2147483693" r:id="rId10"/>
    <p:sldLayoutId id="2147483655" r:id="rId11"/>
    <p:sldLayoutId id="2147483691" r:id="rId12"/>
    <p:sldLayoutId id="2147483694" r:id="rId13"/>
    <p:sldLayoutId id="2147483673" r:id="rId14"/>
    <p:sldLayoutId id="2147483674" r:id="rId15"/>
    <p:sldLayoutId id="2147483675" r:id="rId16"/>
    <p:sldLayoutId id="2147483676" r:id="rId17"/>
    <p:sldLayoutId id="2147483677" r:id="rId18"/>
    <p:sldLayoutId id="2147483706" r:id="rId19"/>
    <p:sldLayoutId id="2147483707" r:id="rId20"/>
    <p:sldLayoutId id="2147483708" r:id="rId21"/>
    <p:sldLayoutId id="2147483709" r:id="rId22"/>
    <p:sldLayoutId id="2147483718" r:id="rId23"/>
    <p:sldLayoutId id="2147483710" r:id="rId24"/>
    <p:sldLayoutId id="2147483720" r:id="rId25"/>
    <p:sldLayoutId id="2147483711" r:id="rId26"/>
    <p:sldLayoutId id="2147483696" r:id="rId27"/>
    <p:sldLayoutId id="2147483678" r:id="rId28"/>
    <p:sldLayoutId id="2147483721" r:id="rId29"/>
    <p:sldLayoutId id="2147483722"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dt="0"/>
  <p:txStyles>
    <p:titleStyle>
      <a:lvl1pPr algn="l" defTabSz="914400" rtl="0" eaLnBrk="1" latinLnBrk="0" hangingPunct="1">
        <a:lnSpc>
          <a:spcPct val="90000"/>
        </a:lnSpc>
        <a:spcBef>
          <a:spcPct val="0"/>
        </a:spcBef>
        <a:buNone/>
        <a:defRPr lang="en-US" sz="3000" b="0" kern="1200" baseline="0" dirty="0">
          <a:solidFill>
            <a:schemeClr val="tx1"/>
          </a:solidFill>
          <a:latin typeface="+mj-lt"/>
          <a:ea typeface="+mj-ea"/>
          <a:cs typeface="+mj-cs"/>
        </a:defRPr>
      </a:lvl1pPr>
    </p:titleStyle>
    <p:bodyStyle>
      <a:lvl1pPr marL="235159" indent="-235159" algn="l" defTabSz="915216" rtl="0" eaLnBrk="1" latinLnBrk="0" hangingPunct="1">
        <a:lnSpc>
          <a:spcPct val="95000"/>
        </a:lnSpc>
        <a:spcBef>
          <a:spcPts val="1201"/>
        </a:spcBef>
        <a:spcAft>
          <a:spcPts val="400"/>
        </a:spcAft>
        <a:buClr>
          <a:schemeClr val="accent1"/>
        </a:buClr>
        <a:buFont typeface="Wingdings" panose="05000000000000000000" pitchFamily="2" charset="2"/>
        <a:buChar char="§"/>
        <a:defRPr lang="en-US" sz="2200" kern="1200" dirty="0" smtClean="0">
          <a:solidFill>
            <a:schemeClr val="tx1"/>
          </a:solidFill>
          <a:latin typeface="+mn-lt"/>
          <a:ea typeface="+mn-ea"/>
          <a:cs typeface="+mn-cs"/>
        </a:defRPr>
      </a:lvl1pPr>
      <a:lvl2pPr marL="514554"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800" kern="1200" dirty="0" smtClean="0">
          <a:solidFill>
            <a:schemeClr val="tx1"/>
          </a:solidFill>
          <a:latin typeface="+mn-lt"/>
          <a:ea typeface="+mn-ea"/>
          <a:cs typeface="+mn-cs"/>
        </a:defRPr>
      </a:lvl2pPr>
      <a:lvl3pPr marL="800508" indent="-34290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600" kern="1200" dirty="0" smtClean="0">
          <a:solidFill>
            <a:schemeClr val="tx1"/>
          </a:solidFill>
          <a:latin typeface="+mn-lt"/>
          <a:ea typeface="+mn-ea"/>
          <a:cs typeface="+mn-cs"/>
        </a:defRPr>
      </a:lvl3pPr>
      <a:lvl4pPr marL="972162"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400" kern="1200" dirty="0" smtClean="0">
          <a:solidFill>
            <a:schemeClr val="tx1"/>
          </a:solidFill>
          <a:latin typeface="+mn-lt"/>
          <a:ea typeface="+mn-ea"/>
          <a:cs typeface="+mn-cs"/>
        </a:defRPr>
      </a:lvl4pPr>
      <a:lvl5pPr marL="1200965"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kb.netapp.com/support/index?page=content&amp;id=301408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png"/><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kb.netapp.com/support/index?page=content&amp;id=3014366" TargetMode="Externa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1" Type="http://schemas.openxmlformats.org/officeDocument/2006/relationships/image" Target="../media/image23.png"/><Relationship Id="rId12" Type="http://schemas.openxmlformats.org/officeDocument/2006/relationships/hyperlink" Target="https://twitter.com/InsightEMEA" TargetMode="External"/><Relationship Id="rId13" Type="http://schemas.openxmlformats.org/officeDocument/2006/relationships/image" Target="../media/image24.png"/><Relationship Id="rId14" Type="http://schemas.openxmlformats.org/officeDocument/2006/relationships/image" Target="../media/image25.png"/><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hyperlink" Target="https://www.facebook.com/" TargetMode="External"/><Relationship Id="rId6" Type="http://schemas.openxmlformats.org/officeDocument/2006/relationships/hyperlink" Target="https://twitter.com/" TargetMode="External"/><Relationship Id="rId7" Type="http://schemas.openxmlformats.org/officeDocument/2006/relationships/image" Target="../media/image21.tiff"/><Relationship Id="rId8" Type="http://schemas.openxmlformats.org/officeDocument/2006/relationships/hyperlink" Target="https://www.facebook.com/NetAppInsightUS" TargetMode="External"/><Relationship Id="rId9" Type="http://schemas.openxmlformats.org/officeDocument/2006/relationships/image" Target="../media/image22.png"/><Relationship Id="rId10" Type="http://schemas.openxmlformats.org/officeDocument/2006/relationships/hyperlink" Target="https://twitter.com/NetAppInsightU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Thomson Reuter Performance Classes</a:t>
            </a:r>
            <a:endParaRPr lang="en-US" dirty="0"/>
          </a:p>
        </p:txBody>
      </p:sp>
      <p:sp>
        <p:nvSpPr>
          <p:cNvPr id="3" name="Content Placeholder 2"/>
          <p:cNvSpPr>
            <a:spLocks noGrp="1"/>
          </p:cNvSpPr>
          <p:nvPr>
            <p:ph sz="quarter" idx="14"/>
          </p:nvPr>
        </p:nvSpPr>
        <p:spPr/>
        <p:txBody>
          <a:bodyPr/>
          <a:lstStyle/>
          <a:p>
            <a:r>
              <a:rPr lang="en-US" sz="2000" dirty="0" smtClean="0"/>
              <a:t>Class </a:t>
            </a:r>
            <a:r>
              <a:rPr lang="en-US" sz="2000" dirty="0"/>
              <a:t>1: July </a:t>
            </a:r>
            <a:r>
              <a:rPr lang="en-US" sz="2000" dirty="0" smtClean="0"/>
              <a:t>1</a:t>
            </a:r>
          </a:p>
          <a:p>
            <a:pPr lvl="1"/>
            <a:r>
              <a:rPr lang="en-US" sz="1600" dirty="0" smtClean="0"/>
              <a:t>Happy System Performance</a:t>
            </a:r>
            <a:endParaRPr lang="en-US" sz="1600" dirty="0"/>
          </a:p>
          <a:p>
            <a:r>
              <a:rPr lang="en-US" sz="2000" dirty="0" smtClean="0"/>
              <a:t>Class </a:t>
            </a:r>
            <a:r>
              <a:rPr lang="en-US" sz="2000" dirty="0"/>
              <a:t>2: July </a:t>
            </a:r>
            <a:r>
              <a:rPr lang="en-US" sz="2000" dirty="0" smtClean="0"/>
              <a:t>8</a:t>
            </a:r>
          </a:p>
          <a:p>
            <a:pPr lvl="1"/>
            <a:r>
              <a:rPr lang="en-US" sz="1600" dirty="0" smtClean="0"/>
              <a:t>Advanced Performance Troubleshooting</a:t>
            </a:r>
            <a:endParaRPr lang="en-US" sz="1600" dirty="0"/>
          </a:p>
          <a:p>
            <a:r>
              <a:rPr lang="en-US" sz="2000" dirty="0" smtClean="0"/>
              <a:t>Class 3: </a:t>
            </a:r>
            <a:r>
              <a:rPr lang="en-US" sz="2000" dirty="0"/>
              <a:t>July </a:t>
            </a:r>
            <a:r>
              <a:rPr lang="en-US" sz="2000" dirty="0" smtClean="0"/>
              <a:t>14</a:t>
            </a:r>
            <a:r>
              <a:rPr lang="en-US" sz="2000" dirty="0"/>
              <a:t>   </a:t>
            </a:r>
            <a:endParaRPr lang="en-US" sz="2000" dirty="0" smtClean="0"/>
          </a:p>
          <a:p>
            <a:pPr lvl="1"/>
            <a:r>
              <a:rPr lang="en-US" sz="1600" dirty="0" smtClean="0"/>
              <a:t>Advanced Performance “Lab”</a:t>
            </a:r>
            <a:r>
              <a:rPr lang="en-US" sz="1600" dirty="0"/>
              <a:t>       </a:t>
            </a:r>
            <a:endParaRPr lang="en-US" sz="1600" dirty="0" smtClean="0"/>
          </a:p>
          <a:p>
            <a:r>
              <a:rPr lang="en-US" sz="2000" dirty="0" smtClean="0"/>
              <a:t>Class </a:t>
            </a:r>
            <a:r>
              <a:rPr lang="en-US" sz="2000" dirty="0"/>
              <a:t>4: July </a:t>
            </a:r>
            <a:r>
              <a:rPr lang="en-US" sz="2000" dirty="0" smtClean="0"/>
              <a:t>15</a:t>
            </a:r>
          </a:p>
          <a:p>
            <a:pPr lvl="1"/>
            <a:r>
              <a:rPr lang="en-US" sz="1600" dirty="0" smtClean="0"/>
              <a:t>System Sizing Presentation</a:t>
            </a:r>
            <a:endParaRPr lang="en-US" sz="1600" dirty="0"/>
          </a:p>
          <a:p>
            <a:r>
              <a:rPr lang="en-US" sz="2000" dirty="0" smtClean="0"/>
              <a:t>Class </a:t>
            </a:r>
            <a:r>
              <a:rPr lang="en-US" sz="2000" dirty="0"/>
              <a:t>5:July </a:t>
            </a:r>
            <a:r>
              <a:rPr lang="en-US" sz="2000" dirty="0" smtClean="0"/>
              <a:t>22</a:t>
            </a:r>
          </a:p>
          <a:p>
            <a:pPr lvl="1"/>
            <a:r>
              <a:rPr lang="en-US" sz="1600" dirty="0" smtClean="0"/>
              <a:t>OCPM “Lab”</a:t>
            </a:r>
            <a:endParaRPr lang="en-US" sz="1600" dirty="0"/>
          </a:p>
          <a:p>
            <a:r>
              <a:rPr lang="en-US" sz="2000" dirty="0" smtClean="0"/>
              <a:t>Class </a:t>
            </a:r>
            <a:r>
              <a:rPr lang="en-US" sz="2000" dirty="0"/>
              <a:t>6: </a:t>
            </a:r>
            <a:r>
              <a:rPr lang="en-US" sz="2000" dirty="0" smtClean="0"/>
              <a:t>July 29</a:t>
            </a:r>
          </a:p>
          <a:p>
            <a:pPr lvl="1"/>
            <a:r>
              <a:rPr lang="en-US" sz="1600" dirty="0" smtClean="0"/>
              <a:t>Open Question and Answer</a:t>
            </a:r>
            <a:endParaRPr lang="en-US" sz="1600" dirty="0"/>
          </a:p>
        </p:txBody>
      </p:sp>
      <p:sp>
        <p:nvSpPr>
          <p:cNvPr id="4" name="Text Placeholder 3"/>
          <p:cNvSpPr>
            <a:spLocks noGrp="1"/>
          </p:cNvSpPr>
          <p:nvPr>
            <p:ph type="body" idx="10"/>
          </p:nvPr>
        </p:nvSpPr>
        <p:spPr/>
        <p:txBody>
          <a:bodyPr/>
          <a:lstStyle/>
          <a:p>
            <a:endParaRPr lang="en-US"/>
          </a:p>
        </p:txBody>
      </p:sp>
      <p:sp>
        <p:nvSpPr>
          <p:cNvPr id="5" name="Footer Placeholder 4"/>
          <p:cNvSpPr>
            <a:spLocks noGrp="1"/>
          </p:cNvSpPr>
          <p:nvPr>
            <p:ph type="ftr" sz="quarter" idx="3"/>
          </p:nvPr>
        </p:nvSpPr>
        <p:spPr/>
        <p:txBody>
          <a:bodyPr/>
          <a:lstStyle/>
          <a:p>
            <a:r>
              <a:rPr lang="en-US" dirty="0"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1</a:t>
            </a:fld>
            <a:endParaRPr lang="en-US" dirty="0"/>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2274388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Use latency breakdown (aka ‘residence time’) to:</a:t>
            </a:r>
          </a:p>
          <a:p>
            <a:pPr lvl="1"/>
            <a:r>
              <a:rPr lang="en-US" dirty="0" smtClean="0"/>
              <a:t>Identify the service center responsibility for the majority of latency</a:t>
            </a:r>
          </a:p>
          <a:p>
            <a:pPr lvl="1"/>
            <a:r>
              <a:rPr lang="en-US" dirty="0" smtClean="0"/>
              <a:t>Give focus to further investigation or remediation steps to reduce that latency</a:t>
            </a:r>
          </a:p>
          <a:p>
            <a:endParaRPr lang="en-US" dirty="0" smtClean="0"/>
          </a:p>
          <a:p>
            <a:r>
              <a:rPr lang="en-US" dirty="0" smtClean="0"/>
              <a:t>Investigate into</a:t>
            </a:r>
          </a:p>
          <a:p>
            <a:pPr lvl="1"/>
            <a:r>
              <a:rPr lang="en-US" dirty="0" smtClean="0"/>
              <a:t>Wait time: Is there excessive queueing?</a:t>
            </a:r>
          </a:p>
          <a:p>
            <a:pPr lvl="1"/>
            <a:r>
              <a:rPr lang="en-US" dirty="0" smtClean="0"/>
              <a:t>Service time: Is too much CPU time spend servicing the request?</a:t>
            </a:r>
          </a:p>
          <a:p>
            <a:pPr lvl="1"/>
            <a:r>
              <a:rPr lang="en-US" dirty="0" smtClean="0"/>
              <a:t>Visit count: Are there too many visits for a given service center?</a:t>
            </a:r>
          </a:p>
          <a:p>
            <a:pPr lvl="1"/>
            <a:endParaRPr lang="en-US" dirty="0" smtClean="0"/>
          </a:p>
          <a:p>
            <a:r>
              <a:rPr lang="en-US" dirty="0" smtClean="0"/>
              <a:t>Compare poor performing workloads to well performing ones and look for deviations</a:t>
            </a:r>
          </a:p>
        </p:txBody>
      </p:sp>
      <p:sp>
        <p:nvSpPr>
          <p:cNvPr id="3" name="Title 2"/>
          <p:cNvSpPr>
            <a:spLocks noGrp="1"/>
          </p:cNvSpPr>
          <p:nvPr>
            <p:ph type="title"/>
          </p:nvPr>
        </p:nvSpPr>
        <p:spPr/>
        <p:txBody>
          <a:bodyPr/>
          <a:lstStyle/>
          <a:p>
            <a:r>
              <a:rPr lang="en-US" dirty="0" smtClean="0"/>
              <a:t>Why Is This Important?</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10</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smtClean="0"/>
              <a:t>QoS counters</a:t>
            </a:r>
            <a:endParaRPr lang="en-US" dirty="0"/>
          </a:p>
        </p:txBody>
      </p:sp>
    </p:spTree>
    <p:extLst>
      <p:ext uri="{BB962C8B-B14F-4D97-AF65-F5344CB8AC3E}">
        <p14:creationId xmlns:p14="http://schemas.microsoft.com/office/powerpoint/2010/main" val="311540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p:txBody>
          <a:bodyPr/>
          <a:lstStyle/>
          <a:p>
            <a:r>
              <a:rPr lang="en-US" dirty="0" smtClean="0"/>
              <a:t>How Does WAFL Process Work?</a:t>
            </a:r>
          </a:p>
        </p:txBody>
      </p:sp>
      <p:sp>
        <p:nvSpPr>
          <p:cNvPr id="4" name="Title 3"/>
          <p:cNvSpPr>
            <a:spLocks noGrp="1"/>
          </p:cNvSpPr>
          <p:nvPr>
            <p:ph type="title"/>
          </p:nvPr>
        </p:nvSpPr>
        <p:spPr/>
        <p:txBody>
          <a:bodyPr/>
          <a:lstStyle/>
          <a:p>
            <a:r>
              <a:rPr lang="en-US" dirty="0" smtClean="0"/>
              <a:t>WAFL Processing Fundamentals</a:t>
            </a:r>
            <a:endParaRPr lang="en-US" dirty="0"/>
          </a:p>
        </p:txBody>
      </p:sp>
      <p:sp>
        <p:nvSpPr>
          <p:cNvPr id="2" name="Slide Number Placeholder 1"/>
          <p:cNvSpPr>
            <a:spLocks noGrp="1"/>
          </p:cNvSpPr>
          <p:nvPr>
            <p:ph type="sldNum" sz="quarter" idx="4"/>
          </p:nvPr>
        </p:nvSpPr>
        <p:spPr/>
        <p:txBody>
          <a:bodyPr/>
          <a:lstStyle/>
          <a:p>
            <a:fld id="{B071A5F3-A4FF-4CEE-8215-C08835B585C1}" type="slidenum">
              <a:rPr lang="en-US" smtClean="0"/>
              <a:pPr/>
              <a:t>11</a:t>
            </a:fld>
            <a:endParaRPr lang="en-US" dirty="0"/>
          </a:p>
        </p:txBody>
      </p:sp>
      <p:sp>
        <p:nvSpPr>
          <p:cNvPr id="7" name="Footer Placeholder 6"/>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400195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en-US" dirty="0" smtClean="0"/>
              <a:t>WAFL is a message passing system</a:t>
            </a:r>
          </a:p>
          <a:p>
            <a:pPr lvl="1"/>
            <a:r>
              <a:rPr lang="en-US" dirty="0" smtClean="0"/>
              <a:t>Exchanges information among workers without using shared memory</a:t>
            </a:r>
          </a:p>
          <a:p>
            <a:pPr marL="0" lvl="1" indent="0" defTabSz="915216">
              <a:lnSpc>
                <a:spcPct val="95000"/>
              </a:lnSpc>
              <a:spcBef>
                <a:spcPts val="1201"/>
              </a:spcBef>
              <a:spcAft>
                <a:spcPts val="400"/>
              </a:spcAft>
              <a:buClr>
                <a:schemeClr val="accent1"/>
              </a:buClr>
              <a:buNone/>
            </a:pPr>
            <a:endParaRPr lang="en-US" sz="2200" dirty="0" smtClean="0"/>
          </a:p>
          <a:p>
            <a:pPr marL="235159" lvl="1" indent="-235159" defTabSz="915216">
              <a:lnSpc>
                <a:spcPct val="95000"/>
              </a:lnSpc>
              <a:spcBef>
                <a:spcPts val="1201"/>
              </a:spcBef>
              <a:spcAft>
                <a:spcPts val="400"/>
              </a:spcAft>
              <a:buClr>
                <a:schemeClr val="accent1"/>
              </a:buClr>
            </a:pPr>
            <a:r>
              <a:rPr lang="en-US" sz="2200" dirty="0" smtClean="0"/>
              <a:t>WAFL </a:t>
            </a:r>
            <a:r>
              <a:rPr lang="en-US" sz="2200" dirty="0"/>
              <a:t>message is created by the frontend protocol layer (n-blade, </a:t>
            </a:r>
            <a:r>
              <a:rPr lang="en-US" sz="2200" dirty="0" err="1"/>
              <a:t>scsi</a:t>
            </a:r>
            <a:r>
              <a:rPr lang="en-US" sz="2200" dirty="0"/>
              <a:t>-blade</a:t>
            </a:r>
            <a:r>
              <a:rPr lang="en-US" sz="2200" dirty="0" smtClean="0"/>
              <a:t>)</a:t>
            </a:r>
          </a:p>
          <a:p>
            <a:pPr marL="521113" lvl="2" indent="-235159" defTabSz="915216">
              <a:lnSpc>
                <a:spcPct val="95000"/>
              </a:lnSpc>
              <a:spcBef>
                <a:spcPts val="1201"/>
              </a:spcBef>
              <a:spcAft>
                <a:spcPts val="400"/>
              </a:spcAft>
              <a:buClr>
                <a:schemeClr val="accent1"/>
              </a:buClr>
            </a:pPr>
            <a:r>
              <a:rPr lang="en-US" sz="1800" dirty="0"/>
              <a:t>NFS read == iSCSI read == SMB read == FCP </a:t>
            </a:r>
            <a:r>
              <a:rPr lang="en-US" sz="1800" dirty="0" smtClean="0"/>
              <a:t>read</a:t>
            </a:r>
            <a:endParaRPr lang="en-US" dirty="0"/>
          </a:p>
          <a:p>
            <a:pPr marL="521113" lvl="2" indent="-235159" defTabSz="915216">
              <a:lnSpc>
                <a:spcPct val="95000"/>
              </a:lnSpc>
              <a:spcBef>
                <a:spcPts val="1201"/>
              </a:spcBef>
              <a:spcAft>
                <a:spcPts val="400"/>
              </a:spcAft>
              <a:buClr>
                <a:schemeClr val="accent1"/>
              </a:buClr>
            </a:pPr>
            <a:endParaRPr lang="en-US" dirty="0" smtClean="0"/>
          </a:p>
          <a:p>
            <a:r>
              <a:rPr lang="en-US" dirty="0" smtClean="0"/>
              <a:t>WAFL processes messages (and nothing else!)</a:t>
            </a:r>
          </a:p>
          <a:p>
            <a:pPr lvl="1"/>
            <a:r>
              <a:rPr lang="en-US" dirty="0" smtClean="0"/>
              <a:t>Example message types: WAFL_SPINNP_READ, WAFL_SPINNP_WRITE, WAFL_SETATTR, WAFL_SMB_OPEN, WAFL_DECOMPRESS, etc</a:t>
            </a:r>
            <a:endParaRPr lang="en-US" dirty="0"/>
          </a:p>
          <a:p>
            <a:pPr lvl="1"/>
            <a:endParaRPr lang="en-US" dirty="0" smtClean="0"/>
          </a:p>
          <a:p>
            <a:r>
              <a:rPr lang="en-US" dirty="0" smtClean="0"/>
              <a:t>Uses a Suspend / Restart model</a:t>
            </a:r>
          </a:p>
          <a:p>
            <a:endParaRPr lang="en-US" dirty="0" smtClean="0"/>
          </a:p>
        </p:txBody>
      </p:sp>
      <p:sp>
        <p:nvSpPr>
          <p:cNvPr id="8" name="Title 7"/>
          <p:cNvSpPr>
            <a:spLocks noGrp="1"/>
          </p:cNvSpPr>
          <p:nvPr>
            <p:ph type="title"/>
          </p:nvPr>
        </p:nvSpPr>
        <p:spPr/>
        <p:txBody>
          <a:bodyPr/>
          <a:lstStyle/>
          <a:p>
            <a:r>
              <a:rPr lang="en-US" dirty="0" smtClean="0"/>
              <a:t>WAFL Processing Architecture</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12</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9613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pPr marL="292309" indent="-342900">
              <a:buFont typeface="+mj-lt"/>
              <a:buAutoNum type="arabicPeriod"/>
            </a:pPr>
            <a:r>
              <a:rPr lang="en-US" dirty="0" smtClean="0"/>
              <a:t>A message is added to a queue, and when at the front it is put on CPU</a:t>
            </a:r>
          </a:p>
          <a:p>
            <a:pPr marL="292309" indent="-342900">
              <a:buFont typeface="+mj-lt"/>
              <a:buAutoNum type="arabicPeriod"/>
            </a:pPr>
            <a:r>
              <a:rPr lang="en-US" dirty="0" smtClean="0"/>
              <a:t>If the message can complete it will. If not, it will suspend due to:</a:t>
            </a:r>
          </a:p>
          <a:p>
            <a:pPr lvl="1"/>
            <a:r>
              <a:rPr lang="en-US" dirty="0" smtClean="0"/>
              <a:t>Required data is not in cache (RAM)</a:t>
            </a:r>
          </a:p>
          <a:p>
            <a:pPr lvl="1"/>
            <a:r>
              <a:rPr lang="en-US" dirty="0" smtClean="0"/>
              <a:t>Required data is locked</a:t>
            </a:r>
          </a:p>
          <a:p>
            <a:pPr lvl="1"/>
            <a:r>
              <a:rPr lang="en-US" dirty="0" smtClean="0"/>
              <a:t>Needs to run on a different affinity, potentially because more exclusive access to data structures is required</a:t>
            </a:r>
          </a:p>
          <a:p>
            <a:pPr lvl="1"/>
            <a:r>
              <a:rPr lang="en-US" dirty="0" smtClean="0"/>
              <a:t>Preempt itself because it was running too long and doesn’t want to starve other messages</a:t>
            </a:r>
          </a:p>
          <a:p>
            <a:pPr marL="292309" indent="-342900">
              <a:buFont typeface="+mj-lt"/>
              <a:buAutoNum type="arabicPeriod"/>
            </a:pPr>
            <a:r>
              <a:rPr lang="en-US" dirty="0" smtClean="0"/>
              <a:t>The message will restart returning to step 1. when</a:t>
            </a:r>
          </a:p>
          <a:p>
            <a:pPr marL="571704" lvl="1"/>
            <a:r>
              <a:rPr lang="en-US" dirty="0" smtClean="0"/>
              <a:t>The missing data has been loaded in cache</a:t>
            </a:r>
          </a:p>
          <a:p>
            <a:pPr marL="571704" lvl="1"/>
            <a:r>
              <a:rPr lang="en-US" dirty="0" smtClean="0"/>
              <a:t>The lock has been </a:t>
            </a:r>
            <a:r>
              <a:rPr lang="en-US" dirty="0" err="1" smtClean="0"/>
              <a:t>free’d</a:t>
            </a:r>
            <a:endParaRPr lang="en-US" dirty="0" smtClean="0"/>
          </a:p>
          <a:p>
            <a:pPr marL="571704" lvl="1"/>
            <a:r>
              <a:rPr lang="en-US" dirty="0" smtClean="0"/>
              <a:t>Immediately re-queued</a:t>
            </a:r>
          </a:p>
          <a:p>
            <a:endParaRPr lang="en-US" dirty="0" smtClean="0"/>
          </a:p>
          <a:p>
            <a:endParaRPr lang="en-US" dirty="0" smtClean="0"/>
          </a:p>
        </p:txBody>
      </p:sp>
      <p:sp>
        <p:nvSpPr>
          <p:cNvPr id="8" name="Title 7"/>
          <p:cNvSpPr>
            <a:spLocks noGrp="1"/>
          </p:cNvSpPr>
          <p:nvPr>
            <p:ph type="title"/>
          </p:nvPr>
        </p:nvSpPr>
        <p:spPr/>
        <p:txBody>
          <a:bodyPr/>
          <a:lstStyle/>
          <a:p>
            <a:r>
              <a:rPr lang="en-US" smtClean="0"/>
              <a:t>Suspend / Restart Model</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13</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307534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843191" y="2577188"/>
            <a:ext cx="2064626" cy="17207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Rectangle 14"/>
          <p:cNvSpPr/>
          <p:nvPr/>
        </p:nvSpPr>
        <p:spPr>
          <a:xfrm>
            <a:off x="981818" y="2039534"/>
            <a:ext cx="2416233"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itle 7"/>
          <p:cNvSpPr>
            <a:spLocks noGrp="1"/>
          </p:cNvSpPr>
          <p:nvPr>
            <p:ph type="title"/>
          </p:nvPr>
        </p:nvSpPr>
        <p:spPr/>
        <p:txBody>
          <a:bodyPr/>
          <a:lstStyle/>
          <a:p>
            <a:r>
              <a:rPr lang="en-US" dirty="0" smtClean="0"/>
              <a:t>WAFL Processing Architecture</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14</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smtClean="0"/>
              <a:t>Example read from cache</a:t>
            </a:r>
            <a:endParaRPr lang="en-US" dirty="0"/>
          </a:p>
        </p:txBody>
      </p:sp>
      <p:sp>
        <p:nvSpPr>
          <p:cNvPr id="10" name="Rectangle 9"/>
          <p:cNvSpPr/>
          <p:nvPr/>
        </p:nvSpPr>
        <p:spPr>
          <a:xfrm>
            <a:off x="245091" y="3054077"/>
            <a:ext cx="1363287"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p>
        </p:txBody>
      </p:sp>
      <p:sp>
        <p:nvSpPr>
          <p:cNvPr id="13" name="Rectangle 12"/>
          <p:cNvSpPr/>
          <p:nvPr/>
        </p:nvSpPr>
        <p:spPr>
          <a:xfrm>
            <a:off x="4295209" y="2039534"/>
            <a:ext cx="7473450"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4" name="Rectangle 13"/>
          <p:cNvSpPr/>
          <p:nvPr/>
        </p:nvSpPr>
        <p:spPr>
          <a:xfrm>
            <a:off x="9908809" y="3824146"/>
            <a:ext cx="1726222"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Disk</a:t>
            </a:r>
          </a:p>
        </p:txBody>
      </p:sp>
      <p:sp>
        <p:nvSpPr>
          <p:cNvPr id="16" name="TextBox 15"/>
          <p:cNvSpPr txBox="1"/>
          <p:nvPr/>
        </p:nvSpPr>
        <p:spPr>
          <a:xfrm>
            <a:off x="916995" y="1691342"/>
            <a:ext cx="2159566" cy="369332"/>
          </a:xfrm>
          <a:prstGeom prst="rect">
            <a:avLst/>
          </a:prstGeom>
          <a:noFill/>
        </p:spPr>
        <p:txBody>
          <a:bodyPr wrap="none" rtlCol="0">
            <a:spAutoFit/>
          </a:bodyPr>
          <a:lstStyle/>
          <a:p>
            <a:r>
              <a:rPr lang="en-US" dirty="0" smtClean="0"/>
              <a:t>Frontend (N-Blade)</a:t>
            </a:r>
            <a:endParaRPr lang="en-US" dirty="0"/>
          </a:p>
        </p:txBody>
      </p:sp>
      <p:sp>
        <p:nvSpPr>
          <p:cNvPr id="17" name="TextBox 16"/>
          <p:cNvSpPr txBox="1"/>
          <p:nvPr/>
        </p:nvSpPr>
        <p:spPr>
          <a:xfrm>
            <a:off x="4206227" y="1691342"/>
            <a:ext cx="2133918" cy="369332"/>
          </a:xfrm>
          <a:prstGeom prst="rect">
            <a:avLst/>
          </a:prstGeom>
          <a:noFill/>
        </p:spPr>
        <p:txBody>
          <a:bodyPr wrap="none" rtlCol="0">
            <a:spAutoFit/>
          </a:bodyPr>
          <a:lstStyle/>
          <a:p>
            <a:r>
              <a:rPr lang="en-US" dirty="0" smtClean="0"/>
              <a:t>Backend (D-Blade)</a:t>
            </a:r>
            <a:endParaRPr lang="en-US" dirty="0"/>
          </a:p>
        </p:txBody>
      </p:sp>
      <p:sp>
        <p:nvSpPr>
          <p:cNvPr id="11" name="Rectangle 10"/>
          <p:cNvSpPr/>
          <p:nvPr/>
        </p:nvSpPr>
        <p:spPr>
          <a:xfrm>
            <a:off x="4624235" y="2730143"/>
            <a:ext cx="2567479"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WAFL_SPINNP_READ</a:t>
            </a:r>
          </a:p>
        </p:txBody>
      </p:sp>
      <p:sp>
        <p:nvSpPr>
          <p:cNvPr id="26" name="Rectangle 25"/>
          <p:cNvSpPr/>
          <p:nvPr/>
        </p:nvSpPr>
        <p:spPr>
          <a:xfrm>
            <a:off x="9894951" y="3120173"/>
            <a:ext cx="1730991" cy="6531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t>FlashCache</a:t>
            </a:r>
            <a:r>
              <a:rPr lang="en-US" dirty="0" smtClean="0"/>
              <a:t> </a:t>
            </a:r>
            <a:r>
              <a:rPr lang="en-US" dirty="0" err="1" smtClean="0"/>
              <a:t>FlashPool</a:t>
            </a:r>
            <a:endParaRPr lang="en-US" dirty="0" smtClean="0"/>
          </a:p>
        </p:txBody>
      </p:sp>
      <p:sp>
        <p:nvSpPr>
          <p:cNvPr id="27" name="Rectangle 26"/>
          <p:cNvSpPr/>
          <p:nvPr/>
        </p:nvSpPr>
        <p:spPr>
          <a:xfrm>
            <a:off x="9885255" y="2612134"/>
            <a:ext cx="1726222"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RAM</a:t>
            </a:r>
          </a:p>
        </p:txBody>
      </p:sp>
      <p:sp>
        <p:nvSpPr>
          <p:cNvPr id="28" name="Curved Left Arrow 27"/>
          <p:cNvSpPr/>
          <p:nvPr/>
        </p:nvSpPr>
        <p:spPr>
          <a:xfrm>
            <a:off x="6084713" y="3267772"/>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29" name="Curved Left Arrow 28"/>
          <p:cNvSpPr/>
          <p:nvPr/>
        </p:nvSpPr>
        <p:spPr>
          <a:xfrm rot="10800000">
            <a:off x="5333228" y="3234418"/>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30" name="TextBox 29"/>
          <p:cNvSpPr txBox="1"/>
          <p:nvPr/>
        </p:nvSpPr>
        <p:spPr>
          <a:xfrm>
            <a:off x="5457644" y="3305471"/>
            <a:ext cx="817275" cy="369332"/>
          </a:xfrm>
          <a:prstGeom prst="rect">
            <a:avLst/>
          </a:prstGeom>
          <a:noFill/>
        </p:spPr>
        <p:txBody>
          <a:bodyPr wrap="none" rtlCol="0">
            <a:spAutoFit/>
          </a:bodyPr>
          <a:lstStyle/>
          <a:p>
            <a:r>
              <a:rPr lang="en-US" dirty="0" smtClean="0"/>
              <a:t>WAFL</a:t>
            </a:r>
            <a:endParaRPr lang="en-US" dirty="0"/>
          </a:p>
        </p:txBody>
      </p:sp>
      <p:cxnSp>
        <p:nvCxnSpPr>
          <p:cNvPr id="18" name="Straight Arrow Connector 17"/>
          <p:cNvCxnSpPr>
            <a:stCxn id="10" idx="3"/>
            <a:endCxn id="11" idx="1"/>
          </p:cNvCxnSpPr>
          <p:nvPr/>
        </p:nvCxnSpPr>
        <p:spPr>
          <a:xfrm flipV="1">
            <a:off x="1608378" y="2958743"/>
            <a:ext cx="3015857" cy="323934"/>
          </a:xfrm>
          <a:prstGeom prst="straightConnector1">
            <a:avLst/>
          </a:prstGeom>
          <a:ln w="38100">
            <a:solidFill>
              <a:srgbClr val="6A972D"/>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5209" y="4906837"/>
            <a:ext cx="2659702" cy="369332"/>
          </a:xfrm>
          <a:prstGeom prst="rect">
            <a:avLst/>
          </a:prstGeom>
          <a:noFill/>
        </p:spPr>
        <p:txBody>
          <a:bodyPr wrap="none" rtlCol="0">
            <a:spAutoFit/>
          </a:bodyPr>
          <a:lstStyle/>
          <a:p>
            <a:r>
              <a:rPr lang="en-US" dirty="0" smtClean="0"/>
              <a:t>Is data in cache (RAM)?</a:t>
            </a:r>
          </a:p>
        </p:txBody>
      </p:sp>
      <p:sp>
        <p:nvSpPr>
          <p:cNvPr id="31" name="Rectangle 30"/>
          <p:cNvSpPr/>
          <p:nvPr/>
        </p:nvSpPr>
        <p:spPr>
          <a:xfrm>
            <a:off x="7475612" y="2573197"/>
            <a:ext cx="2064626" cy="17207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cxnSp>
        <p:nvCxnSpPr>
          <p:cNvPr id="34" name="Straight Arrow Connector 33"/>
          <p:cNvCxnSpPr/>
          <p:nvPr/>
        </p:nvCxnSpPr>
        <p:spPr>
          <a:xfrm flipV="1">
            <a:off x="1568633" y="2974473"/>
            <a:ext cx="3015857" cy="323934"/>
          </a:xfrm>
          <a:prstGeom prst="straightConnector1">
            <a:avLst/>
          </a:prstGeom>
          <a:ln w="38100">
            <a:solidFill>
              <a:srgbClr val="6A972D"/>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065870" y="4755588"/>
            <a:ext cx="1065613" cy="646331"/>
          </a:xfrm>
          <a:prstGeom prst="rect">
            <a:avLst/>
          </a:prstGeom>
        </p:spPr>
        <p:txBody>
          <a:bodyPr wrap="none">
            <a:spAutoFit/>
          </a:bodyPr>
          <a:lstStyle/>
          <a:p>
            <a:r>
              <a:rPr lang="en-US" sz="3600" dirty="0">
                <a:solidFill>
                  <a:srgbClr val="0070C0"/>
                </a:solidFill>
              </a:rPr>
              <a:t>Yes!</a:t>
            </a:r>
          </a:p>
        </p:txBody>
      </p:sp>
      <p:sp>
        <p:nvSpPr>
          <p:cNvPr id="38" name="TextBox 37"/>
          <p:cNvSpPr txBox="1"/>
          <p:nvPr/>
        </p:nvSpPr>
        <p:spPr>
          <a:xfrm>
            <a:off x="7376574" y="2214435"/>
            <a:ext cx="1095172" cy="369332"/>
          </a:xfrm>
          <a:prstGeom prst="rect">
            <a:avLst/>
          </a:prstGeom>
          <a:noFill/>
        </p:spPr>
        <p:txBody>
          <a:bodyPr wrap="none" rtlCol="0">
            <a:spAutoFit/>
          </a:bodyPr>
          <a:lstStyle/>
          <a:p>
            <a:r>
              <a:rPr lang="en-US" dirty="0" smtClean="0"/>
              <a:t>Suspend</a:t>
            </a:r>
            <a:endParaRPr lang="en-US" dirty="0"/>
          </a:p>
        </p:txBody>
      </p:sp>
      <p:sp>
        <p:nvSpPr>
          <p:cNvPr id="39" name="Rectangle 38"/>
          <p:cNvSpPr/>
          <p:nvPr/>
        </p:nvSpPr>
        <p:spPr>
          <a:xfrm>
            <a:off x="9959451" y="2742811"/>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40" name="Rectangle 39"/>
          <p:cNvSpPr/>
          <p:nvPr/>
        </p:nvSpPr>
        <p:spPr>
          <a:xfrm>
            <a:off x="9885255" y="2104095"/>
            <a:ext cx="1726222"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NVLOG</a:t>
            </a:r>
          </a:p>
        </p:txBody>
      </p:sp>
    </p:spTree>
    <p:extLst>
      <p:ext uri="{BB962C8B-B14F-4D97-AF65-F5344CB8AC3E}">
        <p14:creationId xmlns:p14="http://schemas.microsoft.com/office/powerpoint/2010/main" val="254515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xit" presetSubtype="0" fill="hold"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35" grpId="0"/>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7475612" y="2573197"/>
            <a:ext cx="2064626" cy="17207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5" name="Rectangle 24"/>
          <p:cNvSpPr/>
          <p:nvPr/>
        </p:nvSpPr>
        <p:spPr>
          <a:xfrm>
            <a:off x="4843191" y="2577188"/>
            <a:ext cx="2064626" cy="17207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Rectangle 14"/>
          <p:cNvSpPr/>
          <p:nvPr/>
        </p:nvSpPr>
        <p:spPr>
          <a:xfrm>
            <a:off x="981818" y="2039534"/>
            <a:ext cx="2416233"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itle 7"/>
          <p:cNvSpPr>
            <a:spLocks noGrp="1"/>
          </p:cNvSpPr>
          <p:nvPr>
            <p:ph type="title"/>
          </p:nvPr>
        </p:nvSpPr>
        <p:spPr/>
        <p:txBody>
          <a:bodyPr/>
          <a:lstStyle/>
          <a:p>
            <a:r>
              <a:rPr lang="en-US" dirty="0" smtClean="0"/>
              <a:t>WAFL Processing Architecture</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15</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dirty="0"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dirty="0"/>
              <a:t>Example read from </a:t>
            </a:r>
            <a:r>
              <a:rPr lang="en-US" dirty="0" smtClean="0"/>
              <a:t>flash</a:t>
            </a:r>
            <a:endParaRPr lang="en-US" dirty="0"/>
          </a:p>
        </p:txBody>
      </p:sp>
      <p:sp>
        <p:nvSpPr>
          <p:cNvPr id="10" name="Rectangle 9"/>
          <p:cNvSpPr/>
          <p:nvPr/>
        </p:nvSpPr>
        <p:spPr>
          <a:xfrm>
            <a:off x="245091" y="3054077"/>
            <a:ext cx="1363287"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p>
        </p:txBody>
      </p:sp>
      <p:sp>
        <p:nvSpPr>
          <p:cNvPr id="13" name="Rectangle 12"/>
          <p:cNvSpPr/>
          <p:nvPr/>
        </p:nvSpPr>
        <p:spPr>
          <a:xfrm>
            <a:off x="4295209" y="2039534"/>
            <a:ext cx="7473450"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4" name="Rectangle 13"/>
          <p:cNvSpPr/>
          <p:nvPr/>
        </p:nvSpPr>
        <p:spPr>
          <a:xfrm>
            <a:off x="9908809" y="3824146"/>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Disk</a:t>
            </a:r>
          </a:p>
        </p:txBody>
      </p:sp>
      <p:sp>
        <p:nvSpPr>
          <p:cNvPr id="16" name="TextBox 15"/>
          <p:cNvSpPr txBox="1"/>
          <p:nvPr/>
        </p:nvSpPr>
        <p:spPr>
          <a:xfrm>
            <a:off x="916995" y="1691342"/>
            <a:ext cx="2159566" cy="369332"/>
          </a:xfrm>
          <a:prstGeom prst="rect">
            <a:avLst/>
          </a:prstGeom>
          <a:noFill/>
        </p:spPr>
        <p:txBody>
          <a:bodyPr wrap="none" rtlCol="0">
            <a:spAutoFit/>
          </a:bodyPr>
          <a:lstStyle/>
          <a:p>
            <a:r>
              <a:rPr lang="en-US" dirty="0" smtClean="0"/>
              <a:t>Frontend (N-Blade)</a:t>
            </a:r>
            <a:endParaRPr lang="en-US" dirty="0"/>
          </a:p>
        </p:txBody>
      </p:sp>
      <p:sp>
        <p:nvSpPr>
          <p:cNvPr id="17" name="TextBox 16"/>
          <p:cNvSpPr txBox="1"/>
          <p:nvPr/>
        </p:nvSpPr>
        <p:spPr>
          <a:xfrm>
            <a:off x="4206227" y="1691342"/>
            <a:ext cx="2133918" cy="369332"/>
          </a:xfrm>
          <a:prstGeom prst="rect">
            <a:avLst/>
          </a:prstGeom>
          <a:noFill/>
        </p:spPr>
        <p:txBody>
          <a:bodyPr wrap="none" rtlCol="0">
            <a:spAutoFit/>
          </a:bodyPr>
          <a:lstStyle/>
          <a:p>
            <a:r>
              <a:rPr lang="en-US" dirty="0" smtClean="0"/>
              <a:t>Backend (D-Blade)</a:t>
            </a:r>
            <a:endParaRPr lang="en-US" dirty="0"/>
          </a:p>
        </p:txBody>
      </p:sp>
      <p:sp>
        <p:nvSpPr>
          <p:cNvPr id="11" name="Rectangle 10"/>
          <p:cNvSpPr/>
          <p:nvPr/>
        </p:nvSpPr>
        <p:spPr>
          <a:xfrm>
            <a:off x="4624235" y="2730143"/>
            <a:ext cx="2567479"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WAFL_SPINNP_READ</a:t>
            </a:r>
          </a:p>
        </p:txBody>
      </p:sp>
      <p:sp>
        <p:nvSpPr>
          <p:cNvPr id="26" name="Rectangle 25"/>
          <p:cNvSpPr/>
          <p:nvPr/>
        </p:nvSpPr>
        <p:spPr>
          <a:xfrm>
            <a:off x="9894951" y="3120173"/>
            <a:ext cx="1730991" cy="6531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t>FlashCache</a:t>
            </a:r>
            <a:r>
              <a:rPr lang="en-US" dirty="0" smtClean="0"/>
              <a:t> </a:t>
            </a:r>
            <a:r>
              <a:rPr lang="en-US" dirty="0" err="1" smtClean="0"/>
              <a:t>FlashPool</a:t>
            </a:r>
            <a:endParaRPr lang="en-US" dirty="0" smtClean="0"/>
          </a:p>
        </p:txBody>
      </p:sp>
      <p:sp>
        <p:nvSpPr>
          <p:cNvPr id="27" name="Rectangle 26"/>
          <p:cNvSpPr/>
          <p:nvPr/>
        </p:nvSpPr>
        <p:spPr>
          <a:xfrm>
            <a:off x="9885255" y="2612134"/>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RAM</a:t>
            </a:r>
          </a:p>
        </p:txBody>
      </p:sp>
      <p:sp>
        <p:nvSpPr>
          <p:cNvPr id="28" name="Curved Left Arrow 27"/>
          <p:cNvSpPr/>
          <p:nvPr/>
        </p:nvSpPr>
        <p:spPr>
          <a:xfrm>
            <a:off x="6084713" y="3267772"/>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29" name="Curved Left Arrow 28"/>
          <p:cNvSpPr/>
          <p:nvPr/>
        </p:nvSpPr>
        <p:spPr>
          <a:xfrm rot="10800000">
            <a:off x="5333228" y="3234418"/>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30" name="TextBox 29"/>
          <p:cNvSpPr txBox="1"/>
          <p:nvPr/>
        </p:nvSpPr>
        <p:spPr>
          <a:xfrm>
            <a:off x="5457644" y="3305471"/>
            <a:ext cx="817275" cy="369332"/>
          </a:xfrm>
          <a:prstGeom prst="rect">
            <a:avLst/>
          </a:prstGeom>
          <a:noFill/>
        </p:spPr>
        <p:txBody>
          <a:bodyPr wrap="none" rtlCol="0">
            <a:spAutoFit/>
          </a:bodyPr>
          <a:lstStyle/>
          <a:p>
            <a:r>
              <a:rPr lang="en-US" dirty="0" smtClean="0"/>
              <a:t>WAFL</a:t>
            </a:r>
            <a:endParaRPr lang="en-US" dirty="0"/>
          </a:p>
        </p:txBody>
      </p:sp>
      <p:cxnSp>
        <p:nvCxnSpPr>
          <p:cNvPr id="18" name="Straight Arrow Connector 17"/>
          <p:cNvCxnSpPr>
            <a:stCxn id="10" idx="3"/>
            <a:endCxn id="11" idx="1"/>
          </p:cNvCxnSpPr>
          <p:nvPr/>
        </p:nvCxnSpPr>
        <p:spPr>
          <a:xfrm flipV="1">
            <a:off x="1608378" y="2958743"/>
            <a:ext cx="3015857" cy="323934"/>
          </a:xfrm>
          <a:prstGeom prst="straightConnector1">
            <a:avLst/>
          </a:prstGeom>
          <a:ln w="38100">
            <a:solidFill>
              <a:srgbClr val="6A972D"/>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21266" y="4616557"/>
            <a:ext cx="1928733" cy="369332"/>
          </a:xfrm>
          <a:prstGeom prst="rect">
            <a:avLst/>
          </a:prstGeom>
          <a:noFill/>
        </p:spPr>
        <p:txBody>
          <a:bodyPr wrap="none" rtlCol="0">
            <a:spAutoFit/>
          </a:bodyPr>
          <a:lstStyle/>
          <a:p>
            <a:r>
              <a:rPr lang="en-US" dirty="0" smtClean="0"/>
              <a:t>Is data in cache?</a:t>
            </a:r>
          </a:p>
        </p:txBody>
      </p:sp>
      <p:cxnSp>
        <p:nvCxnSpPr>
          <p:cNvPr id="34" name="Straight Arrow Connector 33"/>
          <p:cNvCxnSpPr/>
          <p:nvPr/>
        </p:nvCxnSpPr>
        <p:spPr>
          <a:xfrm flipV="1">
            <a:off x="1568633" y="2974473"/>
            <a:ext cx="3015857" cy="323934"/>
          </a:xfrm>
          <a:prstGeom prst="straightConnector1">
            <a:avLst/>
          </a:prstGeom>
          <a:ln w="38100">
            <a:solidFill>
              <a:srgbClr val="6A972D"/>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36191" y="4595128"/>
            <a:ext cx="6532468" cy="646331"/>
          </a:xfrm>
          <a:prstGeom prst="rect">
            <a:avLst/>
          </a:prstGeom>
        </p:spPr>
        <p:txBody>
          <a:bodyPr wrap="square">
            <a:spAutoFit/>
          </a:bodyPr>
          <a:lstStyle/>
          <a:p>
            <a:r>
              <a:rPr lang="en-US" dirty="0" smtClean="0">
                <a:solidFill>
                  <a:srgbClr val="0070C0"/>
                </a:solidFill>
              </a:rPr>
              <a:t>No. Message suspends </a:t>
            </a:r>
            <a:r>
              <a:rPr lang="en-US" dirty="0">
                <a:solidFill>
                  <a:srgbClr val="0070C0"/>
                </a:solidFill>
              </a:rPr>
              <a:t>on </a:t>
            </a:r>
            <a:r>
              <a:rPr lang="en-US" dirty="0" smtClean="0">
                <a:solidFill>
                  <a:srgbClr val="0070C0"/>
                </a:solidFill>
              </a:rPr>
              <a:t>reason like BUF_EC_READ </a:t>
            </a:r>
            <a:r>
              <a:rPr lang="en-US" dirty="0">
                <a:solidFill>
                  <a:srgbClr val="0070C0"/>
                </a:solidFill>
              </a:rPr>
              <a:t>or LOAD_BUF_SSD_DISK_LOCK_CHILD. </a:t>
            </a:r>
            <a:r>
              <a:rPr lang="en-US" dirty="0" smtClean="0">
                <a:solidFill>
                  <a:srgbClr val="0070C0"/>
                </a:solidFill>
              </a:rPr>
              <a:t> Data is requested.</a:t>
            </a:r>
            <a:endParaRPr lang="en-US" dirty="0">
              <a:solidFill>
                <a:srgbClr val="0070C0"/>
              </a:solidFill>
            </a:endParaRPr>
          </a:p>
        </p:txBody>
      </p:sp>
      <p:sp>
        <p:nvSpPr>
          <p:cNvPr id="38" name="TextBox 37"/>
          <p:cNvSpPr txBox="1"/>
          <p:nvPr/>
        </p:nvSpPr>
        <p:spPr>
          <a:xfrm>
            <a:off x="7376574" y="2214435"/>
            <a:ext cx="1095172" cy="369332"/>
          </a:xfrm>
          <a:prstGeom prst="rect">
            <a:avLst/>
          </a:prstGeom>
          <a:noFill/>
        </p:spPr>
        <p:txBody>
          <a:bodyPr wrap="none" rtlCol="0">
            <a:spAutoFit/>
          </a:bodyPr>
          <a:lstStyle/>
          <a:p>
            <a:r>
              <a:rPr lang="en-US" dirty="0" smtClean="0"/>
              <a:t>Suspend</a:t>
            </a:r>
            <a:endParaRPr lang="en-US" dirty="0"/>
          </a:p>
        </p:txBody>
      </p:sp>
      <p:sp>
        <p:nvSpPr>
          <p:cNvPr id="39" name="Rectangle 38"/>
          <p:cNvSpPr/>
          <p:nvPr/>
        </p:nvSpPr>
        <p:spPr>
          <a:xfrm>
            <a:off x="10008073" y="3472048"/>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32" name="Rectangle 31"/>
          <p:cNvSpPr/>
          <p:nvPr/>
        </p:nvSpPr>
        <p:spPr>
          <a:xfrm>
            <a:off x="10008073" y="2726030"/>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36" name="TextBox 35"/>
          <p:cNvSpPr txBox="1"/>
          <p:nvPr/>
        </p:nvSpPr>
        <p:spPr>
          <a:xfrm>
            <a:off x="2321266" y="5430048"/>
            <a:ext cx="2582758" cy="369332"/>
          </a:xfrm>
          <a:prstGeom prst="rect">
            <a:avLst/>
          </a:prstGeom>
          <a:noFill/>
        </p:spPr>
        <p:txBody>
          <a:bodyPr wrap="none" rtlCol="0">
            <a:spAutoFit/>
          </a:bodyPr>
          <a:lstStyle/>
          <a:p>
            <a:r>
              <a:rPr lang="en-US" dirty="0" smtClean="0"/>
              <a:t>Data is copied to cache</a:t>
            </a:r>
          </a:p>
        </p:txBody>
      </p:sp>
      <p:sp>
        <p:nvSpPr>
          <p:cNvPr id="37" name="TextBox 36"/>
          <p:cNvSpPr txBox="1"/>
          <p:nvPr/>
        </p:nvSpPr>
        <p:spPr>
          <a:xfrm>
            <a:off x="2321266" y="5970628"/>
            <a:ext cx="1992853" cy="369332"/>
          </a:xfrm>
          <a:prstGeom prst="rect">
            <a:avLst/>
          </a:prstGeom>
          <a:noFill/>
        </p:spPr>
        <p:txBody>
          <a:bodyPr wrap="none" rtlCol="0">
            <a:spAutoFit/>
          </a:bodyPr>
          <a:lstStyle/>
          <a:p>
            <a:r>
              <a:rPr lang="en-US" dirty="0" smtClean="0"/>
              <a:t>Is data in cache?</a:t>
            </a:r>
          </a:p>
        </p:txBody>
      </p:sp>
      <p:sp>
        <p:nvSpPr>
          <p:cNvPr id="40" name="Rectangle 39"/>
          <p:cNvSpPr/>
          <p:nvPr/>
        </p:nvSpPr>
        <p:spPr>
          <a:xfrm>
            <a:off x="5205512" y="5960963"/>
            <a:ext cx="6532468" cy="369332"/>
          </a:xfrm>
          <a:prstGeom prst="rect">
            <a:avLst/>
          </a:prstGeom>
        </p:spPr>
        <p:txBody>
          <a:bodyPr wrap="square">
            <a:spAutoFit/>
          </a:bodyPr>
          <a:lstStyle/>
          <a:p>
            <a:r>
              <a:rPr lang="en-US" dirty="0" smtClean="0">
                <a:solidFill>
                  <a:srgbClr val="0070C0"/>
                </a:solidFill>
              </a:rPr>
              <a:t>Yes!</a:t>
            </a:r>
            <a:endParaRPr lang="en-US" dirty="0">
              <a:solidFill>
                <a:srgbClr val="0070C0"/>
              </a:solidFill>
            </a:endParaRPr>
          </a:p>
        </p:txBody>
      </p:sp>
      <p:sp>
        <p:nvSpPr>
          <p:cNvPr id="41" name="Rectangle 40"/>
          <p:cNvSpPr/>
          <p:nvPr/>
        </p:nvSpPr>
        <p:spPr>
          <a:xfrm>
            <a:off x="7256367" y="2724327"/>
            <a:ext cx="2567479"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WAFL_SPINNP_READ</a:t>
            </a:r>
          </a:p>
        </p:txBody>
      </p:sp>
      <p:sp>
        <p:nvSpPr>
          <p:cNvPr id="2" name="Rectangle 1"/>
          <p:cNvSpPr/>
          <p:nvPr/>
        </p:nvSpPr>
        <p:spPr>
          <a:xfrm>
            <a:off x="4789200" y="5430715"/>
            <a:ext cx="2839239" cy="369332"/>
          </a:xfrm>
          <a:prstGeom prst="rect">
            <a:avLst/>
          </a:prstGeom>
        </p:spPr>
        <p:txBody>
          <a:bodyPr wrap="none">
            <a:spAutoFit/>
          </a:bodyPr>
          <a:lstStyle/>
          <a:p>
            <a:r>
              <a:rPr lang="en-US" dirty="0"/>
              <a:t>and message is </a:t>
            </a:r>
            <a:r>
              <a:rPr lang="en-US" dirty="0">
                <a:solidFill>
                  <a:srgbClr val="0070C0"/>
                </a:solidFill>
              </a:rPr>
              <a:t>restarted</a:t>
            </a:r>
            <a:r>
              <a:rPr lang="en-US" dirty="0"/>
              <a:t>.</a:t>
            </a:r>
          </a:p>
        </p:txBody>
      </p:sp>
      <p:sp>
        <p:nvSpPr>
          <p:cNvPr id="42" name="Rectangle 41"/>
          <p:cNvSpPr/>
          <p:nvPr/>
        </p:nvSpPr>
        <p:spPr>
          <a:xfrm>
            <a:off x="9885255" y="2104095"/>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NVLOG</a:t>
            </a:r>
          </a:p>
        </p:txBody>
      </p:sp>
    </p:spTree>
    <p:extLst>
      <p:ext uri="{BB962C8B-B14F-4D97-AF65-F5344CB8AC3E}">
        <p14:creationId xmlns:p14="http://schemas.microsoft.com/office/powerpoint/2010/main" val="312338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xit" presetSubtype="0" fill="hold"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par>
                          <p:cTn id="28" fill="hold">
                            <p:stCondLst>
                              <p:cond delay="500"/>
                            </p:stCondLst>
                            <p:childTnLst>
                              <p:par>
                                <p:cTn id="29" presetID="42" presetClass="path" presetSubtype="0" accel="50000" decel="50000" fill="hold" grpId="2" nodeType="afterEffect">
                                  <p:stCondLst>
                                    <p:cond delay="0"/>
                                  </p:stCondLst>
                                  <p:childTnLst>
                                    <p:animMotion origin="layout" path="M 4.79167E-6 -1.48148E-6 L 0.21666 0.00023 " pathEditMode="relative" rAng="0" ptsTypes="AA">
                                      <p:cBhvr>
                                        <p:cTn id="30" dur="2000" fill="hold"/>
                                        <p:tgtEl>
                                          <p:spTgt spid="11"/>
                                        </p:tgtEl>
                                        <p:attrNameLst>
                                          <p:attrName>ppt_x</p:attrName>
                                          <p:attrName>ppt_y</p:attrName>
                                        </p:attrNameLst>
                                      </p:cBhvr>
                                      <p:rCtr x="10833" y="0"/>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1"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 presetClass="exit" presetSubtype="0" fill="hold" grpId="1" nodeType="withEffect">
                                  <p:stCondLst>
                                    <p:cond delay="0"/>
                                  </p:stCondLst>
                                  <p:childTnLst>
                                    <p:set>
                                      <p:cBhvr>
                                        <p:cTn id="45" dur="1" fill="hold">
                                          <p:stCondLst>
                                            <p:cond delay="0"/>
                                          </p:stCondLst>
                                        </p:cTn>
                                        <p:tgtEl>
                                          <p:spTgt spid="11"/>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childTnLst>
                                </p:cTn>
                              </p:par>
                            </p:childTnLst>
                          </p:cTn>
                        </p:par>
                        <p:par>
                          <p:cTn id="48" fill="hold">
                            <p:stCondLst>
                              <p:cond delay="500"/>
                            </p:stCondLst>
                            <p:childTnLst>
                              <p:par>
                                <p:cTn id="49" presetID="42" presetClass="path" presetSubtype="0" accel="50000" decel="50000" fill="hold" grpId="1" nodeType="afterEffect">
                                  <p:stCondLst>
                                    <p:cond delay="0"/>
                                  </p:stCondLst>
                                  <p:childTnLst>
                                    <p:animMotion origin="layout" path="M -6.25E-7 4.44444E-6 L -0.21589 0.00092 " pathEditMode="relative" rAng="0" ptsTypes="AA">
                                      <p:cBhvr>
                                        <p:cTn id="50" dur="2000" fill="hold"/>
                                        <p:tgtEl>
                                          <p:spTgt spid="41"/>
                                        </p:tgtEl>
                                        <p:attrNameLst>
                                          <p:attrName>ppt_x</p:attrName>
                                          <p:attrName>ppt_y</p:attrName>
                                        </p:attrNameLst>
                                      </p:cBhvr>
                                      <p:rCtr x="-10859" y="46"/>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9" grpId="0"/>
      <p:bldP spid="35" grpId="0"/>
      <p:bldP spid="39" grpId="0" animBg="1"/>
      <p:bldP spid="32" grpId="1" animBg="1"/>
      <p:bldP spid="36" grpId="0"/>
      <p:bldP spid="37" grpId="0"/>
      <p:bldP spid="40" grpId="0"/>
      <p:bldP spid="41" grpId="0" animBg="1"/>
      <p:bldP spid="41" grpId="1"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9885255" y="2104095"/>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NVLOG</a:t>
            </a:r>
          </a:p>
        </p:txBody>
      </p:sp>
      <p:sp>
        <p:nvSpPr>
          <p:cNvPr id="31" name="Rectangle 30"/>
          <p:cNvSpPr/>
          <p:nvPr/>
        </p:nvSpPr>
        <p:spPr>
          <a:xfrm>
            <a:off x="7475612" y="2573197"/>
            <a:ext cx="2064626" cy="17207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5" name="Rectangle 24"/>
          <p:cNvSpPr/>
          <p:nvPr/>
        </p:nvSpPr>
        <p:spPr>
          <a:xfrm>
            <a:off x="4843191" y="2577188"/>
            <a:ext cx="2064626" cy="17207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Rectangle 14"/>
          <p:cNvSpPr/>
          <p:nvPr/>
        </p:nvSpPr>
        <p:spPr>
          <a:xfrm>
            <a:off x="981818" y="2039534"/>
            <a:ext cx="2416233"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itle 7"/>
          <p:cNvSpPr>
            <a:spLocks noGrp="1"/>
          </p:cNvSpPr>
          <p:nvPr>
            <p:ph type="title"/>
          </p:nvPr>
        </p:nvSpPr>
        <p:spPr/>
        <p:txBody>
          <a:bodyPr/>
          <a:lstStyle/>
          <a:p>
            <a:r>
              <a:rPr lang="en-US" dirty="0" smtClean="0"/>
              <a:t>WAFL Processing Architecture</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16</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dirty="0"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dirty="0" smtClean="0"/>
              <a:t>Example write NVLOG available space</a:t>
            </a:r>
            <a:endParaRPr lang="en-US" dirty="0"/>
          </a:p>
        </p:txBody>
      </p:sp>
      <p:sp>
        <p:nvSpPr>
          <p:cNvPr id="10" name="Rectangle 9"/>
          <p:cNvSpPr/>
          <p:nvPr/>
        </p:nvSpPr>
        <p:spPr>
          <a:xfrm>
            <a:off x="245091" y="3054077"/>
            <a:ext cx="1363287"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a:t>
            </a:r>
          </a:p>
        </p:txBody>
      </p:sp>
      <p:sp>
        <p:nvSpPr>
          <p:cNvPr id="13" name="Rectangle 12"/>
          <p:cNvSpPr/>
          <p:nvPr/>
        </p:nvSpPr>
        <p:spPr>
          <a:xfrm>
            <a:off x="4295209" y="2039534"/>
            <a:ext cx="7473450"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4" name="Rectangle 13"/>
          <p:cNvSpPr/>
          <p:nvPr/>
        </p:nvSpPr>
        <p:spPr>
          <a:xfrm>
            <a:off x="9908809" y="3824146"/>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Disk</a:t>
            </a:r>
          </a:p>
        </p:txBody>
      </p:sp>
      <p:sp>
        <p:nvSpPr>
          <p:cNvPr id="16" name="TextBox 15"/>
          <p:cNvSpPr txBox="1"/>
          <p:nvPr/>
        </p:nvSpPr>
        <p:spPr>
          <a:xfrm>
            <a:off x="916995" y="1691342"/>
            <a:ext cx="2159566" cy="369332"/>
          </a:xfrm>
          <a:prstGeom prst="rect">
            <a:avLst/>
          </a:prstGeom>
          <a:noFill/>
        </p:spPr>
        <p:txBody>
          <a:bodyPr wrap="none" rtlCol="0">
            <a:spAutoFit/>
          </a:bodyPr>
          <a:lstStyle/>
          <a:p>
            <a:r>
              <a:rPr lang="en-US" dirty="0" smtClean="0"/>
              <a:t>Frontend (N-Blade)</a:t>
            </a:r>
            <a:endParaRPr lang="en-US" dirty="0"/>
          </a:p>
        </p:txBody>
      </p:sp>
      <p:sp>
        <p:nvSpPr>
          <p:cNvPr id="17" name="TextBox 16"/>
          <p:cNvSpPr txBox="1"/>
          <p:nvPr/>
        </p:nvSpPr>
        <p:spPr>
          <a:xfrm>
            <a:off x="4206227" y="1691342"/>
            <a:ext cx="2133918" cy="369332"/>
          </a:xfrm>
          <a:prstGeom prst="rect">
            <a:avLst/>
          </a:prstGeom>
          <a:noFill/>
        </p:spPr>
        <p:txBody>
          <a:bodyPr wrap="none" rtlCol="0">
            <a:spAutoFit/>
          </a:bodyPr>
          <a:lstStyle/>
          <a:p>
            <a:r>
              <a:rPr lang="en-US" dirty="0" smtClean="0"/>
              <a:t>Backend (D-Blade)</a:t>
            </a:r>
            <a:endParaRPr lang="en-US" dirty="0"/>
          </a:p>
        </p:txBody>
      </p:sp>
      <p:sp>
        <p:nvSpPr>
          <p:cNvPr id="11" name="Rectangle 10"/>
          <p:cNvSpPr/>
          <p:nvPr/>
        </p:nvSpPr>
        <p:spPr>
          <a:xfrm>
            <a:off x="4624235" y="2730143"/>
            <a:ext cx="2567479"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WAFL_SPINNP_WRITE</a:t>
            </a:r>
          </a:p>
        </p:txBody>
      </p:sp>
      <p:sp>
        <p:nvSpPr>
          <p:cNvPr id="26" name="Rectangle 25"/>
          <p:cNvSpPr/>
          <p:nvPr/>
        </p:nvSpPr>
        <p:spPr>
          <a:xfrm>
            <a:off x="9894951" y="3120173"/>
            <a:ext cx="1730991" cy="6531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t>FlashCache</a:t>
            </a:r>
            <a:r>
              <a:rPr lang="en-US" dirty="0" smtClean="0"/>
              <a:t> </a:t>
            </a:r>
            <a:r>
              <a:rPr lang="en-US" dirty="0" err="1" smtClean="0"/>
              <a:t>FlashPool</a:t>
            </a:r>
            <a:endParaRPr lang="en-US" dirty="0" smtClean="0"/>
          </a:p>
        </p:txBody>
      </p:sp>
      <p:sp>
        <p:nvSpPr>
          <p:cNvPr id="27" name="Rectangle 26"/>
          <p:cNvSpPr/>
          <p:nvPr/>
        </p:nvSpPr>
        <p:spPr>
          <a:xfrm>
            <a:off x="9885255" y="2612134"/>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RAM</a:t>
            </a:r>
          </a:p>
        </p:txBody>
      </p:sp>
      <p:sp>
        <p:nvSpPr>
          <p:cNvPr id="28" name="Curved Left Arrow 27"/>
          <p:cNvSpPr/>
          <p:nvPr/>
        </p:nvSpPr>
        <p:spPr>
          <a:xfrm>
            <a:off x="6084713" y="3267772"/>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29" name="Curved Left Arrow 28"/>
          <p:cNvSpPr/>
          <p:nvPr/>
        </p:nvSpPr>
        <p:spPr>
          <a:xfrm rot="10800000">
            <a:off x="5333228" y="3234418"/>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30" name="TextBox 29"/>
          <p:cNvSpPr txBox="1"/>
          <p:nvPr/>
        </p:nvSpPr>
        <p:spPr>
          <a:xfrm>
            <a:off x="5457644" y="3305471"/>
            <a:ext cx="817275" cy="369332"/>
          </a:xfrm>
          <a:prstGeom prst="rect">
            <a:avLst/>
          </a:prstGeom>
          <a:noFill/>
        </p:spPr>
        <p:txBody>
          <a:bodyPr wrap="none" rtlCol="0">
            <a:spAutoFit/>
          </a:bodyPr>
          <a:lstStyle/>
          <a:p>
            <a:r>
              <a:rPr lang="en-US" dirty="0" smtClean="0"/>
              <a:t>WAFL</a:t>
            </a:r>
            <a:endParaRPr lang="en-US" dirty="0"/>
          </a:p>
        </p:txBody>
      </p:sp>
      <p:cxnSp>
        <p:nvCxnSpPr>
          <p:cNvPr id="18" name="Straight Arrow Connector 17"/>
          <p:cNvCxnSpPr>
            <a:stCxn id="10" idx="3"/>
            <a:endCxn id="11" idx="1"/>
          </p:cNvCxnSpPr>
          <p:nvPr/>
        </p:nvCxnSpPr>
        <p:spPr>
          <a:xfrm flipV="1">
            <a:off x="1608378" y="2958743"/>
            <a:ext cx="3015857" cy="323934"/>
          </a:xfrm>
          <a:prstGeom prst="straightConnector1">
            <a:avLst/>
          </a:prstGeom>
          <a:ln w="38100">
            <a:solidFill>
              <a:srgbClr val="6A972D"/>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21266" y="4906837"/>
            <a:ext cx="2672526" cy="369332"/>
          </a:xfrm>
          <a:prstGeom prst="rect">
            <a:avLst/>
          </a:prstGeom>
          <a:noFill/>
        </p:spPr>
        <p:txBody>
          <a:bodyPr wrap="none" rtlCol="0">
            <a:spAutoFit/>
          </a:bodyPr>
          <a:lstStyle/>
          <a:p>
            <a:r>
              <a:rPr lang="en-US" dirty="0" smtClean="0"/>
              <a:t>Can commit to NVLOG?</a:t>
            </a:r>
          </a:p>
        </p:txBody>
      </p:sp>
      <p:cxnSp>
        <p:nvCxnSpPr>
          <p:cNvPr id="34" name="Straight Arrow Connector 33"/>
          <p:cNvCxnSpPr/>
          <p:nvPr/>
        </p:nvCxnSpPr>
        <p:spPr>
          <a:xfrm flipV="1">
            <a:off x="1568633" y="2974473"/>
            <a:ext cx="3015857" cy="323934"/>
          </a:xfrm>
          <a:prstGeom prst="straightConnector1">
            <a:avLst/>
          </a:prstGeom>
          <a:ln w="38100">
            <a:solidFill>
              <a:srgbClr val="6A972D"/>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158338" y="4763277"/>
            <a:ext cx="6532468" cy="646331"/>
          </a:xfrm>
          <a:prstGeom prst="rect">
            <a:avLst/>
          </a:prstGeom>
        </p:spPr>
        <p:txBody>
          <a:bodyPr wrap="square">
            <a:spAutoFit/>
          </a:bodyPr>
          <a:lstStyle/>
          <a:p>
            <a:r>
              <a:rPr lang="en-US" sz="3600" dirty="0" smtClean="0">
                <a:solidFill>
                  <a:srgbClr val="0070C0"/>
                </a:solidFill>
              </a:rPr>
              <a:t>Yes!</a:t>
            </a:r>
            <a:endParaRPr lang="en-US" sz="3600" dirty="0">
              <a:solidFill>
                <a:srgbClr val="0070C0"/>
              </a:solidFill>
            </a:endParaRPr>
          </a:p>
        </p:txBody>
      </p:sp>
      <p:sp>
        <p:nvSpPr>
          <p:cNvPr id="38" name="TextBox 37"/>
          <p:cNvSpPr txBox="1"/>
          <p:nvPr/>
        </p:nvSpPr>
        <p:spPr>
          <a:xfrm>
            <a:off x="7376574" y="2214435"/>
            <a:ext cx="1095172" cy="369332"/>
          </a:xfrm>
          <a:prstGeom prst="rect">
            <a:avLst/>
          </a:prstGeom>
          <a:noFill/>
        </p:spPr>
        <p:txBody>
          <a:bodyPr wrap="none" rtlCol="0">
            <a:spAutoFit/>
          </a:bodyPr>
          <a:lstStyle/>
          <a:p>
            <a:r>
              <a:rPr lang="en-US" dirty="0" smtClean="0"/>
              <a:t>Suspend</a:t>
            </a:r>
            <a:endParaRPr lang="en-US" dirty="0"/>
          </a:p>
        </p:txBody>
      </p:sp>
      <p:sp>
        <p:nvSpPr>
          <p:cNvPr id="39" name="Rectangle 38"/>
          <p:cNvSpPr/>
          <p:nvPr/>
        </p:nvSpPr>
        <p:spPr>
          <a:xfrm>
            <a:off x="10008073" y="2195318"/>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32" name="Rectangle 31"/>
          <p:cNvSpPr/>
          <p:nvPr/>
        </p:nvSpPr>
        <p:spPr>
          <a:xfrm>
            <a:off x="10008073" y="2726030"/>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Tree>
    <p:extLst>
      <p:ext uri="{BB962C8B-B14F-4D97-AF65-F5344CB8AC3E}">
        <p14:creationId xmlns:p14="http://schemas.microsoft.com/office/powerpoint/2010/main" val="269895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xit" presetSubtype="0" fill="hold" nodeType="with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35" grpId="0"/>
      <p:bldP spid="39"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Rectangle 41"/>
          <p:cNvSpPr/>
          <p:nvPr/>
        </p:nvSpPr>
        <p:spPr>
          <a:xfrm>
            <a:off x="9885255" y="2104095"/>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NVLOG</a:t>
            </a:r>
          </a:p>
        </p:txBody>
      </p:sp>
      <p:sp>
        <p:nvSpPr>
          <p:cNvPr id="31" name="Rectangle 30"/>
          <p:cNvSpPr/>
          <p:nvPr/>
        </p:nvSpPr>
        <p:spPr>
          <a:xfrm>
            <a:off x="7475612" y="2573197"/>
            <a:ext cx="2064626" cy="17207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5" name="Rectangle 24"/>
          <p:cNvSpPr/>
          <p:nvPr/>
        </p:nvSpPr>
        <p:spPr>
          <a:xfrm>
            <a:off x="4843191" y="2577188"/>
            <a:ext cx="2064626" cy="17207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Rectangle 14"/>
          <p:cNvSpPr/>
          <p:nvPr/>
        </p:nvSpPr>
        <p:spPr>
          <a:xfrm>
            <a:off x="981818" y="2039534"/>
            <a:ext cx="2416233"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itle 7"/>
          <p:cNvSpPr>
            <a:spLocks noGrp="1"/>
          </p:cNvSpPr>
          <p:nvPr>
            <p:ph type="title"/>
          </p:nvPr>
        </p:nvSpPr>
        <p:spPr/>
        <p:txBody>
          <a:bodyPr/>
          <a:lstStyle/>
          <a:p>
            <a:r>
              <a:rPr lang="en-US" dirty="0" smtClean="0"/>
              <a:t>WAFL Processing Architecture</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17</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smtClean="0"/>
              <a:t>Example write NVLOG full (back-to-back CP due to log full)</a:t>
            </a:r>
            <a:endParaRPr lang="en-US" dirty="0"/>
          </a:p>
        </p:txBody>
      </p:sp>
      <p:sp>
        <p:nvSpPr>
          <p:cNvPr id="10" name="Rectangle 9"/>
          <p:cNvSpPr/>
          <p:nvPr/>
        </p:nvSpPr>
        <p:spPr>
          <a:xfrm>
            <a:off x="245091" y="3054077"/>
            <a:ext cx="1363287"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a:t>
            </a:r>
          </a:p>
        </p:txBody>
      </p:sp>
      <p:sp>
        <p:nvSpPr>
          <p:cNvPr id="13" name="Rectangle 12"/>
          <p:cNvSpPr/>
          <p:nvPr/>
        </p:nvSpPr>
        <p:spPr>
          <a:xfrm>
            <a:off x="4295209" y="2039534"/>
            <a:ext cx="7473450"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4" name="Rectangle 13"/>
          <p:cNvSpPr/>
          <p:nvPr/>
        </p:nvSpPr>
        <p:spPr>
          <a:xfrm>
            <a:off x="9908809" y="3824146"/>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Disk</a:t>
            </a:r>
          </a:p>
        </p:txBody>
      </p:sp>
      <p:sp>
        <p:nvSpPr>
          <p:cNvPr id="16" name="TextBox 15"/>
          <p:cNvSpPr txBox="1"/>
          <p:nvPr/>
        </p:nvSpPr>
        <p:spPr>
          <a:xfrm>
            <a:off x="916995" y="1691342"/>
            <a:ext cx="2159566" cy="369332"/>
          </a:xfrm>
          <a:prstGeom prst="rect">
            <a:avLst/>
          </a:prstGeom>
          <a:noFill/>
        </p:spPr>
        <p:txBody>
          <a:bodyPr wrap="none" rtlCol="0">
            <a:spAutoFit/>
          </a:bodyPr>
          <a:lstStyle/>
          <a:p>
            <a:r>
              <a:rPr lang="en-US" dirty="0" smtClean="0"/>
              <a:t>Frontend (N-Blade)</a:t>
            </a:r>
            <a:endParaRPr lang="en-US" dirty="0"/>
          </a:p>
        </p:txBody>
      </p:sp>
      <p:sp>
        <p:nvSpPr>
          <p:cNvPr id="17" name="TextBox 16"/>
          <p:cNvSpPr txBox="1"/>
          <p:nvPr/>
        </p:nvSpPr>
        <p:spPr>
          <a:xfrm>
            <a:off x="4206227" y="1691342"/>
            <a:ext cx="2133918" cy="369332"/>
          </a:xfrm>
          <a:prstGeom prst="rect">
            <a:avLst/>
          </a:prstGeom>
          <a:noFill/>
        </p:spPr>
        <p:txBody>
          <a:bodyPr wrap="none" rtlCol="0">
            <a:spAutoFit/>
          </a:bodyPr>
          <a:lstStyle/>
          <a:p>
            <a:r>
              <a:rPr lang="en-US" dirty="0" smtClean="0"/>
              <a:t>Backend (D-Blade)</a:t>
            </a:r>
            <a:endParaRPr lang="en-US" dirty="0"/>
          </a:p>
        </p:txBody>
      </p:sp>
      <p:sp>
        <p:nvSpPr>
          <p:cNvPr id="11" name="Rectangle 10"/>
          <p:cNvSpPr/>
          <p:nvPr/>
        </p:nvSpPr>
        <p:spPr>
          <a:xfrm>
            <a:off x="4624235" y="2730143"/>
            <a:ext cx="2567479" cy="457200"/>
          </a:xfrm>
          <a:prstGeom prst="rect">
            <a:avLst/>
          </a:prstGeom>
          <a:solidFill>
            <a:srgbClr val="6A9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WAFL_SPINNP_WRITE</a:t>
            </a:r>
          </a:p>
        </p:txBody>
      </p:sp>
      <p:sp>
        <p:nvSpPr>
          <p:cNvPr id="26" name="Rectangle 25"/>
          <p:cNvSpPr/>
          <p:nvPr/>
        </p:nvSpPr>
        <p:spPr>
          <a:xfrm>
            <a:off x="9894951" y="3120173"/>
            <a:ext cx="1730991" cy="6531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t>FlashCache</a:t>
            </a:r>
            <a:r>
              <a:rPr lang="en-US" dirty="0" smtClean="0"/>
              <a:t> </a:t>
            </a:r>
            <a:r>
              <a:rPr lang="en-US" dirty="0" err="1" smtClean="0"/>
              <a:t>FlashPool</a:t>
            </a:r>
            <a:endParaRPr lang="en-US" dirty="0" smtClean="0"/>
          </a:p>
        </p:txBody>
      </p:sp>
      <p:sp>
        <p:nvSpPr>
          <p:cNvPr id="27" name="Rectangle 26"/>
          <p:cNvSpPr/>
          <p:nvPr/>
        </p:nvSpPr>
        <p:spPr>
          <a:xfrm>
            <a:off x="9885255" y="2612134"/>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RAM</a:t>
            </a:r>
          </a:p>
        </p:txBody>
      </p:sp>
      <p:sp>
        <p:nvSpPr>
          <p:cNvPr id="28" name="Curved Left Arrow 27"/>
          <p:cNvSpPr/>
          <p:nvPr/>
        </p:nvSpPr>
        <p:spPr>
          <a:xfrm>
            <a:off x="6084713" y="3267772"/>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29" name="Curved Left Arrow 28"/>
          <p:cNvSpPr/>
          <p:nvPr/>
        </p:nvSpPr>
        <p:spPr>
          <a:xfrm rot="10800000">
            <a:off x="5333228" y="3234418"/>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30" name="TextBox 29"/>
          <p:cNvSpPr txBox="1"/>
          <p:nvPr/>
        </p:nvSpPr>
        <p:spPr>
          <a:xfrm>
            <a:off x="5457644" y="3305471"/>
            <a:ext cx="817275" cy="369332"/>
          </a:xfrm>
          <a:prstGeom prst="rect">
            <a:avLst/>
          </a:prstGeom>
          <a:noFill/>
        </p:spPr>
        <p:txBody>
          <a:bodyPr wrap="none" rtlCol="0">
            <a:spAutoFit/>
          </a:bodyPr>
          <a:lstStyle/>
          <a:p>
            <a:r>
              <a:rPr lang="en-US" dirty="0" smtClean="0"/>
              <a:t>WAFL</a:t>
            </a:r>
            <a:endParaRPr lang="en-US" dirty="0"/>
          </a:p>
        </p:txBody>
      </p:sp>
      <p:cxnSp>
        <p:nvCxnSpPr>
          <p:cNvPr id="18" name="Straight Arrow Connector 17"/>
          <p:cNvCxnSpPr>
            <a:stCxn id="10" idx="3"/>
            <a:endCxn id="11" idx="1"/>
          </p:cNvCxnSpPr>
          <p:nvPr/>
        </p:nvCxnSpPr>
        <p:spPr>
          <a:xfrm flipV="1">
            <a:off x="1608378" y="2958743"/>
            <a:ext cx="3015857" cy="323934"/>
          </a:xfrm>
          <a:prstGeom prst="straightConnector1">
            <a:avLst/>
          </a:prstGeom>
          <a:ln w="38100">
            <a:solidFill>
              <a:srgbClr val="6A972D"/>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21266" y="4747180"/>
            <a:ext cx="2672526" cy="369332"/>
          </a:xfrm>
          <a:prstGeom prst="rect">
            <a:avLst/>
          </a:prstGeom>
          <a:noFill/>
        </p:spPr>
        <p:txBody>
          <a:bodyPr wrap="none" rtlCol="0">
            <a:spAutoFit/>
          </a:bodyPr>
          <a:lstStyle/>
          <a:p>
            <a:r>
              <a:rPr lang="en-US" dirty="0" smtClean="0"/>
              <a:t>Can commit to NVLOG?</a:t>
            </a:r>
          </a:p>
        </p:txBody>
      </p:sp>
      <p:cxnSp>
        <p:nvCxnSpPr>
          <p:cNvPr id="34" name="Straight Arrow Connector 33"/>
          <p:cNvCxnSpPr/>
          <p:nvPr/>
        </p:nvCxnSpPr>
        <p:spPr>
          <a:xfrm flipV="1">
            <a:off x="1568633" y="2974473"/>
            <a:ext cx="3015857" cy="323934"/>
          </a:xfrm>
          <a:prstGeom prst="straightConnector1">
            <a:avLst/>
          </a:prstGeom>
          <a:ln w="38100">
            <a:solidFill>
              <a:srgbClr val="6A972D"/>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36191" y="4725751"/>
            <a:ext cx="6532468" cy="646331"/>
          </a:xfrm>
          <a:prstGeom prst="rect">
            <a:avLst/>
          </a:prstGeom>
        </p:spPr>
        <p:txBody>
          <a:bodyPr wrap="square">
            <a:spAutoFit/>
          </a:bodyPr>
          <a:lstStyle/>
          <a:p>
            <a:r>
              <a:rPr lang="en-US" dirty="0" smtClean="0">
                <a:solidFill>
                  <a:srgbClr val="0070C0"/>
                </a:solidFill>
              </a:rPr>
              <a:t>No. Message suspends </a:t>
            </a:r>
            <a:r>
              <a:rPr lang="en-US" dirty="0">
                <a:solidFill>
                  <a:srgbClr val="0070C0"/>
                </a:solidFill>
              </a:rPr>
              <a:t>on reason </a:t>
            </a:r>
            <a:r>
              <a:rPr lang="en-US" dirty="0" smtClean="0">
                <a:solidFill>
                  <a:srgbClr val="0070C0"/>
                </a:solidFill>
              </a:rPr>
              <a:t>like ‘PRE_NVLOG_FULL’. Wait until space is available in log.</a:t>
            </a:r>
            <a:endParaRPr lang="en-US" dirty="0">
              <a:solidFill>
                <a:srgbClr val="0070C0"/>
              </a:solidFill>
            </a:endParaRPr>
          </a:p>
        </p:txBody>
      </p:sp>
      <p:sp>
        <p:nvSpPr>
          <p:cNvPr id="38" name="TextBox 37"/>
          <p:cNvSpPr txBox="1"/>
          <p:nvPr/>
        </p:nvSpPr>
        <p:spPr>
          <a:xfrm>
            <a:off x="7376574" y="2214435"/>
            <a:ext cx="1095172" cy="369332"/>
          </a:xfrm>
          <a:prstGeom prst="rect">
            <a:avLst/>
          </a:prstGeom>
          <a:noFill/>
        </p:spPr>
        <p:txBody>
          <a:bodyPr wrap="none" rtlCol="0">
            <a:spAutoFit/>
          </a:bodyPr>
          <a:lstStyle/>
          <a:p>
            <a:r>
              <a:rPr lang="en-US" dirty="0" smtClean="0"/>
              <a:t>Suspend</a:t>
            </a:r>
            <a:endParaRPr lang="en-US" dirty="0"/>
          </a:p>
        </p:txBody>
      </p:sp>
      <p:sp>
        <p:nvSpPr>
          <p:cNvPr id="39" name="Rectangle 38"/>
          <p:cNvSpPr/>
          <p:nvPr/>
        </p:nvSpPr>
        <p:spPr>
          <a:xfrm>
            <a:off x="10008073" y="2195318"/>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32" name="Rectangle 31"/>
          <p:cNvSpPr/>
          <p:nvPr/>
        </p:nvSpPr>
        <p:spPr>
          <a:xfrm>
            <a:off x="10008073" y="2726030"/>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36" name="TextBox 35"/>
          <p:cNvSpPr txBox="1"/>
          <p:nvPr/>
        </p:nvSpPr>
        <p:spPr>
          <a:xfrm>
            <a:off x="2321266" y="5418678"/>
            <a:ext cx="2108269" cy="369332"/>
          </a:xfrm>
          <a:prstGeom prst="rect">
            <a:avLst/>
          </a:prstGeom>
          <a:noFill/>
        </p:spPr>
        <p:txBody>
          <a:bodyPr wrap="none" rtlCol="0">
            <a:spAutoFit/>
          </a:bodyPr>
          <a:lstStyle/>
          <a:p>
            <a:r>
              <a:rPr lang="en-US" dirty="0" smtClean="0"/>
              <a:t>NVLOG is emptied</a:t>
            </a:r>
          </a:p>
        </p:txBody>
      </p:sp>
      <p:sp>
        <p:nvSpPr>
          <p:cNvPr id="37" name="TextBox 36"/>
          <p:cNvSpPr txBox="1"/>
          <p:nvPr/>
        </p:nvSpPr>
        <p:spPr>
          <a:xfrm>
            <a:off x="2321266" y="5885116"/>
            <a:ext cx="2672526" cy="369332"/>
          </a:xfrm>
          <a:prstGeom prst="rect">
            <a:avLst/>
          </a:prstGeom>
          <a:noFill/>
        </p:spPr>
        <p:txBody>
          <a:bodyPr wrap="none" rtlCol="0">
            <a:spAutoFit/>
          </a:bodyPr>
          <a:lstStyle/>
          <a:p>
            <a:r>
              <a:rPr lang="en-US" dirty="0" smtClean="0"/>
              <a:t>Can commit to NVLOG?</a:t>
            </a:r>
          </a:p>
        </p:txBody>
      </p:sp>
      <p:sp>
        <p:nvSpPr>
          <p:cNvPr id="40" name="Rectangle 39"/>
          <p:cNvSpPr/>
          <p:nvPr/>
        </p:nvSpPr>
        <p:spPr>
          <a:xfrm>
            <a:off x="5110059" y="5903151"/>
            <a:ext cx="6532468" cy="369332"/>
          </a:xfrm>
          <a:prstGeom prst="rect">
            <a:avLst/>
          </a:prstGeom>
        </p:spPr>
        <p:txBody>
          <a:bodyPr wrap="square">
            <a:spAutoFit/>
          </a:bodyPr>
          <a:lstStyle/>
          <a:p>
            <a:r>
              <a:rPr lang="en-US" dirty="0" smtClean="0">
                <a:solidFill>
                  <a:srgbClr val="0070C0"/>
                </a:solidFill>
              </a:rPr>
              <a:t>Yes!</a:t>
            </a:r>
            <a:endParaRPr lang="en-US" dirty="0">
              <a:solidFill>
                <a:srgbClr val="0070C0"/>
              </a:solidFill>
            </a:endParaRPr>
          </a:p>
        </p:txBody>
      </p:sp>
      <p:sp>
        <p:nvSpPr>
          <p:cNvPr id="41" name="Rectangle 40"/>
          <p:cNvSpPr/>
          <p:nvPr/>
        </p:nvSpPr>
        <p:spPr>
          <a:xfrm>
            <a:off x="7256367" y="2724327"/>
            <a:ext cx="2567479" cy="457200"/>
          </a:xfrm>
          <a:prstGeom prst="rect">
            <a:avLst/>
          </a:prstGeom>
          <a:solidFill>
            <a:srgbClr val="6A9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WAFL_SPINNP_WRITE</a:t>
            </a:r>
          </a:p>
        </p:txBody>
      </p:sp>
      <p:sp>
        <p:nvSpPr>
          <p:cNvPr id="2" name="Rectangle 1"/>
          <p:cNvSpPr/>
          <p:nvPr/>
        </p:nvSpPr>
        <p:spPr>
          <a:xfrm>
            <a:off x="4376327" y="5406988"/>
            <a:ext cx="2839239" cy="369332"/>
          </a:xfrm>
          <a:prstGeom prst="rect">
            <a:avLst/>
          </a:prstGeom>
        </p:spPr>
        <p:txBody>
          <a:bodyPr wrap="none">
            <a:spAutoFit/>
          </a:bodyPr>
          <a:lstStyle/>
          <a:p>
            <a:r>
              <a:rPr lang="en-US" dirty="0"/>
              <a:t>and message is </a:t>
            </a:r>
            <a:r>
              <a:rPr lang="en-US" dirty="0">
                <a:solidFill>
                  <a:srgbClr val="0070C0"/>
                </a:solidFill>
              </a:rPr>
              <a:t>restarted</a:t>
            </a:r>
            <a:r>
              <a:rPr lang="en-US" dirty="0"/>
              <a:t>.</a:t>
            </a:r>
          </a:p>
        </p:txBody>
      </p:sp>
      <p:sp>
        <p:nvSpPr>
          <p:cNvPr id="33" name="Rectangle 32"/>
          <p:cNvSpPr/>
          <p:nvPr/>
        </p:nvSpPr>
        <p:spPr>
          <a:xfrm>
            <a:off x="9885255" y="2198570"/>
            <a:ext cx="822960" cy="2377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FULL</a:t>
            </a:r>
          </a:p>
        </p:txBody>
      </p:sp>
    </p:spTree>
    <p:extLst>
      <p:ext uri="{BB962C8B-B14F-4D97-AF65-F5344CB8AC3E}">
        <p14:creationId xmlns:p14="http://schemas.microsoft.com/office/powerpoint/2010/main" val="9559702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xit" presetSubtype="0" fill="hold" nodeType="with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par>
                          <p:cTn id="28" fill="hold">
                            <p:stCondLst>
                              <p:cond delay="500"/>
                            </p:stCondLst>
                            <p:childTnLst>
                              <p:par>
                                <p:cTn id="29" presetID="42" presetClass="path" presetSubtype="0" accel="50000" decel="50000" fill="hold" grpId="2" nodeType="afterEffect">
                                  <p:stCondLst>
                                    <p:cond delay="0"/>
                                  </p:stCondLst>
                                  <p:childTnLst>
                                    <p:animMotion origin="layout" path="M 4.79167E-6 -1.48148E-6 L 0.21666 0.00023 " pathEditMode="relative" rAng="0" ptsTypes="AA">
                                      <p:cBhvr>
                                        <p:cTn id="30" dur="2000" fill="hold"/>
                                        <p:tgtEl>
                                          <p:spTgt spid="11"/>
                                        </p:tgtEl>
                                        <p:attrNameLst>
                                          <p:attrName>ppt_x</p:attrName>
                                          <p:attrName>ppt_y</p:attrName>
                                        </p:attrNameLst>
                                      </p:cBhvr>
                                      <p:rCtr x="10833" y="0"/>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500"/>
                            </p:stCondLst>
                            <p:childTnLst>
                              <p:par>
                                <p:cTn id="37" presetID="10" presetClass="exit" presetSubtype="0" fill="hold" grpId="1" nodeType="afterEffect">
                                  <p:stCondLst>
                                    <p:cond delay="0"/>
                                  </p:stCondLst>
                                  <p:childTnLst>
                                    <p:animEffect transition="out" filter="fade">
                                      <p:cBhvr>
                                        <p:cTn id="38" dur="500"/>
                                        <p:tgtEl>
                                          <p:spTgt spid="33"/>
                                        </p:tgtEl>
                                      </p:cBhvr>
                                    </p:animEffect>
                                    <p:set>
                                      <p:cBhvr>
                                        <p:cTn id="39" dur="1" fill="hold">
                                          <p:stCondLst>
                                            <p:cond delay="499"/>
                                          </p:stCondLst>
                                        </p:cTn>
                                        <p:tgtEl>
                                          <p:spTgt spid="3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par>
                          <p:cTn id="49" fill="hold">
                            <p:stCondLst>
                              <p:cond delay="500"/>
                            </p:stCondLst>
                            <p:childTnLst>
                              <p:par>
                                <p:cTn id="50" presetID="42" presetClass="path" presetSubtype="0" accel="50000" decel="50000" fill="hold" grpId="1" nodeType="afterEffect">
                                  <p:stCondLst>
                                    <p:cond delay="0"/>
                                  </p:stCondLst>
                                  <p:childTnLst>
                                    <p:animMotion origin="layout" path="M -6.25E-7 4.44444E-6 L -0.21589 0.00092 " pathEditMode="relative" rAng="0" ptsTypes="AA">
                                      <p:cBhvr>
                                        <p:cTn id="51" dur="2000" fill="hold"/>
                                        <p:tgtEl>
                                          <p:spTgt spid="41"/>
                                        </p:tgtEl>
                                        <p:attrNameLst>
                                          <p:attrName>ppt_x</p:attrName>
                                          <p:attrName>ppt_y</p:attrName>
                                        </p:attrNameLst>
                                      </p:cBhvr>
                                      <p:rCtr x="-10859" y="46"/>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9" grpId="0"/>
      <p:bldP spid="35" grpId="0"/>
      <p:bldP spid="39" grpId="0" animBg="1"/>
      <p:bldP spid="32" grpId="0" animBg="1"/>
      <p:bldP spid="36" grpId="0"/>
      <p:bldP spid="37" grpId="0"/>
      <p:bldP spid="40" grpId="0"/>
      <p:bldP spid="41" grpId="0" animBg="1"/>
      <p:bldP spid="41" grpId="1" animBg="1"/>
      <p:bldP spid="2" grpId="0"/>
      <p:bldP spid="33"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p:cNvSpPr/>
          <p:nvPr/>
        </p:nvSpPr>
        <p:spPr>
          <a:xfrm>
            <a:off x="7475612" y="2355487"/>
            <a:ext cx="2064626" cy="17207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5" name="Rectangle 24"/>
          <p:cNvSpPr/>
          <p:nvPr/>
        </p:nvSpPr>
        <p:spPr>
          <a:xfrm>
            <a:off x="4843191" y="2359478"/>
            <a:ext cx="2064626" cy="17207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Rectangle 14"/>
          <p:cNvSpPr/>
          <p:nvPr/>
        </p:nvSpPr>
        <p:spPr>
          <a:xfrm>
            <a:off x="981818" y="1821824"/>
            <a:ext cx="2416233"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itle 7"/>
          <p:cNvSpPr>
            <a:spLocks noGrp="1"/>
          </p:cNvSpPr>
          <p:nvPr>
            <p:ph type="title"/>
          </p:nvPr>
        </p:nvSpPr>
        <p:spPr/>
        <p:txBody>
          <a:bodyPr/>
          <a:lstStyle/>
          <a:p>
            <a:r>
              <a:rPr lang="en-US" dirty="0" smtClean="0"/>
              <a:t>WAFL Processing Architecture</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18</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dirty="0"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dirty="0"/>
              <a:t>Example </a:t>
            </a:r>
            <a:r>
              <a:rPr lang="en-US" dirty="0" smtClean="0"/>
              <a:t>directory listing</a:t>
            </a:r>
            <a:endParaRPr lang="en-US" dirty="0"/>
          </a:p>
        </p:txBody>
      </p:sp>
      <p:sp>
        <p:nvSpPr>
          <p:cNvPr id="10" name="Rectangle 9"/>
          <p:cNvSpPr/>
          <p:nvPr/>
        </p:nvSpPr>
        <p:spPr>
          <a:xfrm>
            <a:off x="245091" y="2746064"/>
            <a:ext cx="1363287" cy="54750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SMB File Find</a:t>
            </a:r>
          </a:p>
        </p:txBody>
      </p:sp>
      <p:sp>
        <p:nvSpPr>
          <p:cNvPr id="13" name="Rectangle 12"/>
          <p:cNvSpPr/>
          <p:nvPr/>
        </p:nvSpPr>
        <p:spPr>
          <a:xfrm>
            <a:off x="4295209" y="1821824"/>
            <a:ext cx="7473450"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4" name="Rectangle 13"/>
          <p:cNvSpPr/>
          <p:nvPr/>
        </p:nvSpPr>
        <p:spPr>
          <a:xfrm>
            <a:off x="9908809" y="3606436"/>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Disk</a:t>
            </a:r>
          </a:p>
        </p:txBody>
      </p:sp>
      <p:sp>
        <p:nvSpPr>
          <p:cNvPr id="16" name="TextBox 15"/>
          <p:cNvSpPr txBox="1"/>
          <p:nvPr/>
        </p:nvSpPr>
        <p:spPr>
          <a:xfrm>
            <a:off x="916995" y="1473632"/>
            <a:ext cx="2159566" cy="369332"/>
          </a:xfrm>
          <a:prstGeom prst="rect">
            <a:avLst/>
          </a:prstGeom>
          <a:noFill/>
        </p:spPr>
        <p:txBody>
          <a:bodyPr wrap="none" rtlCol="0">
            <a:spAutoFit/>
          </a:bodyPr>
          <a:lstStyle/>
          <a:p>
            <a:r>
              <a:rPr lang="en-US" dirty="0" smtClean="0"/>
              <a:t>Frontend (N-Blade)</a:t>
            </a:r>
            <a:endParaRPr lang="en-US" dirty="0"/>
          </a:p>
        </p:txBody>
      </p:sp>
      <p:sp>
        <p:nvSpPr>
          <p:cNvPr id="17" name="TextBox 16"/>
          <p:cNvSpPr txBox="1"/>
          <p:nvPr/>
        </p:nvSpPr>
        <p:spPr>
          <a:xfrm>
            <a:off x="4206227" y="1473632"/>
            <a:ext cx="2133918" cy="369332"/>
          </a:xfrm>
          <a:prstGeom prst="rect">
            <a:avLst/>
          </a:prstGeom>
          <a:noFill/>
        </p:spPr>
        <p:txBody>
          <a:bodyPr wrap="none" rtlCol="0">
            <a:spAutoFit/>
          </a:bodyPr>
          <a:lstStyle/>
          <a:p>
            <a:r>
              <a:rPr lang="en-US" dirty="0" smtClean="0"/>
              <a:t>Backend (D-Blade)</a:t>
            </a:r>
            <a:endParaRPr lang="en-US" dirty="0"/>
          </a:p>
        </p:txBody>
      </p:sp>
      <p:sp>
        <p:nvSpPr>
          <p:cNvPr id="11" name="Rectangle 10"/>
          <p:cNvSpPr/>
          <p:nvPr/>
        </p:nvSpPr>
        <p:spPr>
          <a:xfrm>
            <a:off x="4624235" y="2512433"/>
            <a:ext cx="2567479"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WAFL_SPINNP_READDIR</a:t>
            </a:r>
          </a:p>
        </p:txBody>
      </p:sp>
      <p:sp>
        <p:nvSpPr>
          <p:cNvPr id="26" name="Rectangle 25"/>
          <p:cNvSpPr/>
          <p:nvPr/>
        </p:nvSpPr>
        <p:spPr>
          <a:xfrm>
            <a:off x="9894951" y="2902463"/>
            <a:ext cx="1730991" cy="6531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t>FlashCache</a:t>
            </a:r>
            <a:r>
              <a:rPr lang="en-US" dirty="0" smtClean="0"/>
              <a:t> </a:t>
            </a:r>
            <a:r>
              <a:rPr lang="en-US" dirty="0" err="1" smtClean="0"/>
              <a:t>FlashPool</a:t>
            </a:r>
            <a:endParaRPr lang="en-US" dirty="0" smtClean="0"/>
          </a:p>
        </p:txBody>
      </p:sp>
      <p:sp>
        <p:nvSpPr>
          <p:cNvPr id="27" name="Rectangle 26"/>
          <p:cNvSpPr/>
          <p:nvPr/>
        </p:nvSpPr>
        <p:spPr>
          <a:xfrm>
            <a:off x="9885255" y="2394424"/>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RAM</a:t>
            </a:r>
          </a:p>
        </p:txBody>
      </p:sp>
      <p:sp>
        <p:nvSpPr>
          <p:cNvPr id="28" name="Curved Left Arrow 27"/>
          <p:cNvSpPr/>
          <p:nvPr/>
        </p:nvSpPr>
        <p:spPr>
          <a:xfrm>
            <a:off x="6084713" y="3050062"/>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29" name="Curved Left Arrow 28"/>
          <p:cNvSpPr/>
          <p:nvPr/>
        </p:nvSpPr>
        <p:spPr>
          <a:xfrm rot="10800000">
            <a:off x="5333228" y="3016708"/>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30" name="TextBox 29"/>
          <p:cNvSpPr txBox="1"/>
          <p:nvPr/>
        </p:nvSpPr>
        <p:spPr>
          <a:xfrm>
            <a:off x="5457644" y="3087761"/>
            <a:ext cx="817275" cy="369332"/>
          </a:xfrm>
          <a:prstGeom prst="rect">
            <a:avLst/>
          </a:prstGeom>
          <a:noFill/>
        </p:spPr>
        <p:txBody>
          <a:bodyPr wrap="none" rtlCol="0">
            <a:spAutoFit/>
          </a:bodyPr>
          <a:lstStyle/>
          <a:p>
            <a:r>
              <a:rPr lang="en-US" dirty="0" smtClean="0"/>
              <a:t>WAFL</a:t>
            </a:r>
            <a:endParaRPr lang="en-US" dirty="0"/>
          </a:p>
        </p:txBody>
      </p:sp>
      <p:cxnSp>
        <p:nvCxnSpPr>
          <p:cNvPr id="18" name="Straight Arrow Connector 17"/>
          <p:cNvCxnSpPr>
            <a:stCxn id="10" idx="3"/>
            <a:endCxn id="11" idx="1"/>
          </p:cNvCxnSpPr>
          <p:nvPr/>
        </p:nvCxnSpPr>
        <p:spPr>
          <a:xfrm flipV="1">
            <a:off x="1608378" y="2741033"/>
            <a:ext cx="3015857" cy="278783"/>
          </a:xfrm>
          <a:prstGeom prst="straightConnector1">
            <a:avLst/>
          </a:prstGeom>
          <a:ln w="38100">
            <a:solidFill>
              <a:srgbClr val="6A972D"/>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8497" y="4442384"/>
            <a:ext cx="2581156" cy="338554"/>
          </a:xfrm>
          <a:prstGeom prst="rect">
            <a:avLst/>
          </a:prstGeom>
          <a:noFill/>
        </p:spPr>
        <p:txBody>
          <a:bodyPr wrap="none" rtlCol="0">
            <a:spAutoFit/>
          </a:bodyPr>
          <a:lstStyle/>
          <a:p>
            <a:r>
              <a:rPr lang="en-US" sz="1600" dirty="0" smtClean="0"/>
              <a:t>Is directory data in cache?</a:t>
            </a:r>
          </a:p>
        </p:txBody>
      </p:sp>
      <p:cxnSp>
        <p:nvCxnSpPr>
          <p:cNvPr id="34" name="Straight Arrow Connector 33"/>
          <p:cNvCxnSpPr>
            <a:stCxn id="10" idx="3"/>
          </p:cNvCxnSpPr>
          <p:nvPr/>
        </p:nvCxnSpPr>
        <p:spPr>
          <a:xfrm flipV="1">
            <a:off x="1608378" y="2756763"/>
            <a:ext cx="2976112" cy="263053"/>
          </a:xfrm>
          <a:prstGeom prst="straightConnector1">
            <a:avLst/>
          </a:prstGeom>
          <a:ln w="38100">
            <a:solidFill>
              <a:srgbClr val="6A972D"/>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253421" y="4420955"/>
            <a:ext cx="8707919" cy="338554"/>
          </a:xfrm>
          <a:prstGeom prst="rect">
            <a:avLst/>
          </a:prstGeom>
        </p:spPr>
        <p:txBody>
          <a:bodyPr wrap="square">
            <a:spAutoFit/>
          </a:bodyPr>
          <a:lstStyle/>
          <a:p>
            <a:r>
              <a:rPr lang="en-US" sz="1600" dirty="0" smtClean="0">
                <a:solidFill>
                  <a:srgbClr val="0070C0"/>
                </a:solidFill>
              </a:rPr>
              <a:t>No. </a:t>
            </a:r>
            <a:r>
              <a:rPr lang="en-US" sz="1600" dirty="0">
                <a:solidFill>
                  <a:srgbClr val="0070C0"/>
                </a:solidFill>
              </a:rPr>
              <a:t>Message suspends on reason like ‘</a:t>
            </a:r>
            <a:r>
              <a:rPr lang="en-US" sz="1600" dirty="0" smtClean="0">
                <a:solidFill>
                  <a:srgbClr val="0070C0"/>
                </a:solidFill>
              </a:rPr>
              <a:t>LOAD_BUF_DISK_LOCK_CHILD’. Data is requested.</a:t>
            </a:r>
            <a:endParaRPr lang="en-US" sz="1600" dirty="0">
              <a:solidFill>
                <a:srgbClr val="0070C0"/>
              </a:solidFill>
            </a:endParaRPr>
          </a:p>
        </p:txBody>
      </p:sp>
      <p:sp>
        <p:nvSpPr>
          <p:cNvPr id="38" name="TextBox 37"/>
          <p:cNvSpPr txBox="1"/>
          <p:nvPr/>
        </p:nvSpPr>
        <p:spPr>
          <a:xfrm>
            <a:off x="7376574" y="1996725"/>
            <a:ext cx="1095172" cy="369332"/>
          </a:xfrm>
          <a:prstGeom prst="rect">
            <a:avLst/>
          </a:prstGeom>
          <a:noFill/>
        </p:spPr>
        <p:txBody>
          <a:bodyPr wrap="none" rtlCol="0">
            <a:spAutoFit/>
          </a:bodyPr>
          <a:lstStyle/>
          <a:p>
            <a:r>
              <a:rPr lang="en-US" dirty="0" smtClean="0"/>
              <a:t>Suspend</a:t>
            </a:r>
            <a:endParaRPr lang="en-US" dirty="0"/>
          </a:p>
        </p:txBody>
      </p:sp>
      <p:sp>
        <p:nvSpPr>
          <p:cNvPr id="39" name="Rectangle 38"/>
          <p:cNvSpPr/>
          <p:nvPr/>
        </p:nvSpPr>
        <p:spPr>
          <a:xfrm>
            <a:off x="10008073" y="3704279"/>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32" name="Rectangle 31"/>
          <p:cNvSpPr/>
          <p:nvPr/>
        </p:nvSpPr>
        <p:spPr>
          <a:xfrm>
            <a:off x="10008073" y="2508320"/>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36" name="TextBox 35"/>
          <p:cNvSpPr txBox="1"/>
          <p:nvPr/>
        </p:nvSpPr>
        <p:spPr>
          <a:xfrm>
            <a:off x="326140" y="4850073"/>
            <a:ext cx="3161443" cy="338554"/>
          </a:xfrm>
          <a:prstGeom prst="rect">
            <a:avLst/>
          </a:prstGeom>
          <a:noFill/>
        </p:spPr>
        <p:txBody>
          <a:bodyPr wrap="none" rtlCol="0">
            <a:spAutoFit/>
          </a:bodyPr>
          <a:lstStyle/>
          <a:p>
            <a:r>
              <a:rPr lang="en-US" sz="1600" dirty="0" smtClean="0"/>
              <a:t>Directory data is copied to cache</a:t>
            </a:r>
          </a:p>
        </p:txBody>
      </p:sp>
      <p:sp>
        <p:nvSpPr>
          <p:cNvPr id="37" name="TextBox 36"/>
          <p:cNvSpPr txBox="1"/>
          <p:nvPr/>
        </p:nvSpPr>
        <p:spPr>
          <a:xfrm>
            <a:off x="326140" y="5268655"/>
            <a:ext cx="2754280" cy="338554"/>
          </a:xfrm>
          <a:prstGeom prst="rect">
            <a:avLst/>
          </a:prstGeom>
          <a:noFill/>
        </p:spPr>
        <p:txBody>
          <a:bodyPr wrap="none" rtlCol="0">
            <a:spAutoFit/>
          </a:bodyPr>
          <a:lstStyle/>
          <a:p>
            <a:r>
              <a:rPr lang="en-US" sz="1600" dirty="0" smtClean="0"/>
              <a:t>Is directory data in cache?  </a:t>
            </a:r>
          </a:p>
        </p:txBody>
      </p:sp>
      <p:sp>
        <p:nvSpPr>
          <p:cNvPr id="40" name="Rectangle 39"/>
          <p:cNvSpPr/>
          <p:nvPr/>
        </p:nvSpPr>
        <p:spPr>
          <a:xfrm>
            <a:off x="7924160" y="5088761"/>
            <a:ext cx="3677782" cy="830997"/>
          </a:xfrm>
          <a:prstGeom prst="rect">
            <a:avLst/>
          </a:prstGeom>
        </p:spPr>
        <p:txBody>
          <a:bodyPr wrap="square">
            <a:spAutoFit/>
          </a:bodyPr>
          <a:lstStyle/>
          <a:p>
            <a:r>
              <a:rPr lang="en-US" sz="1600" dirty="0" smtClean="0">
                <a:solidFill>
                  <a:srgbClr val="0070C0"/>
                </a:solidFill>
              </a:rPr>
              <a:t>No. Message suspends on reason </a:t>
            </a:r>
            <a:r>
              <a:rPr lang="en-US" sz="1600" dirty="0">
                <a:solidFill>
                  <a:srgbClr val="0070C0"/>
                </a:solidFill>
              </a:rPr>
              <a:t>like “</a:t>
            </a:r>
            <a:r>
              <a:rPr lang="en-US" sz="1600" dirty="0" smtClean="0">
                <a:solidFill>
                  <a:srgbClr val="0070C0"/>
                </a:solidFill>
              </a:rPr>
              <a:t>READ_BUF_IO_WAIT_INOFILE’.  Data is requested.</a:t>
            </a:r>
            <a:endParaRPr lang="en-US" sz="1600" dirty="0">
              <a:solidFill>
                <a:srgbClr val="0070C0"/>
              </a:solidFill>
            </a:endParaRPr>
          </a:p>
        </p:txBody>
      </p:sp>
      <p:sp>
        <p:nvSpPr>
          <p:cNvPr id="41" name="Rectangle 40"/>
          <p:cNvSpPr/>
          <p:nvPr/>
        </p:nvSpPr>
        <p:spPr>
          <a:xfrm>
            <a:off x="7256367" y="2506617"/>
            <a:ext cx="2567479"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WAFL_SPINNP_READDIR</a:t>
            </a:r>
          </a:p>
        </p:txBody>
      </p:sp>
      <p:sp>
        <p:nvSpPr>
          <p:cNvPr id="2" name="Rectangle 1"/>
          <p:cNvSpPr/>
          <p:nvPr/>
        </p:nvSpPr>
        <p:spPr>
          <a:xfrm>
            <a:off x="3364672" y="4849055"/>
            <a:ext cx="2547492" cy="338554"/>
          </a:xfrm>
          <a:prstGeom prst="rect">
            <a:avLst/>
          </a:prstGeom>
        </p:spPr>
        <p:txBody>
          <a:bodyPr wrap="none">
            <a:spAutoFit/>
          </a:bodyPr>
          <a:lstStyle/>
          <a:p>
            <a:r>
              <a:rPr lang="en-US" sz="1600" dirty="0"/>
              <a:t>and message is </a:t>
            </a:r>
            <a:r>
              <a:rPr lang="en-US" sz="1600" dirty="0">
                <a:solidFill>
                  <a:srgbClr val="0070C0"/>
                </a:solidFill>
              </a:rPr>
              <a:t>restarted</a:t>
            </a:r>
            <a:r>
              <a:rPr lang="en-US" sz="1600" dirty="0"/>
              <a:t>.</a:t>
            </a:r>
          </a:p>
        </p:txBody>
      </p:sp>
      <p:sp>
        <p:nvSpPr>
          <p:cNvPr id="42" name="Rectangle 41"/>
          <p:cNvSpPr/>
          <p:nvPr/>
        </p:nvSpPr>
        <p:spPr>
          <a:xfrm>
            <a:off x="9885255" y="1886385"/>
            <a:ext cx="172622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NVLOG</a:t>
            </a:r>
          </a:p>
        </p:txBody>
      </p:sp>
      <p:sp>
        <p:nvSpPr>
          <p:cNvPr id="9" name="Rectangle 8"/>
          <p:cNvSpPr/>
          <p:nvPr/>
        </p:nvSpPr>
        <p:spPr>
          <a:xfrm>
            <a:off x="2919653" y="5267636"/>
            <a:ext cx="5026120" cy="338554"/>
          </a:xfrm>
          <a:prstGeom prst="rect">
            <a:avLst/>
          </a:prstGeom>
        </p:spPr>
        <p:txBody>
          <a:bodyPr wrap="none">
            <a:spAutoFit/>
          </a:bodyPr>
          <a:lstStyle/>
          <a:p>
            <a:r>
              <a:rPr lang="en-US" sz="1600" dirty="0" smtClean="0"/>
              <a:t>Yes, filename found.  Is last modified date in cache?</a:t>
            </a:r>
            <a:endParaRPr lang="en-US" sz="1600" dirty="0"/>
          </a:p>
        </p:txBody>
      </p:sp>
      <p:sp>
        <p:nvSpPr>
          <p:cNvPr id="44" name="Rectangle 43"/>
          <p:cNvSpPr/>
          <p:nvPr/>
        </p:nvSpPr>
        <p:spPr>
          <a:xfrm>
            <a:off x="4617783" y="2492145"/>
            <a:ext cx="2567479"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WAFL_SPINNP_READDIR</a:t>
            </a:r>
          </a:p>
        </p:txBody>
      </p:sp>
      <p:sp>
        <p:nvSpPr>
          <p:cNvPr id="45" name="Rectangle 44"/>
          <p:cNvSpPr/>
          <p:nvPr/>
        </p:nvSpPr>
        <p:spPr>
          <a:xfrm>
            <a:off x="7262530" y="2515283"/>
            <a:ext cx="2567479"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WAFL_SPINNP_READDIR</a:t>
            </a:r>
          </a:p>
        </p:txBody>
      </p:sp>
      <p:sp>
        <p:nvSpPr>
          <p:cNvPr id="47" name="Rectangle 46"/>
          <p:cNvSpPr/>
          <p:nvPr/>
        </p:nvSpPr>
        <p:spPr>
          <a:xfrm>
            <a:off x="10008005" y="3242403"/>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43" name="TextBox 42"/>
          <p:cNvSpPr txBox="1"/>
          <p:nvPr/>
        </p:nvSpPr>
        <p:spPr>
          <a:xfrm>
            <a:off x="294490" y="5794033"/>
            <a:ext cx="2853666" cy="338554"/>
          </a:xfrm>
          <a:prstGeom prst="rect">
            <a:avLst/>
          </a:prstGeom>
          <a:noFill/>
        </p:spPr>
        <p:txBody>
          <a:bodyPr wrap="none" rtlCol="0">
            <a:spAutoFit/>
          </a:bodyPr>
          <a:lstStyle/>
          <a:p>
            <a:r>
              <a:rPr lang="en-US" sz="1600" dirty="0" err="1" smtClean="0"/>
              <a:t>Inode</a:t>
            </a:r>
            <a:r>
              <a:rPr lang="en-US" sz="1600" dirty="0" smtClean="0"/>
              <a:t> data is copied to cache</a:t>
            </a:r>
          </a:p>
        </p:txBody>
      </p:sp>
      <p:sp>
        <p:nvSpPr>
          <p:cNvPr id="46" name="Rectangle 45"/>
          <p:cNvSpPr/>
          <p:nvPr/>
        </p:nvSpPr>
        <p:spPr>
          <a:xfrm>
            <a:off x="3024866" y="5793014"/>
            <a:ext cx="2547492" cy="338554"/>
          </a:xfrm>
          <a:prstGeom prst="rect">
            <a:avLst/>
          </a:prstGeom>
        </p:spPr>
        <p:txBody>
          <a:bodyPr wrap="none">
            <a:spAutoFit/>
          </a:bodyPr>
          <a:lstStyle/>
          <a:p>
            <a:r>
              <a:rPr lang="en-US" sz="1600" dirty="0"/>
              <a:t>and message is </a:t>
            </a:r>
            <a:r>
              <a:rPr lang="en-US" sz="1600" dirty="0">
                <a:solidFill>
                  <a:srgbClr val="0070C0"/>
                </a:solidFill>
              </a:rPr>
              <a:t>restarted</a:t>
            </a:r>
            <a:r>
              <a:rPr lang="en-US" sz="1600" dirty="0"/>
              <a:t>.</a:t>
            </a:r>
          </a:p>
        </p:txBody>
      </p:sp>
      <p:sp>
        <p:nvSpPr>
          <p:cNvPr id="50" name="Rectangle 49"/>
          <p:cNvSpPr/>
          <p:nvPr/>
        </p:nvSpPr>
        <p:spPr>
          <a:xfrm>
            <a:off x="293958" y="6154912"/>
            <a:ext cx="2775119" cy="338554"/>
          </a:xfrm>
          <a:prstGeom prst="rect">
            <a:avLst/>
          </a:prstGeom>
        </p:spPr>
        <p:txBody>
          <a:bodyPr wrap="none">
            <a:spAutoFit/>
          </a:bodyPr>
          <a:lstStyle/>
          <a:p>
            <a:r>
              <a:rPr lang="en-US" sz="1600" dirty="0" smtClean="0"/>
              <a:t>Is last modify date in cache?</a:t>
            </a:r>
            <a:endParaRPr lang="en-US" sz="1600" dirty="0"/>
          </a:p>
        </p:txBody>
      </p:sp>
      <p:sp>
        <p:nvSpPr>
          <p:cNvPr id="51" name="Rectangle 50"/>
          <p:cNvSpPr/>
          <p:nvPr/>
        </p:nvSpPr>
        <p:spPr>
          <a:xfrm>
            <a:off x="3068225" y="6130654"/>
            <a:ext cx="576183" cy="338554"/>
          </a:xfrm>
          <a:prstGeom prst="rect">
            <a:avLst/>
          </a:prstGeom>
        </p:spPr>
        <p:txBody>
          <a:bodyPr wrap="none">
            <a:spAutoFit/>
          </a:bodyPr>
          <a:lstStyle/>
          <a:p>
            <a:r>
              <a:rPr lang="en-US" sz="1600" dirty="0" smtClean="0">
                <a:solidFill>
                  <a:srgbClr val="0070C0"/>
                </a:solidFill>
              </a:rPr>
              <a:t>Yes!</a:t>
            </a:r>
            <a:endParaRPr lang="en-US" sz="1600" dirty="0"/>
          </a:p>
        </p:txBody>
      </p:sp>
      <p:sp>
        <p:nvSpPr>
          <p:cNvPr id="52" name="Rectangle 51"/>
          <p:cNvSpPr/>
          <p:nvPr/>
        </p:nvSpPr>
        <p:spPr>
          <a:xfrm>
            <a:off x="10008983" y="2512066"/>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Tree>
    <p:extLst>
      <p:ext uri="{BB962C8B-B14F-4D97-AF65-F5344CB8AC3E}">
        <p14:creationId xmlns:p14="http://schemas.microsoft.com/office/powerpoint/2010/main" val="4179272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xit" presetSubtype="0" fill="hold"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500"/>
                            </p:stCondLst>
                            <p:childTnLst>
                              <p:par>
                                <p:cTn id="29" presetID="42" presetClass="path" presetSubtype="0" accel="50000" decel="50000" fill="hold" grpId="2" nodeType="afterEffect">
                                  <p:stCondLst>
                                    <p:cond delay="0"/>
                                  </p:stCondLst>
                                  <p:childTnLst>
                                    <p:animMotion origin="layout" path="M 4.79167E-6 1.48148E-6 L 0.21666 0.00023 " pathEditMode="relative" rAng="0" ptsTypes="AA">
                                      <p:cBhvr>
                                        <p:cTn id="30" dur="2000" fill="hold"/>
                                        <p:tgtEl>
                                          <p:spTgt spid="11"/>
                                        </p:tgtEl>
                                        <p:attrNameLst>
                                          <p:attrName>ppt_x</p:attrName>
                                          <p:attrName>ppt_y</p:attrName>
                                        </p:attrNameLst>
                                      </p:cBhvr>
                                      <p:rCtr x="10833" y="0"/>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 presetClass="exit" presetSubtype="0" fill="hold" grpId="1" nodeType="withEffect">
                                  <p:stCondLst>
                                    <p:cond delay="0"/>
                                  </p:stCondLst>
                                  <p:childTnLst>
                                    <p:set>
                                      <p:cBhvr>
                                        <p:cTn id="45" dur="1" fill="hold">
                                          <p:stCondLst>
                                            <p:cond delay="0"/>
                                          </p:stCondLst>
                                        </p:cTn>
                                        <p:tgtEl>
                                          <p:spTgt spid="11"/>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childTnLst>
                                </p:cTn>
                              </p:par>
                            </p:childTnLst>
                          </p:cTn>
                        </p:par>
                        <p:par>
                          <p:cTn id="48" fill="hold">
                            <p:stCondLst>
                              <p:cond delay="500"/>
                            </p:stCondLst>
                            <p:childTnLst>
                              <p:par>
                                <p:cTn id="49" presetID="42" presetClass="path" presetSubtype="0" accel="50000" decel="50000" fill="hold" grpId="1" nodeType="afterEffect">
                                  <p:stCondLst>
                                    <p:cond delay="0"/>
                                  </p:stCondLst>
                                  <p:childTnLst>
                                    <p:animMotion origin="layout" path="M -6.25E-7 -2.59259E-6 L -0.21588 0.00093 " pathEditMode="relative" rAng="0" ptsTypes="AA">
                                      <p:cBhvr>
                                        <p:cTn id="50" dur="2000" fill="hold"/>
                                        <p:tgtEl>
                                          <p:spTgt spid="41"/>
                                        </p:tgtEl>
                                        <p:attrNameLst>
                                          <p:attrName>ppt_x</p:attrName>
                                          <p:attrName>ppt_y</p:attrName>
                                        </p:attrNameLst>
                                      </p:cBhvr>
                                      <p:rCtr x="-10794" y="46"/>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xit" presetSubtype="0" fill="hold" grpId="1" nodeType="withEffect">
                                  <p:stCondLst>
                                    <p:cond delay="0"/>
                                  </p:stCondLst>
                                  <p:childTnLst>
                                    <p:animEffect transition="out" filter="fade">
                                      <p:cBhvr>
                                        <p:cTn id="62" dur="500"/>
                                        <p:tgtEl>
                                          <p:spTgt spid="39"/>
                                        </p:tgtEl>
                                      </p:cBhvr>
                                    </p:animEffect>
                                    <p:set>
                                      <p:cBhvr>
                                        <p:cTn id="63" dur="1" fill="hold">
                                          <p:stCondLst>
                                            <p:cond delay="499"/>
                                          </p:stCondLst>
                                        </p:cTn>
                                        <p:tgtEl>
                                          <p:spTgt spid="39"/>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2"/>
                                        </p:tgtEl>
                                      </p:cBhvr>
                                    </p:animEffect>
                                    <p:set>
                                      <p:cBhvr>
                                        <p:cTn id="66" dur="1" fill="hold">
                                          <p:stCondLst>
                                            <p:cond delay="499"/>
                                          </p:stCondLst>
                                        </p:cTn>
                                        <p:tgtEl>
                                          <p:spTgt spid="32"/>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xit" presetSubtype="0" fill="hold" grpId="2" nodeType="withEffect">
                                  <p:stCondLst>
                                    <p:cond delay="0"/>
                                  </p:stCondLst>
                                  <p:childTnLst>
                                    <p:set>
                                      <p:cBhvr>
                                        <p:cTn id="80" dur="1" fill="hold">
                                          <p:stCondLst>
                                            <p:cond delay="0"/>
                                          </p:stCondLst>
                                        </p:cTn>
                                        <p:tgtEl>
                                          <p:spTgt spid="41"/>
                                        </p:tgtEl>
                                        <p:attrNameLst>
                                          <p:attrName>style.visibility</p:attrName>
                                        </p:attrNameLst>
                                      </p:cBhvr>
                                      <p:to>
                                        <p:strVal val="hidden"/>
                                      </p:to>
                                    </p:set>
                                  </p:childTnLst>
                                </p:cTn>
                              </p:par>
                            </p:childTnLst>
                          </p:cTn>
                        </p:par>
                        <p:par>
                          <p:cTn id="81" fill="hold">
                            <p:stCondLst>
                              <p:cond delay="500"/>
                            </p:stCondLst>
                            <p:childTnLst>
                              <p:par>
                                <p:cTn id="82" presetID="42" presetClass="path" presetSubtype="0" accel="50000" decel="50000" fill="hold" grpId="2" nodeType="afterEffect">
                                  <p:stCondLst>
                                    <p:cond delay="0"/>
                                  </p:stCondLst>
                                  <p:childTnLst>
                                    <p:animMotion origin="layout" path="M -4.375E-6 7.40741E-7 L 0.21667 0.00023 " pathEditMode="relative" rAng="0" ptsTypes="AA">
                                      <p:cBhvr>
                                        <p:cTn id="83" dur="2000" fill="hold"/>
                                        <p:tgtEl>
                                          <p:spTgt spid="44"/>
                                        </p:tgtEl>
                                        <p:attrNameLst>
                                          <p:attrName>ppt_x</p:attrName>
                                          <p:attrName>ppt_y</p:attrName>
                                        </p:attrNameLst>
                                      </p:cBhvr>
                                      <p:rCtr x="10833" y="0"/>
                                    </p:animMotion>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500"/>
                                        <p:tgtEl>
                                          <p:spTgt spid="43"/>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fade">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45"/>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44"/>
                                        </p:tgtEl>
                                        <p:attrNameLst>
                                          <p:attrName>style.visibility</p:attrName>
                                        </p:attrNameLst>
                                      </p:cBhvr>
                                      <p:to>
                                        <p:strVal val="hidden"/>
                                      </p:to>
                                    </p:set>
                                  </p:childTnLst>
                                </p:cTn>
                              </p:par>
                            </p:childTnLst>
                          </p:cTn>
                        </p:par>
                        <p:par>
                          <p:cTn id="103" fill="hold">
                            <p:stCondLst>
                              <p:cond delay="500"/>
                            </p:stCondLst>
                            <p:childTnLst>
                              <p:par>
                                <p:cTn id="104" presetID="42" presetClass="path" presetSubtype="0" accel="50000" decel="50000" fill="hold" grpId="1" nodeType="afterEffect">
                                  <p:stCondLst>
                                    <p:cond delay="0"/>
                                  </p:stCondLst>
                                  <p:childTnLst>
                                    <p:animMotion origin="layout" path="M -1.45833E-6 0 L -0.21588 0.00093 " pathEditMode="relative" rAng="0" ptsTypes="AA">
                                      <p:cBhvr>
                                        <p:cTn id="105" dur="2000" fill="hold"/>
                                        <p:tgtEl>
                                          <p:spTgt spid="45"/>
                                        </p:tgtEl>
                                        <p:attrNameLst>
                                          <p:attrName>ppt_x</p:attrName>
                                          <p:attrName>ppt_y</p:attrName>
                                        </p:attrNameLst>
                                      </p:cBhvr>
                                      <p:rCtr x="-10794" y="46"/>
                                    </p:animMotion>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500"/>
                                        <p:tgtEl>
                                          <p:spTgt spid="50"/>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fade">
                                      <p:cBhvr>
                                        <p:cTn id="115" dur="500"/>
                                        <p:tgtEl>
                                          <p:spTgt spid="51"/>
                                        </p:tgtEl>
                                      </p:cBhvr>
                                    </p:animEffect>
                                  </p:childTnLst>
                                </p:cTn>
                              </p:par>
                            </p:childTnLst>
                          </p:cTn>
                        </p:par>
                        <p:par>
                          <p:cTn id="116" fill="hold">
                            <p:stCondLst>
                              <p:cond delay="500"/>
                            </p:stCondLst>
                            <p:childTnLst>
                              <p:par>
                                <p:cTn id="117" presetID="10"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fade">
                                      <p:cBhvr>
                                        <p:cTn id="1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9" grpId="0"/>
      <p:bldP spid="35" grpId="0"/>
      <p:bldP spid="39" grpId="0" animBg="1"/>
      <p:bldP spid="39" grpId="1" animBg="1"/>
      <p:bldP spid="32" grpId="0" animBg="1"/>
      <p:bldP spid="32" grpId="1" animBg="1"/>
      <p:bldP spid="36" grpId="0"/>
      <p:bldP spid="37" grpId="0"/>
      <p:bldP spid="40" grpId="0"/>
      <p:bldP spid="41" grpId="0" animBg="1"/>
      <p:bldP spid="41" grpId="1" animBg="1"/>
      <p:bldP spid="41" grpId="2" animBg="1"/>
      <p:bldP spid="2" grpId="0"/>
      <p:bldP spid="9" grpId="0"/>
      <p:bldP spid="44" grpId="0" animBg="1"/>
      <p:bldP spid="44" grpId="1" animBg="1"/>
      <p:bldP spid="44" grpId="2" animBg="1"/>
      <p:bldP spid="45" grpId="0" animBg="1"/>
      <p:bldP spid="45" grpId="1" animBg="1"/>
      <p:bldP spid="47" grpId="0" animBg="1"/>
      <p:bldP spid="43" grpId="0"/>
      <p:bldP spid="46" grpId="0"/>
      <p:bldP spid="50" grpId="0"/>
      <p:bldP spid="51" grpId="0"/>
      <p:bldP spid="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Messages that don’t restart have low latency from the WAFL layer comprised of:</a:t>
            </a:r>
          </a:p>
          <a:p>
            <a:pPr lvl="1"/>
            <a:r>
              <a:rPr lang="en-US" dirty="0" smtClean="0"/>
              <a:t>Queue time for WAFL (0us-300us*)</a:t>
            </a:r>
          </a:p>
          <a:p>
            <a:pPr lvl="1"/>
            <a:r>
              <a:rPr lang="en-US" dirty="0" smtClean="0"/>
              <a:t>Service time in WAFL (1us-150us*)</a:t>
            </a:r>
          </a:p>
          <a:p>
            <a:pPr lvl="1"/>
            <a:endParaRPr lang="en-US" dirty="0" smtClean="0"/>
          </a:p>
          <a:p>
            <a:r>
              <a:rPr lang="en-US" dirty="0" smtClean="0"/>
              <a:t>Messages that need to restart have higher latency because</a:t>
            </a:r>
          </a:p>
          <a:p>
            <a:pPr lvl="1"/>
            <a:r>
              <a:rPr lang="en-US" dirty="0" smtClean="0"/>
              <a:t>they have to wait until their need is satisfied; could be 5ms+* if coming from disk</a:t>
            </a:r>
          </a:p>
          <a:p>
            <a:pPr lvl="1"/>
            <a:r>
              <a:rPr lang="en-US" dirty="0" smtClean="0"/>
              <a:t>they have to pass through WAFL again; if WAFL is busy can be non-trivial and we make WAFL even busier</a:t>
            </a:r>
          </a:p>
          <a:p>
            <a:pPr lvl="1"/>
            <a:r>
              <a:rPr lang="en-US" dirty="0" smtClean="0"/>
              <a:t>multiple restarts can lead to much higher latency for the message</a:t>
            </a:r>
          </a:p>
          <a:p>
            <a:pPr lvl="1"/>
            <a:endParaRPr lang="en-US" dirty="0" smtClean="0"/>
          </a:p>
          <a:p>
            <a:r>
              <a:rPr lang="en-US" b="1" dirty="0" smtClean="0"/>
              <a:t>Note</a:t>
            </a:r>
            <a:r>
              <a:rPr lang="en-US" dirty="0" smtClean="0"/>
              <a:t>: Some messages are ‘large’ by design and will restart many times before completion</a:t>
            </a:r>
          </a:p>
          <a:p>
            <a:pPr lvl="1"/>
            <a:r>
              <a:rPr lang="en-US" dirty="0" smtClean="0"/>
              <a:t>Typically messages generated by background scanners such as dedupe or truncating deleted blocks where user latency is not directly impacted</a:t>
            </a:r>
          </a:p>
          <a:p>
            <a:endParaRPr lang="en-US" dirty="0" smtClean="0"/>
          </a:p>
        </p:txBody>
      </p:sp>
      <p:sp>
        <p:nvSpPr>
          <p:cNvPr id="3" name="Title 2"/>
          <p:cNvSpPr>
            <a:spLocks noGrp="1"/>
          </p:cNvSpPr>
          <p:nvPr>
            <p:ph type="title"/>
          </p:nvPr>
        </p:nvSpPr>
        <p:spPr/>
        <p:txBody>
          <a:bodyPr/>
          <a:lstStyle/>
          <a:p>
            <a:r>
              <a:rPr lang="en-US" dirty="0" smtClean="0"/>
              <a:t>Why Is This Important?</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19</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smtClean="0"/>
              <a:t>WAFL processing</a:t>
            </a:r>
            <a:endParaRPr lang="en-US" dirty="0"/>
          </a:p>
        </p:txBody>
      </p:sp>
      <p:sp>
        <p:nvSpPr>
          <p:cNvPr id="7" name="TextBox 6"/>
          <p:cNvSpPr txBox="1"/>
          <p:nvPr/>
        </p:nvSpPr>
        <p:spPr>
          <a:xfrm>
            <a:off x="5288692" y="6240672"/>
            <a:ext cx="5845164" cy="338554"/>
          </a:xfrm>
          <a:prstGeom prst="rect">
            <a:avLst/>
          </a:prstGeom>
          <a:noFill/>
        </p:spPr>
        <p:txBody>
          <a:bodyPr wrap="square" rtlCol="0">
            <a:spAutoFit/>
          </a:bodyPr>
          <a:lstStyle/>
          <a:p>
            <a:r>
              <a:rPr lang="en-US" sz="1600" i="1" dirty="0" smtClean="0"/>
              <a:t>* Typical range on a healthy system for scale purposes</a:t>
            </a:r>
            <a:endParaRPr lang="en-US" sz="1600" i="1" dirty="0"/>
          </a:p>
        </p:txBody>
      </p:sp>
    </p:spTree>
    <p:extLst>
      <p:ext uri="{BB962C8B-B14F-4D97-AF65-F5344CB8AC3E}">
        <p14:creationId xmlns:p14="http://schemas.microsoft.com/office/powerpoint/2010/main" val="37440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72392" y="2586361"/>
            <a:ext cx="9240854" cy="1470025"/>
          </a:xfrm>
        </p:spPr>
        <p:txBody>
          <a:bodyPr/>
          <a:lstStyle/>
          <a:p>
            <a:r>
              <a:rPr lang="en-US" dirty="0" smtClean="0"/>
              <a:t>Advanced Performance Troubleshooting</a:t>
            </a:r>
            <a:endParaRPr lang="en-US" dirty="0"/>
          </a:p>
        </p:txBody>
      </p:sp>
      <p:sp>
        <p:nvSpPr>
          <p:cNvPr id="8" name="Text Placeholder 7"/>
          <p:cNvSpPr>
            <a:spLocks noGrp="1"/>
          </p:cNvSpPr>
          <p:nvPr>
            <p:ph type="body" sz="quarter" idx="10"/>
          </p:nvPr>
        </p:nvSpPr>
        <p:spPr/>
        <p:txBody>
          <a:bodyPr/>
          <a:lstStyle/>
          <a:p>
            <a:pPr>
              <a:lnSpc>
                <a:spcPct val="100000"/>
              </a:lnSpc>
              <a:spcBef>
                <a:spcPts val="0"/>
              </a:spcBef>
              <a:spcAft>
                <a:spcPts val="0"/>
              </a:spcAft>
              <a:buNone/>
            </a:pPr>
            <a:endParaRPr lang="en-US" sz="1800" dirty="0" smtClean="0"/>
          </a:p>
          <a:p>
            <a:pPr>
              <a:lnSpc>
                <a:spcPct val="100000"/>
              </a:lnSpc>
              <a:spcBef>
                <a:spcPts val="0"/>
              </a:spcBef>
              <a:spcAft>
                <a:spcPts val="0"/>
              </a:spcAft>
              <a:buNone/>
            </a:pPr>
            <a:r>
              <a:rPr lang="en-US" sz="1800" dirty="0" smtClean="0"/>
              <a:t>Tony Gaddis, Principal Performance </a:t>
            </a:r>
            <a:r>
              <a:rPr lang="en-US" sz="1800" dirty="0" smtClean="0"/>
              <a:t>Architect</a:t>
            </a:r>
          </a:p>
          <a:p>
            <a:pPr>
              <a:lnSpc>
                <a:spcPct val="100000"/>
              </a:lnSpc>
              <a:spcBef>
                <a:spcPts val="0"/>
              </a:spcBef>
              <a:spcAft>
                <a:spcPts val="0"/>
              </a:spcAft>
              <a:buNone/>
            </a:pPr>
            <a:r>
              <a:rPr lang="en-US" sz="1800" dirty="0" smtClean="0"/>
              <a:t>(From Christopher Madden Presentation </a:t>
            </a:r>
            <a:r>
              <a:rPr lang="en-US" sz="1800" smtClean="0"/>
              <a:t>at Insight 2015)</a:t>
            </a:r>
            <a:endParaRPr lang="en-US" sz="1800" dirty="0" smtClean="0"/>
          </a:p>
          <a:p>
            <a:pPr>
              <a:buNone/>
            </a:pPr>
            <a:endParaRPr lang="en-US" sz="1800" dirty="0"/>
          </a:p>
        </p:txBody>
      </p:sp>
      <p:sp>
        <p:nvSpPr>
          <p:cNvPr id="10" name="Footer Placeholder 9"/>
          <p:cNvSpPr>
            <a:spLocks noGrp="1"/>
          </p:cNvSpPr>
          <p:nvPr>
            <p:ph type="ftr" sz="quarter" idx="3"/>
          </p:nvPr>
        </p:nvSpPr>
        <p:spPr/>
        <p:txBody>
          <a:bodyPr/>
          <a:lstStyle/>
          <a:p>
            <a:pPr>
              <a:defRPr/>
            </a:pPr>
            <a:r>
              <a:rPr lang="en-US" smtClean="0"/>
              <a:t>© 2016 NetApp, Inc. All rights reserved.  </a:t>
            </a:r>
            <a:endParaRPr lang="en-US" dirty="0"/>
          </a:p>
        </p:txBody>
      </p:sp>
      <p:sp>
        <p:nvSpPr>
          <p:cNvPr id="9" name="Slide Number Placeholder 8"/>
          <p:cNvSpPr>
            <a:spLocks noGrp="1"/>
          </p:cNvSpPr>
          <p:nvPr>
            <p:ph type="sldNum" sz="quarter" idx="4"/>
          </p:nvPr>
        </p:nvSpPr>
        <p:spPr/>
        <p:txBody>
          <a:bodyPr/>
          <a:lstStyle/>
          <a:p>
            <a:pPr>
              <a:defRPr/>
            </a:pPr>
            <a:fld id="{A8F08185-882F-4F21-B6AB-5D917FCFAB1F}" type="slidenum">
              <a:rPr lang="en-US" smtClean="0"/>
              <a:pPr>
                <a:defRPr/>
              </a:pPr>
              <a:t>2</a:t>
            </a:fld>
            <a:endParaRPr lang="en-US"/>
          </a:p>
        </p:txBody>
      </p:sp>
      <p:sp>
        <p:nvSpPr>
          <p:cNvPr id="6" name="TextBox 5"/>
          <p:cNvSpPr txBox="1"/>
          <p:nvPr/>
        </p:nvSpPr>
        <p:spPr>
          <a:xfrm>
            <a:off x="1873956" y="6637868"/>
            <a:ext cx="184666" cy="369332"/>
          </a:xfrm>
          <a:prstGeom prst="rect">
            <a:avLst/>
          </a:prstGeom>
          <a:noFill/>
        </p:spPr>
        <p:txBody>
          <a:bodyPr wrap="none" rtlCol="0">
            <a:spAutoFit/>
          </a:bodyPr>
          <a:lstStyle/>
          <a:p>
            <a:pPr marL="0" indent="0">
              <a:buClr>
                <a:schemeClr val="accent2"/>
              </a:buClr>
              <a:buFont typeface="Wingdings" pitchFamily="2" charset="2"/>
              <a:buNone/>
            </a:pPr>
            <a:endParaRPr lang="en-US" dirty="0" err="1" smtClean="0"/>
          </a:p>
        </p:txBody>
      </p:sp>
    </p:spTree>
    <p:extLst>
      <p:ext uri="{BB962C8B-B14F-4D97-AF65-F5344CB8AC3E}">
        <p14:creationId xmlns:p14="http://schemas.microsoft.com/office/powerpoint/2010/main" val="1524635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 Fast Path to Storage Optimizations–8.3 and 8.3.1</a:t>
            </a:r>
            <a:endParaRPr lang="en-US" b="1" dirty="0"/>
          </a:p>
        </p:txBody>
      </p:sp>
      <p:sp>
        <p:nvSpPr>
          <p:cNvPr id="87" name="Slide Number Placeholder 6"/>
          <p:cNvSpPr>
            <a:spLocks noGrp="1"/>
          </p:cNvSpPr>
          <p:nvPr>
            <p:ph type="sldNum" sz="quarter" idx="4"/>
          </p:nvPr>
        </p:nvSpPr>
        <p:spPr/>
        <p:txBody>
          <a:bodyPr/>
          <a:lstStyle/>
          <a:p>
            <a:fld id="{16AA2537-0790-4789-A16C-397C663A3332}" type="slidenum">
              <a:rPr lang="en-US" smtClean="0"/>
              <a:pPr/>
              <a:t>20</a:t>
            </a:fld>
            <a:endParaRPr lang="en-US" dirty="0"/>
          </a:p>
        </p:txBody>
      </p:sp>
      <p:sp>
        <p:nvSpPr>
          <p:cNvPr id="6" name="Footer Placeholder 5"/>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2" name="Text Placeholder 1"/>
          <p:cNvSpPr>
            <a:spLocks noGrp="1"/>
          </p:cNvSpPr>
          <p:nvPr>
            <p:ph type="body" idx="11"/>
          </p:nvPr>
        </p:nvSpPr>
        <p:spPr/>
        <p:txBody>
          <a:bodyPr/>
          <a:lstStyle/>
          <a:p>
            <a:r>
              <a:rPr lang="en-US" dirty="0"/>
              <a:t>Data </a:t>
            </a:r>
            <a:r>
              <a:rPr lang="en-US" dirty="0" smtClean="0"/>
              <a:t>ONTAP</a:t>
            </a:r>
            <a:r>
              <a:rPr lang="en-US" baseline="30000" dirty="0" smtClean="0"/>
              <a:t>®</a:t>
            </a:r>
            <a:r>
              <a:rPr lang="en-US" dirty="0" smtClean="0"/>
              <a:t> </a:t>
            </a:r>
            <a:r>
              <a:rPr lang="en-US" dirty="0"/>
              <a:t>8.2.x vs 8.3 vs 8.3.1</a:t>
            </a:r>
          </a:p>
        </p:txBody>
      </p:sp>
      <p:grpSp>
        <p:nvGrpSpPr>
          <p:cNvPr id="84" name="Group 83"/>
          <p:cNvGrpSpPr/>
          <p:nvPr/>
        </p:nvGrpSpPr>
        <p:grpSpPr>
          <a:xfrm>
            <a:off x="743144" y="2104826"/>
            <a:ext cx="2965396" cy="4093443"/>
            <a:chOff x="348440" y="2201554"/>
            <a:chExt cx="2224626" cy="4093443"/>
          </a:xfrm>
        </p:grpSpPr>
        <p:sp>
          <p:nvSpPr>
            <p:cNvPr id="8" name="Rounded Rectangle 7"/>
            <p:cNvSpPr/>
            <p:nvPr/>
          </p:nvSpPr>
          <p:spPr>
            <a:xfrm>
              <a:off x="978203" y="2970654"/>
              <a:ext cx="839972" cy="308345"/>
            </a:xfrm>
            <a:prstGeom prst="roundRect">
              <a:avLst/>
            </a:prstGeom>
            <a:solidFill>
              <a:schemeClr val="accent6">
                <a:lumMod val="50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r>
                <a:rPr lang="en-US" sz="1600" dirty="0"/>
                <a:t>Network</a:t>
              </a:r>
            </a:p>
          </p:txBody>
        </p:sp>
        <p:sp>
          <p:nvSpPr>
            <p:cNvPr id="17" name="Rounded Rectangle 16"/>
            <p:cNvSpPr/>
            <p:nvPr/>
          </p:nvSpPr>
          <p:spPr>
            <a:xfrm>
              <a:off x="978203" y="4434823"/>
              <a:ext cx="839972" cy="308345"/>
            </a:xfrm>
            <a:prstGeom prst="roundRect">
              <a:avLst/>
            </a:prstGeom>
            <a:solidFill>
              <a:schemeClr val="tx2"/>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r>
                <a:rPr lang="en-US" sz="1600" dirty="0">
                  <a:solidFill>
                    <a:schemeClr val="tx1"/>
                  </a:solidFill>
                </a:rPr>
                <a:t>RAID</a:t>
              </a:r>
            </a:p>
          </p:txBody>
        </p:sp>
        <p:sp>
          <p:nvSpPr>
            <p:cNvPr id="18" name="Rounded Rectangle 17"/>
            <p:cNvSpPr/>
            <p:nvPr/>
          </p:nvSpPr>
          <p:spPr>
            <a:xfrm>
              <a:off x="978203" y="5037804"/>
              <a:ext cx="839972" cy="308345"/>
            </a:xfrm>
            <a:prstGeom prst="roundRect">
              <a:avLst/>
            </a:prstGeom>
            <a:solidFill>
              <a:schemeClr val="accent4"/>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r>
                <a:rPr lang="en-US" sz="1600" dirty="0">
                  <a:solidFill>
                    <a:schemeClr val="tx1"/>
                  </a:solidFill>
                </a:rPr>
                <a:t>Storage</a:t>
              </a:r>
            </a:p>
          </p:txBody>
        </p:sp>
        <p:pic>
          <p:nvPicPr>
            <p:cNvPr id="23" name="image68.png" descr="Flash-Drive.png"/>
            <p:cNvPicPr>
              <a:picLocks noChangeAspect="1"/>
            </p:cNvPicPr>
            <p:nvPr/>
          </p:nvPicPr>
          <p:blipFill>
            <a:blip r:embed="rId3">
              <a:extLst/>
            </a:blip>
            <a:stretch>
              <a:fillRect/>
            </a:stretch>
          </p:blipFill>
          <p:spPr>
            <a:xfrm>
              <a:off x="1169589" y="5737003"/>
              <a:ext cx="457201" cy="557994"/>
            </a:xfrm>
            <a:prstGeom prst="rect">
              <a:avLst/>
            </a:prstGeom>
            <a:ln w="12700">
              <a:miter lim="400000"/>
            </a:ln>
          </p:spPr>
        </p:pic>
        <p:sp>
          <p:nvSpPr>
            <p:cNvPr id="24" name="TextBox 23"/>
            <p:cNvSpPr txBox="1"/>
            <p:nvPr/>
          </p:nvSpPr>
          <p:spPr>
            <a:xfrm>
              <a:off x="938326" y="2201554"/>
              <a:ext cx="914400" cy="384543"/>
            </a:xfrm>
            <a:prstGeom prst="rect">
              <a:avLst/>
            </a:prstGeom>
            <a:solidFill>
              <a:schemeClr val="bg1">
                <a:lumMod val="85000"/>
              </a:schemeClr>
            </a:solidFill>
            <a:ln>
              <a:solidFill>
                <a:schemeClr val="bg1">
                  <a:lumMod val="50000"/>
                </a:schemeClr>
              </a:solidFill>
            </a:ln>
          </p:spPr>
          <p:txBody>
            <a:bodyPr vert="horz" wrap="none" lIns="91440" tIns="45720" rIns="91440" bIns="45720" rtlCol="0" anchor="ctr" anchorCtr="0">
              <a:noAutofit/>
            </a:bodyPr>
            <a:lstStyle/>
            <a:p>
              <a:pPr algn="ctr">
                <a:lnSpc>
                  <a:spcPct val="95000"/>
                </a:lnSpc>
              </a:pPr>
              <a:r>
                <a:rPr lang="en-US" sz="2400" b="1" dirty="0">
                  <a:solidFill>
                    <a:schemeClr val="accent1"/>
                  </a:solidFill>
                </a:rPr>
                <a:t>8.2.x</a:t>
              </a:r>
            </a:p>
          </p:txBody>
        </p:sp>
        <p:grpSp>
          <p:nvGrpSpPr>
            <p:cNvPr id="32" name="Group 31"/>
            <p:cNvGrpSpPr/>
            <p:nvPr/>
          </p:nvGrpSpPr>
          <p:grpSpPr>
            <a:xfrm>
              <a:off x="1254653" y="2655412"/>
              <a:ext cx="269363" cy="308357"/>
              <a:chOff x="1073892" y="2489777"/>
              <a:chExt cx="269363" cy="308357"/>
            </a:xfrm>
          </p:grpSpPr>
          <p:cxnSp>
            <p:nvCxnSpPr>
              <p:cNvPr id="30" name="Straight Arrow Connector 29"/>
              <p:cNvCxnSpPr/>
              <p:nvPr/>
            </p:nvCxnSpPr>
            <p:spPr>
              <a:xfrm>
                <a:off x="1073892"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1343255"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531083" y="2646347"/>
              <a:ext cx="1041983" cy="297004"/>
            </a:xfrm>
            <a:prstGeom prst="rect">
              <a:avLst/>
            </a:prstGeom>
          </p:spPr>
          <p:txBody>
            <a:bodyPr vert="horz" wrap="square" lIns="91440" tIns="45720" rIns="91440" bIns="45720" rtlCol="0" anchor="t" anchorCtr="0">
              <a:spAutoFit/>
            </a:bodyPr>
            <a:lstStyle/>
            <a:p>
              <a:pPr>
                <a:lnSpc>
                  <a:spcPct val="95000"/>
                </a:lnSpc>
                <a:spcBef>
                  <a:spcPts val="400"/>
                </a:spcBef>
                <a:spcAft>
                  <a:spcPts val="200"/>
                </a:spcAft>
              </a:pPr>
              <a:r>
                <a:rPr lang="en-US" sz="1400" dirty="0">
                  <a:solidFill>
                    <a:schemeClr val="tx1">
                      <a:lumMod val="65000"/>
                      <a:lumOff val="35000"/>
                    </a:schemeClr>
                  </a:solidFill>
                </a:rPr>
                <a:t>response</a:t>
              </a:r>
            </a:p>
          </p:txBody>
        </p:sp>
        <p:sp>
          <p:nvSpPr>
            <p:cNvPr id="41" name="TextBox 40"/>
            <p:cNvSpPr txBox="1"/>
            <p:nvPr/>
          </p:nvSpPr>
          <p:spPr>
            <a:xfrm>
              <a:off x="348440" y="2646347"/>
              <a:ext cx="916846" cy="297004"/>
            </a:xfrm>
            <a:prstGeom prst="rect">
              <a:avLst/>
            </a:prstGeom>
          </p:spPr>
          <p:txBody>
            <a:bodyPr vert="horz" wrap="square" lIns="91440" tIns="45720" rIns="91440" bIns="45720" rtlCol="0" anchor="t" anchorCtr="0">
              <a:spAutoFit/>
            </a:bodyPr>
            <a:lstStyle/>
            <a:p>
              <a:pPr algn="r">
                <a:lnSpc>
                  <a:spcPct val="95000"/>
                </a:lnSpc>
                <a:spcBef>
                  <a:spcPts val="400"/>
                </a:spcBef>
                <a:spcAft>
                  <a:spcPts val="200"/>
                </a:spcAft>
              </a:pPr>
              <a:r>
                <a:rPr lang="en-US" sz="1400" dirty="0">
                  <a:solidFill>
                    <a:schemeClr val="tx1">
                      <a:lumMod val="65000"/>
                      <a:lumOff val="35000"/>
                    </a:schemeClr>
                  </a:solidFill>
                </a:rPr>
                <a:t>request</a:t>
              </a:r>
            </a:p>
          </p:txBody>
        </p:sp>
        <p:grpSp>
          <p:nvGrpSpPr>
            <p:cNvPr id="45" name="Group 44"/>
            <p:cNvGrpSpPr/>
            <p:nvPr/>
          </p:nvGrpSpPr>
          <p:grpSpPr>
            <a:xfrm>
              <a:off x="978203" y="3512287"/>
              <a:ext cx="839972" cy="627322"/>
              <a:chOff x="978203" y="3512287"/>
              <a:chExt cx="839972" cy="627322"/>
            </a:xfrm>
          </p:grpSpPr>
          <p:sp>
            <p:nvSpPr>
              <p:cNvPr id="11" name="Rounded Rectangle 10"/>
              <p:cNvSpPr/>
              <p:nvPr/>
            </p:nvSpPr>
            <p:spPr>
              <a:xfrm>
                <a:off x="978203" y="3512287"/>
                <a:ext cx="839972" cy="627322"/>
              </a:xfrm>
              <a:prstGeom prst="roundRect">
                <a:avLst/>
              </a:prstGeom>
              <a:solidFill>
                <a:schemeClr val="accent1">
                  <a:lumMod val="7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t" anchorCtr="0"/>
              <a:lstStyle/>
              <a:p>
                <a:pPr algn="ctr">
                  <a:lnSpc>
                    <a:spcPct val="95000"/>
                  </a:lnSpc>
                </a:pPr>
                <a:r>
                  <a:rPr lang="en-US" sz="1600" dirty="0"/>
                  <a:t>WAFL</a:t>
                </a:r>
              </a:p>
            </p:txBody>
          </p:sp>
          <p:sp>
            <p:nvSpPr>
              <p:cNvPr id="43" name="Curved Right Arrow 42"/>
              <p:cNvSpPr>
                <a:spLocks noChangeAspect="1"/>
              </p:cNvSpPr>
              <p:nvPr/>
            </p:nvSpPr>
            <p:spPr>
              <a:xfrm>
                <a:off x="1154451" y="3846601"/>
                <a:ext cx="219456" cy="262532"/>
              </a:xfrm>
              <a:prstGeom prst="curvedRightArrow">
                <a:avLst/>
              </a:prstGeom>
              <a:solidFill>
                <a:schemeClr val="bg1">
                  <a:lumMod val="8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44" name="Curved Right Arrow 43"/>
              <p:cNvSpPr>
                <a:spLocks noChangeAspect="1"/>
              </p:cNvSpPr>
              <p:nvPr/>
            </p:nvSpPr>
            <p:spPr>
              <a:xfrm rot="10800000">
                <a:off x="1401946" y="3817341"/>
                <a:ext cx="219456" cy="262532"/>
              </a:xfrm>
              <a:prstGeom prst="curvedRightArrow">
                <a:avLst/>
              </a:prstGeom>
              <a:solidFill>
                <a:schemeClr val="bg1">
                  <a:lumMod val="8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grpSp>
        <p:grpSp>
          <p:nvGrpSpPr>
            <p:cNvPr id="54" name="Group 53"/>
            <p:cNvGrpSpPr/>
            <p:nvPr/>
          </p:nvGrpSpPr>
          <p:grpSpPr>
            <a:xfrm>
              <a:off x="1260844" y="5387879"/>
              <a:ext cx="269363" cy="308357"/>
              <a:chOff x="1073892" y="2489777"/>
              <a:chExt cx="269363" cy="308357"/>
            </a:xfrm>
          </p:grpSpPr>
          <p:cxnSp>
            <p:nvCxnSpPr>
              <p:cNvPr id="55" name="Straight Arrow Connector 54"/>
              <p:cNvCxnSpPr/>
              <p:nvPr/>
            </p:nvCxnSpPr>
            <p:spPr>
              <a:xfrm>
                <a:off x="1073892"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1343255"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3" name="Curved Right Arrow 62"/>
            <p:cNvSpPr/>
            <p:nvPr/>
          </p:nvSpPr>
          <p:spPr>
            <a:xfrm>
              <a:off x="569342" y="3062376"/>
              <a:ext cx="394862" cy="787625"/>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67" name="Curved Right Arrow 66"/>
            <p:cNvSpPr/>
            <p:nvPr/>
          </p:nvSpPr>
          <p:spPr>
            <a:xfrm rot="10800000">
              <a:off x="1828765" y="3020038"/>
              <a:ext cx="394862" cy="787625"/>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70" name="Curved Right Arrow 69"/>
            <p:cNvSpPr/>
            <p:nvPr/>
          </p:nvSpPr>
          <p:spPr>
            <a:xfrm>
              <a:off x="583341" y="3842218"/>
              <a:ext cx="394862" cy="787625"/>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71" name="Curved Right Arrow 70"/>
            <p:cNvSpPr/>
            <p:nvPr/>
          </p:nvSpPr>
          <p:spPr>
            <a:xfrm>
              <a:off x="580464" y="4588995"/>
              <a:ext cx="394862" cy="690371"/>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74" name="Curved Right Arrow 73"/>
            <p:cNvSpPr/>
            <p:nvPr/>
          </p:nvSpPr>
          <p:spPr>
            <a:xfrm rot="10800000">
              <a:off x="1826801" y="3791680"/>
              <a:ext cx="394862" cy="787625"/>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75" name="Curved Right Arrow 74"/>
            <p:cNvSpPr/>
            <p:nvPr/>
          </p:nvSpPr>
          <p:spPr>
            <a:xfrm rot="10800000">
              <a:off x="1823924" y="4538457"/>
              <a:ext cx="394862" cy="690371"/>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grpSp>
      <p:grpSp>
        <p:nvGrpSpPr>
          <p:cNvPr id="85" name="Group 84"/>
          <p:cNvGrpSpPr/>
          <p:nvPr/>
        </p:nvGrpSpPr>
        <p:grpSpPr>
          <a:xfrm>
            <a:off x="4791113" y="2100744"/>
            <a:ext cx="2361108" cy="4085874"/>
            <a:chOff x="3508071" y="2197472"/>
            <a:chExt cx="1771292" cy="4085874"/>
          </a:xfrm>
        </p:grpSpPr>
        <p:sp>
          <p:nvSpPr>
            <p:cNvPr id="9" name="Rounded Rectangle 8"/>
            <p:cNvSpPr/>
            <p:nvPr/>
          </p:nvSpPr>
          <p:spPr>
            <a:xfrm>
              <a:off x="3911017" y="2970654"/>
              <a:ext cx="839972" cy="308345"/>
            </a:xfrm>
            <a:prstGeom prst="roundRect">
              <a:avLst/>
            </a:prstGeom>
            <a:solidFill>
              <a:schemeClr val="accent6">
                <a:lumMod val="50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r>
                <a:rPr lang="en-US" sz="1600" dirty="0"/>
                <a:t>Network</a:t>
              </a:r>
            </a:p>
          </p:txBody>
        </p:sp>
        <p:sp>
          <p:nvSpPr>
            <p:cNvPr id="19" name="Rounded Rectangle 18"/>
            <p:cNvSpPr/>
            <p:nvPr/>
          </p:nvSpPr>
          <p:spPr>
            <a:xfrm>
              <a:off x="3911017" y="4434823"/>
              <a:ext cx="839972" cy="308345"/>
            </a:xfrm>
            <a:prstGeom prst="roundRect">
              <a:avLst/>
            </a:prstGeom>
            <a:solidFill>
              <a:schemeClr val="tx2"/>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r>
                <a:rPr lang="en-US" sz="1600" dirty="0">
                  <a:solidFill>
                    <a:schemeClr val="tx1"/>
                  </a:solidFill>
                </a:rPr>
                <a:t>RAID</a:t>
              </a:r>
            </a:p>
          </p:txBody>
        </p:sp>
        <p:sp>
          <p:nvSpPr>
            <p:cNvPr id="20" name="Rounded Rectangle 19"/>
            <p:cNvSpPr/>
            <p:nvPr/>
          </p:nvSpPr>
          <p:spPr>
            <a:xfrm>
              <a:off x="3911017" y="5037804"/>
              <a:ext cx="839972" cy="308345"/>
            </a:xfrm>
            <a:prstGeom prst="roundRect">
              <a:avLst/>
            </a:prstGeom>
            <a:solidFill>
              <a:schemeClr val="accent4"/>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r>
                <a:rPr lang="en-US" sz="1600" dirty="0">
                  <a:solidFill>
                    <a:schemeClr val="tx1"/>
                  </a:solidFill>
                </a:rPr>
                <a:t>Storage</a:t>
              </a:r>
            </a:p>
          </p:txBody>
        </p:sp>
        <p:sp>
          <p:nvSpPr>
            <p:cNvPr id="25" name="TextBox 24"/>
            <p:cNvSpPr txBox="1"/>
            <p:nvPr/>
          </p:nvSpPr>
          <p:spPr>
            <a:xfrm>
              <a:off x="3873803" y="2197472"/>
              <a:ext cx="914400" cy="384543"/>
            </a:xfrm>
            <a:prstGeom prst="rect">
              <a:avLst/>
            </a:prstGeom>
            <a:solidFill>
              <a:schemeClr val="bg1">
                <a:lumMod val="85000"/>
              </a:schemeClr>
            </a:solidFill>
            <a:ln>
              <a:solidFill>
                <a:schemeClr val="bg1">
                  <a:lumMod val="50000"/>
                </a:schemeClr>
              </a:solidFill>
            </a:ln>
          </p:spPr>
          <p:txBody>
            <a:bodyPr vert="horz" wrap="none" lIns="91440" tIns="45720" rIns="91440" bIns="45720" rtlCol="0" anchor="ctr" anchorCtr="0">
              <a:noAutofit/>
            </a:bodyPr>
            <a:lstStyle/>
            <a:p>
              <a:pPr algn="ctr">
                <a:lnSpc>
                  <a:spcPct val="95000"/>
                </a:lnSpc>
              </a:pPr>
              <a:r>
                <a:rPr lang="en-US" sz="2400" b="1" dirty="0">
                  <a:solidFill>
                    <a:schemeClr val="accent1"/>
                  </a:solidFill>
                </a:rPr>
                <a:t>8.3</a:t>
              </a:r>
            </a:p>
          </p:txBody>
        </p:sp>
        <p:pic>
          <p:nvPicPr>
            <p:cNvPr id="27" name="image68.png" descr="Flash-Drive.png"/>
            <p:cNvPicPr>
              <a:picLocks noChangeAspect="1"/>
            </p:cNvPicPr>
            <p:nvPr/>
          </p:nvPicPr>
          <p:blipFill>
            <a:blip r:embed="rId3">
              <a:extLst/>
            </a:blip>
            <a:stretch>
              <a:fillRect/>
            </a:stretch>
          </p:blipFill>
          <p:spPr>
            <a:xfrm>
              <a:off x="4102403" y="5737003"/>
              <a:ext cx="457201" cy="546343"/>
            </a:xfrm>
            <a:prstGeom prst="rect">
              <a:avLst/>
            </a:prstGeom>
            <a:ln w="12700">
              <a:miter lim="400000"/>
            </a:ln>
          </p:spPr>
        </p:pic>
        <p:grpSp>
          <p:nvGrpSpPr>
            <p:cNvPr id="33" name="Group 32"/>
            <p:cNvGrpSpPr/>
            <p:nvPr/>
          </p:nvGrpSpPr>
          <p:grpSpPr>
            <a:xfrm>
              <a:off x="4196321" y="2655412"/>
              <a:ext cx="269363" cy="308357"/>
              <a:chOff x="1073892" y="2489777"/>
              <a:chExt cx="269363" cy="308357"/>
            </a:xfrm>
          </p:grpSpPr>
          <p:cxnSp>
            <p:nvCxnSpPr>
              <p:cNvPr id="34" name="Straight Arrow Connector 33"/>
              <p:cNvCxnSpPr/>
              <p:nvPr/>
            </p:nvCxnSpPr>
            <p:spPr>
              <a:xfrm>
                <a:off x="1073892"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1343255"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908005" y="3512287"/>
              <a:ext cx="839972" cy="627322"/>
              <a:chOff x="978203" y="3512287"/>
              <a:chExt cx="839972" cy="627322"/>
            </a:xfrm>
          </p:grpSpPr>
          <p:sp>
            <p:nvSpPr>
              <p:cNvPr id="47" name="Rounded Rectangle 46"/>
              <p:cNvSpPr/>
              <p:nvPr/>
            </p:nvSpPr>
            <p:spPr>
              <a:xfrm>
                <a:off x="978203" y="3512287"/>
                <a:ext cx="839972" cy="627322"/>
              </a:xfrm>
              <a:prstGeom prst="roundRect">
                <a:avLst/>
              </a:prstGeom>
              <a:solidFill>
                <a:schemeClr val="accent1">
                  <a:lumMod val="7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t" anchorCtr="0"/>
              <a:lstStyle/>
              <a:p>
                <a:pPr algn="ctr">
                  <a:lnSpc>
                    <a:spcPct val="95000"/>
                  </a:lnSpc>
                </a:pPr>
                <a:r>
                  <a:rPr lang="en-US" sz="1600" dirty="0"/>
                  <a:t>WAFL</a:t>
                </a:r>
              </a:p>
            </p:txBody>
          </p:sp>
          <p:sp>
            <p:nvSpPr>
              <p:cNvPr id="48" name="Curved Right Arrow 47"/>
              <p:cNvSpPr>
                <a:spLocks noChangeAspect="1"/>
              </p:cNvSpPr>
              <p:nvPr/>
            </p:nvSpPr>
            <p:spPr>
              <a:xfrm>
                <a:off x="1154451" y="3846601"/>
                <a:ext cx="219456" cy="262532"/>
              </a:xfrm>
              <a:prstGeom prst="curvedRightArrow">
                <a:avLst/>
              </a:prstGeom>
              <a:solidFill>
                <a:schemeClr val="bg1">
                  <a:lumMod val="8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49" name="Curved Right Arrow 48"/>
              <p:cNvSpPr>
                <a:spLocks noChangeAspect="1"/>
              </p:cNvSpPr>
              <p:nvPr/>
            </p:nvSpPr>
            <p:spPr>
              <a:xfrm rot="10800000">
                <a:off x="1401946" y="3817341"/>
                <a:ext cx="219456" cy="262532"/>
              </a:xfrm>
              <a:prstGeom prst="curvedRightArrow">
                <a:avLst/>
              </a:prstGeom>
              <a:solidFill>
                <a:schemeClr val="bg1">
                  <a:lumMod val="8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grpSp>
        <p:grpSp>
          <p:nvGrpSpPr>
            <p:cNvPr id="57" name="Group 56"/>
            <p:cNvGrpSpPr/>
            <p:nvPr/>
          </p:nvGrpSpPr>
          <p:grpSpPr>
            <a:xfrm>
              <a:off x="4193309" y="5387879"/>
              <a:ext cx="269363" cy="308357"/>
              <a:chOff x="1073892" y="2489777"/>
              <a:chExt cx="269363" cy="308357"/>
            </a:xfrm>
          </p:grpSpPr>
          <p:cxnSp>
            <p:nvCxnSpPr>
              <p:cNvPr id="58" name="Straight Arrow Connector 57"/>
              <p:cNvCxnSpPr/>
              <p:nvPr/>
            </p:nvCxnSpPr>
            <p:spPr>
              <a:xfrm>
                <a:off x="1073892"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a:off x="1343255"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8" name="Curved Right Arrow 67"/>
            <p:cNvSpPr/>
            <p:nvPr/>
          </p:nvSpPr>
          <p:spPr>
            <a:xfrm>
              <a:off x="3508071" y="3060313"/>
              <a:ext cx="394862" cy="787625"/>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72" name="Curved Right Arrow 71"/>
            <p:cNvSpPr/>
            <p:nvPr/>
          </p:nvSpPr>
          <p:spPr>
            <a:xfrm>
              <a:off x="3512546" y="3846601"/>
              <a:ext cx="394862" cy="787625"/>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73" name="Curved Right Arrow 72"/>
            <p:cNvSpPr/>
            <p:nvPr/>
          </p:nvSpPr>
          <p:spPr>
            <a:xfrm>
              <a:off x="3519194" y="4593378"/>
              <a:ext cx="394862" cy="690371"/>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76" name="Curved Right Arrow 75"/>
            <p:cNvSpPr/>
            <p:nvPr/>
          </p:nvSpPr>
          <p:spPr>
            <a:xfrm rot="10800000">
              <a:off x="4753664" y="4544801"/>
              <a:ext cx="394862" cy="690371"/>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77" name="Curved Right Arrow 76"/>
            <p:cNvSpPr/>
            <p:nvPr/>
          </p:nvSpPr>
          <p:spPr>
            <a:xfrm rot="10800000">
              <a:off x="4745038" y="3797127"/>
              <a:ext cx="394862" cy="787625"/>
            </a:xfrm>
            <a:prstGeom prst="curvedRightArrow">
              <a:avLst/>
            </a:prstGeom>
            <a:solidFill>
              <a:srgbClr val="D9D9D9"/>
            </a:solid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78" name="Curved Right Arrow 77"/>
            <p:cNvSpPr/>
            <p:nvPr/>
          </p:nvSpPr>
          <p:spPr>
            <a:xfrm rot="10800000">
              <a:off x="4747974" y="2972588"/>
              <a:ext cx="531389" cy="1620789"/>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grpSp>
      <p:grpSp>
        <p:nvGrpSpPr>
          <p:cNvPr id="86" name="Group 85"/>
          <p:cNvGrpSpPr/>
          <p:nvPr/>
        </p:nvGrpSpPr>
        <p:grpSpPr>
          <a:xfrm>
            <a:off x="8253483" y="2096662"/>
            <a:ext cx="2869450" cy="4101607"/>
            <a:chOff x="6105525" y="2193390"/>
            <a:chExt cx="2152648" cy="4101607"/>
          </a:xfrm>
        </p:grpSpPr>
        <p:sp>
          <p:nvSpPr>
            <p:cNvPr id="10" name="Rounded Rectangle 9"/>
            <p:cNvSpPr/>
            <p:nvPr/>
          </p:nvSpPr>
          <p:spPr>
            <a:xfrm>
              <a:off x="6660406" y="2970654"/>
              <a:ext cx="839972" cy="308345"/>
            </a:xfrm>
            <a:prstGeom prst="roundRect">
              <a:avLst/>
            </a:prstGeom>
            <a:solidFill>
              <a:schemeClr val="accent6">
                <a:lumMod val="50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r>
                <a:rPr lang="en-US" sz="1600" dirty="0"/>
                <a:t>Network</a:t>
              </a:r>
            </a:p>
          </p:txBody>
        </p:sp>
        <p:sp>
          <p:nvSpPr>
            <p:cNvPr id="21" name="Rounded Rectangle 20"/>
            <p:cNvSpPr/>
            <p:nvPr/>
          </p:nvSpPr>
          <p:spPr>
            <a:xfrm>
              <a:off x="6660406" y="4434823"/>
              <a:ext cx="839972" cy="308345"/>
            </a:xfrm>
            <a:prstGeom prst="roundRect">
              <a:avLst/>
            </a:prstGeom>
            <a:solidFill>
              <a:schemeClr val="tx2"/>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r>
                <a:rPr lang="en-US" sz="1600" dirty="0">
                  <a:solidFill>
                    <a:schemeClr val="tx1"/>
                  </a:solidFill>
                </a:rPr>
                <a:t>RAID</a:t>
              </a:r>
            </a:p>
          </p:txBody>
        </p:sp>
        <p:sp>
          <p:nvSpPr>
            <p:cNvPr id="22" name="Rounded Rectangle 21"/>
            <p:cNvSpPr/>
            <p:nvPr/>
          </p:nvSpPr>
          <p:spPr>
            <a:xfrm>
              <a:off x="6660406" y="5037804"/>
              <a:ext cx="839972" cy="308345"/>
            </a:xfrm>
            <a:prstGeom prst="roundRect">
              <a:avLst/>
            </a:prstGeom>
            <a:solidFill>
              <a:schemeClr val="accent4"/>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r>
                <a:rPr lang="en-US" sz="1600" dirty="0">
                  <a:solidFill>
                    <a:schemeClr val="tx1"/>
                  </a:solidFill>
                </a:rPr>
                <a:t>Storage</a:t>
              </a:r>
            </a:p>
          </p:txBody>
        </p:sp>
        <p:sp>
          <p:nvSpPr>
            <p:cNvPr id="26" name="TextBox 25"/>
            <p:cNvSpPr txBox="1"/>
            <p:nvPr/>
          </p:nvSpPr>
          <p:spPr>
            <a:xfrm>
              <a:off x="6623192" y="2193390"/>
              <a:ext cx="914400" cy="384543"/>
            </a:xfrm>
            <a:prstGeom prst="rect">
              <a:avLst/>
            </a:prstGeom>
            <a:solidFill>
              <a:schemeClr val="bg1">
                <a:lumMod val="85000"/>
              </a:schemeClr>
            </a:solidFill>
            <a:ln>
              <a:solidFill>
                <a:schemeClr val="bg1">
                  <a:lumMod val="50000"/>
                </a:schemeClr>
              </a:solidFill>
            </a:ln>
          </p:spPr>
          <p:txBody>
            <a:bodyPr vert="horz" wrap="none" lIns="91440" tIns="45720" rIns="91440" bIns="45720" rtlCol="0" anchor="ctr" anchorCtr="0">
              <a:noAutofit/>
            </a:bodyPr>
            <a:lstStyle/>
            <a:p>
              <a:pPr algn="ctr">
                <a:lnSpc>
                  <a:spcPct val="95000"/>
                </a:lnSpc>
              </a:pPr>
              <a:r>
                <a:rPr lang="en-US" sz="2400" b="1" dirty="0">
                  <a:solidFill>
                    <a:schemeClr val="accent1"/>
                  </a:solidFill>
                </a:rPr>
                <a:t>8.3.1</a:t>
              </a:r>
            </a:p>
          </p:txBody>
        </p:sp>
        <p:pic>
          <p:nvPicPr>
            <p:cNvPr id="28" name="image68.png" descr="Flash-Drive.png"/>
            <p:cNvPicPr>
              <a:picLocks noChangeAspect="1"/>
            </p:cNvPicPr>
            <p:nvPr/>
          </p:nvPicPr>
          <p:blipFill>
            <a:blip r:embed="rId3">
              <a:extLst/>
            </a:blip>
            <a:stretch>
              <a:fillRect/>
            </a:stretch>
          </p:blipFill>
          <p:spPr>
            <a:xfrm>
              <a:off x="6851792" y="5737003"/>
              <a:ext cx="457201" cy="557994"/>
            </a:xfrm>
            <a:prstGeom prst="rect">
              <a:avLst/>
            </a:prstGeom>
            <a:ln w="12700">
              <a:miter lim="400000"/>
            </a:ln>
          </p:spPr>
        </p:pic>
        <p:grpSp>
          <p:nvGrpSpPr>
            <p:cNvPr id="36" name="Group 35"/>
            <p:cNvGrpSpPr/>
            <p:nvPr/>
          </p:nvGrpSpPr>
          <p:grpSpPr>
            <a:xfrm>
              <a:off x="6935962" y="2655412"/>
              <a:ext cx="269363" cy="308357"/>
              <a:chOff x="1073892" y="2489777"/>
              <a:chExt cx="269363" cy="308357"/>
            </a:xfrm>
          </p:grpSpPr>
          <p:cxnSp>
            <p:nvCxnSpPr>
              <p:cNvPr id="37" name="Straight Arrow Connector 36"/>
              <p:cNvCxnSpPr/>
              <p:nvPr/>
            </p:nvCxnSpPr>
            <p:spPr>
              <a:xfrm>
                <a:off x="1073892"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1343255"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6652090" y="3515688"/>
              <a:ext cx="839972" cy="627322"/>
              <a:chOff x="978203" y="3512287"/>
              <a:chExt cx="839972" cy="627322"/>
            </a:xfrm>
          </p:grpSpPr>
          <p:sp>
            <p:nvSpPr>
              <p:cNvPr id="51" name="Rounded Rectangle 50"/>
              <p:cNvSpPr/>
              <p:nvPr/>
            </p:nvSpPr>
            <p:spPr>
              <a:xfrm>
                <a:off x="978203" y="3512287"/>
                <a:ext cx="839972" cy="627322"/>
              </a:xfrm>
              <a:prstGeom prst="roundRect">
                <a:avLst/>
              </a:prstGeom>
              <a:solidFill>
                <a:srgbClr val="004D94"/>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t" anchorCtr="0"/>
              <a:lstStyle/>
              <a:p>
                <a:pPr algn="ctr">
                  <a:lnSpc>
                    <a:spcPct val="95000"/>
                  </a:lnSpc>
                </a:pPr>
                <a:r>
                  <a:rPr lang="en-US" sz="1600" dirty="0"/>
                  <a:t>WAFL</a:t>
                </a:r>
              </a:p>
            </p:txBody>
          </p:sp>
          <p:sp>
            <p:nvSpPr>
              <p:cNvPr id="52" name="Curved Right Arrow 51"/>
              <p:cNvSpPr>
                <a:spLocks noChangeAspect="1"/>
              </p:cNvSpPr>
              <p:nvPr/>
            </p:nvSpPr>
            <p:spPr>
              <a:xfrm>
                <a:off x="1154451" y="3846601"/>
                <a:ext cx="219456" cy="262532"/>
              </a:xfrm>
              <a:prstGeom prst="curvedRightArrow">
                <a:avLst/>
              </a:prstGeom>
              <a:solidFill>
                <a:schemeClr val="bg1">
                  <a:lumMod val="8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53" name="Curved Right Arrow 52"/>
              <p:cNvSpPr>
                <a:spLocks noChangeAspect="1"/>
              </p:cNvSpPr>
              <p:nvPr/>
            </p:nvSpPr>
            <p:spPr>
              <a:xfrm rot="10800000">
                <a:off x="1401946" y="3817341"/>
                <a:ext cx="219456" cy="262532"/>
              </a:xfrm>
              <a:prstGeom prst="curvedRightArrow">
                <a:avLst/>
              </a:prstGeom>
              <a:solidFill>
                <a:schemeClr val="bg1">
                  <a:lumMod val="8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grpSp>
        <p:grpSp>
          <p:nvGrpSpPr>
            <p:cNvPr id="60" name="Group 59"/>
            <p:cNvGrpSpPr/>
            <p:nvPr/>
          </p:nvGrpSpPr>
          <p:grpSpPr>
            <a:xfrm>
              <a:off x="6953254" y="5387879"/>
              <a:ext cx="269363" cy="308357"/>
              <a:chOff x="1073892" y="2489777"/>
              <a:chExt cx="269363" cy="308357"/>
            </a:xfrm>
          </p:grpSpPr>
          <p:cxnSp>
            <p:nvCxnSpPr>
              <p:cNvPr id="61" name="Straight Arrow Connector 60"/>
              <p:cNvCxnSpPr/>
              <p:nvPr/>
            </p:nvCxnSpPr>
            <p:spPr>
              <a:xfrm>
                <a:off x="1073892"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1343255" y="2489777"/>
                <a:ext cx="0" cy="308357"/>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9" name="Curved Right Arrow 68"/>
            <p:cNvSpPr/>
            <p:nvPr/>
          </p:nvSpPr>
          <p:spPr>
            <a:xfrm>
              <a:off x="6265544" y="3055703"/>
              <a:ext cx="394862" cy="787625"/>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79" name="Curved Right Arrow 78"/>
            <p:cNvSpPr/>
            <p:nvPr/>
          </p:nvSpPr>
          <p:spPr>
            <a:xfrm>
              <a:off x="6105525" y="3866867"/>
              <a:ext cx="546565" cy="1454981"/>
            </a:xfrm>
            <a:prstGeom prst="curvedRightArrow">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81" name="Up-Down Arrow 80"/>
            <p:cNvSpPr/>
            <p:nvPr/>
          </p:nvSpPr>
          <p:spPr>
            <a:xfrm>
              <a:off x="6935962" y="4131584"/>
              <a:ext cx="249598" cy="322289"/>
            </a:xfrm>
            <a:prstGeom prst="upDownArrow">
              <a:avLst>
                <a:gd name="adj1" fmla="val 50000"/>
                <a:gd name="adj2" fmla="val 43191"/>
              </a:avLst>
            </a:prstGeom>
            <a:solidFill>
              <a:schemeClr val="bg1">
                <a:lumMod val="8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p>
          </p:txBody>
        </p:sp>
        <p:sp>
          <p:nvSpPr>
            <p:cNvPr id="82" name="Curved Right Arrow 81"/>
            <p:cNvSpPr/>
            <p:nvPr/>
          </p:nvSpPr>
          <p:spPr>
            <a:xfrm rot="10800000">
              <a:off x="7505700" y="3811194"/>
              <a:ext cx="546565" cy="1450598"/>
            </a:xfrm>
            <a:prstGeom prst="curvedRightArrow">
              <a:avLst/>
            </a:prstGeom>
            <a:solidFill>
              <a:srgbClr val="D9D9D9"/>
            </a:solid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sp>
          <p:nvSpPr>
            <p:cNvPr id="83" name="Curved Right Arrow 82"/>
            <p:cNvSpPr/>
            <p:nvPr/>
          </p:nvSpPr>
          <p:spPr>
            <a:xfrm rot="10800000">
              <a:off x="7505697" y="2943350"/>
              <a:ext cx="752476" cy="2318441"/>
            </a:xfrm>
            <a:prstGeom prst="curvedRightArrow">
              <a:avLst>
                <a:gd name="adj1" fmla="val 25000"/>
                <a:gd name="adj2" fmla="val 48724"/>
                <a:gd name="adj3" fmla="val 25000"/>
              </a:avLst>
            </a:prstGeom>
            <a:solidFill>
              <a:schemeClr val="bg1">
                <a:lumMod val="65000"/>
              </a:schemeClr>
            </a:solidFill>
            <a:ln w="12700">
              <a:gradFill>
                <a:gsLst>
                  <a:gs pos="0">
                    <a:schemeClr val="bg1">
                      <a:alpha val="90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rtlCol="0" anchor="ctr"/>
            <a:lstStyle/>
            <a:p>
              <a:pPr algn="ctr">
                <a:lnSpc>
                  <a:spcPct val="95000"/>
                </a:lnSpc>
              </a:pPr>
              <a:endParaRPr lang="en-US" sz="1400" dirty="0" err="1">
                <a:solidFill>
                  <a:schemeClr val="tx1"/>
                </a:solidFill>
              </a:endParaRPr>
            </a:p>
          </p:txBody>
        </p:sp>
      </p:grpSp>
    </p:spTree>
    <p:extLst>
      <p:ext uri="{BB962C8B-B14F-4D97-AF65-F5344CB8AC3E}">
        <p14:creationId xmlns:p14="http://schemas.microsoft.com/office/powerpoint/2010/main" val="285413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p:txBody>
          <a:bodyPr/>
          <a:lstStyle/>
          <a:p>
            <a:r>
              <a:rPr lang="en-US" dirty="0" smtClean="0"/>
              <a:t>How Does WAFL Use Many Cores?</a:t>
            </a:r>
          </a:p>
        </p:txBody>
      </p:sp>
      <p:sp>
        <p:nvSpPr>
          <p:cNvPr id="4" name="Title 3"/>
          <p:cNvSpPr>
            <a:spLocks noGrp="1"/>
          </p:cNvSpPr>
          <p:nvPr>
            <p:ph type="title"/>
          </p:nvPr>
        </p:nvSpPr>
        <p:spPr/>
        <p:txBody>
          <a:bodyPr/>
          <a:lstStyle/>
          <a:p>
            <a:r>
              <a:rPr lang="en-US" dirty="0" smtClean="0"/>
              <a:t>WAFL Parallelization With </a:t>
            </a:r>
            <a:r>
              <a:rPr lang="en-US" dirty="0" err="1" smtClean="0"/>
              <a:t>Waffinity</a:t>
            </a:r>
            <a:endParaRPr lang="en-US" dirty="0"/>
          </a:p>
        </p:txBody>
      </p:sp>
      <p:sp>
        <p:nvSpPr>
          <p:cNvPr id="2" name="Slide Number Placeholder 1"/>
          <p:cNvSpPr>
            <a:spLocks noGrp="1"/>
          </p:cNvSpPr>
          <p:nvPr>
            <p:ph type="sldNum" sz="quarter" idx="4"/>
          </p:nvPr>
        </p:nvSpPr>
        <p:spPr/>
        <p:txBody>
          <a:bodyPr/>
          <a:lstStyle/>
          <a:p>
            <a:fld id="{B071A5F3-A4FF-4CEE-8215-C08835B585C1}" type="slidenum">
              <a:rPr lang="en-US" smtClean="0"/>
              <a:pPr/>
              <a:t>21</a:t>
            </a:fld>
            <a:endParaRPr lang="en-US" dirty="0"/>
          </a:p>
        </p:txBody>
      </p:sp>
      <p:sp>
        <p:nvSpPr>
          <p:cNvPr id="7" name="Footer Placeholder 6"/>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1291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r>
              <a:rPr lang="en-US" dirty="0" smtClean="0"/>
              <a:t>Data ONTAP schedules threads to run on cores</a:t>
            </a:r>
          </a:p>
          <a:p>
            <a:pPr lvl="1"/>
            <a:r>
              <a:rPr lang="en-US" dirty="0" smtClean="0"/>
              <a:t>Optimized by the kernel scheduler and varies per release and hardware model</a:t>
            </a:r>
          </a:p>
          <a:p>
            <a:pPr lvl="1"/>
            <a:r>
              <a:rPr lang="en-US" dirty="0" smtClean="0"/>
              <a:t>Don’t look at per physical core utilization!</a:t>
            </a:r>
          </a:p>
          <a:p>
            <a:r>
              <a:rPr lang="en-US" dirty="0" smtClean="0"/>
              <a:t>Any work done by Data ONTAP must be tagged to run in a specific domain</a:t>
            </a:r>
          </a:p>
          <a:p>
            <a:pPr lvl="1"/>
            <a:r>
              <a:rPr lang="en-US" dirty="0" smtClean="0"/>
              <a:t>Example: </a:t>
            </a:r>
            <a:r>
              <a:rPr lang="en-US" dirty="0" err="1" smtClean="0"/>
              <a:t>RAID_Ex</a:t>
            </a:r>
            <a:r>
              <a:rPr lang="en-US" dirty="0" smtClean="0"/>
              <a:t> is RAID, </a:t>
            </a:r>
            <a:r>
              <a:rPr lang="en-US" dirty="0" err="1" smtClean="0"/>
              <a:t>Nwk_Exmpt</a:t>
            </a:r>
            <a:r>
              <a:rPr lang="en-US" dirty="0" smtClean="0"/>
              <a:t> is IP and NFS work, Kahuna is serial WAFL, </a:t>
            </a:r>
            <a:r>
              <a:rPr lang="en-US" dirty="0" err="1" smtClean="0"/>
              <a:t>WAFL_Ex</a:t>
            </a:r>
            <a:r>
              <a:rPr lang="en-US" dirty="0" smtClean="0"/>
              <a:t> is parallelized WAFL, </a:t>
            </a:r>
            <a:r>
              <a:rPr lang="en-US" dirty="0" err="1" smtClean="0"/>
              <a:t>etc</a:t>
            </a:r>
            <a:endParaRPr lang="en-US" dirty="0" smtClean="0"/>
          </a:p>
          <a:p>
            <a:r>
              <a:rPr lang="en-US" dirty="0" smtClean="0"/>
              <a:t>Each domain has rules about their level of concurrency (simultaneous active cores)</a:t>
            </a:r>
          </a:p>
          <a:p>
            <a:r>
              <a:rPr lang="en-US" dirty="0" smtClean="0"/>
              <a:t>In the case of WAFL, only Kahuna or </a:t>
            </a:r>
            <a:r>
              <a:rPr lang="en-US" dirty="0" err="1" smtClean="0"/>
              <a:t>WAFL_Ex</a:t>
            </a:r>
            <a:r>
              <a:rPr lang="en-US" dirty="0" smtClean="0"/>
              <a:t> can be active simultaneously</a:t>
            </a:r>
          </a:p>
          <a:p>
            <a:r>
              <a:rPr lang="en-US" dirty="0" smtClean="0"/>
              <a:t>For more details see </a:t>
            </a:r>
            <a:r>
              <a:rPr lang="en-US" dirty="0" smtClean="0">
                <a:hlinkClick r:id="rId2"/>
              </a:rPr>
              <a:t>KB3014084</a:t>
            </a:r>
            <a:r>
              <a:rPr lang="en-US" dirty="0" smtClean="0"/>
              <a:t> “FAQ: CPU Utilization in Data ONTAP: Scheduling </a:t>
            </a:r>
            <a:br>
              <a:rPr lang="en-US" dirty="0" smtClean="0"/>
            </a:br>
            <a:r>
              <a:rPr lang="en-US" dirty="0" smtClean="0"/>
              <a:t>and Monitoring”</a:t>
            </a:r>
          </a:p>
          <a:p>
            <a:r>
              <a:rPr lang="en-US" dirty="0" smtClean="0"/>
              <a:t>Now we will dive into WAFL parallelization</a:t>
            </a:r>
            <a:endParaRPr lang="en-US" dirty="0"/>
          </a:p>
        </p:txBody>
      </p:sp>
      <p:sp>
        <p:nvSpPr>
          <p:cNvPr id="6" name="Title 5"/>
          <p:cNvSpPr>
            <a:spLocks noGrp="1"/>
          </p:cNvSpPr>
          <p:nvPr>
            <p:ph type="title"/>
          </p:nvPr>
        </p:nvSpPr>
        <p:spPr/>
        <p:txBody>
          <a:bodyPr/>
          <a:lstStyle/>
          <a:p>
            <a:r>
              <a:rPr lang="en-US" dirty="0" smtClean="0"/>
              <a:t>Data ONTAP and Multiple Cores</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22</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8" name="Text Placeholder 7"/>
          <p:cNvSpPr>
            <a:spLocks noGrp="1"/>
          </p:cNvSpPr>
          <p:nvPr>
            <p:ph type="body" idx="11"/>
          </p:nvPr>
        </p:nvSpPr>
        <p:spPr/>
        <p:txBody>
          <a:bodyPr/>
          <a:lstStyle/>
          <a:p>
            <a:r>
              <a:rPr lang="en-US" smtClean="0"/>
              <a:t>Take a step back for context…</a:t>
            </a:r>
            <a:endParaRPr lang="en-US" dirty="0"/>
          </a:p>
        </p:txBody>
      </p:sp>
    </p:spTree>
    <p:extLst>
      <p:ext uri="{BB962C8B-B14F-4D97-AF65-F5344CB8AC3E}">
        <p14:creationId xmlns:p14="http://schemas.microsoft.com/office/powerpoint/2010/main" val="363343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a:t>An affinity is a WAFL work queue</a:t>
            </a:r>
          </a:p>
          <a:p>
            <a:pPr lvl="1"/>
            <a:r>
              <a:rPr lang="en-US" dirty="0"/>
              <a:t>Analogous to Data ONTAP’s CPU domains for total system work</a:t>
            </a:r>
          </a:p>
          <a:p>
            <a:pPr lvl="1"/>
            <a:r>
              <a:rPr lang="en-US" dirty="0"/>
              <a:t>Allows concurrent messages to be processed in a safe manner</a:t>
            </a:r>
          </a:p>
          <a:p>
            <a:pPr lvl="1"/>
            <a:endParaRPr lang="en-US" dirty="0"/>
          </a:p>
          <a:p>
            <a:r>
              <a:rPr lang="en-US" dirty="0"/>
              <a:t>Each message is set to run in an affinity</a:t>
            </a:r>
          </a:p>
          <a:p>
            <a:pPr lvl="1"/>
            <a:r>
              <a:rPr lang="en-US" dirty="0"/>
              <a:t>A given message type might run in different affinities depending on the data structures accessed</a:t>
            </a:r>
          </a:p>
          <a:p>
            <a:pPr lvl="1"/>
            <a:r>
              <a:rPr lang="en-US" dirty="0"/>
              <a:t>May change with new Data ONTAP releases</a:t>
            </a:r>
          </a:p>
          <a:p>
            <a:pPr lvl="1"/>
            <a:endParaRPr lang="en-US" dirty="0"/>
          </a:p>
          <a:p>
            <a:r>
              <a:rPr lang="en-US" dirty="0"/>
              <a:t>An affinity hierarchy defines the rules about which affinities can run concurrently</a:t>
            </a:r>
          </a:p>
          <a:p>
            <a:pPr lvl="1"/>
            <a:r>
              <a:rPr lang="en-US" dirty="0"/>
              <a:t>At any point in time many affinities are likely active on CPU</a:t>
            </a:r>
          </a:p>
          <a:p>
            <a:pPr marL="0" indent="0">
              <a:buNone/>
            </a:pPr>
            <a:endParaRPr lang="en-US" b="1" dirty="0" smtClean="0">
              <a:solidFill>
                <a:schemeClr val="accent1"/>
              </a:solidFill>
            </a:endParaRPr>
          </a:p>
        </p:txBody>
      </p:sp>
      <p:sp>
        <p:nvSpPr>
          <p:cNvPr id="7" name="Title 6"/>
          <p:cNvSpPr>
            <a:spLocks noGrp="1"/>
          </p:cNvSpPr>
          <p:nvPr>
            <p:ph type="title"/>
          </p:nvPr>
        </p:nvSpPr>
        <p:spPr/>
        <p:txBody>
          <a:bodyPr/>
          <a:lstStyle/>
          <a:p>
            <a:r>
              <a:rPr lang="en-US" dirty="0" smtClean="0"/>
              <a:t>WAFL Parallelization With Affinities, aka </a:t>
            </a:r>
            <a:r>
              <a:rPr lang="en-US" dirty="0" err="1" smtClean="0"/>
              <a:t>Waffinity</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23</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44421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54" name="Rectangle 9253"/>
          <p:cNvSpPr/>
          <p:nvPr/>
        </p:nvSpPr>
        <p:spPr bwMode="auto">
          <a:xfrm>
            <a:off x="792759" y="5559128"/>
            <a:ext cx="4133393"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algn="ctr">
              <a:lnSpc>
                <a:spcPct val="85000"/>
              </a:lnSpc>
            </a:pPr>
            <a:endParaRPr lang="en-US" sz="1600">
              <a:solidFill>
                <a:schemeClr val="lt1"/>
              </a:solidFill>
            </a:endParaRPr>
          </a:p>
        </p:txBody>
      </p:sp>
      <p:sp>
        <p:nvSpPr>
          <p:cNvPr id="9255" name="Rectangle 9254"/>
          <p:cNvSpPr/>
          <p:nvPr/>
        </p:nvSpPr>
        <p:spPr bwMode="auto">
          <a:xfrm>
            <a:off x="792759" y="1364356"/>
            <a:ext cx="4114800" cy="4191000"/>
          </a:xfrm>
          <a:prstGeom prst="rect">
            <a:avLst/>
          </a:prstGeom>
          <a:solidFill>
            <a:srgbClr val="92D05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sp>
        <p:nvSpPr>
          <p:cNvPr id="2" name="Rectangle 1"/>
          <p:cNvSpPr/>
          <p:nvPr/>
        </p:nvSpPr>
        <p:spPr bwMode="auto">
          <a:xfrm>
            <a:off x="792759" y="1364356"/>
            <a:ext cx="4805795" cy="4876800"/>
          </a:xfrm>
          <a:prstGeom prst="rect">
            <a:avLst/>
          </a:prstGeom>
          <a:noFill/>
          <a:ln w="19050" cap="flat" cmpd="sng" algn="ctr">
            <a:solidFill>
              <a:srgbClr val="616365"/>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cxnSp>
        <p:nvCxnSpPr>
          <p:cNvPr id="4" name="Straight Connector 3"/>
          <p:cNvCxnSpPr/>
          <p:nvPr/>
        </p:nvCxnSpPr>
        <p:spPr bwMode="auto">
          <a:xfrm>
            <a:off x="792759" y="5555356"/>
            <a:ext cx="4114800" cy="0"/>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8" name="Straight Connector 7"/>
          <p:cNvCxnSpPr/>
          <p:nvPr/>
        </p:nvCxnSpPr>
        <p:spPr bwMode="auto">
          <a:xfrm>
            <a:off x="792759" y="4869556"/>
            <a:ext cx="4114800" cy="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30" name="TextBox 29"/>
          <p:cNvSpPr txBox="1"/>
          <p:nvPr/>
        </p:nvSpPr>
        <p:spPr>
          <a:xfrm>
            <a:off x="1653669" y="5699753"/>
            <a:ext cx="2286000" cy="369332"/>
          </a:xfrm>
          <a:prstGeom prst="rect">
            <a:avLst/>
          </a:prstGeom>
          <a:noFill/>
        </p:spPr>
        <p:txBody>
          <a:bodyPr wrap="square" rtlCol="0">
            <a:spAutoFit/>
          </a:bodyPr>
          <a:lstStyle/>
          <a:p>
            <a:pPr algn="ctr">
              <a:buClr>
                <a:schemeClr val="accent2"/>
              </a:buClr>
            </a:pPr>
            <a:r>
              <a:rPr lang="en-US" dirty="0"/>
              <a:t>SERIAL</a:t>
            </a:r>
          </a:p>
        </p:txBody>
      </p:sp>
      <p:cxnSp>
        <p:nvCxnSpPr>
          <p:cNvPr id="31" name="Straight Connector 30"/>
          <p:cNvCxnSpPr/>
          <p:nvPr/>
        </p:nvCxnSpPr>
        <p:spPr bwMode="auto">
          <a:xfrm flipV="1">
            <a:off x="4907559" y="1364356"/>
            <a:ext cx="0" cy="350520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9216" name="TextBox 9215"/>
          <p:cNvSpPr txBox="1"/>
          <p:nvPr/>
        </p:nvSpPr>
        <p:spPr>
          <a:xfrm>
            <a:off x="2072769" y="5056965"/>
            <a:ext cx="1447800" cy="369332"/>
          </a:xfrm>
          <a:prstGeom prst="rect">
            <a:avLst/>
          </a:prstGeom>
          <a:noFill/>
        </p:spPr>
        <p:txBody>
          <a:bodyPr wrap="square" rtlCol="0">
            <a:spAutoFit/>
          </a:bodyPr>
          <a:lstStyle/>
          <a:p>
            <a:pPr algn="ctr">
              <a:buClr>
                <a:schemeClr val="accent2"/>
              </a:buClr>
            </a:pPr>
            <a:r>
              <a:rPr lang="en-US" dirty="0" smtClean="0"/>
              <a:t>AGGR</a:t>
            </a:r>
            <a:endParaRPr lang="en-US" dirty="0"/>
          </a:p>
        </p:txBody>
      </p:sp>
      <p:cxnSp>
        <p:nvCxnSpPr>
          <p:cNvPr id="9221" name="Straight Connector 9220"/>
          <p:cNvCxnSpPr/>
          <p:nvPr/>
        </p:nvCxnSpPr>
        <p:spPr bwMode="auto">
          <a:xfrm flipH="1">
            <a:off x="1511665" y="1364356"/>
            <a:ext cx="1155" cy="230229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9224" name="TextBox 9223"/>
          <p:cNvSpPr txBox="1"/>
          <p:nvPr/>
        </p:nvSpPr>
        <p:spPr>
          <a:xfrm rot="16200000">
            <a:off x="1015830" y="3776282"/>
            <a:ext cx="738664" cy="1019927"/>
          </a:xfrm>
          <a:prstGeom prst="rect">
            <a:avLst/>
          </a:prstGeom>
          <a:noFill/>
        </p:spPr>
        <p:txBody>
          <a:bodyPr vert="vert" wrap="square" rtlCol="0">
            <a:spAutoFit/>
          </a:bodyPr>
          <a:lstStyle/>
          <a:p>
            <a:pPr algn="ctr">
              <a:buClr>
                <a:schemeClr val="accent2"/>
              </a:buClr>
            </a:pPr>
            <a:r>
              <a:rPr lang="en-US" dirty="0"/>
              <a:t>AGGR</a:t>
            </a:r>
            <a:r>
              <a:rPr lang="en-US" dirty="0" smtClean="0"/>
              <a:t>_</a:t>
            </a:r>
          </a:p>
          <a:p>
            <a:pPr algn="ctr">
              <a:buClr>
                <a:schemeClr val="accent2"/>
              </a:buClr>
            </a:pPr>
            <a:r>
              <a:rPr lang="en-US" dirty="0" smtClean="0"/>
              <a:t>VBN</a:t>
            </a:r>
            <a:endParaRPr lang="en-US" dirty="0"/>
          </a:p>
        </p:txBody>
      </p:sp>
      <p:cxnSp>
        <p:nvCxnSpPr>
          <p:cNvPr id="9226" name="Straight Connector 9225"/>
          <p:cNvCxnSpPr/>
          <p:nvPr/>
        </p:nvCxnSpPr>
        <p:spPr bwMode="auto">
          <a:xfrm>
            <a:off x="1931293" y="4242648"/>
            <a:ext cx="2994859" cy="7065"/>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9230" name="Straight Connector 9229"/>
          <p:cNvCxnSpPr/>
          <p:nvPr/>
        </p:nvCxnSpPr>
        <p:spPr bwMode="auto">
          <a:xfrm flipH="1">
            <a:off x="3381026" y="1364356"/>
            <a:ext cx="2533" cy="2285999"/>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9233" name="TextBox 9232"/>
          <p:cNvSpPr txBox="1"/>
          <p:nvPr/>
        </p:nvSpPr>
        <p:spPr>
          <a:xfrm>
            <a:off x="2903764" y="4429172"/>
            <a:ext cx="914400" cy="369332"/>
          </a:xfrm>
          <a:prstGeom prst="rect">
            <a:avLst/>
          </a:prstGeom>
          <a:noFill/>
        </p:spPr>
        <p:txBody>
          <a:bodyPr wrap="square" rtlCol="0">
            <a:spAutoFit/>
          </a:bodyPr>
          <a:lstStyle/>
          <a:p>
            <a:pPr algn="ctr">
              <a:buClr>
                <a:schemeClr val="accent2"/>
              </a:buClr>
            </a:pPr>
            <a:r>
              <a:rPr lang="en-US" dirty="0" smtClean="0"/>
              <a:t>VOL</a:t>
            </a:r>
            <a:endParaRPr lang="en-US" dirty="0"/>
          </a:p>
        </p:txBody>
      </p:sp>
      <p:cxnSp>
        <p:nvCxnSpPr>
          <p:cNvPr id="9247" name="Straight Connector 9246"/>
          <p:cNvCxnSpPr/>
          <p:nvPr/>
        </p:nvCxnSpPr>
        <p:spPr bwMode="auto">
          <a:xfrm flipH="1">
            <a:off x="1931293" y="1364356"/>
            <a:ext cx="4466" cy="3505200"/>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40" name="Straight Connector 39"/>
          <p:cNvCxnSpPr/>
          <p:nvPr/>
        </p:nvCxnSpPr>
        <p:spPr bwMode="auto">
          <a:xfrm flipV="1">
            <a:off x="788293" y="3654127"/>
            <a:ext cx="4121500" cy="7252"/>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9250" name="TextBox 9249"/>
          <p:cNvSpPr txBox="1"/>
          <p:nvPr/>
        </p:nvSpPr>
        <p:spPr>
          <a:xfrm rot="16200000">
            <a:off x="2407588" y="3322618"/>
            <a:ext cx="461665" cy="1295400"/>
          </a:xfrm>
          <a:prstGeom prst="rect">
            <a:avLst/>
          </a:prstGeom>
          <a:noFill/>
        </p:spPr>
        <p:txBody>
          <a:bodyPr vert="vert" wrap="square" rtlCol="0" anchor="ctr">
            <a:spAutoFit/>
          </a:bodyPr>
          <a:lstStyle/>
          <a:p>
            <a:pPr algn="ctr">
              <a:buClr>
                <a:schemeClr val="accent2"/>
              </a:buClr>
            </a:pPr>
            <a:r>
              <a:rPr lang="en-US" dirty="0"/>
              <a:t>VOL_VBN</a:t>
            </a:r>
          </a:p>
        </p:txBody>
      </p:sp>
      <p:sp>
        <p:nvSpPr>
          <p:cNvPr id="9251" name="TextBox 9250"/>
          <p:cNvSpPr txBox="1"/>
          <p:nvPr/>
        </p:nvSpPr>
        <p:spPr>
          <a:xfrm>
            <a:off x="3480485" y="3785652"/>
            <a:ext cx="1295400" cy="369332"/>
          </a:xfrm>
          <a:prstGeom prst="rect">
            <a:avLst/>
          </a:prstGeom>
          <a:noFill/>
        </p:spPr>
        <p:txBody>
          <a:bodyPr wrap="square" rtlCol="0" anchor="ctr">
            <a:spAutoFit/>
          </a:bodyPr>
          <a:lstStyle/>
          <a:p>
            <a:pPr algn="ctr">
              <a:buClr>
                <a:schemeClr val="accent2"/>
              </a:buClr>
            </a:pPr>
            <a:r>
              <a:rPr lang="en-US" dirty="0"/>
              <a:t>VOL_LOG</a:t>
            </a:r>
          </a:p>
        </p:txBody>
      </p:sp>
      <p:sp>
        <p:nvSpPr>
          <p:cNvPr id="107" name="TextBox 106"/>
          <p:cNvSpPr txBox="1"/>
          <p:nvPr/>
        </p:nvSpPr>
        <p:spPr>
          <a:xfrm>
            <a:off x="3414962" y="1952390"/>
            <a:ext cx="461665" cy="1295400"/>
          </a:xfrm>
          <a:prstGeom prst="rect">
            <a:avLst/>
          </a:prstGeom>
          <a:noFill/>
        </p:spPr>
        <p:txBody>
          <a:bodyPr vert="vert" wrap="square" rtlCol="0">
            <a:spAutoFit/>
          </a:bodyPr>
          <a:lstStyle/>
          <a:p>
            <a:pPr>
              <a:buClr>
                <a:schemeClr val="accent2"/>
              </a:buClr>
            </a:pPr>
            <a:r>
              <a:rPr lang="en-US" dirty="0"/>
              <a:t>STRIPE 0</a:t>
            </a:r>
          </a:p>
        </p:txBody>
      </p:sp>
      <p:sp>
        <p:nvSpPr>
          <p:cNvPr id="110" name="TextBox 109"/>
          <p:cNvSpPr txBox="1"/>
          <p:nvPr/>
        </p:nvSpPr>
        <p:spPr>
          <a:xfrm>
            <a:off x="4297961" y="1952390"/>
            <a:ext cx="461665" cy="1295400"/>
          </a:xfrm>
          <a:prstGeom prst="rect">
            <a:avLst/>
          </a:prstGeom>
          <a:noFill/>
        </p:spPr>
        <p:txBody>
          <a:bodyPr vert="vert" wrap="square" rtlCol="0">
            <a:spAutoFit/>
          </a:bodyPr>
          <a:lstStyle/>
          <a:p>
            <a:pPr>
              <a:buClr>
                <a:schemeClr val="accent2"/>
              </a:buClr>
            </a:pPr>
            <a:r>
              <a:rPr lang="en-US" dirty="0"/>
              <a:t>STRIPE N</a:t>
            </a:r>
          </a:p>
        </p:txBody>
      </p:sp>
      <p:cxnSp>
        <p:nvCxnSpPr>
          <p:cNvPr id="112" name="Straight Connector 111"/>
          <p:cNvCxnSpPr/>
          <p:nvPr/>
        </p:nvCxnSpPr>
        <p:spPr bwMode="auto">
          <a:xfrm flipH="1">
            <a:off x="3825059" y="1364356"/>
            <a:ext cx="15700" cy="2293522"/>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113" name="Straight Connector 112"/>
          <p:cNvCxnSpPr/>
          <p:nvPr/>
        </p:nvCxnSpPr>
        <p:spPr bwMode="auto">
          <a:xfrm>
            <a:off x="4297959" y="1364356"/>
            <a:ext cx="2" cy="2293522"/>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122" name="TextBox 121"/>
          <p:cNvSpPr txBox="1"/>
          <p:nvPr/>
        </p:nvSpPr>
        <p:spPr>
          <a:xfrm>
            <a:off x="3916959" y="1952390"/>
            <a:ext cx="553998" cy="1295400"/>
          </a:xfrm>
          <a:prstGeom prst="rect">
            <a:avLst/>
          </a:prstGeom>
          <a:noFill/>
        </p:spPr>
        <p:txBody>
          <a:bodyPr vert="vert" wrap="square" rtlCol="0" anchor="ctr" anchorCtr="1">
            <a:spAutoFit/>
          </a:bodyPr>
          <a:lstStyle/>
          <a:p>
            <a:pPr>
              <a:buClr>
                <a:schemeClr val="accent2"/>
              </a:buClr>
            </a:pPr>
            <a:r>
              <a:rPr lang="en-US" sz="2400" dirty="0"/>
              <a:t>…</a:t>
            </a:r>
          </a:p>
        </p:txBody>
      </p:sp>
      <p:sp>
        <p:nvSpPr>
          <p:cNvPr id="3" name="Title 2"/>
          <p:cNvSpPr>
            <a:spLocks noGrp="1"/>
          </p:cNvSpPr>
          <p:nvPr>
            <p:ph type="title"/>
          </p:nvPr>
        </p:nvSpPr>
        <p:spPr/>
        <p:txBody>
          <a:bodyPr/>
          <a:lstStyle/>
          <a:p>
            <a:r>
              <a:rPr lang="en-US" dirty="0" err="1" smtClean="0"/>
              <a:t>Waffinity</a:t>
            </a:r>
            <a:r>
              <a:rPr lang="en-US" dirty="0"/>
              <a:t> </a:t>
            </a:r>
            <a:r>
              <a:rPr lang="en-US" dirty="0" smtClean="0"/>
              <a:t>hierarchy</a:t>
            </a:r>
            <a:endParaRPr lang="en-US" dirty="0"/>
          </a:p>
        </p:txBody>
      </p:sp>
      <p:sp>
        <p:nvSpPr>
          <p:cNvPr id="5" name="Slide Number Placeholder 4"/>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24</a:t>
            </a:fld>
            <a:endParaRPr lang="en-US" dirty="0">
              <a:solidFill>
                <a:srgbClr val="9EA2A2">
                  <a:lumMod val="50000"/>
                </a:srgbClr>
              </a:solidFill>
            </a:endParaRPr>
          </a:p>
        </p:txBody>
      </p:sp>
      <p:sp>
        <p:nvSpPr>
          <p:cNvPr id="84" name="Footer Placeholder 5"/>
          <p:cNvSpPr>
            <a:spLocks noGrp="1"/>
          </p:cNvSpPr>
          <p:nvPr>
            <p:ph type="ftr" sz="quarter" idx="3"/>
          </p:nvPr>
        </p:nvSpPr>
        <p:spPr/>
        <p:txBody>
          <a:bodyPr/>
          <a:lstStyle/>
          <a:p>
            <a:r>
              <a:rPr lang="en-US" dirty="0" smtClean="0"/>
              <a:t>Insight  © 2015 NetApp, Inc. All rights reserved. NetApp Confidential – Limited Use Only</a:t>
            </a:r>
            <a:endParaRPr lang="en-US" dirty="0"/>
          </a:p>
        </p:txBody>
      </p:sp>
      <p:sp>
        <p:nvSpPr>
          <p:cNvPr id="101" name="TextBox 100"/>
          <p:cNvSpPr txBox="1"/>
          <p:nvPr/>
        </p:nvSpPr>
        <p:spPr>
          <a:xfrm>
            <a:off x="774166" y="1401040"/>
            <a:ext cx="430887" cy="2268988"/>
          </a:xfrm>
          <a:prstGeom prst="rect">
            <a:avLst/>
          </a:prstGeom>
          <a:noFill/>
        </p:spPr>
        <p:txBody>
          <a:bodyPr vert="vert" wrap="square" rtlCol="0">
            <a:spAutoFit/>
          </a:bodyPr>
          <a:lstStyle/>
          <a:p>
            <a:pPr>
              <a:buClr>
                <a:schemeClr val="accent2"/>
              </a:buClr>
            </a:pPr>
            <a:r>
              <a:rPr lang="en-US" sz="1600" dirty="0" smtClean="0"/>
              <a:t>AGGR_VBN_RANGE 0</a:t>
            </a:r>
            <a:endParaRPr lang="en-US" sz="1600" dirty="0"/>
          </a:p>
        </p:txBody>
      </p:sp>
      <p:sp>
        <p:nvSpPr>
          <p:cNvPr id="105" name="TextBox 104"/>
          <p:cNvSpPr txBox="1"/>
          <p:nvPr/>
        </p:nvSpPr>
        <p:spPr>
          <a:xfrm>
            <a:off x="1540401" y="1415278"/>
            <a:ext cx="430887" cy="2277694"/>
          </a:xfrm>
          <a:prstGeom prst="rect">
            <a:avLst/>
          </a:prstGeom>
          <a:noFill/>
        </p:spPr>
        <p:txBody>
          <a:bodyPr vert="vert" wrap="square" rtlCol="0">
            <a:spAutoFit/>
          </a:bodyPr>
          <a:lstStyle/>
          <a:p>
            <a:pPr>
              <a:buClr>
                <a:schemeClr val="accent2"/>
              </a:buClr>
            </a:pPr>
            <a:r>
              <a:rPr lang="en-US" sz="1600" dirty="0" smtClean="0"/>
              <a:t>AGGR_VBN_RANGE N</a:t>
            </a:r>
            <a:endParaRPr lang="en-US" sz="1600" dirty="0"/>
          </a:p>
        </p:txBody>
      </p:sp>
      <p:sp>
        <p:nvSpPr>
          <p:cNvPr id="114" name="TextBox 113"/>
          <p:cNvSpPr txBox="1"/>
          <p:nvPr/>
        </p:nvSpPr>
        <p:spPr>
          <a:xfrm>
            <a:off x="1187482" y="2393056"/>
            <a:ext cx="430887" cy="304800"/>
          </a:xfrm>
          <a:prstGeom prst="rect">
            <a:avLst/>
          </a:prstGeom>
          <a:noFill/>
        </p:spPr>
        <p:txBody>
          <a:bodyPr vert="vert" wrap="square" rtlCol="0">
            <a:spAutoFit/>
          </a:bodyPr>
          <a:lstStyle/>
          <a:p>
            <a:pPr>
              <a:buClr>
                <a:schemeClr val="accent2"/>
              </a:buClr>
            </a:pPr>
            <a:r>
              <a:rPr lang="en-US" sz="1600" b="1" dirty="0" smtClean="0"/>
              <a:t>…</a:t>
            </a:r>
            <a:endParaRPr lang="en-US" sz="1600" b="1" dirty="0"/>
          </a:p>
        </p:txBody>
      </p:sp>
      <p:cxnSp>
        <p:nvCxnSpPr>
          <p:cNvPr id="115" name="Straight Connector 114"/>
          <p:cNvCxnSpPr/>
          <p:nvPr/>
        </p:nvCxnSpPr>
        <p:spPr bwMode="auto">
          <a:xfrm flipH="1">
            <a:off x="3381026" y="3650355"/>
            <a:ext cx="6" cy="599358"/>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116" name="Straight Connector 115"/>
          <p:cNvCxnSpPr/>
          <p:nvPr/>
        </p:nvCxnSpPr>
        <p:spPr bwMode="auto">
          <a:xfrm flipH="1">
            <a:off x="2403569" y="1373124"/>
            <a:ext cx="15700" cy="2293522"/>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117" name="Straight Connector 116"/>
          <p:cNvCxnSpPr/>
          <p:nvPr/>
        </p:nvCxnSpPr>
        <p:spPr bwMode="auto">
          <a:xfrm>
            <a:off x="2876469" y="1373124"/>
            <a:ext cx="2" cy="2293522"/>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119" name="Straight Connector 118"/>
          <p:cNvCxnSpPr/>
          <p:nvPr/>
        </p:nvCxnSpPr>
        <p:spPr bwMode="auto">
          <a:xfrm flipH="1">
            <a:off x="1116223" y="1367737"/>
            <a:ext cx="1155" cy="230229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120" name="TextBox 119"/>
          <p:cNvSpPr txBox="1"/>
          <p:nvPr/>
        </p:nvSpPr>
        <p:spPr>
          <a:xfrm>
            <a:off x="1997601" y="1463031"/>
            <a:ext cx="430887" cy="2151539"/>
          </a:xfrm>
          <a:prstGeom prst="rect">
            <a:avLst/>
          </a:prstGeom>
          <a:noFill/>
        </p:spPr>
        <p:txBody>
          <a:bodyPr vert="vert" wrap="square" rtlCol="0">
            <a:spAutoFit/>
          </a:bodyPr>
          <a:lstStyle/>
          <a:p>
            <a:pPr>
              <a:buClr>
                <a:schemeClr val="accent2"/>
              </a:buClr>
            </a:pPr>
            <a:r>
              <a:rPr lang="en-US" sz="1600" dirty="0" smtClean="0"/>
              <a:t>VOL_VBN_RANGE 0</a:t>
            </a:r>
            <a:endParaRPr lang="en-US" sz="1600" dirty="0"/>
          </a:p>
        </p:txBody>
      </p:sp>
      <p:sp>
        <p:nvSpPr>
          <p:cNvPr id="123" name="TextBox 122"/>
          <p:cNvSpPr txBox="1"/>
          <p:nvPr/>
        </p:nvSpPr>
        <p:spPr>
          <a:xfrm>
            <a:off x="2965068" y="1412776"/>
            <a:ext cx="430887" cy="2381989"/>
          </a:xfrm>
          <a:prstGeom prst="rect">
            <a:avLst/>
          </a:prstGeom>
          <a:noFill/>
        </p:spPr>
        <p:txBody>
          <a:bodyPr vert="vert" wrap="square" rtlCol="0">
            <a:spAutoFit/>
          </a:bodyPr>
          <a:lstStyle/>
          <a:p>
            <a:pPr>
              <a:buClr>
                <a:schemeClr val="accent2"/>
              </a:buClr>
            </a:pPr>
            <a:r>
              <a:rPr lang="en-US" sz="1600" dirty="0" smtClean="0"/>
              <a:t>VOL_VBN_RANGE N</a:t>
            </a:r>
            <a:endParaRPr lang="en-US" sz="1600" dirty="0"/>
          </a:p>
        </p:txBody>
      </p:sp>
      <p:sp>
        <p:nvSpPr>
          <p:cNvPr id="124" name="TextBox 123"/>
          <p:cNvSpPr txBox="1"/>
          <p:nvPr/>
        </p:nvSpPr>
        <p:spPr>
          <a:xfrm>
            <a:off x="2479138" y="2393056"/>
            <a:ext cx="430887" cy="304800"/>
          </a:xfrm>
          <a:prstGeom prst="rect">
            <a:avLst/>
          </a:prstGeom>
          <a:noFill/>
        </p:spPr>
        <p:txBody>
          <a:bodyPr vert="vert" wrap="square" rtlCol="0">
            <a:spAutoFit/>
          </a:bodyPr>
          <a:lstStyle/>
          <a:p>
            <a:pPr>
              <a:buClr>
                <a:schemeClr val="accent2"/>
              </a:buClr>
            </a:pPr>
            <a:r>
              <a:rPr lang="en-US" sz="1600" b="1" dirty="0" smtClean="0"/>
              <a:t>…</a:t>
            </a:r>
            <a:endParaRPr lang="en-US" sz="1600" b="1" dirty="0"/>
          </a:p>
        </p:txBody>
      </p:sp>
      <p:pic>
        <p:nvPicPr>
          <p:cNvPr id="41" name="Picture 15" descr="MCj04325410000[1]"/>
          <p:cNvPicPr>
            <a:picLocks noChangeAspect="1" noChangeArrowheads="1"/>
          </p:cNvPicPr>
          <p:nvPr/>
        </p:nvPicPr>
        <p:blipFill>
          <a:blip r:embed="rId3" cstate="print"/>
          <a:srcRect/>
          <a:stretch>
            <a:fillRect/>
          </a:stretch>
        </p:blipFill>
        <p:spPr bwMode="auto">
          <a:xfrm>
            <a:off x="1980739" y="2310470"/>
            <a:ext cx="515119" cy="457200"/>
          </a:xfrm>
          <a:prstGeom prst="rect">
            <a:avLst/>
          </a:prstGeom>
          <a:noFill/>
          <a:ln w="9525">
            <a:noFill/>
            <a:miter lim="800000"/>
            <a:headEnd/>
            <a:tailEnd/>
          </a:ln>
        </p:spPr>
      </p:pic>
      <p:sp>
        <p:nvSpPr>
          <p:cNvPr id="42" name="&quot;No&quot; Symbol 41"/>
          <p:cNvSpPr/>
          <p:nvPr/>
        </p:nvSpPr>
        <p:spPr bwMode="auto">
          <a:xfrm>
            <a:off x="1080604" y="2310470"/>
            <a:ext cx="457200" cy="457200"/>
          </a:xfrm>
          <a:prstGeom prst="noSmoking">
            <a:avLst/>
          </a:prstGeom>
          <a:solidFill>
            <a:srgbClr val="FF000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sp>
        <p:nvSpPr>
          <p:cNvPr id="6" name="Content Placeholder 5"/>
          <p:cNvSpPr>
            <a:spLocks noGrp="1"/>
          </p:cNvSpPr>
          <p:nvPr>
            <p:ph sz="quarter" idx="11"/>
          </p:nvPr>
        </p:nvSpPr>
        <p:spPr>
          <a:xfrm>
            <a:off x="5861906" y="1290086"/>
            <a:ext cx="6030593" cy="4632336"/>
          </a:xfrm>
        </p:spPr>
        <p:txBody>
          <a:bodyPr/>
          <a:lstStyle/>
          <a:p>
            <a:r>
              <a:rPr lang="en-US" dirty="0" smtClean="0"/>
              <a:t>Structure includes Aggregate and Volumes</a:t>
            </a:r>
          </a:p>
          <a:p>
            <a:pPr lvl="1"/>
            <a:r>
              <a:rPr lang="en-US" dirty="0" smtClean="0"/>
              <a:t>Different aggregates and volumes can</a:t>
            </a:r>
            <a:br>
              <a:rPr lang="en-US" dirty="0" smtClean="0"/>
            </a:br>
            <a:r>
              <a:rPr lang="en-US" dirty="0" smtClean="0"/>
              <a:t>process work concurrently</a:t>
            </a:r>
          </a:p>
          <a:p>
            <a:pPr lvl="1"/>
            <a:r>
              <a:rPr lang="en-US" dirty="0" smtClean="0"/>
              <a:t>Allows various levels of exclusivity to data structures</a:t>
            </a:r>
          </a:p>
          <a:p>
            <a:pPr lvl="1"/>
            <a:endParaRPr lang="en-US" dirty="0"/>
          </a:p>
          <a:p>
            <a:r>
              <a:rPr lang="en-US" dirty="0" smtClean="0"/>
              <a:t>Affinities can have</a:t>
            </a:r>
          </a:p>
          <a:p>
            <a:pPr lvl="1"/>
            <a:r>
              <a:rPr lang="en-US" dirty="0" smtClean="0"/>
              <a:t>siblings such as STRIPE threads with each other</a:t>
            </a:r>
          </a:p>
          <a:p>
            <a:pPr lvl="1"/>
            <a:r>
              <a:rPr lang="en-US" dirty="0" smtClean="0"/>
              <a:t>parents, such as VOL_LOG is parent to STRIPE</a:t>
            </a:r>
          </a:p>
          <a:p>
            <a:pPr lvl="1"/>
            <a:r>
              <a:rPr lang="en-US" dirty="0" smtClean="0"/>
              <a:t>children, such as AGGR is a child of SERIAL</a:t>
            </a:r>
          </a:p>
          <a:p>
            <a:pPr lvl="1"/>
            <a:endParaRPr lang="en-US" dirty="0" smtClean="0"/>
          </a:p>
          <a:p>
            <a:r>
              <a:rPr lang="en-US" dirty="0" smtClean="0"/>
              <a:t>Concurrency rules</a:t>
            </a:r>
          </a:p>
          <a:p>
            <a:pPr lvl="1"/>
            <a:r>
              <a:rPr lang="en-US" dirty="0" smtClean="0"/>
              <a:t>Siblings can run concurrently</a:t>
            </a:r>
          </a:p>
          <a:p>
            <a:pPr lvl="1"/>
            <a:r>
              <a:rPr lang="en-US" dirty="0" smtClean="0"/>
              <a:t>children can not run if parent is running, applies recursively</a:t>
            </a:r>
            <a:endParaRPr lang="en-US" dirty="0"/>
          </a:p>
          <a:p>
            <a:endParaRPr lang="en-US" dirty="0" smtClean="0"/>
          </a:p>
        </p:txBody>
      </p:sp>
      <p:pic>
        <p:nvPicPr>
          <p:cNvPr id="46" name="Picture 15" descr="MCj04325410000[1]"/>
          <p:cNvPicPr>
            <a:picLocks noChangeAspect="1" noChangeArrowheads="1"/>
          </p:cNvPicPr>
          <p:nvPr/>
        </p:nvPicPr>
        <p:blipFill>
          <a:blip r:embed="rId3" cstate="print"/>
          <a:srcRect/>
          <a:stretch>
            <a:fillRect/>
          </a:stretch>
        </p:blipFill>
        <p:spPr bwMode="auto">
          <a:xfrm>
            <a:off x="1138550" y="4001910"/>
            <a:ext cx="515119" cy="457200"/>
          </a:xfrm>
          <a:prstGeom prst="rect">
            <a:avLst/>
          </a:prstGeom>
          <a:noFill/>
          <a:ln w="9525">
            <a:noFill/>
            <a:miter lim="800000"/>
            <a:headEnd/>
            <a:tailEnd/>
          </a:ln>
        </p:spPr>
      </p:pic>
      <p:pic>
        <p:nvPicPr>
          <p:cNvPr id="47" name="Picture 15" descr="MCj04325410000[1]"/>
          <p:cNvPicPr>
            <a:picLocks noChangeAspect="1" noChangeArrowheads="1"/>
          </p:cNvPicPr>
          <p:nvPr/>
        </p:nvPicPr>
        <p:blipFill>
          <a:blip r:embed="rId3" cstate="print"/>
          <a:srcRect/>
          <a:stretch>
            <a:fillRect/>
          </a:stretch>
        </p:blipFill>
        <p:spPr bwMode="auto">
          <a:xfrm>
            <a:off x="2423983" y="2310470"/>
            <a:ext cx="515119" cy="457200"/>
          </a:xfrm>
          <a:prstGeom prst="rect">
            <a:avLst/>
          </a:prstGeom>
          <a:noFill/>
          <a:ln w="9525">
            <a:noFill/>
            <a:miter lim="800000"/>
            <a:headEnd/>
            <a:tailEnd/>
          </a:ln>
        </p:spPr>
      </p:pic>
      <p:pic>
        <p:nvPicPr>
          <p:cNvPr id="48" name="Picture 15" descr="MCj04325410000[1]"/>
          <p:cNvPicPr>
            <a:picLocks noChangeAspect="1" noChangeArrowheads="1"/>
          </p:cNvPicPr>
          <p:nvPr/>
        </p:nvPicPr>
        <p:blipFill>
          <a:blip r:embed="rId3" cstate="print"/>
          <a:srcRect/>
          <a:stretch>
            <a:fillRect/>
          </a:stretch>
        </p:blipFill>
        <p:spPr bwMode="auto">
          <a:xfrm>
            <a:off x="2864660" y="2310470"/>
            <a:ext cx="515119" cy="457200"/>
          </a:xfrm>
          <a:prstGeom prst="rect">
            <a:avLst/>
          </a:prstGeom>
          <a:noFill/>
          <a:ln w="9525">
            <a:noFill/>
            <a:miter lim="800000"/>
            <a:headEnd/>
            <a:tailEnd/>
          </a:ln>
        </p:spPr>
      </p:pic>
      <p:pic>
        <p:nvPicPr>
          <p:cNvPr id="49" name="Picture 15" descr="MCj04325410000[1]"/>
          <p:cNvPicPr>
            <a:picLocks noChangeAspect="1" noChangeArrowheads="1"/>
          </p:cNvPicPr>
          <p:nvPr/>
        </p:nvPicPr>
        <p:blipFill>
          <a:blip r:embed="rId3" cstate="print"/>
          <a:srcRect/>
          <a:stretch>
            <a:fillRect/>
          </a:stretch>
        </p:blipFill>
        <p:spPr bwMode="auto">
          <a:xfrm>
            <a:off x="3369254" y="2310470"/>
            <a:ext cx="515119" cy="457200"/>
          </a:xfrm>
          <a:prstGeom prst="rect">
            <a:avLst/>
          </a:prstGeom>
          <a:noFill/>
          <a:ln w="9525">
            <a:noFill/>
            <a:miter lim="800000"/>
            <a:headEnd/>
            <a:tailEnd/>
          </a:ln>
        </p:spPr>
      </p:pic>
      <p:pic>
        <p:nvPicPr>
          <p:cNvPr id="50" name="Picture 15" descr="MCj04325410000[1]"/>
          <p:cNvPicPr>
            <a:picLocks noChangeAspect="1" noChangeArrowheads="1"/>
          </p:cNvPicPr>
          <p:nvPr/>
        </p:nvPicPr>
        <p:blipFill>
          <a:blip r:embed="rId3" cstate="print"/>
          <a:srcRect/>
          <a:stretch>
            <a:fillRect/>
          </a:stretch>
        </p:blipFill>
        <p:spPr bwMode="auto">
          <a:xfrm>
            <a:off x="3858568" y="2310470"/>
            <a:ext cx="515119" cy="457200"/>
          </a:xfrm>
          <a:prstGeom prst="rect">
            <a:avLst/>
          </a:prstGeom>
          <a:noFill/>
          <a:ln w="9525">
            <a:noFill/>
            <a:miter lim="800000"/>
            <a:headEnd/>
            <a:tailEnd/>
          </a:ln>
        </p:spPr>
      </p:pic>
      <p:pic>
        <p:nvPicPr>
          <p:cNvPr id="51" name="Picture 15" descr="MCj04325410000[1]"/>
          <p:cNvPicPr>
            <a:picLocks noChangeAspect="1" noChangeArrowheads="1"/>
          </p:cNvPicPr>
          <p:nvPr/>
        </p:nvPicPr>
        <p:blipFill>
          <a:blip r:embed="rId3" cstate="print"/>
          <a:srcRect/>
          <a:stretch>
            <a:fillRect/>
          </a:stretch>
        </p:blipFill>
        <p:spPr bwMode="auto">
          <a:xfrm>
            <a:off x="4393687" y="2310470"/>
            <a:ext cx="515119" cy="457200"/>
          </a:xfrm>
          <a:prstGeom prst="rect">
            <a:avLst/>
          </a:prstGeom>
          <a:noFill/>
          <a:ln w="9525">
            <a:noFill/>
            <a:miter lim="800000"/>
            <a:headEnd/>
            <a:tailEnd/>
          </a:ln>
        </p:spPr>
      </p:pic>
      <p:sp>
        <p:nvSpPr>
          <p:cNvPr id="52" name="&quot;No&quot; Symbol 51"/>
          <p:cNvSpPr/>
          <p:nvPr/>
        </p:nvSpPr>
        <p:spPr bwMode="auto">
          <a:xfrm>
            <a:off x="2415177" y="3708143"/>
            <a:ext cx="457200" cy="457200"/>
          </a:xfrm>
          <a:prstGeom prst="noSmoking">
            <a:avLst/>
          </a:prstGeom>
          <a:solidFill>
            <a:srgbClr val="FF000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sp>
        <p:nvSpPr>
          <p:cNvPr id="53" name="&quot;No&quot; Symbol 52"/>
          <p:cNvSpPr/>
          <p:nvPr/>
        </p:nvSpPr>
        <p:spPr bwMode="auto">
          <a:xfrm>
            <a:off x="3820784" y="3692972"/>
            <a:ext cx="457200" cy="457200"/>
          </a:xfrm>
          <a:prstGeom prst="noSmoking">
            <a:avLst/>
          </a:prstGeom>
          <a:solidFill>
            <a:srgbClr val="FF000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sp>
        <p:nvSpPr>
          <p:cNvPr id="54" name="&quot;No&quot; Symbol 53"/>
          <p:cNvSpPr/>
          <p:nvPr/>
        </p:nvSpPr>
        <p:spPr bwMode="auto">
          <a:xfrm>
            <a:off x="3122219" y="4368962"/>
            <a:ext cx="457200" cy="457200"/>
          </a:xfrm>
          <a:prstGeom prst="noSmoking">
            <a:avLst/>
          </a:prstGeom>
          <a:solidFill>
            <a:srgbClr val="FF000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sp>
        <p:nvSpPr>
          <p:cNvPr id="55" name="&quot;No&quot; Symbol 54"/>
          <p:cNvSpPr/>
          <p:nvPr/>
        </p:nvSpPr>
        <p:spPr bwMode="auto">
          <a:xfrm>
            <a:off x="2568069" y="5015415"/>
            <a:ext cx="457200" cy="457200"/>
          </a:xfrm>
          <a:prstGeom prst="noSmoking">
            <a:avLst/>
          </a:prstGeom>
          <a:solidFill>
            <a:srgbClr val="FF000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sp>
        <p:nvSpPr>
          <p:cNvPr id="56" name="&quot;No&quot; Symbol 55"/>
          <p:cNvSpPr/>
          <p:nvPr/>
        </p:nvSpPr>
        <p:spPr bwMode="auto">
          <a:xfrm>
            <a:off x="2570139" y="5647904"/>
            <a:ext cx="457200" cy="457200"/>
          </a:xfrm>
          <a:prstGeom prst="noSmoking">
            <a:avLst/>
          </a:prstGeom>
          <a:solidFill>
            <a:srgbClr val="FF000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cxnSp>
        <p:nvCxnSpPr>
          <p:cNvPr id="9" name="Straight Arrow Connector 8"/>
          <p:cNvCxnSpPr/>
          <p:nvPr/>
        </p:nvCxnSpPr>
        <p:spPr>
          <a:xfrm flipV="1">
            <a:off x="543697" y="1364356"/>
            <a:ext cx="0" cy="4876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2034466" y="3652194"/>
            <a:ext cx="4786614" cy="307777"/>
          </a:xfrm>
          <a:prstGeom prst="rect">
            <a:avLst/>
          </a:prstGeom>
          <a:noFill/>
        </p:spPr>
        <p:txBody>
          <a:bodyPr wrap="square" rtlCol="0">
            <a:spAutoFit/>
          </a:bodyPr>
          <a:lstStyle/>
          <a:p>
            <a:r>
              <a:rPr lang="en-US" sz="1400" dirty="0" smtClean="0"/>
              <a:t>High                                                                               Low</a:t>
            </a:r>
            <a:endParaRPr lang="en-US" sz="1400" dirty="0"/>
          </a:p>
        </p:txBody>
      </p:sp>
      <p:sp>
        <p:nvSpPr>
          <p:cNvPr id="57" name="TextBox 56"/>
          <p:cNvSpPr txBox="1"/>
          <p:nvPr/>
        </p:nvSpPr>
        <p:spPr>
          <a:xfrm rot="16200000">
            <a:off x="-794469" y="3675606"/>
            <a:ext cx="2313518" cy="369332"/>
          </a:xfrm>
          <a:prstGeom prst="rect">
            <a:avLst/>
          </a:prstGeom>
          <a:noFill/>
        </p:spPr>
        <p:txBody>
          <a:bodyPr wrap="none" rtlCol="0">
            <a:spAutoFit/>
          </a:bodyPr>
          <a:lstStyle/>
          <a:p>
            <a:r>
              <a:rPr lang="en-US" dirty="0" smtClean="0">
                <a:solidFill>
                  <a:schemeClr val="accent1"/>
                </a:solidFill>
              </a:rPr>
              <a:t>Exclusivity of Access</a:t>
            </a:r>
            <a:endParaRPr lang="en-US" dirty="0">
              <a:solidFill>
                <a:schemeClr val="accent1"/>
              </a:solidFill>
            </a:endParaRPr>
          </a:p>
        </p:txBody>
      </p:sp>
      <p:sp>
        <p:nvSpPr>
          <p:cNvPr id="9253" name="Rectangle 9252"/>
          <p:cNvSpPr/>
          <p:nvPr/>
        </p:nvSpPr>
        <p:spPr bwMode="auto">
          <a:xfrm>
            <a:off x="4912754" y="1364356"/>
            <a:ext cx="685800" cy="487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algn="ctr">
              <a:lnSpc>
                <a:spcPct val="85000"/>
              </a:lnSpc>
            </a:pPr>
            <a:endParaRPr lang="en-US" sz="1600">
              <a:solidFill>
                <a:schemeClr val="lt1"/>
              </a:solidFill>
            </a:endParaRPr>
          </a:p>
        </p:txBody>
      </p:sp>
      <p:sp>
        <p:nvSpPr>
          <p:cNvPr id="25" name="TextBox 24"/>
          <p:cNvSpPr txBox="1"/>
          <p:nvPr/>
        </p:nvSpPr>
        <p:spPr>
          <a:xfrm>
            <a:off x="5057337" y="3426904"/>
            <a:ext cx="461665" cy="1371600"/>
          </a:xfrm>
          <a:prstGeom prst="rect">
            <a:avLst/>
          </a:prstGeom>
          <a:noFill/>
        </p:spPr>
        <p:txBody>
          <a:bodyPr vert="vert" wrap="square" rtlCol="0">
            <a:spAutoFit/>
          </a:bodyPr>
          <a:lstStyle/>
          <a:p>
            <a:pPr>
              <a:buClr>
                <a:schemeClr val="accent2"/>
              </a:buClr>
            </a:pPr>
            <a:r>
              <a:rPr lang="en-US" dirty="0"/>
              <a:t>xcleaner</a:t>
            </a:r>
          </a:p>
        </p:txBody>
      </p:sp>
    </p:spTree>
    <p:extLst>
      <p:ext uri="{BB962C8B-B14F-4D97-AF65-F5344CB8AC3E}">
        <p14:creationId xmlns:p14="http://schemas.microsoft.com/office/powerpoint/2010/main" val="13004986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8" presetClass="emph" presetSubtype="0" repeatCount="indefinite" fill="hold" nodeType="withEffect">
                                  <p:stCondLst>
                                    <p:cond delay="0"/>
                                  </p:stCondLst>
                                  <p:childTnLst>
                                    <p:animRot by="21600000">
                                      <p:cBhvr>
                                        <p:cTn id="30" dur="5000" fill="hold"/>
                                        <p:tgtEl>
                                          <p:spTgt spid="41"/>
                                        </p:tgtEl>
                                        <p:attrNameLst>
                                          <p:attrName>r</p:attrName>
                                        </p:attrNameLst>
                                      </p:cBhvr>
                                    </p:animRot>
                                  </p:childTnLst>
                                </p:cTn>
                              </p:par>
                              <p:par>
                                <p:cTn id="31" presetID="10"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8" presetClass="emph" presetSubtype="0" repeatCount="indefinite" fill="hold" nodeType="withEffect">
                                  <p:stCondLst>
                                    <p:cond delay="0"/>
                                  </p:stCondLst>
                                  <p:childTnLst>
                                    <p:animRot by="21600000">
                                      <p:cBhvr>
                                        <p:cTn id="35" dur="5000" fill="hold"/>
                                        <p:tgtEl>
                                          <p:spTgt spid="46"/>
                                        </p:tgtEl>
                                        <p:attrNameLst>
                                          <p:attrName>r</p:attrName>
                                        </p:attrNameLst>
                                      </p:cBhvr>
                                    </p:animRot>
                                  </p:childTnLst>
                                </p:cTn>
                              </p:par>
                              <p:par>
                                <p:cTn id="36" presetID="10" presetClass="entr" presetSubtype="0"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par>
                                <p:cTn id="39" presetID="8" presetClass="emph" presetSubtype="0" repeatCount="indefinite" fill="hold" nodeType="withEffect">
                                  <p:stCondLst>
                                    <p:cond delay="0"/>
                                  </p:stCondLst>
                                  <p:childTnLst>
                                    <p:animRot by="21600000">
                                      <p:cBhvr>
                                        <p:cTn id="40" dur="5000" fill="hold"/>
                                        <p:tgtEl>
                                          <p:spTgt spid="47"/>
                                        </p:tgtEl>
                                        <p:attrNameLst>
                                          <p:attrName>r</p:attrName>
                                        </p:attrNameLst>
                                      </p:cBhvr>
                                    </p:animRot>
                                  </p:childTnLst>
                                </p:cTn>
                              </p:par>
                              <p:par>
                                <p:cTn id="41" presetID="10"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8" presetClass="emph" presetSubtype="0" repeatCount="indefinite" fill="hold" nodeType="withEffect">
                                  <p:stCondLst>
                                    <p:cond delay="0"/>
                                  </p:stCondLst>
                                  <p:childTnLst>
                                    <p:animRot by="21600000">
                                      <p:cBhvr>
                                        <p:cTn id="45" dur="5000" fill="hold"/>
                                        <p:tgtEl>
                                          <p:spTgt spid="48"/>
                                        </p:tgtEl>
                                        <p:attrNameLst>
                                          <p:attrName>r</p:attrName>
                                        </p:attrNameLst>
                                      </p:cBhvr>
                                    </p:animRot>
                                  </p:childTnLst>
                                </p:cTn>
                              </p:par>
                              <p:par>
                                <p:cTn id="46" presetID="10" presetClass="entr" presetSubtype="0" fill="hold"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par>
                                <p:cTn id="49" presetID="8" presetClass="emph" presetSubtype="0" repeatCount="indefinite" fill="hold" nodeType="withEffect">
                                  <p:stCondLst>
                                    <p:cond delay="0"/>
                                  </p:stCondLst>
                                  <p:childTnLst>
                                    <p:animRot by="21600000">
                                      <p:cBhvr>
                                        <p:cTn id="50" dur="5000" fill="hold"/>
                                        <p:tgtEl>
                                          <p:spTgt spid="49"/>
                                        </p:tgtEl>
                                        <p:attrNameLst>
                                          <p:attrName>r</p:attrName>
                                        </p:attrNameLst>
                                      </p:cBhvr>
                                    </p:animRot>
                                  </p:childTnLst>
                                </p:cTn>
                              </p:par>
                              <p:par>
                                <p:cTn id="51" presetID="10"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par>
                                <p:cTn id="54" presetID="8" presetClass="emph" presetSubtype="0" repeatCount="indefinite" fill="hold" nodeType="withEffect">
                                  <p:stCondLst>
                                    <p:cond delay="0"/>
                                  </p:stCondLst>
                                  <p:childTnLst>
                                    <p:animRot by="21600000">
                                      <p:cBhvr>
                                        <p:cTn id="55" dur="5000" fill="hold"/>
                                        <p:tgtEl>
                                          <p:spTgt spid="50"/>
                                        </p:tgtEl>
                                        <p:attrNameLst>
                                          <p:attrName>r</p:attrName>
                                        </p:attrNameLst>
                                      </p:cBhvr>
                                    </p:animRot>
                                  </p:childTnLst>
                                </p:cTn>
                              </p:par>
                              <p:par>
                                <p:cTn id="56" presetID="10" presetClass="entr" presetSubtype="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par>
                                <p:cTn id="59" presetID="8" presetClass="emph" presetSubtype="0" repeatCount="indefinite" fill="hold" nodeType="withEffect">
                                  <p:stCondLst>
                                    <p:cond delay="0"/>
                                  </p:stCondLst>
                                  <p:childTnLst>
                                    <p:animRot by="21600000">
                                      <p:cBhvr>
                                        <p:cTn id="60" dur="5000" fill="hold"/>
                                        <p:tgtEl>
                                          <p:spTgt spid="51"/>
                                        </p:tgtEl>
                                        <p:attrNameLst>
                                          <p:attrName>r</p:attrName>
                                        </p:attrNameLst>
                                      </p:cBhvr>
                                    </p:animRot>
                                  </p:childTnLst>
                                </p:cTn>
                              </p:par>
                              <p:par>
                                <p:cTn id="61" presetID="10"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500"/>
                                        <p:tgtEl>
                                          <p:spTgt spid="5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2" grpId="0" animBg="1"/>
      <p:bldP spid="53" grpId="0" animBg="1"/>
      <p:bldP spid="54" grpId="0" animBg="1"/>
      <p:bldP spid="55" grpId="0" animBg="1"/>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5" name="Rectangle 9254"/>
          <p:cNvSpPr/>
          <p:nvPr/>
        </p:nvSpPr>
        <p:spPr bwMode="auto">
          <a:xfrm>
            <a:off x="792759" y="1364356"/>
            <a:ext cx="4114800" cy="4191000"/>
          </a:xfrm>
          <a:prstGeom prst="rect">
            <a:avLst/>
          </a:prstGeom>
          <a:solidFill>
            <a:srgbClr val="92D05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sp>
        <p:nvSpPr>
          <p:cNvPr id="9254" name="Rectangle 9253"/>
          <p:cNvSpPr/>
          <p:nvPr/>
        </p:nvSpPr>
        <p:spPr bwMode="auto">
          <a:xfrm>
            <a:off x="792758" y="5559128"/>
            <a:ext cx="4264579"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algn="ctr">
              <a:lnSpc>
                <a:spcPct val="85000"/>
              </a:lnSpc>
            </a:pPr>
            <a:endParaRPr lang="en-US" sz="1600">
              <a:solidFill>
                <a:schemeClr val="lt1"/>
              </a:solidFill>
            </a:endParaRPr>
          </a:p>
        </p:txBody>
      </p:sp>
      <p:sp>
        <p:nvSpPr>
          <p:cNvPr id="2" name="Rectangle 1"/>
          <p:cNvSpPr/>
          <p:nvPr/>
        </p:nvSpPr>
        <p:spPr bwMode="auto">
          <a:xfrm>
            <a:off x="792759" y="1364356"/>
            <a:ext cx="4805795" cy="4876800"/>
          </a:xfrm>
          <a:prstGeom prst="rect">
            <a:avLst/>
          </a:prstGeom>
          <a:noFill/>
          <a:ln w="19050" cap="flat" cmpd="sng" algn="ctr">
            <a:solidFill>
              <a:srgbClr val="616365"/>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cxnSp>
        <p:nvCxnSpPr>
          <p:cNvPr id="4" name="Straight Connector 3"/>
          <p:cNvCxnSpPr/>
          <p:nvPr/>
        </p:nvCxnSpPr>
        <p:spPr bwMode="auto">
          <a:xfrm>
            <a:off x="792759" y="5555356"/>
            <a:ext cx="4114800" cy="0"/>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8" name="Straight Connector 7"/>
          <p:cNvCxnSpPr/>
          <p:nvPr/>
        </p:nvCxnSpPr>
        <p:spPr bwMode="auto">
          <a:xfrm>
            <a:off x="792759" y="4869556"/>
            <a:ext cx="4114800" cy="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30" name="TextBox 29"/>
          <p:cNvSpPr txBox="1"/>
          <p:nvPr/>
        </p:nvSpPr>
        <p:spPr>
          <a:xfrm>
            <a:off x="1653669" y="5699753"/>
            <a:ext cx="2286000" cy="369332"/>
          </a:xfrm>
          <a:prstGeom prst="rect">
            <a:avLst/>
          </a:prstGeom>
          <a:noFill/>
        </p:spPr>
        <p:txBody>
          <a:bodyPr wrap="square" rtlCol="0">
            <a:spAutoFit/>
          </a:bodyPr>
          <a:lstStyle/>
          <a:p>
            <a:pPr algn="ctr">
              <a:buClr>
                <a:schemeClr val="accent2"/>
              </a:buClr>
            </a:pPr>
            <a:r>
              <a:rPr lang="en-US" dirty="0"/>
              <a:t>SERIAL</a:t>
            </a:r>
          </a:p>
        </p:txBody>
      </p:sp>
      <p:cxnSp>
        <p:nvCxnSpPr>
          <p:cNvPr id="31" name="Straight Connector 30"/>
          <p:cNvCxnSpPr/>
          <p:nvPr/>
        </p:nvCxnSpPr>
        <p:spPr bwMode="auto">
          <a:xfrm flipV="1">
            <a:off x="4907559" y="1364356"/>
            <a:ext cx="0" cy="350520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9216" name="TextBox 9215"/>
          <p:cNvSpPr txBox="1"/>
          <p:nvPr/>
        </p:nvSpPr>
        <p:spPr>
          <a:xfrm>
            <a:off x="2072769" y="5056965"/>
            <a:ext cx="1447800" cy="369332"/>
          </a:xfrm>
          <a:prstGeom prst="rect">
            <a:avLst/>
          </a:prstGeom>
          <a:noFill/>
        </p:spPr>
        <p:txBody>
          <a:bodyPr wrap="square" rtlCol="0">
            <a:spAutoFit/>
          </a:bodyPr>
          <a:lstStyle/>
          <a:p>
            <a:pPr algn="ctr">
              <a:buClr>
                <a:schemeClr val="accent2"/>
              </a:buClr>
            </a:pPr>
            <a:r>
              <a:rPr lang="en-US" dirty="0" smtClean="0"/>
              <a:t>AGGR</a:t>
            </a:r>
            <a:endParaRPr lang="en-US" dirty="0"/>
          </a:p>
        </p:txBody>
      </p:sp>
      <p:cxnSp>
        <p:nvCxnSpPr>
          <p:cNvPr id="9221" name="Straight Connector 9220"/>
          <p:cNvCxnSpPr/>
          <p:nvPr/>
        </p:nvCxnSpPr>
        <p:spPr bwMode="auto">
          <a:xfrm flipH="1">
            <a:off x="1511665" y="1364356"/>
            <a:ext cx="1155" cy="230229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9224" name="TextBox 9223"/>
          <p:cNvSpPr txBox="1"/>
          <p:nvPr/>
        </p:nvSpPr>
        <p:spPr>
          <a:xfrm rot="16200000">
            <a:off x="1015830" y="3776282"/>
            <a:ext cx="738664" cy="1019927"/>
          </a:xfrm>
          <a:prstGeom prst="rect">
            <a:avLst/>
          </a:prstGeom>
          <a:noFill/>
        </p:spPr>
        <p:txBody>
          <a:bodyPr vert="vert" wrap="square" rtlCol="0">
            <a:spAutoFit/>
          </a:bodyPr>
          <a:lstStyle/>
          <a:p>
            <a:pPr algn="ctr">
              <a:buClr>
                <a:schemeClr val="accent2"/>
              </a:buClr>
            </a:pPr>
            <a:r>
              <a:rPr lang="en-US" dirty="0"/>
              <a:t>AGGR</a:t>
            </a:r>
            <a:r>
              <a:rPr lang="en-US" dirty="0" smtClean="0"/>
              <a:t>_</a:t>
            </a:r>
          </a:p>
          <a:p>
            <a:pPr algn="ctr">
              <a:buClr>
                <a:schemeClr val="accent2"/>
              </a:buClr>
            </a:pPr>
            <a:r>
              <a:rPr lang="en-US" dirty="0" smtClean="0"/>
              <a:t>VBN</a:t>
            </a:r>
            <a:endParaRPr lang="en-US" dirty="0"/>
          </a:p>
        </p:txBody>
      </p:sp>
      <p:cxnSp>
        <p:nvCxnSpPr>
          <p:cNvPr id="9226" name="Straight Connector 9225"/>
          <p:cNvCxnSpPr/>
          <p:nvPr/>
        </p:nvCxnSpPr>
        <p:spPr bwMode="auto">
          <a:xfrm>
            <a:off x="1931293" y="4242648"/>
            <a:ext cx="2994859" cy="7065"/>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9230" name="Straight Connector 9229"/>
          <p:cNvCxnSpPr/>
          <p:nvPr/>
        </p:nvCxnSpPr>
        <p:spPr bwMode="auto">
          <a:xfrm flipH="1">
            <a:off x="3381026" y="1364356"/>
            <a:ext cx="2533" cy="2285999"/>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9233" name="TextBox 9232"/>
          <p:cNvSpPr txBox="1"/>
          <p:nvPr/>
        </p:nvSpPr>
        <p:spPr>
          <a:xfrm>
            <a:off x="2908844" y="4429483"/>
            <a:ext cx="914400" cy="369332"/>
          </a:xfrm>
          <a:prstGeom prst="rect">
            <a:avLst/>
          </a:prstGeom>
          <a:noFill/>
        </p:spPr>
        <p:txBody>
          <a:bodyPr wrap="square" rtlCol="0">
            <a:spAutoFit/>
          </a:bodyPr>
          <a:lstStyle/>
          <a:p>
            <a:pPr algn="ctr">
              <a:buClr>
                <a:schemeClr val="accent2"/>
              </a:buClr>
            </a:pPr>
            <a:r>
              <a:rPr lang="en-US" dirty="0" smtClean="0"/>
              <a:t>VOL</a:t>
            </a:r>
            <a:endParaRPr lang="en-US" dirty="0"/>
          </a:p>
        </p:txBody>
      </p:sp>
      <p:cxnSp>
        <p:nvCxnSpPr>
          <p:cNvPr id="9247" name="Straight Connector 9246"/>
          <p:cNvCxnSpPr/>
          <p:nvPr/>
        </p:nvCxnSpPr>
        <p:spPr bwMode="auto">
          <a:xfrm flipH="1">
            <a:off x="1931293" y="1364356"/>
            <a:ext cx="4466" cy="3505200"/>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40" name="Straight Connector 39"/>
          <p:cNvCxnSpPr/>
          <p:nvPr/>
        </p:nvCxnSpPr>
        <p:spPr bwMode="auto">
          <a:xfrm flipV="1">
            <a:off x="788293" y="3654127"/>
            <a:ext cx="4121500" cy="7252"/>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9250" name="TextBox 9249"/>
          <p:cNvSpPr txBox="1"/>
          <p:nvPr/>
        </p:nvSpPr>
        <p:spPr>
          <a:xfrm rot="16200000">
            <a:off x="2407588" y="3322618"/>
            <a:ext cx="461665" cy="1295400"/>
          </a:xfrm>
          <a:prstGeom prst="rect">
            <a:avLst/>
          </a:prstGeom>
          <a:noFill/>
        </p:spPr>
        <p:txBody>
          <a:bodyPr vert="vert" wrap="square" rtlCol="0" anchor="ctr">
            <a:spAutoFit/>
          </a:bodyPr>
          <a:lstStyle/>
          <a:p>
            <a:pPr algn="ctr">
              <a:buClr>
                <a:schemeClr val="accent2"/>
              </a:buClr>
            </a:pPr>
            <a:r>
              <a:rPr lang="en-US" dirty="0"/>
              <a:t>VOL_VBN</a:t>
            </a:r>
          </a:p>
        </p:txBody>
      </p:sp>
      <p:sp>
        <p:nvSpPr>
          <p:cNvPr id="9251" name="TextBox 9250"/>
          <p:cNvSpPr txBox="1"/>
          <p:nvPr/>
        </p:nvSpPr>
        <p:spPr>
          <a:xfrm>
            <a:off x="3480485" y="3785652"/>
            <a:ext cx="1295400" cy="369332"/>
          </a:xfrm>
          <a:prstGeom prst="rect">
            <a:avLst/>
          </a:prstGeom>
          <a:noFill/>
        </p:spPr>
        <p:txBody>
          <a:bodyPr wrap="square" rtlCol="0" anchor="ctr">
            <a:spAutoFit/>
          </a:bodyPr>
          <a:lstStyle/>
          <a:p>
            <a:pPr algn="ctr">
              <a:buClr>
                <a:schemeClr val="accent2"/>
              </a:buClr>
            </a:pPr>
            <a:r>
              <a:rPr lang="en-US" dirty="0"/>
              <a:t>VOL_LOG</a:t>
            </a:r>
          </a:p>
        </p:txBody>
      </p:sp>
      <p:sp>
        <p:nvSpPr>
          <p:cNvPr id="107" name="TextBox 106"/>
          <p:cNvSpPr txBox="1"/>
          <p:nvPr/>
        </p:nvSpPr>
        <p:spPr>
          <a:xfrm>
            <a:off x="3414962" y="1952390"/>
            <a:ext cx="461665" cy="1295400"/>
          </a:xfrm>
          <a:prstGeom prst="rect">
            <a:avLst/>
          </a:prstGeom>
          <a:noFill/>
        </p:spPr>
        <p:txBody>
          <a:bodyPr vert="vert" wrap="square" rtlCol="0">
            <a:spAutoFit/>
          </a:bodyPr>
          <a:lstStyle/>
          <a:p>
            <a:pPr>
              <a:buClr>
                <a:schemeClr val="accent2"/>
              </a:buClr>
            </a:pPr>
            <a:r>
              <a:rPr lang="en-US" dirty="0"/>
              <a:t>STRIPE 0</a:t>
            </a:r>
          </a:p>
        </p:txBody>
      </p:sp>
      <p:sp>
        <p:nvSpPr>
          <p:cNvPr id="110" name="TextBox 109"/>
          <p:cNvSpPr txBox="1"/>
          <p:nvPr/>
        </p:nvSpPr>
        <p:spPr>
          <a:xfrm>
            <a:off x="4297961" y="1952390"/>
            <a:ext cx="461665" cy="1295400"/>
          </a:xfrm>
          <a:prstGeom prst="rect">
            <a:avLst/>
          </a:prstGeom>
          <a:noFill/>
        </p:spPr>
        <p:txBody>
          <a:bodyPr vert="vert" wrap="square" rtlCol="0">
            <a:spAutoFit/>
          </a:bodyPr>
          <a:lstStyle/>
          <a:p>
            <a:pPr>
              <a:buClr>
                <a:schemeClr val="accent2"/>
              </a:buClr>
            </a:pPr>
            <a:r>
              <a:rPr lang="en-US" dirty="0"/>
              <a:t>STRIPE N</a:t>
            </a:r>
          </a:p>
        </p:txBody>
      </p:sp>
      <p:cxnSp>
        <p:nvCxnSpPr>
          <p:cNvPr id="112" name="Straight Connector 111"/>
          <p:cNvCxnSpPr/>
          <p:nvPr/>
        </p:nvCxnSpPr>
        <p:spPr bwMode="auto">
          <a:xfrm flipH="1">
            <a:off x="3825059" y="1364356"/>
            <a:ext cx="15700" cy="2293522"/>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113" name="Straight Connector 112"/>
          <p:cNvCxnSpPr/>
          <p:nvPr/>
        </p:nvCxnSpPr>
        <p:spPr bwMode="auto">
          <a:xfrm>
            <a:off x="4297959" y="1364356"/>
            <a:ext cx="2" cy="2293522"/>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122" name="TextBox 121"/>
          <p:cNvSpPr txBox="1"/>
          <p:nvPr/>
        </p:nvSpPr>
        <p:spPr>
          <a:xfrm>
            <a:off x="3916959" y="1952390"/>
            <a:ext cx="553998" cy="1295400"/>
          </a:xfrm>
          <a:prstGeom prst="rect">
            <a:avLst/>
          </a:prstGeom>
          <a:noFill/>
        </p:spPr>
        <p:txBody>
          <a:bodyPr vert="vert" wrap="square" rtlCol="0" anchor="ctr" anchorCtr="1">
            <a:spAutoFit/>
          </a:bodyPr>
          <a:lstStyle/>
          <a:p>
            <a:pPr>
              <a:buClr>
                <a:schemeClr val="accent2"/>
              </a:buClr>
            </a:pPr>
            <a:r>
              <a:rPr lang="en-US" sz="2400" dirty="0"/>
              <a:t>…</a:t>
            </a:r>
          </a:p>
        </p:txBody>
      </p:sp>
      <p:sp>
        <p:nvSpPr>
          <p:cNvPr id="3" name="Title 2"/>
          <p:cNvSpPr>
            <a:spLocks noGrp="1"/>
          </p:cNvSpPr>
          <p:nvPr>
            <p:ph type="title"/>
          </p:nvPr>
        </p:nvSpPr>
        <p:spPr/>
        <p:txBody>
          <a:bodyPr/>
          <a:lstStyle/>
          <a:p>
            <a:r>
              <a:rPr lang="en-US" dirty="0" err="1" smtClean="0"/>
              <a:t>Waffinity</a:t>
            </a:r>
            <a:r>
              <a:rPr lang="en-US" dirty="0"/>
              <a:t> </a:t>
            </a:r>
            <a:r>
              <a:rPr lang="en-US" dirty="0" smtClean="0"/>
              <a:t>hierarchy affinity details</a:t>
            </a:r>
            <a:endParaRPr lang="en-US" dirty="0"/>
          </a:p>
        </p:txBody>
      </p:sp>
      <p:sp>
        <p:nvSpPr>
          <p:cNvPr id="5" name="Slide Number Placeholder 4"/>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25</a:t>
            </a:fld>
            <a:endParaRPr lang="en-US" dirty="0">
              <a:solidFill>
                <a:srgbClr val="9EA2A2">
                  <a:lumMod val="50000"/>
                </a:srgbClr>
              </a:solidFill>
            </a:endParaRPr>
          </a:p>
        </p:txBody>
      </p:sp>
      <p:sp>
        <p:nvSpPr>
          <p:cNvPr id="84" name="Footer Placeholder 5"/>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9245" name="Content Placeholder 9244"/>
          <p:cNvSpPr>
            <a:spLocks noGrp="1"/>
          </p:cNvSpPr>
          <p:nvPr>
            <p:ph sz="quarter" idx="11"/>
          </p:nvPr>
        </p:nvSpPr>
        <p:spPr>
          <a:xfrm>
            <a:off x="6103109" y="1252083"/>
            <a:ext cx="5637107" cy="4632336"/>
          </a:xfrm>
        </p:spPr>
        <p:txBody>
          <a:bodyPr/>
          <a:lstStyle/>
          <a:p>
            <a:r>
              <a:rPr lang="en-US" sz="2000" dirty="0" smtClean="0"/>
              <a:t>STRIPE: Exclusive access to a block range, READ and WRITE often here, GETATTR</a:t>
            </a:r>
          </a:p>
          <a:p>
            <a:r>
              <a:rPr lang="en-US" sz="2000" dirty="0" smtClean="0"/>
              <a:t>VOL_LOG: Volume logical actions like CREATE, SETATTR, LINK</a:t>
            </a:r>
          </a:p>
          <a:p>
            <a:r>
              <a:rPr lang="en-US" sz="2000" dirty="0" smtClean="0"/>
              <a:t>VOL_VBN, VOL_VBN_RANGE: Block level access like </a:t>
            </a:r>
            <a:r>
              <a:rPr lang="en-US" sz="2000" dirty="0" err="1" smtClean="0"/>
              <a:t>SnapMirror</a:t>
            </a:r>
            <a:r>
              <a:rPr lang="en-US" sz="2000" dirty="0" smtClean="0"/>
              <a:t>, other WAFL metadata work</a:t>
            </a:r>
          </a:p>
          <a:p>
            <a:r>
              <a:rPr lang="en-US" sz="2000" dirty="0" smtClean="0"/>
              <a:t>VOL: Access to any file in the volume and used for actions like REMOVE</a:t>
            </a:r>
          </a:p>
          <a:p>
            <a:r>
              <a:rPr lang="en-US" sz="2000" dirty="0" smtClean="0"/>
              <a:t>AGGR_VBN, AGGR_VBN_RANGE: WAFL metadata and bitmap work</a:t>
            </a:r>
          </a:p>
          <a:p>
            <a:r>
              <a:rPr lang="en-US" sz="2000" dirty="0" smtClean="0"/>
              <a:t>AGGR: Access to any file in the aggregate</a:t>
            </a:r>
          </a:p>
          <a:p>
            <a:r>
              <a:rPr lang="en-US" sz="2000" dirty="0" smtClean="0"/>
              <a:t>SERIAL: Complete system wide</a:t>
            </a:r>
            <a:br>
              <a:rPr lang="en-US" sz="2000" dirty="0" smtClean="0"/>
            </a:br>
            <a:r>
              <a:rPr lang="en-US" sz="2000" dirty="0" smtClean="0"/>
              <a:t>serialized access</a:t>
            </a:r>
          </a:p>
        </p:txBody>
      </p:sp>
      <p:sp>
        <p:nvSpPr>
          <p:cNvPr id="101" name="TextBox 100"/>
          <p:cNvSpPr txBox="1"/>
          <p:nvPr/>
        </p:nvSpPr>
        <p:spPr>
          <a:xfrm>
            <a:off x="774166" y="1401040"/>
            <a:ext cx="430887" cy="2268988"/>
          </a:xfrm>
          <a:prstGeom prst="rect">
            <a:avLst/>
          </a:prstGeom>
          <a:noFill/>
        </p:spPr>
        <p:txBody>
          <a:bodyPr vert="vert" wrap="square" rtlCol="0">
            <a:spAutoFit/>
          </a:bodyPr>
          <a:lstStyle/>
          <a:p>
            <a:pPr>
              <a:buClr>
                <a:schemeClr val="accent2"/>
              </a:buClr>
            </a:pPr>
            <a:r>
              <a:rPr lang="en-US" sz="1600" dirty="0" smtClean="0"/>
              <a:t>AGGR_VBN_RANGE 0</a:t>
            </a:r>
            <a:endParaRPr lang="en-US" sz="1600" dirty="0"/>
          </a:p>
        </p:txBody>
      </p:sp>
      <p:sp>
        <p:nvSpPr>
          <p:cNvPr id="105" name="TextBox 104"/>
          <p:cNvSpPr txBox="1"/>
          <p:nvPr/>
        </p:nvSpPr>
        <p:spPr>
          <a:xfrm>
            <a:off x="1540401" y="1415278"/>
            <a:ext cx="430887" cy="2277694"/>
          </a:xfrm>
          <a:prstGeom prst="rect">
            <a:avLst/>
          </a:prstGeom>
          <a:noFill/>
        </p:spPr>
        <p:txBody>
          <a:bodyPr vert="vert" wrap="square" rtlCol="0">
            <a:spAutoFit/>
          </a:bodyPr>
          <a:lstStyle/>
          <a:p>
            <a:pPr>
              <a:buClr>
                <a:schemeClr val="accent2"/>
              </a:buClr>
            </a:pPr>
            <a:r>
              <a:rPr lang="en-US" sz="1600" dirty="0" smtClean="0"/>
              <a:t>AGGR_VBN_RANGE N</a:t>
            </a:r>
            <a:endParaRPr lang="en-US" sz="1600" dirty="0"/>
          </a:p>
        </p:txBody>
      </p:sp>
      <p:sp>
        <p:nvSpPr>
          <p:cNvPr id="114" name="TextBox 113"/>
          <p:cNvSpPr txBox="1"/>
          <p:nvPr/>
        </p:nvSpPr>
        <p:spPr>
          <a:xfrm>
            <a:off x="1187482" y="2393056"/>
            <a:ext cx="430887" cy="304800"/>
          </a:xfrm>
          <a:prstGeom prst="rect">
            <a:avLst/>
          </a:prstGeom>
          <a:noFill/>
        </p:spPr>
        <p:txBody>
          <a:bodyPr vert="vert" wrap="square" rtlCol="0">
            <a:spAutoFit/>
          </a:bodyPr>
          <a:lstStyle/>
          <a:p>
            <a:pPr>
              <a:buClr>
                <a:schemeClr val="accent2"/>
              </a:buClr>
            </a:pPr>
            <a:r>
              <a:rPr lang="en-US" sz="1600" b="1" dirty="0" smtClean="0"/>
              <a:t>…</a:t>
            </a:r>
            <a:endParaRPr lang="en-US" sz="1600" b="1" dirty="0"/>
          </a:p>
        </p:txBody>
      </p:sp>
      <p:cxnSp>
        <p:nvCxnSpPr>
          <p:cNvPr id="115" name="Straight Connector 114"/>
          <p:cNvCxnSpPr/>
          <p:nvPr/>
        </p:nvCxnSpPr>
        <p:spPr bwMode="auto">
          <a:xfrm flipH="1">
            <a:off x="3381026" y="3650355"/>
            <a:ext cx="6" cy="599358"/>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116" name="Straight Connector 115"/>
          <p:cNvCxnSpPr/>
          <p:nvPr/>
        </p:nvCxnSpPr>
        <p:spPr bwMode="auto">
          <a:xfrm flipH="1">
            <a:off x="2403569" y="1373124"/>
            <a:ext cx="15700" cy="2293522"/>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117" name="Straight Connector 116"/>
          <p:cNvCxnSpPr/>
          <p:nvPr/>
        </p:nvCxnSpPr>
        <p:spPr bwMode="auto">
          <a:xfrm>
            <a:off x="2876469" y="1373124"/>
            <a:ext cx="2" cy="2293522"/>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119" name="Straight Connector 118"/>
          <p:cNvCxnSpPr/>
          <p:nvPr/>
        </p:nvCxnSpPr>
        <p:spPr bwMode="auto">
          <a:xfrm flipH="1">
            <a:off x="1116223" y="1367737"/>
            <a:ext cx="1155" cy="230229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120" name="TextBox 119"/>
          <p:cNvSpPr txBox="1"/>
          <p:nvPr/>
        </p:nvSpPr>
        <p:spPr>
          <a:xfrm>
            <a:off x="1997601" y="1463031"/>
            <a:ext cx="430887" cy="2151539"/>
          </a:xfrm>
          <a:prstGeom prst="rect">
            <a:avLst/>
          </a:prstGeom>
          <a:noFill/>
        </p:spPr>
        <p:txBody>
          <a:bodyPr vert="vert" wrap="square" rtlCol="0">
            <a:spAutoFit/>
          </a:bodyPr>
          <a:lstStyle/>
          <a:p>
            <a:pPr>
              <a:buClr>
                <a:schemeClr val="accent2"/>
              </a:buClr>
            </a:pPr>
            <a:r>
              <a:rPr lang="en-US" sz="1600" dirty="0" smtClean="0"/>
              <a:t>VOL_VBN_RANGE 0</a:t>
            </a:r>
            <a:endParaRPr lang="en-US" sz="1600" dirty="0"/>
          </a:p>
        </p:txBody>
      </p:sp>
      <p:sp>
        <p:nvSpPr>
          <p:cNvPr id="123" name="TextBox 122"/>
          <p:cNvSpPr txBox="1"/>
          <p:nvPr/>
        </p:nvSpPr>
        <p:spPr>
          <a:xfrm>
            <a:off x="2965068" y="1412776"/>
            <a:ext cx="430887" cy="2381989"/>
          </a:xfrm>
          <a:prstGeom prst="rect">
            <a:avLst/>
          </a:prstGeom>
          <a:noFill/>
        </p:spPr>
        <p:txBody>
          <a:bodyPr vert="vert" wrap="square" rtlCol="0">
            <a:spAutoFit/>
          </a:bodyPr>
          <a:lstStyle/>
          <a:p>
            <a:pPr>
              <a:buClr>
                <a:schemeClr val="accent2"/>
              </a:buClr>
            </a:pPr>
            <a:r>
              <a:rPr lang="en-US" sz="1600" dirty="0" smtClean="0"/>
              <a:t>VOL_VBN_RANGE N</a:t>
            </a:r>
            <a:endParaRPr lang="en-US" sz="1600" dirty="0"/>
          </a:p>
        </p:txBody>
      </p:sp>
      <p:sp>
        <p:nvSpPr>
          <p:cNvPr id="124" name="TextBox 123"/>
          <p:cNvSpPr txBox="1"/>
          <p:nvPr/>
        </p:nvSpPr>
        <p:spPr>
          <a:xfrm>
            <a:off x="2479138" y="2393056"/>
            <a:ext cx="430887" cy="304800"/>
          </a:xfrm>
          <a:prstGeom prst="rect">
            <a:avLst/>
          </a:prstGeom>
          <a:noFill/>
        </p:spPr>
        <p:txBody>
          <a:bodyPr vert="vert" wrap="square" rtlCol="0">
            <a:spAutoFit/>
          </a:bodyPr>
          <a:lstStyle/>
          <a:p>
            <a:pPr>
              <a:buClr>
                <a:schemeClr val="accent2"/>
              </a:buClr>
            </a:pPr>
            <a:r>
              <a:rPr lang="en-US" sz="1600" b="1" dirty="0" smtClean="0"/>
              <a:t>…</a:t>
            </a:r>
            <a:endParaRPr lang="en-US" sz="1600" b="1" dirty="0"/>
          </a:p>
        </p:txBody>
      </p:sp>
      <p:cxnSp>
        <p:nvCxnSpPr>
          <p:cNvPr id="41" name="Straight Arrow Connector 40"/>
          <p:cNvCxnSpPr/>
          <p:nvPr/>
        </p:nvCxnSpPr>
        <p:spPr>
          <a:xfrm flipV="1">
            <a:off x="543697" y="1364356"/>
            <a:ext cx="0" cy="4876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6200000">
            <a:off x="-2034466" y="3652194"/>
            <a:ext cx="4786614" cy="307777"/>
          </a:xfrm>
          <a:prstGeom prst="rect">
            <a:avLst/>
          </a:prstGeom>
          <a:noFill/>
        </p:spPr>
        <p:txBody>
          <a:bodyPr wrap="square" rtlCol="0">
            <a:spAutoFit/>
          </a:bodyPr>
          <a:lstStyle/>
          <a:p>
            <a:r>
              <a:rPr lang="en-US" sz="1400" dirty="0" smtClean="0"/>
              <a:t>High                                                                               Low</a:t>
            </a:r>
            <a:endParaRPr lang="en-US" sz="1400" dirty="0"/>
          </a:p>
        </p:txBody>
      </p:sp>
      <p:sp>
        <p:nvSpPr>
          <p:cNvPr id="43" name="TextBox 42"/>
          <p:cNvSpPr txBox="1"/>
          <p:nvPr/>
        </p:nvSpPr>
        <p:spPr>
          <a:xfrm rot="16200000">
            <a:off x="-794469" y="3675606"/>
            <a:ext cx="2313518" cy="369332"/>
          </a:xfrm>
          <a:prstGeom prst="rect">
            <a:avLst/>
          </a:prstGeom>
          <a:noFill/>
        </p:spPr>
        <p:txBody>
          <a:bodyPr wrap="none" rtlCol="0">
            <a:spAutoFit/>
          </a:bodyPr>
          <a:lstStyle/>
          <a:p>
            <a:r>
              <a:rPr lang="en-US" dirty="0" smtClean="0">
                <a:solidFill>
                  <a:schemeClr val="accent1"/>
                </a:solidFill>
              </a:rPr>
              <a:t>Exclusivity of Access</a:t>
            </a:r>
            <a:endParaRPr lang="en-US" dirty="0">
              <a:solidFill>
                <a:schemeClr val="accent1"/>
              </a:solidFill>
            </a:endParaRPr>
          </a:p>
        </p:txBody>
      </p:sp>
      <p:sp>
        <p:nvSpPr>
          <p:cNvPr id="9253" name="Rectangle 9252"/>
          <p:cNvSpPr/>
          <p:nvPr/>
        </p:nvSpPr>
        <p:spPr bwMode="auto">
          <a:xfrm>
            <a:off x="4912754" y="1364356"/>
            <a:ext cx="685800" cy="487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algn="ctr">
              <a:lnSpc>
                <a:spcPct val="85000"/>
              </a:lnSpc>
            </a:pPr>
            <a:endParaRPr lang="en-US" sz="1600">
              <a:solidFill>
                <a:schemeClr val="lt1"/>
              </a:solidFill>
            </a:endParaRPr>
          </a:p>
        </p:txBody>
      </p:sp>
      <p:sp>
        <p:nvSpPr>
          <p:cNvPr id="45" name="TextBox 44"/>
          <p:cNvSpPr txBox="1"/>
          <p:nvPr/>
        </p:nvSpPr>
        <p:spPr>
          <a:xfrm>
            <a:off x="5057337" y="3426904"/>
            <a:ext cx="461665" cy="1371600"/>
          </a:xfrm>
          <a:prstGeom prst="rect">
            <a:avLst/>
          </a:prstGeom>
          <a:noFill/>
        </p:spPr>
        <p:txBody>
          <a:bodyPr vert="vert" wrap="square" rtlCol="0">
            <a:spAutoFit/>
          </a:bodyPr>
          <a:lstStyle/>
          <a:p>
            <a:pPr>
              <a:buClr>
                <a:schemeClr val="accent2"/>
              </a:buClr>
            </a:pPr>
            <a:r>
              <a:rPr lang="en-US" dirty="0"/>
              <a:t>xcleaner</a:t>
            </a:r>
          </a:p>
        </p:txBody>
      </p:sp>
    </p:spTree>
    <p:extLst>
      <p:ext uri="{BB962C8B-B14F-4D97-AF65-F5344CB8AC3E}">
        <p14:creationId xmlns:p14="http://schemas.microsoft.com/office/powerpoint/2010/main" val="369001851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5" name="Rectangle 9254"/>
          <p:cNvSpPr/>
          <p:nvPr/>
        </p:nvSpPr>
        <p:spPr bwMode="auto">
          <a:xfrm>
            <a:off x="792758" y="1364356"/>
            <a:ext cx="10893520" cy="4191000"/>
          </a:xfrm>
          <a:prstGeom prst="rect">
            <a:avLst/>
          </a:prstGeom>
          <a:solidFill>
            <a:srgbClr val="92D05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pic>
        <p:nvPicPr>
          <p:cNvPr id="48" name="Picture 47"/>
          <p:cNvPicPr>
            <a:picLocks noChangeAspect="1"/>
          </p:cNvPicPr>
          <p:nvPr/>
        </p:nvPicPr>
        <p:blipFill>
          <a:blip r:embed="rId3"/>
          <a:stretch>
            <a:fillRect/>
          </a:stretch>
        </p:blipFill>
        <p:spPr>
          <a:xfrm>
            <a:off x="779614" y="1326256"/>
            <a:ext cx="5413248" cy="3478242"/>
          </a:xfrm>
          <a:prstGeom prst="rect">
            <a:avLst/>
          </a:prstGeom>
        </p:spPr>
      </p:pic>
      <p:pic>
        <p:nvPicPr>
          <p:cNvPr id="49" name="Picture 48"/>
          <p:cNvPicPr>
            <a:picLocks noChangeAspect="1"/>
          </p:cNvPicPr>
          <p:nvPr/>
        </p:nvPicPr>
        <p:blipFill>
          <a:blip r:embed="rId3"/>
          <a:stretch>
            <a:fillRect/>
          </a:stretch>
        </p:blipFill>
        <p:spPr>
          <a:xfrm>
            <a:off x="6148782" y="1326256"/>
            <a:ext cx="5413248" cy="3478242"/>
          </a:xfrm>
          <a:prstGeom prst="rect">
            <a:avLst/>
          </a:prstGeom>
        </p:spPr>
      </p:pic>
      <p:sp>
        <p:nvSpPr>
          <p:cNvPr id="9254" name="Rectangle 9253"/>
          <p:cNvSpPr/>
          <p:nvPr/>
        </p:nvSpPr>
        <p:spPr bwMode="auto">
          <a:xfrm>
            <a:off x="792758" y="5559128"/>
            <a:ext cx="1106396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algn="ctr">
              <a:lnSpc>
                <a:spcPct val="85000"/>
              </a:lnSpc>
            </a:pPr>
            <a:endParaRPr lang="en-US" sz="1600">
              <a:solidFill>
                <a:schemeClr val="lt1"/>
              </a:solidFill>
            </a:endParaRPr>
          </a:p>
        </p:txBody>
      </p:sp>
      <p:sp>
        <p:nvSpPr>
          <p:cNvPr id="2" name="Rectangle 1"/>
          <p:cNvSpPr/>
          <p:nvPr/>
        </p:nvSpPr>
        <p:spPr bwMode="auto">
          <a:xfrm>
            <a:off x="792759" y="1364356"/>
            <a:ext cx="11253929" cy="4876800"/>
          </a:xfrm>
          <a:prstGeom prst="rect">
            <a:avLst/>
          </a:prstGeom>
          <a:noFill/>
          <a:ln w="19050" cap="flat" cmpd="sng" algn="ctr">
            <a:solidFill>
              <a:srgbClr val="616365"/>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chemeClr val="accent2"/>
              </a:buClr>
            </a:pPr>
            <a:endParaRPr lang="en-US" sz="2000">
              <a:latin typeface="Arial" charset="0"/>
            </a:endParaRPr>
          </a:p>
        </p:txBody>
      </p:sp>
      <p:cxnSp>
        <p:nvCxnSpPr>
          <p:cNvPr id="4" name="Straight Connector 3"/>
          <p:cNvCxnSpPr/>
          <p:nvPr/>
        </p:nvCxnSpPr>
        <p:spPr bwMode="auto">
          <a:xfrm>
            <a:off x="792759" y="5555356"/>
            <a:ext cx="4114800" cy="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30" name="TextBox 29"/>
          <p:cNvSpPr txBox="1"/>
          <p:nvPr/>
        </p:nvSpPr>
        <p:spPr>
          <a:xfrm>
            <a:off x="5093026" y="5707748"/>
            <a:ext cx="2286000" cy="369332"/>
          </a:xfrm>
          <a:prstGeom prst="rect">
            <a:avLst/>
          </a:prstGeom>
          <a:noFill/>
        </p:spPr>
        <p:txBody>
          <a:bodyPr wrap="square" rtlCol="0">
            <a:spAutoFit/>
          </a:bodyPr>
          <a:lstStyle/>
          <a:p>
            <a:pPr algn="ctr">
              <a:buClr>
                <a:schemeClr val="accent2"/>
              </a:buClr>
            </a:pPr>
            <a:r>
              <a:rPr lang="en-US" dirty="0"/>
              <a:t>SERIAL</a:t>
            </a:r>
          </a:p>
        </p:txBody>
      </p:sp>
      <p:sp>
        <p:nvSpPr>
          <p:cNvPr id="9216" name="TextBox 9215"/>
          <p:cNvSpPr txBox="1"/>
          <p:nvPr/>
        </p:nvSpPr>
        <p:spPr>
          <a:xfrm>
            <a:off x="2654878" y="5002268"/>
            <a:ext cx="1447800" cy="369332"/>
          </a:xfrm>
          <a:prstGeom prst="rect">
            <a:avLst/>
          </a:prstGeom>
          <a:noFill/>
        </p:spPr>
        <p:txBody>
          <a:bodyPr wrap="square" rtlCol="0">
            <a:spAutoFit/>
          </a:bodyPr>
          <a:lstStyle/>
          <a:p>
            <a:pPr algn="ctr">
              <a:buClr>
                <a:schemeClr val="accent2"/>
              </a:buClr>
            </a:pPr>
            <a:r>
              <a:rPr lang="en-US" dirty="0" smtClean="0"/>
              <a:t>AGGR</a:t>
            </a:r>
            <a:endParaRPr lang="en-US" dirty="0"/>
          </a:p>
        </p:txBody>
      </p:sp>
      <p:sp>
        <p:nvSpPr>
          <p:cNvPr id="3" name="Title 2"/>
          <p:cNvSpPr>
            <a:spLocks noGrp="1"/>
          </p:cNvSpPr>
          <p:nvPr>
            <p:ph type="title"/>
          </p:nvPr>
        </p:nvSpPr>
        <p:spPr/>
        <p:txBody>
          <a:bodyPr/>
          <a:lstStyle/>
          <a:p>
            <a:r>
              <a:rPr lang="en-US" dirty="0" err="1" smtClean="0"/>
              <a:t>Waffinity</a:t>
            </a:r>
            <a:r>
              <a:rPr lang="en-US" dirty="0"/>
              <a:t> </a:t>
            </a:r>
            <a:r>
              <a:rPr lang="en-US" dirty="0" smtClean="0"/>
              <a:t>hierarchy affinity details</a:t>
            </a:r>
            <a:endParaRPr lang="en-US" dirty="0"/>
          </a:p>
        </p:txBody>
      </p:sp>
      <p:sp>
        <p:nvSpPr>
          <p:cNvPr id="5" name="Slide Number Placeholder 4"/>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26</a:t>
            </a:fld>
            <a:endParaRPr lang="en-US" dirty="0">
              <a:solidFill>
                <a:srgbClr val="9EA2A2">
                  <a:lumMod val="50000"/>
                </a:srgbClr>
              </a:solidFill>
            </a:endParaRPr>
          </a:p>
        </p:txBody>
      </p:sp>
      <p:sp>
        <p:nvSpPr>
          <p:cNvPr id="84" name="Footer Placeholder 5"/>
          <p:cNvSpPr>
            <a:spLocks noGrp="1"/>
          </p:cNvSpPr>
          <p:nvPr>
            <p:ph type="ftr" sz="quarter" idx="3"/>
          </p:nvPr>
        </p:nvSpPr>
        <p:spPr/>
        <p:txBody>
          <a:bodyPr/>
          <a:lstStyle/>
          <a:p>
            <a:r>
              <a:rPr lang="en-US" smtClean="0"/>
              <a:t>Insight  © 2015 NetApp, Inc. All rights reserved. NetApp Confidential – Limited Use Only</a:t>
            </a:r>
            <a:endParaRPr lang="en-US" dirty="0"/>
          </a:p>
        </p:txBody>
      </p:sp>
      <p:cxnSp>
        <p:nvCxnSpPr>
          <p:cNvPr id="41" name="Straight Arrow Connector 40"/>
          <p:cNvCxnSpPr/>
          <p:nvPr/>
        </p:nvCxnSpPr>
        <p:spPr>
          <a:xfrm flipV="1">
            <a:off x="543697" y="1364356"/>
            <a:ext cx="0" cy="4876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6200000">
            <a:off x="-2034466" y="3652194"/>
            <a:ext cx="4786614" cy="307777"/>
          </a:xfrm>
          <a:prstGeom prst="rect">
            <a:avLst/>
          </a:prstGeom>
          <a:noFill/>
        </p:spPr>
        <p:txBody>
          <a:bodyPr wrap="square" rtlCol="0">
            <a:spAutoFit/>
          </a:bodyPr>
          <a:lstStyle/>
          <a:p>
            <a:r>
              <a:rPr lang="en-US" sz="1400" dirty="0" smtClean="0"/>
              <a:t>High                                                                               Low</a:t>
            </a:r>
            <a:endParaRPr lang="en-US" sz="1400" dirty="0"/>
          </a:p>
        </p:txBody>
      </p:sp>
      <p:sp>
        <p:nvSpPr>
          <p:cNvPr id="43" name="TextBox 42"/>
          <p:cNvSpPr txBox="1"/>
          <p:nvPr/>
        </p:nvSpPr>
        <p:spPr>
          <a:xfrm rot="16200000">
            <a:off x="-794469" y="3675606"/>
            <a:ext cx="2313518" cy="369332"/>
          </a:xfrm>
          <a:prstGeom prst="rect">
            <a:avLst/>
          </a:prstGeom>
          <a:noFill/>
        </p:spPr>
        <p:txBody>
          <a:bodyPr wrap="none" rtlCol="0">
            <a:spAutoFit/>
          </a:bodyPr>
          <a:lstStyle/>
          <a:p>
            <a:r>
              <a:rPr lang="en-US" dirty="0" smtClean="0">
                <a:solidFill>
                  <a:schemeClr val="accent1"/>
                </a:solidFill>
              </a:rPr>
              <a:t>Exclusivity of Access</a:t>
            </a:r>
            <a:endParaRPr lang="en-US" dirty="0">
              <a:solidFill>
                <a:schemeClr val="accent1"/>
              </a:solidFill>
            </a:endParaRPr>
          </a:p>
        </p:txBody>
      </p:sp>
      <p:sp>
        <p:nvSpPr>
          <p:cNvPr id="45" name="TextBox 44"/>
          <p:cNvSpPr txBox="1"/>
          <p:nvPr/>
        </p:nvSpPr>
        <p:spPr>
          <a:xfrm>
            <a:off x="8046719" y="4951468"/>
            <a:ext cx="1447800" cy="369332"/>
          </a:xfrm>
          <a:prstGeom prst="rect">
            <a:avLst/>
          </a:prstGeom>
          <a:noFill/>
        </p:spPr>
        <p:txBody>
          <a:bodyPr wrap="square" rtlCol="0">
            <a:spAutoFit/>
          </a:bodyPr>
          <a:lstStyle/>
          <a:p>
            <a:pPr algn="ctr">
              <a:buClr>
                <a:schemeClr val="accent2"/>
              </a:buClr>
            </a:pPr>
            <a:r>
              <a:rPr lang="en-US" dirty="0" smtClean="0"/>
              <a:t>AGGR</a:t>
            </a:r>
            <a:endParaRPr lang="en-US" dirty="0"/>
          </a:p>
        </p:txBody>
      </p:sp>
      <p:cxnSp>
        <p:nvCxnSpPr>
          <p:cNvPr id="31" name="Straight Connector 30"/>
          <p:cNvCxnSpPr/>
          <p:nvPr/>
        </p:nvCxnSpPr>
        <p:spPr bwMode="auto">
          <a:xfrm flipV="1">
            <a:off x="6165780" y="1371378"/>
            <a:ext cx="20249" cy="419100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99" name="TextBox 98"/>
          <p:cNvSpPr txBox="1"/>
          <p:nvPr/>
        </p:nvSpPr>
        <p:spPr>
          <a:xfrm>
            <a:off x="2933264" y="6256555"/>
            <a:ext cx="10880593" cy="307777"/>
          </a:xfrm>
          <a:prstGeom prst="rect">
            <a:avLst/>
          </a:prstGeom>
          <a:noFill/>
        </p:spPr>
        <p:txBody>
          <a:bodyPr wrap="square" rtlCol="0">
            <a:spAutoFit/>
          </a:bodyPr>
          <a:lstStyle/>
          <a:p>
            <a:r>
              <a:rPr lang="en-US" sz="1400" i="1" dirty="0" smtClean="0"/>
              <a:t>* Affinity </a:t>
            </a:r>
            <a:r>
              <a:rPr lang="en-US" sz="1400" i="1" dirty="0"/>
              <a:t>q</a:t>
            </a:r>
            <a:r>
              <a:rPr lang="en-US" sz="1400" i="1" dirty="0" smtClean="0"/>
              <a:t>uantities vary by model and Data ONTAP release and are documented at the top of </a:t>
            </a:r>
            <a:r>
              <a:rPr lang="en-US" sz="1400" i="1" dirty="0" err="1" smtClean="0"/>
              <a:t>waffinity_stats</a:t>
            </a:r>
            <a:r>
              <a:rPr lang="en-US" sz="1400" i="1" dirty="0" smtClean="0"/>
              <a:t> output</a:t>
            </a:r>
            <a:endParaRPr lang="en-US" sz="1400" i="1" dirty="0"/>
          </a:p>
        </p:txBody>
      </p:sp>
      <p:sp>
        <p:nvSpPr>
          <p:cNvPr id="9253" name="Rectangle 9252"/>
          <p:cNvSpPr/>
          <p:nvPr/>
        </p:nvSpPr>
        <p:spPr bwMode="auto">
          <a:xfrm>
            <a:off x="11548885" y="1352672"/>
            <a:ext cx="504787" cy="48884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algn="ctr">
              <a:lnSpc>
                <a:spcPct val="85000"/>
              </a:lnSpc>
            </a:pPr>
            <a:endParaRPr lang="en-US" sz="1600">
              <a:solidFill>
                <a:schemeClr val="lt1"/>
              </a:solidFill>
            </a:endParaRPr>
          </a:p>
        </p:txBody>
      </p:sp>
      <p:sp>
        <p:nvSpPr>
          <p:cNvPr id="25" name="TextBox 24"/>
          <p:cNvSpPr txBox="1"/>
          <p:nvPr/>
        </p:nvSpPr>
        <p:spPr>
          <a:xfrm>
            <a:off x="11585458" y="3174472"/>
            <a:ext cx="461665" cy="1371600"/>
          </a:xfrm>
          <a:prstGeom prst="rect">
            <a:avLst/>
          </a:prstGeom>
          <a:noFill/>
        </p:spPr>
        <p:txBody>
          <a:bodyPr vert="vert" wrap="square" rtlCol="0">
            <a:spAutoFit/>
          </a:bodyPr>
          <a:lstStyle/>
          <a:p>
            <a:pPr>
              <a:buClr>
                <a:schemeClr val="accent2"/>
              </a:buClr>
            </a:pPr>
            <a:r>
              <a:rPr lang="en-US" dirty="0"/>
              <a:t>xcleaner</a:t>
            </a:r>
          </a:p>
        </p:txBody>
      </p:sp>
      <p:pic>
        <p:nvPicPr>
          <p:cNvPr id="82" name="image141.png" descr="FlexVol.png"/>
          <p:cNvPicPr/>
          <p:nvPr/>
        </p:nvPicPr>
        <p:blipFill>
          <a:blip r:embed="rId4">
            <a:extLst/>
          </a:blip>
          <a:stretch>
            <a:fillRect/>
          </a:stretch>
        </p:blipFill>
        <p:spPr>
          <a:xfrm>
            <a:off x="1650070" y="3615735"/>
            <a:ext cx="398296" cy="685808"/>
          </a:xfrm>
          <a:prstGeom prst="rect">
            <a:avLst/>
          </a:prstGeom>
          <a:ln w="12700">
            <a:miter lim="400000"/>
          </a:ln>
        </p:spPr>
      </p:pic>
      <p:pic>
        <p:nvPicPr>
          <p:cNvPr id="83" name="image141.png" descr="FlexVol.png"/>
          <p:cNvPicPr/>
          <p:nvPr/>
        </p:nvPicPr>
        <p:blipFill>
          <a:blip r:embed="rId4">
            <a:extLst/>
          </a:blip>
          <a:stretch>
            <a:fillRect/>
          </a:stretch>
        </p:blipFill>
        <p:spPr>
          <a:xfrm>
            <a:off x="2964700" y="3615735"/>
            <a:ext cx="398296" cy="685808"/>
          </a:xfrm>
          <a:prstGeom prst="rect">
            <a:avLst/>
          </a:prstGeom>
          <a:ln w="12700">
            <a:miter lim="400000"/>
          </a:ln>
        </p:spPr>
      </p:pic>
      <p:pic>
        <p:nvPicPr>
          <p:cNvPr id="85" name="image141.png" descr="FlexVol.png"/>
          <p:cNvPicPr/>
          <p:nvPr/>
        </p:nvPicPr>
        <p:blipFill>
          <a:blip r:embed="rId4">
            <a:extLst/>
          </a:blip>
          <a:stretch>
            <a:fillRect/>
          </a:stretch>
        </p:blipFill>
        <p:spPr>
          <a:xfrm>
            <a:off x="4143602" y="3615735"/>
            <a:ext cx="398296" cy="685808"/>
          </a:xfrm>
          <a:prstGeom prst="rect">
            <a:avLst/>
          </a:prstGeom>
          <a:ln w="12700">
            <a:miter lim="400000"/>
          </a:ln>
        </p:spPr>
      </p:pic>
      <p:pic>
        <p:nvPicPr>
          <p:cNvPr id="86" name="image141.png" descr="FlexVol.png"/>
          <p:cNvPicPr/>
          <p:nvPr/>
        </p:nvPicPr>
        <p:blipFill>
          <a:blip r:embed="rId4">
            <a:extLst/>
          </a:blip>
          <a:stretch>
            <a:fillRect/>
          </a:stretch>
        </p:blipFill>
        <p:spPr>
          <a:xfrm>
            <a:off x="5417092" y="3615735"/>
            <a:ext cx="398296" cy="685808"/>
          </a:xfrm>
          <a:prstGeom prst="rect">
            <a:avLst/>
          </a:prstGeom>
          <a:ln w="12700">
            <a:miter lim="400000"/>
          </a:ln>
        </p:spPr>
      </p:pic>
      <p:pic>
        <p:nvPicPr>
          <p:cNvPr id="87" name="image141.png" descr="FlexVol.png"/>
          <p:cNvPicPr/>
          <p:nvPr/>
        </p:nvPicPr>
        <p:blipFill>
          <a:blip r:embed="rId4">
            <a:extLst/>
          </a:blip>
          <a:stretch>
            <a:fillRect/>
          </a:stretch>
        </p:blipFill>
        <p:spPr>
          <a:xfrm>
            <a:off x="1802470" y="3768135"/>
            <a:ext cx="398296" cy="685808"/>
          </a:xfrm>
          <a:prstGeom prst="rect">
            <a:avLst/>
          </a:prstGeom>
          <a:ln w="12700">
            <a:miter lim="400000"/>
          </a:ln>
        </p:spPr>
      </p:pic>
      <p:pic>
        <p:nvPicPr>
          <p:cNvPr id="88" name="image141.png" descr="FlexVol.png"/>
          <p:cNvPicPr/>
          <p:nvPr/>
        </p:nvPicPr>
        <p:blipFill>
          <a:blip r:embed="rId4">
            <a:extLst/>
          </a:blip>
          <a:stretch>
            <a:fillRect/>
          </a:stretch>
        </p:blipFill>
        <p:spPr>
          <a:xfrm>
            <a:off x="3117100" y="3768135"/>
            <a:ext cx="398296" cy="685808"/>
          </a:xfrm>
          <a:prstGeom prst="rect">
            <a:avLst/>
          </a:prstGeom>
          <a:ln w="12700">
            <a:miter lim="400000"/>
          </a:ln>
        </p:spPr>
      </p:pic>
      <p:pic>
        <p:nvPicPr>
          <p:cNvPr id="89" name="image141.png" descr="FlexVol.png"/>
          <p:cNvPicPr/>
          <p:nvPr/>
        </p:nvPicPr>
        <p:blipFill>
          <a:blip r:embed="rId4">
            <a:extLst/>
          </a:blip>
          <a:stretch>
            <a:fillRect/>
          </a:stretch>
        </p:blipFill>
        <p:spPr>
          <a:xfrm>
            <a:off x="4296002" y="3768135"/>
            <a:ext cx="398296" cy="685808"/>
          </a:xfrm>
          <a:prstGeom prst="rect">
            <a:avLst/>
          </a:prstGeom>
          <a:ln w="12700">
            <a:miter lim="400000"/>
          </a:ln>
        </p:spPr>
      </p:pic>
      <p:pic>
        <p:nvPicPr>
          <p:cNvPr id="90" name="image141.png" descr="FlexVol.png"/>
          <p:cNvPicPr/>
          <p:nvPr/>
        </p:nvPicPr>
        <p:blipFill>
          <a:blip r:embed="rId4">
            <a:extLst/>
          </a:blip>
          <a:stretch>
            <a:fillRect/>
          </a:stretch>
        </p:blipFill>
        <p:spPr>
          <a:xfrm>
            <a:off x="5569492" y="3768135"/>
            <a:ext cx="398296" cy="685808"/>
          </a:xfrm>
          <a:prstGeom prst="rect">
            <a:avLst/>
          </a:prstGeom>
          <a:ln w="12700">
            <a:miter lim="400000"/>
          </a:ln>
        </p:spPr>
      </p:pic>
      <p:pic>
        <p:nvPicPr>
          <p:cNvPr id="91" name="image141.png" descr="FlexVol.png"/>
          <p:cNvPicPr/>
          <p:nvPr/>
        </p:nvPicPr>
        <p:blipFill>
          <a:blip r:embed="rId4">
            <a:extLst/>
          </a:blip>
          <a:stretch>
            <a:fillRect/>
          </a:stretch>
        </p:blipFill>
        <p:spPr>
          <a:xfrm>
            <a:off x="7058931" y="3620253"/>
            <a:ext cx="427896" cy="681290"/>
          </a:xfrm>
          <a:prstGeom prst="rect">
            <a:avLst/>
          </a:prstGeom>
          <a:ln w="12700">
            <a:miter lim="400000"/>
          </a:ln>
        </p:spPr>
      </p:pic>
      <p:pic>
        <p:nvPicPr>
          <p:cNvPr id="92" name="image141.png" descr="FlexVol.png"/>
          <p:cNvPicPr/>
          <p:nvPr/>
        </p:nvPicPr>
        <p:blipFill>
          <a:blip r:embed="rId4">
            <a:extLst/>
          </a:blip>
          <a:stretch>
            <a:fillRect/>
          </a:stretch>
        </p:blipFill>
        <p:spPr>
          <a:xfrm>
            <a:off x="8373561" y="3620253"/>
            <a:ext cx="427896" cy="681290"/>
          </a:xfrm>
          <a:prstGeom prst="rect">
            <a:avLst/>
          </a:prstGeom>
          <a:ln w="12700">
            <a:miter lim="400000"/>
          </a:ln>
        </p:spPr>
      </p:pic>
      <p:pic>
        <p:nvPicPr>
          <p:cNvPr id="93" name="image141.png" descr="FlexVol.png"/>
          <p:cNvPicPr/>
          <p:nvPr/>
        </p:nvPicPr>
        <p:blipFill>
          <a:blip r:embed="rId4">
            <a:extLst/>
          </a:blip>
          <a:stretch>
            <a:fillRect/>
          </a:stretch>
        </p:blipFill>
        <p:spPr>
          <a:xfrm>
            <a:off x="9552463" y="3620253"/>
            <a:ext cx="427896" cy="681290"/>
          </a:xfrm>
          <a:prstGeom prst="rect">
            <a:avLst/>
          </a:prstGeom>
          <a:ln w="12700">
            <a:miter lim="400000"/>
          </a:ln>
        </p:spPr>
      </p:pic>
      <p:pic>
        <p:nvPicPr>
          <p:cNvPr id="94" name="image141.png" descr="FlexVol.png"/>
          <p:cNvPicPr/>
          <p:nvPr/>
        </p:nvPicPr>
        <p:blipFill>
          <a:blip r:embed="rId4">
            <a:extLst/>
          </a:blip>
          <a:stretch>
            <a:fillRect/>
          </a:stretch>
        </p:blipFill>
        <p:spPr>
          <a:xfrm>
            <a:off x="10825953" y="3620253"/>
            <a:ext cx="427896" cy="681290"/>
          </a:xfrm>
          <a:prstGeom prst="rect">
            <a:avLst/>
          </a:prstGeom>
          <a:ln w="12700">
            <a:miter lim="400000"/>
          </a:ln>
        </p:spPr>
      </p:pic>
      <p:pic>
        <p:nvPicPr>
          <p:cNvPr id="95" name="image141.png" descr="FlexVol.png"/>
          <p:cNvPicPr/>
          <p:nvPr/>
        </p:nvPicPr>
        <p:blipFill>
          <a:blip r:embed="rId4">
            <a:extLst/>
          </a:blip>
          <a:stretch>
            <a:fillRect/>
          </a:stretch>
        </p:blipFill>
        <p:spPr>
          <a:xfrm>
            <a:off x="7211331" y="3772653"/>
            <a:ext cx="427896" cy="681290"/>
          </a:xfrm>
          <a:prstGeom prst="rect">
            <a:avLst/>
          </a:prstGeom>
          <a:ln w="12700">
            <a:miter lim="400000"/>
          </a:ln>
        </p:spPr>
      </p:pic>
      <p:pic>
        <p:nvPicPr>
          <p:cNvPr id="96" name="image141.png" descr="FlexVol.png"/>
          <p:cNvPicPr/>
          <p:nvPr/>
        </p:nvPicPr>
        <p:blipFill>
          <a:blip r:embed="rId4">
            <a:extLst/>
          </a:blip>
          <a:stretch>
            <a:fillRect/>
          </a:stretch>
        </p:blipFill>
        <p:spPr>
          <a:xfrm>
            <a:off x="8525961" y="3772653"/>
            <a:ext cx="427896" cy="681290"/>
          </a:xfrm>
          <a:prstGeom prst="rect">
            <a:avLst/>
          </a:prstGeom>
          <a:ln w="12700">
            <a:miter lim="400000"/>
          </a:ln>
        </p:spPr>
      </p:pic>
      <p:pic>
        <p:nvPicPr>
          <p:cNvPr id="97" name="image141.png" descr="FlexVol.png"/>
          <p:cNvPicPr/>
          <p:nvPr/>
        </p:nvPicPr>
        <p:blipFill>
          <a:blip r:embed="rId4">
            <a:extLst/>
          </a:blip>
          <a:stretch>
            <a:fillRect/>
          </a:stretch>
        </p:blipFill>
        <p:spPr>
          <a:xfrm>
            <a:off x="9704863" y="3772653"/>
            <a:ext cx="427896" cy="681290"/>
          </a:xfrm>
          <a:prstGeom prst="rect">
            <a:avLst/>
          </a:prstGeom>
          <a:ln w="12700">
            <a:miter lim="400000"/>
          </a:ln>
        </p:spPr>
      </p:pic>
      <p:pic>
        <p:nvPicPr>
          <p:cNvPr id="98" name="image141.png" descr="FlexVol.png"/>
          <p:cNvPicPr/>
          <p:nvPr/>
        </p:nvPicPr>
        <p:blipFill>
          <a:blip r:embed="rId4">
            <a:extLst/>
          </a:blip>
          <a:stretch>
            <a:fillRect/>
          </a:stretch>
        </p:blipFill>
        <p:spPr>
          <a:xfrm>
            <a:off x="10978353" y="3772653"/>
            <a:ext cx="427896" cy="681290"/>
          </a:xfrm>
          <a:prstGeom prst="rect">
            <a:avLst/>
          </a:prstGeom>
          <a:ln w="12700">
            <a:miter lim="400000"/>
          </a:ln>
        </p:spPr>
      </p:pic>
    </p:spTree>
    <p:extLst>
      <p:ext uri="{BB962C8B-B14F-4D97-AF65-F5344CB8AC3E}">
        <p14:creationId xmlns:p14="http://schemas.microsoft.com/office/powerpoint/2010/main" val="7763327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fade">
                                      <p:cBhvr>
                                        <p:cTn id="35" dur="500"/>
                                        <p:tgtEl>
                                          <p:spTgt spid="90"/>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fade">
                                      <p:cBhvr>
                                        <p:cTn id="39" dur="500"/>
                                        <p:tgtEl>
                                          <p:spTgt spid="91"/>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fade">
                                      <p:cBhvr>
                                        <p:cTn id="43" dur="500"/>
                                        <p:tgtEl>
                                          <p:spTgt spid="92"/>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fade">
                                      <p:cBhvr>
                                        <p:cTn id="47" dur="500"/>
                                        <p:tgtEl>
                                          <p:spTgt spid="9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fade">
                                      <p:cBhvr>
                                        <p:cTn id="51" dur="500"/>
                                        <p:tgtEl>
                                          <p:spTgt spid="94"/>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95"/>
                                        </p:tgtEl>
                                        <p:attrNameLst>
                                          <p:attrName>style.visibility</p:attrName>
                                        </p:attrNameLst>
                                      </p:cBhvr>
                                      <p:to>
                                        <p:strVal val="visible"/>
                                      </p:to>
                                    </p:set>
                                    <p:animEffect transition="in" filter="fade">
                                      <p:cBhvr>
                                        <p:cTn id="55" dur="500"/>
                                        <p:tgtEl>
                                          <p:spTgt spid="95"/>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500"/>
                                        <p:tgtEl>
                                          <p:spTgt spid="97"/>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If WAFL processing latency is high, be able to identify if the bottleneck is related to </a:t>
            </a:r>
            <a:r>
              <a:rPr lang="en-US" dirty="0" smtClean="0"/>
              <a:t>affinities</a:t>
            </a:r>
          </a:p>
          <a:p>
            <a:endParaRPr lang="en-US" dirty="0" smtClean="0"/>
          </a:p>
          <a:p>
            <a:r>
              <a:rPr lang="en-US" dirty="0" smtClean="0"/>
              <a:t>Data layout can cause an affinity bottleneck</a:t>
            </a:r>
          </a:p>
          <a:p>
            <a:pPr lvl="1"/>
            <a:r>
              <a:rPr lang="en-US" dirty="0" smtClean="0"/>
              <a:t>On a node with many cores, one volume cannot saturate CPU resource</a:t>
            </a:r>
          </a:p>
          <a:p>
            <a:endParaRPr lang="en-US" dirty="0" smtClean="0"/>
          </a:p>
          <a:p>
            <a:r>
              <a:rPr lang="en-US" dirty="0" smtClean="0"/>
              <a:t>Some workloads can achieve less parallelization than others</a:t>
            </a:r>
          </a:p>
          <a:p>
            <a:pPr lvl="1"/>
            <a:r>
              <a:rPr lang="en-US" dirty="0" smtClean="0"/>
              <a:t>More volumes are needed to have multiple affinity families active</a:t>
            </a:r>
          </a:p>
          <a:p>
            <a:pPr lvl="1"/>
            <a:r>
              <a:rPr lang="en-US" dirty="0" smtClean="0"/>
              <a:t>Some message types still require more exclusive access</a:t>
            </a:r>
          </a:p>
          <a:p>
            <a:pPr lvl="2"/>
            <a:r>
              <a:rPr lang="en-US" dirty="0" smtClean="0"/>
              <a:t>For some less common workloads, the use of more smaller nodes vs. fewer larger nodes, might be suggested</a:t>
            </a:r>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Why Is This Important?</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27</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smtClean="0"/>
              <a:t>Waffinity</a:t>
            </a:r>
            <a:endParaRPr lang="en-US" dirty="0"/>
          </a:p>
        </p:txBody>
      </p:sp>
    </p:spTree>
    <p:extLst>
      <p:ext uri="{BB962C8B-B14F-4D97-AF65-F5344CB8AC3E}">
        <p14:creationId xmlns:p14="http://schemas.microsoft.com/office/powerpoint/2010/main" val="25365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p:txBody>
          <a:bodyPr/>
          <a:lstStyle/>
          <a:p>
            <a:r>
              <a:rPr lang="en-US" dirty="0" smtClean="0"/>
              <a:t>Where Is the Bottleneck and What Causes It?</a:t>
            </a:r>
          </a:p>
        </p:txBody>
      </p:sp>
      <p:sp>
        <p:nvSpPr>
          <p:cNvPr id="4" name="Title 3"/>
          <p:cNvSpPr>
            <a:spLocks noGrp="1"/>
          </p:cNvSpPr>
          <p:nvPr>
            <p:ph type="title"/>
          </p:nvPr>
        </p:nvSpPr>
        <p:spPr/>
        <p:txBody>
          <a:bodyPr/>
          <a:lstStyle/>
          <a:p>
            <a:r>
              <a:rPr lang="en-US" dirty="0" smtClean="0"/>
              <a:t>Analyzing for a Performance Bottleneck</a:t>
            </a:r>
            <a:endParaRPr lang="en-US" dirty="0"/>
          </a:p>
        </p:txBody>
      </p:sp>
      <p:sp>
        <p:nvSpPr>
          <p:cNvPr id="2" name="Slide Number Placeholder 1"/>
          <p:cNvSpPr>
            <a:spLocks noGrp="1"/>
          </p:cNvSpPr>
          <p:nvPr>
            <p:ph type="sldNum" sz="quarter" idx="4"/>
          </p:nvPr>
        </p:nvSpPr>
        <p:spPr/>
        <p:txBody>
          <a:bodyPr/>
          <a:lstStyle/>
          <a:p>
            <a:fld id="{B071A5F3-A4FF-4CEE-8215-C08835B585C1}" type="slidenum">
              <a:rPr lang="en-US" smtClean="0"/>
              <a:pPr/>
              <a:t>28</a:t>
            </a:fld>
            <a:endParaRPr lang="en-US" dirty="0"/>
          </a:p>
        </p:txBody>
      </p:sp>
      <p:sp>
        <p:nvSpPr>
          <p:cNvPr id="7" name="Footer Placeholder 6"/>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294214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QoS</a:t>
            </a:r>
            <a:r>
              <a:rPr lang="en-US" dirty="0" smtClean="0"/>
              <a:t> Counters</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29</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smtClean="0"/>
              <a:t>Onsite viewers</a:t>
            </a:r>
            <a:endParaRPr lang="en-US" dirty="0"/>
          </a:p>
        </p:txBody>
      </p:sp>
      <p:sp>
        <p:nvSpPr>
          <p:cNvPr id="11" name="TextBox 10"/>
          <p:cNvSpPr txBox="1"/>
          <p:nvPr/>
        </p:nvSpPr>
        <p:spPr>
          <a:xfrm>
            <a:off x="1390115" y="1516644"/>
            <a:ext cx="4328429" cy="400110"/>
          </a:xfrm>
          <a:prstGeom prst="rect">
            <a:avLst/>
          </a:prstGeom>
          <a:noFill/>
        </p:spPr>
        <p:txBody>
          <a:bodyPr wrap="none" rtlCol="0">
            <a:spAutoFit/>
          </a:bodyPr>
          <a:lstStyle/>
          <a:p>
            <a:r>
              <a:rPr lang="en-US" sz="2000" dirty="0" err="1" smtClean="0">
                <a:solidFill>
                  <a:schemeClr val="accent1"/>
                </a:solidFill>
              </a:rPr>
              <a:t>OnCommand</a:t>
            </a:r>
            <a:r>
              <a:rPr lang="en-US" sz="2000" dirty="0" smtClean="0">
                <a:solidFill>
                  <a:schemeClr val="accent1"/>
                </a:solidFill>
              </a:rPr>
              <a:t> Performance Manager</a:t>
            </a:r>
            <a:endParaRPr lang="en-US" sz="2000" dirty="0">
              <a:solidFill>
                <a:schemeClr val="accent1"/>
              </a:solidFill>
            </a:endParaRPr>
          </a:p>
        </p:txBody>
      </p:sp>
      <p:sp>
        <p:nvSpPr>
          <p:cNvPr id="13" name="TextBox 12"/>
          <p:cNvSpPr txBox="1"/>
          <p:nvPr/>
        </p:nvSpPr>
        <p:spPr>
          <a:xfrm>
            <a:off x="7674743" y="1516644"/>
            <a:ext cx="3639552" cy="400110"/>
          </a:xfrm>
          <a:prstGeom prst="rect">
            <a:avLst/>
          </a:prstGeom>
          <a:noFill/>
        </p:spPr>
        <p:txBody>
          <a:bodyPr wrap="square" rtlCol="0">
            <a:spAutoFit/>
          </a:bodyPr>
          <a:lstStyle/>
          <a:p>
            <a:r>
              <a:rPr lang="en-US" sz="2000" dirty="0">
                <a:solidFill>
                  <a:schemeClr val="accent1"/>
                </a:solidFill>
              </a:rPr>
              <a:t>NetApp Harvest with </a:t>
            </a:r>
            <a:r>
              <a:rPr lang="en-US" sz="2000" dirty="0" err="1">
                <a:solidFill>
                  <a:schemeClr val="accent1"/>
                </a:solidFill>
              </a:rPr>
              <a:t>Grafana</a:t>
            </a:r>
            <a:endParaRPr lang="en-US" sz="2000" dirty="0">
              <a:solidFill>
                <a:schemeClr val="accent1"/>
              </a:solidFill>
            </a:endParaRPr>
          </a:p>
        </p:txBody>
      </p:sp>
      <p:sp>
        <p:nvSpPr>
          <p:cNvPr id="14" name="Rectangle 13"/>
          <p:cNvSpPr/>
          <p:nvPr/>
        </p:nvSpPr>
        <p:spPr>
          <a:xfrm>
            <a:off x="294490" y="4983057"/>
            <a:ext cx="10760079" cy="1384995"/>
          </a:xfrm>
          <a:prstGeom prst="rect">
            <a:avLst/>
          </a:prstGeom>
        </p:spPr>
        <p:txBody>
          <a:bodyPr wrap="square">
            <a:spAutoFit/>
          </a:bodyPr>
          <a:lstStyle/>
          <a:p>
            <a:r>
              <a:rPr lang="en-US" sz="1400" b="1" dirty="0" smtClean="0">
                <a:latin typeface="Courier New" panose="02070309020205020404" pitchFamily="49" charset="0"/>
                <a:cs typeface="Courier New" panose="02070309020205020404" pitchFamily="49" charset="0"/>
              </a:rPr>
              <a:t>cdot1</a:t>
            </a:r>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qos</a:t>
            </a:r>
            <a:r>
              <a:rPr lang="en-US" sz="1400" b="1" dirty="0">
                <a:latin typeface="Courier New" panose="02070309020205020404" pitchFamily="49" charset="0"/>
                <a:cs typeface="Courier New" panose="02070309020205020404" pitchFamily="49" charset="0"/>
              </a:rPr>
              <a:t> statistics workload latency show</a:t>
            </a:r>
          </a:p>
          <a:p>
            <a:r>
              <a:rPr lang="en-US" sz="1400" b="1" dirty="0">
                <a:latin typeface="Courier New" panose="02070309020205020404" pitchFamily="49" charset="0"/>
                <a:cs typeface="Courier New" panose="02070309020205020404" pitchFamily="49" charset="0"/>
              </a:rPr>
              <a:t>Workload          ID     Latency    Network    Cluster     Data       Disk       </a:t>
            </a:r>
            <a:r>
              <a:rPr lang="en-US" sz="1400" b="1" dirty="0" err="1">
                <a:latin typeface="Courier New" panose="02070309020205020404" pitchFamily="49" charset="0"/>
                <a:cs typeface="Courier New" panose="02070309020205020404" pitchFamily="49" charset="0"/>
              </a:rPr>
              <a:t>QoS</a:t>
            </a:r>
            <a:r>
              <a:rPr lang="en-US" sz="1400" b="1" dirty="0">
                <a:latin typeface="Courier New" panose="02070309020205020404" pitchFamily="49" charset="0"/>
                <a:cs typeface="Courier New" panose="02070309020205020404" pitchFamily="49" charset="0"/>
              </a:rPr>
              <a:t>       NVRAM      </a:t>
            </a:r>
          </a:p>
          <a:p>
            <a:r>
              <a:rPr lang="en-US" sz="1400" b="1" dirty="0">
                <a:latin typeface="Courier New" panose="02070309020205020404" pitchFamily="49" charset="0"/>
                <a:cs typeface="Courier New" panose="02070309020205020404" pitchFamily="49" charset="0"/>
              </a:rPr>
              <a:t>--------------- ------ ---------- ---------- ---------- ---------- ---------- ---------- ---------- </a:t>
            </a:r>
          </a:p>
          <a:p>
            <a:r>
              <a:rPr lang="en-US" sz="1400" b="1" dirty="0">
                <a:latin typeface="Courier New" panose="02070309020205020404" pitchFamily="49" charset="0"/>
                <a:cs typeface="Courier New" panose="02070309020205020404" pitchFamily="49" charset="0"/>
              </a:rPr>
              <a:t>lun_1-wid13895   13895     6.14ms     2.04ms        0ms   432.00us     3.67ms        0ms    74.00us</a:t>
            </a:r>
          </a:p>
          <a:p>
            <a:r>
              <a:rPr lang="en-US" sz="1400" b="1" dirty="0">
                <a:latin typeface="Courier New" panose="02070309020205020404" pitchFamily="49" charset="0"/>
                <a:cs typeface="Courier New" panose="02070309020205020404" pitchFamily="49" charset="0"/>
              </a:rPr>
              <a:t>lun_1-wid13895   13895     6.03ms     2.48ms        0ms   420.00us     3.12ms        0ms    66.00us</a:t>
            </a:r>
          </a:p>
          <a:p>
            <a:r>
              <a:rPr lang="en-US" sz="1400" b="1" dirty="0">
                <a:latin typeface="Courier New" panose="02070309020205020404" pitchFamily="49" charset="0"/>
                <a:cs typeface="Courier New" panose="02070309020205020404" pitchFamily="49" charset="0"/>
              </a:rPr>
              <a:t>lun_1-wid13895   13895     4.99ms     2.19ms        0ms   444.00us     2.36ms        0ms    69.00us</a:t>
            </a:r>
          </a:p>
        </p:txBody>
      </p:sp>
      <p:sp>
        <p:nvSpPr>
          <p:cNvPr id="15" name="TextBox 14"/>
          <p:cNvSpPr txBox="1"/>
          <p:nvPr/>
        </p:nvSpPr>
        <p:spPr>
          <a:xfrm>
            <a:off x="4246483" y="4621742"/>
            <a:ext cx="3639552" cy="400110"/>
          </a:xfrm>
          <a:prstGeom prst="rect">
            <a:avLst/>
          </a:prstGeom>
          <a:noFill/>
        </p:spPr>
        <p:txBody>
          <a:bodyPr wrap="square" rtlCol="0">
            <a:spAutoFit/>
          </a:bodyPr>
          <a:lstStyle/>
          <a:p>
            <a:r>
              <a:rPr lang="en-US" sz="2000" dirty="0" err="1">
                <a:solidFill>
                  <a:schemeClr val="accent1"/>
                </a:solidFill>
              </a:rPr>
              <a:t>cDOT</a:t>
            </a:r>
            <a:r>
              <a:rPr lang="en-US" sz="2000" dirty="0">
                <a:solidFill>
                  <a:schemeClr val="accent1"/>
                </a:solidFill>
              </a:rPr>
              <a:t> Command Prompt</a:t>
            </a:r>
          </a:p>
        </p:txBody>
      </p:sp>
      <p:pic>
        <p:nvPicPr>
          <p:cNvPr id="17" name="Picture 16"/>
          <p:cNvPicPr>
            <a:picLocks noChangeAspect="1"/>
          </p:cNvPicPr>
          <p:nvPr/>
        </p:nvPicPr>
        <p:blipFill>
          <a:blip r:embed="rId2"/>
          <a:stretch>
            <a:fillRect/>
          </a:stretch>
        </p:blipFill>
        <p:spPr>
          <a:xfrm>
            <a:off x="422203" y="2010541"/>
            <a:ext cx="6242648" cy="1910064"/>
          </a:xfrm>
          <a:prstGeom prst="rect">
            <a:avLst/>
          </a:prstGeom>
          <a:ln>
            <a:solidFill>
              <a:schemeClr val="bg2"/>
            </a:solidFill>
          </a:ln>
        </p:spPr>
      </p:pic>
      <p:pic>
        <p:nvPicPr>
          <p:cNvPr id="18" name="Picture 17"/>
          <p:cNvPicPr>
            <a:picLocks noChangeAspect="1"/>
          </p:cNvPicPr>
          <p:nvPr/>
        </p:nvPicPr>
        <p:blipFill>
          <a:blip r:embed="rId3"/>
          <a:stretch>
            <a:fillRect/>
          </a:stretch>
        </p:blipFill>
        <p:spPr>
          <a:xfrm>
            <a:off x="7336086" y="2010541"/>
            <a:ext cx="4316865" cy="2316147"/>
          </a:xfrm>
          <a:prstGeom prst="rect">
            <a:avLst/>
          </a:prstGeom>
          <a:ln>
            <a:solidFill>
              <a:schemeClr val="bg2"/>
            </a:solidFill>
          </a:ln>
        </p:spPr>
      </p:pic>
    </p:spTree>
    <p:extLst>
      <p:ext uri="{BB962C8B-B14F-4D97-AF65-F5344CB8AC3E}">
        <p14:creationId xmlns:p14="http://schemas.microsoft.com/office/powerpoint/2010/main" val="1211961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p:txBody>
          <a:bodyPr/>
          <a:lstStyle/>
          <a:p>
            <a:r>
              <a:rPr lang="en-US" dirty="0" smtClean="0"/>
              <a:t>Setting the Stage</a:t>
            </a:r>
          </a:p>
          <a:p>
            <a:r>
              <a:rPr lang="en-US" dirty="0" smtClean="0"/>
              <a:t>NetApp Clustered Data ONTAP</a:t>
            </a:r>
            <a:r>
              <a:rPr lang="en-US" baseline="30000" dirty="0" smtClean="0"/>
              <a:t>®</a:t>
            </a:r>
            <a:r>
              <a:rPr lang="en-US" dirty="0" smtClean="0"/>
              <a:t> (</a:t>
            </a:r>
            <a:r>
              <a:rPr lang="en-US" dirty="0" err="1" smtClean="0"/>
              <a:t>cDOT</a:t>
            </a:r>
            <a:r>
              <a:rPr lang="en-US" dirty="0" smtClean="0"/>
              <a:t>) </a:t>
            </a:r>
            <a:r>
              <a:rPr lang="en-US" dirty="0" err="1" smtClean="0"/>
              <a:t>QoS</a:t>
            </a:r>
            <a:r>
              <a:rPr lang="en-US" dirty="0" smtClean="0"/>
              <a:t> Counters</a:t>
            </a:r>
          </a:p>
          <a:p>
            <a:r>
              <a:rPr lang="en-US" dirty="0" smtClean="0"/>
              <a:t>WAFL</a:t>
            </a:r>
            <a:r>
              <a:rPr lang="en-US" baseline="30000" noProof="1"/>
              <a:t>®</a:t>
            </a:r>
            <a:r>
              <a:rPr lang="en-US" dirty="0"/>
              <a:t> (Write Anywhere File Layout)  </a:t>
            </a:r>
            <a:r>
              <a:rPr lang="en-US" dirty="0" smtClean="0"/>
              <a:t>Processing Fundamentals</a:t>
            </a:r>
          </a:p>
          <a:p>
            <a:r>
              <a:rPr lang="en-US" dirty="0" smtClean="0"/>
              <a:t>WAFL Parallelization With </a:t>
            </a:r>
            <a:r>
              <a:rPr lang="en-US" dirty="0" err="1" smtClean="0"/>
              <a:t>Waffinity</a:t>
            </a:r>
            <a:endParaRPr lang="en-US" dirty="0" smtClean="0"/>
          </a:p>
          <a:p>
            <a:r>
              <a:rPr lang="en-US" dirty="0" smtClean="0"/>
              <a:t>Analyzing for a Performance Bottleneck</a:t>
            </a:r>
          </a:p>
          <a:p>
            <a:r>
              <a:rPr lang="en-US" dirty="0" smtClean="0"/>
              <a:t>Key Takeaways</a:t>
            </a:r>
            <a:endParaRPr lang="en-US" dirty="0"/>
          </a:p>
        </p:txBody>
      </p:sp>
      <p:sp>
        <p:nvSpPr>
          <p:cNvPr id="5" name="Slide Number Placeholder 4"/>
          <p:cNvSpPr>
            <a:spLocks noGrp="1"/>
          </p:cNvSpPr>
          <p:nvPr>
            <p:ph type="sldNum" sz="quarter" idx="4"/>
          </p:nvPr>
        </p:nvSpPr>
        <p:spPr/>
        <p:txBody>
          <a:bodyPr/>
          <a:lstStyle/>
          <a:p>
            <a:fld id="{B071A5F3-A4FF-4CEE-8215-C08835B585C1}" type="slidenum">
              <a:rPr lang="en-US" smtClean="0"/>
              <a:pPr/>
              <a:t>3</a:t>
            </a:fld>
            <a:endParaRPr lang="en-US" dirty="0"/>
          </a:p>
        </p:txBody>
      </p:sp>
      <p:sp>
        <p:nvSpPr>
          <p:cNvPr id="2" name="Footer Placeholder 1"/>
          <p:cNvSpPr>
            <a:spLocks noGrp="1"/>
          </p:cNvSpPr>
          <p:nvPr>
            <p:ph type="ftr" sz="quarter" idx="12"/>
          </p:nvPr>
        </p:nvSpPr>
        <p:spPr/>
        <p:txBody>
          <a:bodyPr/>
          <a:lstStyle/>
          <a:p>
            <a:r>
              <a:rPr lang="en-US" smtClean="0"/>
              <a:t>Insight  © 2015 NetApp, Inc. All rights reserved. NetApp Confidential – Limited Use Only</a:t>
            </a:r>
            <a:endParaRPr lang="en-US" dirty="0"/>
          </a:p>
        </p:txBody>
      </p:sp>
      <p:sp>
        <p:nvSpPr>
          <p:cNvPr id="6" name="Title 5"/>
          <p:cNvSpPr>
            <a:spLocks noGrp="1"/>
          </p:cNvSpPr>
          <p:nvPr>
            <p:ph type="title"/>
          </p:nvPr>
        </p:nvSpPr>
        <p:spPr/>
        <p:txBody>
          <a:bodyPr/>
          <a:lstStyle/>
          <a:p>
            <a:r>
              <a:rPr lang="en-US" smtClean="0"/>
              <a:t>Agenda</a:t>
            </a:r>
            <a:endParaRPr lang="en-US" dirty="0"/>
          </a:p>
        </p:txBody>
      </p:sp>
    </p:spTree>
    <p:extLst>
      <p:ext uri="{BB962C8B-B14F-4D97-AF65-F5344CB8AC3E}">
        <p14:creationId xmlns:p14="http://schemas.microsoft.com/office/powerpoint/2010/main" val="38789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mtClean="0"/>
              <a:t>Trigger a performance archive for the historical timespan of concern (see </a:t>
            </a:r>
            <a:r>
              <a:rPr lang="en-US" smtClean="0">
                <a:hlinkClick r:id="rId2"/>
              </a:rPr>
              <a:t>KB 3014366</a:t>
            </a:r>
            <a:r>
              <a:rPr lang="en-US" smtClean="0"/>
              <a:t>)</a:t>
            </a:r>
          </a:p>
          <a:p>
            <a:pPr lvl="1"/>
            <a:r>
              <a:rPr lang="en-US" smtClean="0"/>
              <a:t>Requires HTTP/HTTPS ASUP to NetApp and cDOT 8.3+</a:t>
            </a:r>
          </a:p>
          <a:p>
            <a:r>
              <a:rPr lang="en-US" smtClean="0"/>
              <a:t>Use SmartSolve to open PerfViewer to view performance archive</a:t>
            </a:r>
          </a:p>
          <a:p>
            <a:endParaRPr lang="en-US" dirty="0"/>
          </a:p>
        </p:txBody>
      </p:sp>
      <p:sp>
        <p:nvSpPr>
          <p:cNvPr id="2" name="Title 1"/>
          <p:cNvSpPr>
            <a:spLocks noGrp="1"/>
          </p:cNvSpPr>
          <p:nvPr>
            <p:ph type="title"/>
          </p:nvPr>
        </p:nvSpPr>
        <p:spPr/>
        <p:txBody>
          <a:bodyPr/>
          <a:lstStyle/>
          <a:p>
            <a:r>
              <a:rPr lang="en-US" dirty="0" smtClean="0"/>
              <a:t>Using </a:t>
            </a:r>
            <a:r>
              <a:rPr lang="en-US" dirty="0" err="1" smtClean="0"/>
              <a:t>QoS</a:t>
            </a:r>
            <a:r>
              <a:rPr lang="en-US" dirty="0" smtClean="0"/>
              <a:t> Counters</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30</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dirty="0" smtClean="0"/>
              <a:t>Remote using </a:t>
            </a:r>
            <a:r>
              <a:rPr lang="en-US" dirty="0" err="1" smtClean="0"/>
              <a:t>PerfViewer</a:t>
            </a:r>
            <a:r>
              <a:rPr lang="en-US" dirty="0" smtClean="0"/>
              <a:t> Workload view</a:t>
            </a:r>
            <a:endParaRPr lang="en-US" dirty="0"/>
          </a:p>
        </p:txBody>
      </p:sp>
      <p:pic>
        <p:nvPicPr>
          <p:cNvPr id="11" name="Picture 10"/>
          <p:cNvPicPr>
            <a:picLocks noChangeAspect="1"/>
          </p:cNvPicPr>
          <p:nvPr/>
        </p:nvPicPr>
        <p:blipFill>
          <a:blip r:embed="rId3"/>
          <a:stretch>
            <a:fillRect/>
          </a:stretch>
        </p:blipFill>
        <p:spPr>
          <a:xfrm>
            <a:off x="294490" y="3695906"/>
            <a:ext cx="11262516" cy="1895757"/>
          </a:xfrm>
          <a:prstGeom prst="rect">
            <a:avLst/>
          </a:prstGeom>
          <a:ln>
            <a:solidFill>
              <a:srgbClr val="9EA2A2"/>
            </a:solidFill>
          </a:ln>
        </p:spPr>
      </p:pic>
    </p:spTree>
    <p:extLst>
      <p:ext uri="{BB962C8B-B14F-4D97-AF65-F5344CB8AC3E}">
        <p14:creationId xmlns:p14="http://schemas.microsoft.com/office/powerpoint/2010/main" val="2352170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mtClean="0"/>
              <a:t>Load perfstat into Latx</a:t>
            </a:r>
          </a:p>
          <a:p>
            <a:r>
              <a:rPr lang="en-US" smtClean="0"/>
              <a:t>Choose Reports -&gt; Report View -&gt; Intelligent Views -&gt; Workloads</a:t>
            </a:r>
          </a:p>
          <a:p>
            <a:r>
              <a:rPr lang="en-US" smtClean="0"/>
              <a:t>View overall workload:</a:t>
            </a:r>
          </a:p>
          <a:p>
            <a:endParaRPr lang="en-US" smtClean="0"/>
          </a:p>
          <a:p>
            <a:r>
              <a:rPr lang="en-US" smtClean="0"/>
              <a:t>View per node QoS details:</a:t>
            </a:r>
            <a:endParaRPr lang="en-US" dirty="0"/>
          </a:p>
        </p:txBody>
      </p:sp>
      <p:sp>
        <p:nvSpPr>
          <p:cNvPr id="2" name="Title 1"/>
          <p:cNvSpPr>
            <a:spLocks noGrp="1"/>
          </p:cNvSpPr>
          <p:nvPr>
            <p:ph type="title"/>
          </p:nvPr>
        </p:nvSpPr>
        <p:spPr/>
        <p:txBody>
          <a:bodyPr/>
          <a:lstStyle/>
          <a:p>
            <a:r>
              <a:rPr lang="en-US" dirty="0" smtClean="0"/>
              <a:t>Using </a:t>
            </a:r>
            <a:r>
              <a:rPr lang="en-US" dirty="0" err="1" smtClean="0"/>
              <a:t>QoS</a:t>
            </a:r>
            <a:r>
              <a:rPr lang="en-US" dirty="0" smtClean="0"/>
              <a:t> Counters</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31</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smtClean="0"/>
              <a:t>Remote using perfstat and Latx</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87809881"/>
              </p:ext>
            </p:extLst>
          </p:nvPr>
        </p:nvGraphicFramePr>
        <p:xfrm>
          <a:off x="518817" y="4326819"/>
          <a:ext cx="11195386" cy="2043873"/>
        </p:xfrm>
        <a:graphic>
          <a:graphicData uri="http://schemas.openxmlformats.org/drawingml/2006/table">
            <a:tbl>
              <a:tblPr firstRow="1" bandRow="1">
                <a:tableStyleId>{6E25E649-3F16-4E02-A733-19D2CDBF48F0}</a:tableStyleId>
              </a:tblPr>
              <a:tblGrid>
                <a:gridCol w="3941972"/>
                <a:gridCol w="1359243"/>
                <a:gridCol w="1359243"/>
                <a:gridCol w="1359243"/>
                <a:gridCol w="1359243"/>
                <a:gridCol w="1816442"/>
              </a:tblGrid>
              <a:tr h="222526">
                <a:tc>
                  <a:txBody>
                    <a:bodyPr/>
                    <a:lstStyle/>
                    <a:p>
                      <a:pPr algn="ctr" fontAlgn="b"/>
                      <a:r>
                        <a:rPr lang="en-US" sz="1600" u="none" strike="noStrike" dirty="0">
                          <a:effectLst/>
                        </a:rPr>
                        <a:t>Service Center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Visits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Wait Time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Service Time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Visit Ratio</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Residence Time</a:t>
                      </a:r>
                      <a:endParaRPr lang="en-US" sz="1600" b="0" i="0" u="none" strike="noStrike" dirty="0">
                        <a:solidFill>
                          <a:srgbClr val="000000"/>
                        </a:solidFill>
                        <a:effectLst/>
                        <a:latin typeface="Calibri" panose="020F0502020204030204" pitchFamily="34" charset="0"/>
                      </a:endParaRPr>
                    </a:p>
                  </a:txBody>
                  <a:tcPr marL="9525" marR="9525" marT="9525" marB="0" anchor="b"/>
                </a:tc>
              </a:tr>
              <a:tr h="298418">
                <a:tc>
                  <a:txBody>
                    <a:bodyPr/>
                    <a:lstStyle/>
                    <a:p>
                      <a:pPr algn="l" fontAlgn="b"/>
                      <a:r>
                        <a:rPr lang="en-US" sz="1600" u="none" strike="noStrike" dirty="0" err="1">
                          <a:effectLst/>
                        </a:rPr>
                        <a:t>CPU_wafl_exempt</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5573</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372.2</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46.25</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2.23</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936.18</a:t>
                      </a:r>
                      <a:endParaRPr lang="en-US" sz="1600" b="1" i="0" u="none" strike="noStrike" dirty="0">
                        <a:solidFill>
                          <a:srgbClr val="000000"/>
                        </a:solidFill>
                        <a:effectLst/>
                        <a:latin typeface="Calibri" panose="020F0502020204030204" pitchFamily="34" charset="0"/>
                      </a:endParaRPr>
                    </a:p>
                  </a:txBody>
                  <a:tcPr marL="9525" marR="9525" marT="9525" marB="0" anchor="b"/>
                </a:tc>
              </a:tr>
              <a:tr h="298418">
                <a:tc>
                  <a:txBody>
                    <a:bodyPr/>
                    <a:lstStyle/>
                    <a:p>
                      <a:pPr algn="l" fontAlgn="b"/>
                      <a:r>
                        <a:rPr lang="en-US" sz="1600" u="none" strike="noStrike" dirty="0" err="1">
                          <a:effectLst/>
                        </a:rPr>
                        <a:t>CPU_protocol</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17691</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40.69</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5.05</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7.10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324.84</a:t>
                      </a:r>
                      <a:endParaRPr lang="en-US" sz="1600" b="1" i="0" u="none" strike="noStrike" dirty="0">
                        <a:solidFill>
                          <a:srgbClr val="000000"/>
                        </a:solidFill>
                        <a:effectLst/>
                        <a:latin typeface="Calibri" panose="020F0502020204030204" pitchFamily="34" charset="0"/>
                      </a:endParaRPr>
                    </a:p>
                  </a:txBody>
                  <a:tcPr marL="9525" marR="9525" marT="9525" marB="0" anchor="b"/>
                </a:tc>
              </a:tr>
              <a:tr h="298418">
                <a:tc>
                  <a:txBody>
                    <a:bodyPr/>
                    <a:lstStyle/>
                    <a:p>
                      <a:pPr algn="l" fontAlgn="b"/>
                      <a:r>
                        <a:rPr lang="en-US" sz="1600" u="none" strike="noStrike" dirty="0">
                          <a:effectLst/>
                        </a:rPr>
                        <a:t>DELAY_CENTER_WAFL_SUSP_OTHER</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352</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2106.72</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0.14</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297.7</a:t>
                      </a:r>
                      <a:endParaRPr lang="en-US" sz="1600" b="1" i="0" u="none" strike="noStrike" dirty="0">
                        <a:solidFill>
                          <a:srgbClr val="000000"/>
                        </a:solidFill>
                        <a:effectLst/>
                        <a:latin typeface="Calibri" panose="020F0502020204030204" pitchFamily="34" charset="0"/>
                      </a:endParaRPr>
                    </a:p>
                  </a:txBody>
                  <a:tcPr marL="9525" marR="9525" marT="9525" marB="0" anchor="b"/>
                </a:tc>
              </a:tr>
              <a:tr h="298418">
                <a:tc>
                  <a:txBody>
                    <a:bodyPr/>
                    <a:lstStyle/>
                    <a:p>
                      <a:pPr algn="l" fontAlgn="b"/>
                      <a:r>
                        <a:rPr lang="en-US" sz="1600" u="none" strike="noStrike">
                          <a:effectLst/>
                        </a:rPr>
                        <a:t>DELAY_CENTER_NETWORK</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2870</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493.95</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1.15</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569.1</a:t>
                      </a:r>
                      <a:endParaRPr lang="en-US" sz="1600" b="1" i="0" u="none" strike="noStrike">
                        <a:solidFill>
                          <a:srgbClr val="000000"/>
                        </a:solidFill>
                        <a:effectLst/>
                        <a:latin typeface="Calibri" panose="020F0502020204030204" pitchFamily="34" charset="0"/>
                      </a:endParaRPr>
                    </a:p>
                  </a:txBody>
                  <a:tcPr marL="9525" marR="9525" marT="9525" marB="0" anchor="b"/>
                </a:tc>
              </a:tr>
              <a:tr h="298418">
                <a:tc>
                  <a:txBody>
                    <a:bodyPr/>
                    <a:lstStyle/>
                    <a:p>
                      <a:pPr algn="l" fontAlgn="b"/>
                      <a:r>
                        <a:rPr lang="en-US" sz="1600" u="none" strike="noStrike">
                          <a:effectLst/>
                        </a:rPr>
                        <a:t>DELAY_CENTER_DISK_IO</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2803</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4150.12</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1.12</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4669.93</a:t>
                      </a:r>
                      <a:endParaRPr lang="en-US" sz="1600" b="1" i="0" u="none" strike="noStrike" dirty="0">
                        <a:solidFill>
                          <a:srgbClr val="000000"/>
                        </a:solidFill>
                        <a:effectLst/>
                        <a:latin typeface="Calibri" panose="020F0502020204030204" pitchFamily="34" charset="0"/>
                      </a:endParaRPr>
                    </a:p>
                  </a:txBody>
                  <a:tcPr marL="9525" marR="9525" marT="9525" marB="0" anchor="b"/>
                </a:tc>
              </a:tr>
              <a:tr h="298418">
                <a:tc>
                  <a:txBody>
                    <a:bodyPr/>
                    <a:lstStyle/>
                    <a:p>
                      <a:pPr algn="l" fontAlgn="b"/>
                      <a:r>
                        <a:rPr lang="en-US" sz="1600" u="none" strike="noStrike">
                          <a:effectLst/>
                        </a:rPr>
                        <a:t>DELAY_CENTER_NVLOG_TRANSFER</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5192</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20.45</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2.08</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42.62</a:t>
                      </a:r>
                      <a:endParaRPr lang="en-US" sz="16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94540672"/>
              </p:ext>
            </p:extLst>
          </p:nvPr>
        </p:nvGraphicFramePr>
        <p:xfrm>
          <a:off x="518817" y="3198128"/>
          <a:ext cx="4276455" cy="527676"/>
        </p:xfrm>
        <a:graphic>
          <a:graphicData uri="http://schemas.openxmlformats.org/drawingml/2006/table">
            <a:tbl>
              <a:tblPr firstRow="1" bandRow="1">
                <a:tableStyleId>{6E25E649-3F16-4E02-A733-19D2CDBF48F0}</a:tableStyleId>
              </a:tblPr>
              <a:tblGrid>
                <a:gridCol w="1927654"/>
                <a:gridCol w="2348801"/>
              </a:tblGrid>
              <a:tr h="214761">
                <a:tc>
                  <a:txBody>
                    <a:bodyPr/>
                    <a:lstStyle/>
                    <a:p>
                      <a:pPr algn="ctr" fontAlgn="b"/>
                      <a:r>
                        <a:rPr lang="en-US" sz="1600" u="none" strike="noStrike" dirty="0">
                          <a:effectLst/>
                        </a:rPr>
                        <a:t>Op/s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Weighted </a:t>
                      </a:r>
                      <a:r>
                        <a:rPr lang="en-US" sz="1600" u="none" strike="noStrike" dirty="0" err="1">
                          <a:effectLst/>
                        </a:rPr>
                        <a:t>Avg</a:t>
                      </a:r>
                      <a:r>
                        <a:rPr lang="en-US" sz="1600" u="none" strike="noStrike" dirty="0">
                          <a:effectLst/>
                        </a:rPr>
                        <a:t> Latency</a:t>
                      </a:r>
                      <a:endParaRPr lang="en-US" sz="1600" b="0" i="0" u="none" strike="noStrike" dirty="0">
                        <a:solidFill>
                          <a:srgbClr val="000000"/>
                        </a:solidFill>
                        <a:effectLst/>
                        <a:latin typeface="Calibri" panose="020F0502020204030204" pitchFamily="34" charset="0"/>
                      </a:endParaRPr>
                    </a:p>
                  </a:txBody>
                  <a:tcPr marL="9525" marR="9525" marT="9525" marB="0" anchor="b"/>
                </a:tc>
              </a:tr>
              <a:tr h="274311">
                <a:tc>
                  <a:txBody>
                    <a:bodyPr/>
                    <a:lstStyle/>
                    <a:p>
                      <a:pPr algn="r" fontAlgn="b"/>
                      <a:r>
                        <a:rPr lang="en-US" sz="1600" u="none" strike="noStrike" dirty="0">
                          <a:effectLst/>
                        </a:rPr>
                        <a:t>2491</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6840.37</a:t>
                      </a:r>
                      <a:endParaRPr lang="en-US" sz="16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682904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Use </a:t>
            </a:r>
            <a:r>
              <a:rPr lang="en-US" dirty="0" err="1" smtClean="0"/>
              <a:t>QoS</a:t>
            </a:r>
            <a:r>
              <a:rPr lang="en-US" dirty="0" smtClean="0"/>
              <a:t> counters to determine largest latency contributor</a:t>
            </a:r>
          </a:p>
          <a:p>
            <a:r>
              <a:rPr lang="en-US" dirty="0" smtClean="0"/>
              <a:t>If ‘explained‘</a:t>
            </a:r>
          </a:p>
          <a:p>
            <a:pPr lvl="1"/>
            <a:r>
              <a:rPr lang="en-US" dirty="0" smtClean="0"/>
              <a:t>Move workload to a different node or aggregate, modify QoS throttle, recommend a hardware upgrade, etc</a:t>
            </a:r>
          </a:p>
          <a:p>
            <a:pPr lvl="1"/>
            <a:r>
              <a:rPr lang="en-US" dirty="0" smtClean="0"/>
              <a:t>Stop; no deeper investigation needed!</a:t>
            </a:r>
          </a:p>
          <a:p>
            <a:r>
              <a:rPr lang="en-US" dirty="0" smtClean="0"/>
              <a:t>If ‘unexplained’ and sourced at WAFL (aka d-blade)</a:t>
            </a:r>
          </a:p>
          <a:p>
            <a:pPr lvl="1"/>
            <a:r>
              <a:rPr lang="en-US" dirty="0" smtClean="0"/>
              <a:t>Drive deeper into WAFL and </a:t>
            </a:r>
            <a:r>
              <a:rPr lang="en-US" dirty="0" err="1" smtClean="0"/>
              <a:t>Waffinity</a:t>
            </a:r>
            <a:r>
              <a:rPr lang="en-US" dirty="0" smtClean="0"/>
              <a:t> to see why</a:t>
            </a:r>
          </a:p>
        </p:txBody>
      </p:sp>
      <p:sp>
        <p:nvSpPr>
          <p:cNvPr id="3" name="Title 2"/>
          <p:cNvSpPr>
            <a:spLocks noGrp="1"/>
          </p:cNvSpPr>
          <p:nvPr>
            <p:ph type="title"/>
          </p:nvPr>
        </p:nvSpPr>
        <p:spPr/>
        <p:txBody>
          <a:bodyPr/>
          <a:lstStyle/>
          <a:p>
            <a:r>
              <a:rPr lang="en-US" smtClean="0"/>
              <a:t>QoS Summary</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32</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3124634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pPr marL="0" indent="0" algn="ctr">
              <a:buNone/>
            </a:pPr>
            <a:r>
              <a:rPr lang="en-US" sz="2800" b="1" dirty="0" err="1" smtClean="0">
                <a:solidFill>
                  <a:schemeClr val="accent1"/>
                </a:solidFill>
              </a:rPr>
              <a:t>wafl_susp</a:t>
            </a:r>
            <a:r>
              <a:rPr lang="en-US" sz="2800" b="1" dirty="0" smtClean="0">
                <a:solidFill>
                  <a:schemeClr val="accent1"/>
                </a:solidFill>
              </a:rPr>
              <a:t> -w</a:t>
            </a:r>
          </a:p>
          <a:p>
            <a:endParaRPr lang="en-US" dirty="0" smtClean="0"/>
          </a:p>
          <a:p>
            <a:r>
              <a:rPr lang="en-US" dirty="0" smtClean="0"/>
              <a:t>Includes information like:</a:t>
            </a:r>
          </a:p>
          <a:p>
            <a:pPr lvl="1"/>
            <a:r>
              <a:rPr lang="en-US" dirty="0" smtClean="0"/>
              <a:t>New count per message type</a:t>
            </a:r>
          </a:p>
          <a:p>
            <a:pPr lvl="1"/>
            <a:r>
              <a:rPr lang="en-US" dirty="0" smtClean="0"/>
              <a:t>Restart count per message type</a:t>
            </a:r>
          </a:p>
          <a:p>
            <a:pPr lvl="1"/>
            <a:r>
              <a:rPr lang="en-US" dirty="0" smtClean="0"/>
              <a:t>Suspend reasons and duration of suspends</a:t>
            </a:r>
          </a:p>
          <a:p>
            <a:pPr lvl="1"/>
            <a:endParaRPr lang="en-US" dirty="0" smtClean="0"/>
          </a:p>
          <a:p>
            <a:pPr lvl="1"/>
            <a:endParaRPr lang="en-US" dirty="0"/>
          </a:p>
        </p:txBody>
      </p:sp>
      <p:sp>
        <p:nvSpPr>
          <p:cNvPr id="6" name="Title 5"/>
          <p:cNvSpPr>
            <a:spLocks noGrp="1"/>
          </p:cNvSpPr>
          <p:nvPr>
            <p:ph type="title"/>
          </p:nvPr>
        </p:nvSpPr>
        <p:spPr/>
        <p:txBody>
          <a:bodyPr/>
          <a:lstStyle/>
          <a:p>
            <a:r>
              <a:rPr lang="en-US" dirty="0" smtClean="0"/>
              <a:t>WAFL Troubleshooting</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33</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9" name="Content Placeholder 8"/>
          <p:cNvSpPr>
            <a:spLocks noGrp="1"/>
          </p:cNvSpPr>
          <p:nvPr>
            <p:ph sz="quarter" idx="11"/>
          </p:nvPr>
        </p:nvSpPr>
        <p:spPr/>
        <p:txBody>
          <a:bodyPr/>
          <a:lstStyle/>
          <a:p>
            <a:pPr marL="0" indent="0" algn="ctr">
              <a:buNone/>
            </a:pPr>
            <a:r>
              <a:rPr lang="en-US" sz="2800" b="1" dirty="0" err="1" smtClean="0">
                <a:solidFill>
                  <a:srgbClr val="0067C5"/>
                </a:solidFill>
              </a:rPr>
              <a:t>waffinity_stats</a:t>
            </a:r>
            <a:endParaRPr lang="en-US" sz="2800" b="1" dirty="0" smtClean="0">
              <a:solidFill>
                <a:srgbClr val="0067C5"/>
              </a:solidFill>
            </a:endParaRPr>
          </a:p>
          <a:p>
            <a:pPr marL="0" indent="0">
              <a:buNone/>
            </a:pPr>
            <a:endParaRPr lang="en-US" dirty="0" smtClean="0"/>
          </a:p>
          <a:p>
            <a:r>
              <a:rPr lang="en-US" dirty="0" smtClean="0"/>
              <a:t>Includes information like:</a:t>
            </a:r>
          </a:p>
          <a:p>
            <a:pPr lvl="1"/>
            <a:r>
              <a:rPr lang="en-US" dirty="0" smtClean="0"/>
              <a:t>New count per message type per affinity</a:t>
            </a:r>
          </a:p>
          <a:p>
            <a:pPr lvl="1"/>
            <a:r>
              <a:rPr lang="en-US" dirty="0" smtClean="0"/>
              <a:t>Affinity activity level, average time to process a message, average wait time</a:t>
            </a:r>
          </a:p>
          <a:p>
            <a:pPr marL="228804" lvl="1" indent="0">
              <a:buNone/>
            </a:pPr>
            <a:endParaRPr lang="en-US" dirty="0"/>
          </a:p>
        </p:txBody>
      </p:sp>
      <p:sp>
        <p:nvSpPr>
          <p:cNvPr id="13" name="TextBox 12"/>
          <p:cNvSpPr txBox="1"/>
          <p:nvPr/>
        </p:nvSpPr>
        <p:spPr>
          <a:xfrm>
            <a:off x="526184" y="4781333"/>
            <a:ext cx="4554901" cy="400110"/>
          </a:xfrm>
          <a:prstGeom prst="rect">
            <a:avLst/>
          </a:prstGeom>
          <a:noFill/>
        </p:spPr>
        <p:txBody>
          <a:bodyPr wrap="none" rtlCol="0">
            <a:spAutoFit/>
          </a:bodyPr>
          <a:lstStyle/>
          <a:p>
            <a:pPr algn="ctr"/>
            <a:r>
              <a:rPr lang="en-US" sz="2000" b="1" dirty="0" smtClean="0"/>
              <a:t>Shows WAFL </a:t>
            </a:r>
            <a:r>
              <a:rPr lang="en-US" sz="2000" b="1" dirty="0"/>
              <a:t>activity and </a:t>
            </a:r>
            <a:r>
              <a:rPr lang="en-US" sz="2000" b="1" dirty="0" smtClean="0"/>
              <a:t>suspends</a:t>
            </a:r>
            <a:endParaRPr lang="en-US" sz="2000" b="1" dirty="0"/>
          </a:p>
        </p:txBody>
      </p:sp>
      <p:sp>
        <p:nvSpPr>
          <p:cNvPr id="14" name="TextBox 13"/>
          <p:cNvSpPr txBox="1"/>
          <p:nvPr/>
        </p:nvSpPr>
        <p:spPr>
          <a:xfrm>
            <a:off x="5651056" y="4781333"/>
            <a:ext cx="6538711" cy="400110"/>
          </a:xfrm>
          <a:prstGeom prst="rect">
            <a:avLst/>
          </a:prstGeom>
          <a:noFill/>
        </p:spPr>
        <p:txBody>
          <a:bodyPr wrap="square" rtlCol="0">
            <a:spAutoFit/>
          </a:bodyPr>
          <a:lstStyle/>
          <a:p>
            <a:pPr algn="ctr"/>
            <a:r>
              <a:rPr lang="en-US" sz="2000" b="1" dirty="0" smtClean="0"/>
              <a:t>Shows affinity usage and queueing latency</a:t>
            </a:r>
            <a:endParaRPr lang="en-US" sz="2000" b="1" dirty="0"/>
          </a:p>
        </p:txBody>
      </p:sp>
      <p:cxnSp>
        <p:nvCxnSpPr>
          <p:cNvPr id="3" name="Straight Connector 2"/>
          <p:cNvCxnSpPr/>
          <p:nvPr/>
        </p:nvCxnSpPr>
        <p:spPr>
          <a:xfrm>
            <a:off x="5651056" y="1689378"/>
            <a:ext cx="0" cy="4415684"/>
          </a:xfrm>
          <a:prstGeom prst="line">
            <a:avLst/>
          </a:prstGeom>
          <a:ln w="22225">
            <a:gradFill flip="none" rotWithShape="1">
              <a:gsLst>
                <a:gs pos="0">
                  <a:schemeClr val="bg1">
                    <a:alpha val="0"/>
                  </a:schemeClr>
                </a:gs>
                <a:gs pos="100000">
                  <a:srgbClr val="FFFFFF">
                    <a:alpha val="0"/>
                  </a:srgbClr>
                </a:gs>
                <a:gs pos="50000">
                  <a:schemeClr val="bg2"/>
                </a:gs>
              </a:gsLst>
              <a:path path="circle">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488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214109" y="4926138"/>
            <a:ext cx="11257874" cy="1403954"/>
          </a:xfrm>
          <a:prstGeom prst="rect">
            <a:avLst/>
          </a:prstGeom>
        </p:spPr>
      </p:pic>
      <p:sp>
        <p:nvSpPr>
          <p:cNvPr id="7" name="Title 6"/>
          <p:cNvSpPr>
            <a:spLocks noGrp="1"/>
          </p:cNvSpPr>
          <p:nvPr>
            <p:ph type="title"/>
          </p:nvPr>
        </p:nvSpPr>
        <p:spPr/>
        <p:txBody>
          <a:bodyPr/>
          <a:lstStyle/>
          <a:p>
            <a:r>
              <a:rPr lang="en-US" dirty="0" smtClean="0"/>
              <a:t>Customer Complains About Sluggish FAS6290 System</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34</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8" name="Content Placeholder 6"/>
          <p:cNvSpPr txBox="1">
            <a:spLocks/>
          </p:cNvSpPr>
          <p:nvPr/>
        </p:nvSpPr>
        <p:spPr>
          <a:xfrm>
            <a:off x="104020" y="1668764"/>
            <a:ext cx="7112326" cy="3106153"/>
          </a:xfrm>
          <a:prstGeom prst="rect">
            <a:avLst/>
          </a:prstGeom>
        </p:spPr>
        <p:txBody>
          <a:bodyPr>
            <a:noAutofit/>
          </a:bodyPr>
          <a:lstStyle>
            <a:lvl1pPr marL="235159" indent="-235159" algn="l" defTabSz="915216" rtl="0" eaLnBrk="1" latinLnBrk="0" hangingPunct="1">
              <a:lnSpc>
                <a:spcPct val="95000"/>
              </a:lnSpc>
              <a:spcBef>
                <a:spcPts val="1201"/>
              </a:spcBef>
              <a:spcAft>
                <a:spcPts val="400"/>
              </a:spcAft>
              <a:buClr>
                <a:schemeClr val="accent1"/>
              </a:buClr>
              <a:buFont typeface="Wingdings" panose="05000000000000000000" pitchFamily="2" charset="2"/>
              <a:buChar char="§"/>
              <a:defRPr lang="en-US" sz="2200" kern="1200" dirty="0" smtClean="0">
                <a:solidFill>
                  <a:schemeClr val="tx1"/>
                </a:solidFill>
                <a:latin typeface="+mn-lt"/>
                <a:ea typeface="+mn-ea"/>
                <a:cs typeface="+mn-cs"/>
              </a:defRPr>
            </a:lvl1pPr>
            <a:lvl2pPr marL="514554"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800" kern="1200" dirty="0" smtClean="0">
                <a:solidFill>
                  <a:schemeClr val="tx1"/>
                </a:solidFill>
                <a:latin typeface="+mn-lt"/>
                <a:ea typeface="+mn-ea"/>
                <a:cs typeface="+mn-cs"/>
              </a:defRPr>
            </a:lvl2pPr>
            <a:lvl3pPr marL="800508" indent="-34290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600" kern="1200" dirty="0" smtClean="0">
                <a:solidFill>
                  <a:schemeClr val="tx1"/>
                </a:solidFill>
                <a:latin typeface="+mn-lt"/>
                <a:ea typeface="+mn-ea"/>
                <a:cs typeface="+mn-cs"/>
              </a:defRPr>
            </a:lvl3pPr>
            <a:lvl4pPr marL="972162"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400" kern="1200" dirty="0" smtClean="0">
                <a:solidFill>
                  <a:schemeClr val="tx1"/>
                </a:solidFill>
                <a:latin typeface="+mn-lt"/>
                <a:ea typeface="+mn-ea"/>
                <a:cs typeface="+mn-cs"/>
              </a:defRPr>
            </a:lvl4pPr>
            <a:lvl5pPr marL="1200965"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0"/>
              </a:lnSpc>
              <a:buNone/>
            </a:pPr>
            <a:r>
              <a:rPr lang="en-US" sz="1800" dirty="0" smtClean="0">
                <a:latin typeface="Courier New" panose="02070309020205020404" pitchFamily="49" charset="0"/>
                <a:cs typeface="Courier New" panose="02070309020205020404" pitchFamily="49" charset="0"/>
              </a:rPr>
              <a:t>nfsv3:nfs:nfsv3_op_latency.getattr:5392.47us</a:t>
            </a:r>
            <a:endParaRPr lang="en-US" sz="1800" dirty="0">
              <a:latin typeface="Courier New" panose="02070309020205020404" pitchFamily="49" charset="0"/>
              <a:cs typeface="Courier New" panose="02070309020205020404" pitchFamily="49" charset="0"/>
            </a:endParaRPr>
          </a:p>
          <a:p>
            <a:pPr marL="0" indent="0">
              <a:lnSpc>
                <a:spcPct val="0"/>
              </a:lnSpc>
              <a:buNone/>
            </a:pPr>
            <a:r>
              <a:rPr lang="en-US" sz="1800" dirty="0">
                <a:latin typeface="Courier New" panose="02070309020205020404" pitchFamily="49" charset="0"/>
                <a:cs typeface="Courier New" panose="02070309020205020404" pitchFamily="49" charset="0"/>
              </a:rPr>
              <a:t>nfsv3:nfs:nfsv3_op_latency.setattr:8834.20us</a:t>
            </a:r>
          </a:p>
          <a:p>
            <a:pPr marL="0" indent="0">
              <a:lnSpc>
                <a:spcPct val="0"/>
              </a:lnSpc>
              <a:buNone/>
            </a:pPr>
            <a:r>
              <a:rPr lang="en-US" sz="1800" b="1" dirty="0">
                <a:solidFill>
                  <a:srgbClr val="0070C0"/>
                </a:solidFill>
                <a:latin typeface="Courier New" panose="02070309020205020404" pitchFamily="49" charset="0"/>
                <a:cs typeface="Courier New" panose="02070309020205020404" pitchFamily="49" charset="0"/>
              </a:rPr>
              <a:t>nfsv3:nfs:nfsv3_op_latency.lookup:7485.74us</a:t>
            </a:r>
          </a:p>
          <a:p>
            <a:pPr marL="0" indent="0">
              <a:lnSpc>
                <a:spcPct val="0"/>
              </a:lnSpc>
              <a:buNone/>
            </a:pPr>
            <a:r>
              <a:rPr lang="en-US" sz="1800" b="1" dirty="0">
                <a:solidFill>
                  <a:srgbClr val="0070C0"/>
                </a:solidFill>
                <a:latin typeface="Courier New" panose="02070309020205020404" pitchFamily="49" charset="0"/>
                <a:cs typeface="Courier New" panose="02070309020205020404" pitchFamily="49" charset="0"/>
              </a:rPr>
              <a:t>nfsv3:nfs:nfsv3_op_latency.access:5317.19us</a:t>
            </a:r>
          </a:p>
          <a:p>
            <a:pPr marL="0" indent="0">
              <a:lnSpc>
                <a:spcPct val="0"/>
              </a:lnSpc>
              <a:buNone/>
            </a:pPr>
            <a:r>
              <a:rPr lang="en-US" sz="1800" dirty="0">
                <a:latin typeface="Courier New" panose="02070309020205020404" pitchFamily="49" charset="0"/>
                <a:cs typeface="Courier New" panose="02070309020205020404" pitchFamily="49" charset="0"/>
              </a:rPr>
              <a:t>nfsv3:nfs:nfsv3_op_latency.mkdir:10890.01us</a:t>
            </a:r>
          </a:p>
          <a:p>
            <a:pPr marL="0" indent="0">
              <a:lnSpc>
                <a:spcPct val="0"/>
              </a:lnSpc>
              <a:buNone/>
            </a:pPr>
            <a:r>
              <a:rPr lang="en-US" sz="1800" b="1" dirty="0" smtClean="0">
                <a:solidFill>
                  <a:srgbClr val="0070C0"/>
                </a:solidFill>
                <a:latin typeface="Courier New" panose="02070309020205020404" pitchFamily="49" charset="0"/>
                <a:cs typeface="Courier New" panose="02070309020205020404" pitchFamily="49" charset="0"/>
              </a:rPr>
              <a:t>nfsv3:nfs:nfsv3_op_latency.read:46567.95us</a:t>
            </a:r>
            <a:endParaRPr lang="en-US" sz="1800" b="1" dirty="0">
              <a:solidFill>
                <a:srgbClr val="0070C0"/>
              </a:solidFill>
              <a:latin typeface="Courier New" panose="02070309020205020404" pitchFamily="49" charset="0"/>
              <a:cs typeface="Courier New" panose="02070309020205020404" pitchFamily="49" charset="0"/>
            </a:endParaRPr>
          </a:p>
          <a:p>
            <a:pPr marL="0" indent="0">
              <a:lnSpc>
                <a:spcPct val="0"/>
              </a:lnSpc>
              <a:buNone/>
            </a:pPr>
            <a:r>
              <a:rPr lang="en-US" sz="1800" b="1" dirty="0">
                <a:solidFill>
                  <a:srgbClr val="0070C0"/>
                </a:solidFill>
                <a:latin typeface="Courier New" panose="02070309020205020404" pitchFamily="49" charset="0"/>
                <a:cs typeface="Courier New" panose="02070309020205020404" pitchFamily="49" charset="0"/>
              </a:rPr>
              <a:t>nfsv3:nfs:nfsv3_op_latency.write:6683.96us</a:t>
            </a:r>
          </a:p>
          <a:p>
            <a:pPr marL="0" indent="0">
              <a:lnSpc>
                <a:spcPct val="0"/>
              </a:lnSpc>
              <a:buNone/>
            </a:pPr>
            <a:r>
              <a:rPr lang="en-US" sz="1800" dirty="0">
                <a:latin typeface="Courier New" panose="02070309020205020404" pitchFamily="49" charset="0"/>
                <a:cs typeface="Courier New" panose="02070309020205020404" pitchFamily="49" charset="0"/>
              </a:rPr>
              <a:t>nfsv3:nfs:nfsv3_op_latency.create:13840.79us</a:t>
            </a:r>
          </a:p>
          <a:p>
            <a:pPr marL="0" indent="0">
              <a:lnSpc>
                <a:spcPct val="0"/>
              </a:lnSpc>
              <a:buNone/>
            </a:pPr>
            <a:r>
              <a:rPr lang="en-US" sz="1800" b="1" dirty="0" smtClean="0">
                <a:solidFill>
                  <a:srgbClr val="0070C0"/>
                </a:solidFill>
                <a:latin typeface="Courier New" panose="02070309020205020404" pitchFamily="49" charset="0"/>
                <a:cs typeface="Courier New" panose="02070309020205020404" pitchFamily="49" charset="0"/>
              </a:rPr>
              <a:t>nfsv3:nfs:nfsv3_op_latency.remove:874317.98us</a:t>
            </a:r>
            <a:endParaRPr lang="en-US" sz="1800" b="1" dirty="0">
              <a:solidFill>
                <a:srgbClr val="0070C0"/>
              </a:solidFill>
              <a:latin typeface="Courier New" panose="02070309020205020404" pitchFamily="49" charset="0"/>
              <a:cs typeface="Courier New" panose="02070309020205020404" pitchFamily="49" charset="0"/>
            </a:endParaRPr>
          </a:p>
          <a:p>
            <a:pPr marL="0" indent="0">
              <a:lnSpc>
                <a:spcPct val="0"/>
              </a:lnSpc>
              <a:buNone/>
            </a:pPr>
            <a:r>
              <a:rPr lang="en-US" sz="1800" dirty="0">
                <a:latin typeface="Courier New" panose="02070309020205020404" pitchFamily="49" charset="0"/>
                <a:cs typeface="Courier New" panose="02070309020205020404" pitchFamily="49" charset="0"/>
              </a:rPr>
              <a:t>nfsv3:nfs:nfsv3_op_latency.rmdir:14674.17us</a:t>
            </a:r>
          </a:p>
          <a:p>
            <a:pPr marL="0" indent="0">
              <a:lnSpc>
                <a:spcPct val="0"/>
              </a:lnSpc>
              <a:buNone/>
            </a:pPr>
            <a:r>
              <a:rPr lang="en-US" sz="1800" dirty="0">
                <a:latin typeface="Courier New" panose="02070309020205020404" pitchFamily="49" charset="0"/>
                <a:cs typeface="Courier New" panose="02070309020205020404" pitchFamily="49" charset="0"/>
              </a:rPr>
              <a:t>nfsv3:nfs:nfsv3_op_latency.rename:34019.60us</a:t>
            </a:r>
          </a:p>
          <a:p>
            <a:pPr marL="0" indent="0">
              <a:lnSpc>
                <a:spcPct val="0"/>
              </a:lnSpc>
              <a:buNone/>
            </a:pPr>
            <a:r>
              <a:rPr lang="en-US" sz="1800" dirty="0">
                <a:latin typeface="Courier New" panose="02070309020205020404" pitchFamily="49" charset="0"/>
                <a:cs typeface="Courier New" panose="02070309020205020404" pitchFamily="49" charset="0"/>
              </a:rPr>
              <a:t>nfsv3:nfs:nfsv3_op_latency.link:10541.95us</a:t>
            </a:r>
          </a:p>
          <a:p>
            <a:pPr marL="0" indent="0">
              <a:lnSpc>
                <a:spcPct val="0"/>
              </a:lnSpc>
              <a:buNone/>
            </a:pPr>
            <a:r>
              <a:rPr lang="en-US" sz="1800" dirty="0">
                <a:latin typeface="Courier New" panose="02070309020205020404" pitchFamily="49" charset="0"/>
                <a:cs typeface="Courier New" panose="02070309020205020404" pitchFamily="49" charset="0"/>
              </a:rPr>
              <a:t>nfsv3:nfs:nfsv3_op_latency.readdir:4692.38us</a:t>
            </a:r>
          </a:p>
          <a:p>
            <a:pPr marL="0" indent="0">
              <a:lnSpc>
                <a:spcPct val="0"/>
              </a:lnSpc>
              <a:buNone/>
            </a:pPr>
            <a:r>
              <a:rPr lang="en-US" sz="1800" dirty="0">
                <a:latin typeface="Courier New" panose="02070309020205020404" pitchFamily="49" charset="0"/>
                <a:cs typeface="Courier New" panose="02070309020205020404" pitchFamily="49" charset="0"/>
              </a:rPr>
              <a:t>nfsv3:nfs:nfsv3_op_latency.readdirplus:19059.08us</a:t>
            </a:r>
          </a:p>
          <a:p>
            <a:pPr marL="0" indent="0">
              <a:lnSpc>
                <a:spcPct val="0"/>
              </a:lnSpc>
              <a:buNone/>
            </a:pPr>
            <a:r>
              <a:rPr lang="en-US" sz="1800" dirty="0" smtClean="0">
                <a:latin typeface="Courier New" panose="02070309020205020404" pitchFamily="49" charset="0"/>
                <a:cs typeface="Courier New" panose="02070309020205020404" pitchFamily="49" charset="0"/>
              </a:rPr>
              <a:t>nfsv3:nfs:nfsv3_op_latency.fsstat:3413.31us</a:t>
            </a:r>
            <a:endParaRPr lang="en-US" sz="1800" dirty="0">
              <a:latin typeface="Courier New" panose="02070309020205020404" pitchFamily="49" charset="0"/>
              <a:cs typeface="Courier New" panose="02070309020205020404" pitchFamily="49" charset="0"/>
            </a:endParaRPr>
          </a:p>
        </p:txBody>
      </p:sp>
      <p:sp>
        <p:nvSpPr>
          <p:cNvPr id="9" name="TextBox 8"/>
          <p:cNvSpPr txBox="1"/>
          <p:nvPr/>
        </p:nvSpPr>
        <p:spPr>
          <a:xfrm>
            <a:off x="7647972" y="3458756"/>
            <a:ext cx="3506088" cy="369332"/>
          </a:xfrm>
          <a:prstGeom prst="rect">
            <a:avLst/>
          </a:prstGeom>
          <a:noFill/>
        </p:spPr>
        <p:txBody>
          <a:bodyPr wrap="none" rtlCol="0">
            <a:spAutoFit/>
          </a:bodyPr>
          <a:lstStyle/>
          <a:p>
            <a:r>
              <a:rPr lang="en-US" dirty="0" smtClean="0"/>
              <a:t>874ms for a remove, that is slow</a:t>
            </a:r>
            <a:endParaRPr lang="en-US" dirty="0"/>
          </a:p>
        </p:txBody>
      </p:sp>
      <p:cxnSp>
        <p:nvCxnSpPr>
          <p:cNvPr id="10" name="Straight Arrow Connector 9"/>
          <p:cNvCxnSpPr>
            <a:stCxn id="9" idx="1"/>
          </p:cNvCxnSpPr>
          <p:nvPr/>
        </p:nvCxnSpPr>
        <p:spPr>
          <a:xfrm flipH="1" flipV="1">
            <a:off x="6386777" y="3313114"/>
            <a:ext cx="1261195" cy="330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594015" y="1275630"/>
            <a:ext cx="4262705" cy="646331"/>
          </a:xfrm>
          <a:prstGeom prst="rect">
            <a:avLst/>
          </a:prstGeom>
          <a:noFill/>
        </p:spPr>
        <p:txBody>
          <a:bodyPr wrap="none" rtlCol="0">
            <a:spAutoFit/>
          </a:bodyPr>
          <a:lstStyle/>
          <a:p>
            <a:r>
              <a:rPr lang="en-US" dirty="0" smtClean="0"/>
              <a:t>5-7ms for these very lightweight </a:t>
            </a:r>
            <a:br>
              <a:rPr lang="en-US" dirty="0" smtClean="0"/>
            </a:br>
            <a:r>
              <a:rPr lang="en-US" dirty="0" smtClean="0"/>
              <a:t>metadata ops; should be less than .5ms</a:t>
            </a:r>
            <a:endParaRPr lang="en-US" dirty="0"/>
          </a:p>
        </p:txBody>
      </p:sp>
      <p:cxnSp>
        <p:nvCxnSpPr>
          <p:cNvPr id="12" name="Straight Arrow Connector 11"/>
          <p:cNvCxnSpPr>
            <a:stCxn id="11" idx="1"/>
          </p:cNvCxnSpPr>
          <p:nvPr/>
        </p:nvCxnSpPr>
        <p:spPr>
          <a:xfrm flipH="1">
            <a:off x="6158354" y="1598796"/>
            <a:ext cx="1435661" cy="484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594015" y="2031200"/>
            <a:ext cx="4249881" cy="1200329"/>
          </a:xfrm>
          <a:prstGeom prst="rect">
            <a:avLst/>
          </a:prstGeom>
          <a:noFill/>
        </p:spPr>
        <p:txBody>
          <a:bodyPr wrap="none" rtlCol="0">
            <a:spAutoFit/>
          </a:bodyPr>
          <a:lstStyle/>
          <a:p>
            <a:r>
              <a:rPr lang="en-US" dirty="0" smtClean="0"/>
              <a:t>46ms for reads (disks?)</a:t>
            </a:r>
            <a:br>
              <a:rPr lang="en-US" dirty="0" smtClean="0"/>
            </a:br>
            <a:r>
              <a:rPr lang="en-US" dirty="0" smtClean="0"/>
              <a:t>6.7ms for writes (odd, writes are usually</a:t>
            </a:r>
            <a:br>
              <a:rPr lang="en-US" dirty="0" smtClean="0"/>
            </a:br>
            <a:r>
              <a:rPr lang="en-US" dirty="0" smtClean="0"/>
              <a:t>1ms or less or much higher if system is</a:t>
            </a:r>
            <a:br>
              <a:rPr lang="en-US" dirty="0" smtClean="0"/>
            </a:br>
            <a:r>
              <a:rPr lang="en-US" dirty="0" smtClean="0"/>
              <a:t>overrun)</a:t>
            </a:r>
            <a:endParaRPr lang="en-US" dirty="0"/>
          </a:p>
        </p:txBody>
      </p:sp>
      <p:cxnSp>
        <p:nvCxnSpPr>
          <p:cNvPr id="14" name="Straight Arrow Connector 13"/>
          <p:cNvCxnSpPr>
            <a:stCxn id="13" idx="1"/>
          </p:cNvCxnSpPr>
          <p:nvPr/>
        </p:nvCxnSpPr>
        <p:spPr>
          <a:xfrm flipH="1">
            <a:off x="6057900" y="2631365"/>
            <a:ext cx="1536115" cy="159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525703" y="4481196"/>
            <a:ext cx="2005677" cy="369332"/>
          </a:xfrm>
          <a:prstGeom prst="rect">
            <a:avLst/>
          </a:prstGeom>
          <a:noFill/>
        </p:spPr>
        <p:txBody>
          <a:bodyPr wrap="none" rtlCol="0">
            <a:spAutoFit/>
          </a:bodyPr>
          <a:lstStyle/>
          <a:p>
            <a:r>
              <a:rPr lang="en-US" dirty="0" err="1" smtClean="0"/>
              <a:t>sysstat</a:t>
            </a:r>
            <a:r>
              <a:rPr lang="en-US" dirty="0" smtClean="0"/>
              <a:t> –M shows</a:t>
            </a:r>
            <a:endParaRPr lang="en-US" dirty="0"/>
          </a:p>
        </p:txBody>
      </p:sp>
      <p:cxnSp>
        <p:nvCxnSpPr>
          <p:cNvPr id="24" name="Straight Arrow Connector 23"/>
          <p:cNvCxnSpPr/>
          <p:nvPr/>
        </p:nvCxnSpPr>
        <p:spPr>
          <a:xfrm flipH="1">
            <a:off x="6158354" y="4650980"/>
            <a:ext cx="1367349" cy="346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143912" y="5615758"/>
            <a:ext cx="486284" cy="40720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7" name="Rectangle 26"/>
          <p:cNvSpPr/>
          <p:nvPr/>
        </p:nvSpPr>
        <p:spPr>
          <a:xfrm>
            <a:off x="4891199" y="5669366"/>
            <a:ext cx="1583742" cy="40720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Tree>
    <p:extLst>
      <p:ext uri="{BB962C8B-B14F-4D97-AF65-F5344CB8AC3E}">
        <p14:creationId xmlns:p14="http://schemas.microsoft.com/office/powerpoint/2010/main" val="34751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23" grpId="0"/>
      <p:bldP spid="26" grpId="0" animBg="1"/>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104020" y="1668764"/>
            <a:ext cx="8569718" cy="4632336"/>
          </a:xfrm>
        </p:spPr>
        <p:txBody>
          <a:bodyPr>
            <a:noAutofit/>
          </a:bodyPr>
          <a:lstStyle/>
          <a:p>
            <a:pPr marL="0" indent="0">
              <a:lnSpc>
                <a:spcPct val="0"/>
              </a:lnSpc>
              <a:buNone/>
            </a:pPr>
            <a:r>
              <a:rPr lang="en-US" sz="1800" dirty="0" smtClean="0">
                <a:latin typeface="Courier New" panose="02070309020205020404" pitchFamily="49" charset="0"/>
                <a:cs typeface="Courier New" panose="02070309020205020404" pitchFamily="49" charset="0"/>
              </a:rPr>
              <a:t> message type                              new     restarts </a:t>
            </a:r>
          </a:p>
          <a:p>
            <a:pPr marL="0" indent="0">
              <a:lnSpc>
                <a:spcPct val="0"/>
              </a:lnSpc>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cnt</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cnt</a:t>
            </a:r>
            <a:r>
              <a:rPr lang="en-US" sz="1800" dirty="0" smtClean="0">
                <a:latin typeface="Courier New" panose="02070309020205020404" pitchFamily="49" charset="0"/>
                <a:cs typeface="Courier New" panose="02070309020205020404" pitchFamily="49" charset="0"/>
              </a:rPr>
              <a:t>)</a:t>
            </a:r>
          </a:p>
          <a:p>
            <a:pPr marL="0" indent="0">
              <a:lnSpc>
                <a:spcPct val="0"/>
              </a:lnSpc>
              <a:buNone/>
            </a:pPr>
            <a:r>
              <a:rPr lang="en-US" sz="1800" dirty="0" smtClean="0">
                <a:latin typeface="Courier New" panose="02070309020205020404" pitchFamily="49" charset="0"/>
                <a:cs typeface="Courier New" panose="02070309020205020404" pitchFamily="49" charset="0"/>
              </a:rPr>
              <a:t/>
            </a:r>
            <a:br>
              <a:rPr lang="en-US" sz="1800" dirty="0" smtClean="0">
                <a:latin typeface="Courier New" panose="02070309020205020404" pitchFamily="49" charset="0"/>
                <a:cs typeface="Courier New" panose="02070309020205020404" pitchFamily="49" charset="0"/>
              </a:rPr>
            </a:br>
            <a:endParaRPr lang="en-US" sz="1800" dirty="0" smtClean="0">
              <a:latin typeface="Courier New" panose="02070309020205020404" pitchFamily="49" charset="0"/>
              <a:cs typeface="Courier New" panose="02070309020205020404" pitchFamily="49" charset="0"/>
            </a:endParaRPr>
          </a:p>
          <a:p>
            <a:pPr marL="0" indent="0">
              <a:lnSpc>
                <a:spcPct val="0"/>
              </a:lnSpc>
              <a:buNone/>
            </a:pPr>
            <a:r>
              <a:rPr lang="en-US" sz="1800" dirty="0" smtClean="0">
                <a:latin typeface="Courier New" panose="02070309020205020404" pitchFamily="49" charset="0"/>
                <a:cs typeface="Courier New" panose="02070309020205020404" pitchFamily="49" charset="0"/>
              </a:rPr>
              <a:t>  SK_SIGNAL_MSG                  </a:t>
            </a:r>
            <a:r>
              <a:rPr lang="en-US" sz="1800" dirty="0">
                <a:latin typeface="Courier New" panose="02070309020205020404" pitchFamily="49" charset="0"/>
                <a:cs typeface="Courier New" panose="02070309020205020404" pitchFamily="49" charset="0"/>
              </a:rPr>
              <a:t>=        11756            0  </a:t>
            </a:r>
          </a:p>
          <a:p>
            <a:pPr marL="0" indent="0">
              <a:lnSpc>
                <a:spcPct val="0"/>
              </a:lnSpc>
              <a:buNone/>
            </a:pPr>
            <a:r>
              <a:rPr lang="en-US" sz="1800" dirty="0">
                <a:latin typeface="Courier New" panose="02070309020205020404" pitchFamily="49" charset="0"/>
                <a:cs typeface="Courier New" panose="02070309020205020404" pitchFamily="49" charset="0"/>
              </a:rPr>
              <a:t>  WAFL_GETATTR                   =      3993915           50 </a:t>
            </a:r>
          </a:p>
          <a:p>
            <a:pPr marL="0" indent="0">
              <a:lnSpc>
                <a:spcPct val="0"/>
              </a:lnSpc>
              <a:buNone/>
            </a:pPr>
            <a:r>
              <a:rPr lang="en-US" sz="1800" dirty="0">
                <a:latin typeface="Courier New" panose="02070309020205020404" pitchFamily="49" charset="0"/>
                <a:cs typeface="Courier New" panose="02070309020205020404" pitchFamily="49" charset="0"/>
              </a:rPr>
              <a:t>  WAFL_SETATTR                   =       807439         9663 </a:t>
            </a:r>
          </a:p>
          <a:p>
            <a:pPr marL="0" indent="0">
              <a:lnSpc>
                <a:spcPct val="0"/>
              </a:lnSpc>
              <a:buNone/>
            </a:pPr>
            <a:r>
              <a:rPr lang="en-US" sz="1800" dirty="0">
                <a:latin typeface="Courier New" panose="02070309020205020404" pitchFamily="49" charset="0"/>
                <a:cs typeface="Courier New" panose="02070309020205020404" pitchFamily="49" charset="0"/>
              </a:rPr>
              <a:t>  WAFL_LOOKUP                    =      1937767       229034 </a:t>
            </a:r>
          </a:p>
          <a:p>
            <a:pPr marL="0" indent="0">
              <a:lnSpc>
                <a:spcPct val="0"/>
              </a:lnSpc>
              <a:buNone/>
            </a:pPr>
            <a:r>
              <a:rPr lang="en-US" sz="1800" dirty="0">
                <a:latin typeface="Courier New" panose="02070309020205020404" pitchFamily="49" charset="0"/>
                <a:cs typeface="Courier New" panose="02070309020205020404" pitchFamily="49" charset="0"/>
              </a:rPr>
              <a:t>  WAFL_DOACCESS                  =      2751205            3 </a:t>
            </a:r>
          </a:p>
          <a:p>
            <a:pPr marL="0" indent="0">
              <a:lnSpc>
                <a:spcPct val="0"/>
              </a:lnSpc>
              <a:buNone/>
            </a:pPr>
            <a:r>
              <a:rPr lang="en-US" sz="1800" dirty="0">
                <a:latin typeface="Courier New" panose="02070309020205020404" pitchFamily="49" charset="0"/>
                <a:cs typeface="Courier New" panose="02070309020205020404" pitchFamily="49" charset="0"/>
              </a:rPr>
              <a:t>  WAFL_READ                      =      1446816      3514268 </a:t>
            </a:r>
          </a:p>
          <a:p>
            <a:pPr marL="0" indent="0">
              <a:lnSpc>
                <a:spcPct val="0"/>
              </a:lnSpc>
              <a:buNone/>
            </a:pPr>
            <a:r>
              <a:rPr lang="en-US" sz="1800" dirty="0">
                <a:latin typeface="Courier New" panose="02070309020205020404" pitchFamily="49" charset="0"/>
                <a:cs typeface="Courier New" panose="02070309020205020404" pitchFamily="49" charset="0"/>
              </a:rPr>
              <a:t>  WAFL_WRITE                     =      1766786        34957 </a:t>
            </a:r>
          </a:p>
          <a:p>
            <a:pPr marL="0" indent="0">
              <a:lnSpc>
                <a:spcPct val="0"/>
              </a:lnSpc>
              <a:buNone/>
            </a:pPr>
            <a:r>
              <a:rPr lang="en-US" sz="1800" dirty="0">
                <a:latin typeface="Courier New" panose="02070309020205020404" pitchFamily="49" charset="0"/>
                <a:cs typeface="Courier New" panose="02070309020205020404" pitchFamily="49" charset="0"/>
              </a:rPr>
              <a:t>  WAFL_CREATE                    =       225630        22429 </a:t>
            </a:r>
          </a:p>
          <a:p>
            <a:pPr marL="0" indent="0">
              <a:lnSpc>
                <a:spcPct val="0"/>
              </a:lnSpc>
              <a:buNone/>
            </a:pPr>
            <a:r>
              <a:rPr lang="en-US" sz="1800" dirty="0">
                <a:latin typeface="Courier New" panose="02070309020205020404" pitchFamily="49" charset="0"/>
                <a:cs typeface="Courier New" panose="02070309020205020404" pitchFamily="49" charset="0"/>
              </a:rPr>
              <a:t>  WAFL_MKDIR                     =          462           68 </a:t>
            </a:r>
          </a:p>
          <a:p>
            <a:pPr marL="0" indent="0">
              <a:lnSpc>
                <a:spcPct val="0"/>
              </a:lnSpc>
              <a:buNone/>
            </a:pPr>
            <a:r>
              <a:rPr lang="en-US" sz="1800" dirty="0">
                <a:latin typeface="Courier New" panose="02070309020205020404" pitchFamily="49" charset="0"/>
                <a:cs typeface="Courier New" panose="02070309020205020404" pitchFamily="49" charset="0"/>
              </a:rPr>
              <a:t>  WAFL_REMOVE                    =       328149       436251 </a:t>
            </a:r>
          </a:p>
          <a:p>
            <a:pPr marL="0" indent="0">
              <a:lnSpc>
                <a:spcPct val="0"/>
              </a:lnSpc>
              <a:buNone/>
            </a:pPr>
            <a:r>
              <a:rPr lang="en-US" sz="1800" dirty="0">
                <a:latin typeface="Courier New" panose="02070309020205020404" pitchFamily="49" charset="0"/>
                <a:cs typeface="Courier New" panose="02070309020205020404" pitchFamily="49" charset="0"/>
              </a:rPr>
              <a:t>  WAFL_RMDIR                     =           16            4 </a:t>
            </a:r>
          </a:p>
          <a:p>
            <a:pPr marL="0" indent="0">
              <a:lnSpc>
                <a:spcPct val="0"/>
              </a:lnSpc>
              <a:buNone/>
            </a:pPr>
            <a:r>
              <a:rPr lang="en-US" sz="1800" dirty="0">
                <a:latin typeface="Courier New" panose="02070309020205020404" pitchFamily="49" charset="0"/>
                <a:cs typeface="Courier New" panose="02070309020205020404" pitchFamily="49" charset="0"/>
              </a:rPr>
              <a:t>  WAFL_RENAME                    =       432096        66076 </a:t>
            </a:r>
          </a:p>
          <a:p>
            <a:pPr marL="0" indent="0">
              <a:lnSpc>
                <a:spcPct val="0"/>
              </a:lnSpc>
              <a:buNone/>
            </a:pPr>
            <a:r>
              <a:rPr lang="en-US" sz="1800" dirty="0">
                <a:latin typeface="Courier New" panose="02070309020205020404" pitchFamily="49" charset="0"/>
                <a:cs typeface="Courier New" panose="02070309020205020404" pitchFamily="49" charset="0"/>
              </a:rPr>
              <a:t>  WAFL_LINK                      =       141663         5036 </a:t>
            </a:r>
          </a:p>
          <a:p>
            <a:pPr marL="0" indent="0">
              <a:lnSpc>
                <a:spcPct val="0"/>
              </a:lnSpc>
              <a:buNone/>
            </a:pPr>
            <a:r>
              <a:rPr lang="en-US" sz="1800" dirty="0">
                <a:latin typeface="Courier New" panose="02070309020205020404" pitchFamily="49" charset="0"/>
                <a:cs typeface="Courier New" panose="02070309020205020404" pitchFamily="49" charset="0"/>
              </a:rPr>
              <a:t>  WAFL_READDIR                   =        62827        39494 </a:t>
            </a:r>
          </a:p>
          <a:p>
            <a:pPr marL="0" indent="0">
              <a:lnSpc>
                <a:spcPct val="0"/>
              </a:lnSpc>
              <a:buNone/>
            </a:pPr>
            <a:r>
              <a:rPr lang="en-US" sz="1800" dirty="0">
                <a:latin typeface="Courier New" panose="02070309020205020404" pitchFamily="49" charset="0"/>
                <a:cs typeface="Courier New" panose="02070309020205020404" pitchFamily="49" charset="0"/>
              </a:rPr>
              <a:t>  WAFL_STATFS                    =         5134           94 </a:t>
            </a:r>
          </a:p>
        </p:txBody>
      </p:sp>
      <p:sp>
        <p:nvSpPr>
          <p:cNvPr id="3" name="Title 2"/>
          <p:cNvSpPr>
            <a:spLocks noGrp="1"/>
          </p:cNvSpPr>
          <p:nvPr>
            <p:ph type="title"/>
          </p:nvPr>
        </p:nvSpPr>
        <p:spPr/>
        <p:txBody>
          <a:bodyPr/>
          <a:lstStyle/>
          <a:p>
            <a:r>
              <a:rPr lang="en-US" dirty="0" smtClean="0"/>
              <a:t>Using </a:t>
            </a:r>
            <a:r>
              <a:rPr lang="en-US" dirty="0" err="1" smtClean="0"/>
              <a:t>wafl_susp</a:t>
            </a:r>
            <a:r>
              <a:rPr lang="en-US" dirty="0" smtClean="0"/>
              <a:t> -w</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35</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8" name="Text Placeholder 7"/>
          <p:cNvSpPr>
            <a:spLocks noGrp="1"/>
          </p:cNvSpPr>
          <p:nvPr>
            <p:ph type="body" idx="11"/>
          </p:nvPr>
        </p:nvSpPr>
        <p:spPr/>
        <p:txBody>
          <a:bodyPr/>
          <a:lstStyle/>
          <a:p>
            <a:r>
              <a:rPr lang="en-US" dirty="0" smtClean="0"/>
              <a:t>Excerpt of new message table</a:t>
            </a:r>
            <a:endParaRPr lang="en-US" dirty="0"/>
          </a:p>
        </p:txBody>
      </p:sp>
      <p:sp>
        <p:nvSpPr>
          <p:cNvPr id="2" name="TextBox 1"/>
          <p:cNvSpPr txBox="1"/>
          <p:nvPr/>
        </p:nvSpPr>
        <p:spPr>
          <a:xfrm>
            <a:off x="8898697" y="1332904"/>
            <a:ext cx="2929007" cy="2862322"/>
          </a:xfrm>
          <a:prstGeom prst="rect">
            <a:avLst/>
          </a:prstGeom>
          <a:noFill/>
        </p:spPr>
        <p:txBody>
          <a:bodyPr wrap="none" rtlCol="0">
            <a:spAutoFit/>
          </a:bodyPr>
          <a:lstStyle/>
          <a:p>
            <a:pPr marL="342900" indent="-342900">
              <a:buAutoNum type="arabicPeriod"/>
            </a:pPr>
            <a:r>
              <a:rPr lang="en-US" dirty="0" smtClean="0"/>
              <a:t>Find header</a:t>
            </a:r>
          </a:p>
          <a:p>
            <a:pPr marL="342900" indent="-342900">
              <a:buAutoNum type="arabicPeriod"/>
            </a:pPr>
            <a:r>
              <a:rPr lang="en-US" dirty="0" smtClean="0"/>
              <a:t>Look to new message</a:t>
            </a:r>
            <a:br>
              <a:rPr lang="en-US" dirty="0" smtClean="0"/>
            </a:br>
            <a:r>
              <a:rPr lang="en-US" dirty="0" smtClean="0"/>
              <a:t>count to understand</a:t>
            </a:r>
            <a:br>
              <a:rPr lang="en-US" dirty="0" smtClean="0"/>
            </a:br>
            <a:r>
              <a:rPr lang="en-US" dirty="0" smtClean="0"/>
              <a:t>workload profile (ignore</a:t>
            </a:r>
            <a:br>
              <a:rPr lang="en-US" dirty="0" smtClean="0"/>
            </a:br>
            <a:r>
              <a:rPr lang="en-US" dirty="0" smtClean="0"/>
              <a:t>_DONE messages)</a:t>
            </a:r>
          </a:p>
          <a:p>
            <a:pPr marL="342900" indent="-342900">
              <a:buAutoNum type="arabicPeriod"/>
            </a:pPr>
            <a:r>
              <a:rPr lang="en-US" dirty="0" smtClean="0"/>
              <a:t>Look to restarts to</a:t>
            </a:r>
            <a:br>
              <a:rPr lang="en-US" dirty="0" smtClean="0"/>
            </a:br>
            <a:r>
              <a:rPr lang="en-US" dirty="0" smtClean="0"/>
              <a:t>understand suspend</a:t>
            </a:r>
            <a:br>
              <a:rPr lang="en-US" dirty="0" smtClean="0"/>
            </a:br>
            <a:r>
              <a:rPr lang="en-US" dirty="0" smtClean="0"/>
              <a:t>frequency</a:t>
            </a:r>
          </a:p>
          <a:p>
            <a:pPr marL="342900" indent="-342900">
              <a:buAutoNum type="arabicPeriod"/>
            </a:pPr>
            <a:endParaRPr lang="en-US" dirty="0" smtClean="0"/>
          </a:p>
          <a:p>
            <a:pPr marL="342900" indent="-342900">
              <a:buAutoNum type="arabicPeriod"/>
            </a:pPr>
            <a:endParaRPr lang="en-US" dirty="0"/>
          </a:p>
        </p:txBody>
      </p:sp>
      <p:sp>
        <p:nvSpPr>
          <p:cNvPr id="6" name="Rectangle 5"/>
          <p:cNvSpPr/>
          <p:nvPr/>
        </p:nvSpPr>
        <p:spPr>
          <a:xfrm>
            <a:off x="259080" y="1507290"/>
            <a:ext cx="8218714" cy="51352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9" name="Rectangle 8"/>
          <p:cNvSpPr/>
          <p:nvPr/>
        </p:nvSpPr>
        <p:spPr>
          <a:xfrm>
            <a:off x="5489460" y="1507289"/>
            <a:ext cx="1417968" cy="495454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0" name="Rectangle 9"/>
          <p:cNvSpPr/>
          <p:nvPr/>
        </p:nvSpPr>
        <p:spPr>
          <a:xfrm>
            <a:off x="7059826" y="1507288"/>
            <a:ext cx="1417968" cy="495454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1" name="TextBox 10"/>
          <p:cNvSpPr txBox="1"/>
          <p:nvPr/>
        </p:nvSpPr>
        <p:spPr>
          <a:xfrm>
            <a:off x="9016709" y="3886319"/>
            <a:ext cx="3012363" cy="2308324"/>
          </a:xfrm>
          <a:prstGeom prst="rect">
            <a:avLst/>
          </a:prstGeom>
          <a:noFill/>
        </p:spPr>
        <p:txBody>
          <a:bodyPr wrap="none" rtlCol="0">
            <a:spAutoFit/>
          </a:bodyPr>
          <a:lstStyle/>
          <a:p>
            <a:r>
              <a:rPr lang="en-US" dirty="0" smtClean="0">
                <a:solidFill>
                  <a:srgbClr val="0070C0"/>
                </a:solidFill>
              </a:rPr>
              <a:t>From this output:</a:t>
            </a:r>
          </a:p>
          <a:p>
            <a:pPr marL="285750" indent="-285750">
              <a:buFont typeface="Arial" panose="020B0604020202020204" pitchFamily="34" charset="0"/>
              <a:buChar char="•"/>
            </a:pPr>
            <a:r>
              <a:rPr lang="en-US" dirty="0" smtClean="0"/>
              <a:t>NFS workload with a mix</a:t>
            </a:r>
            <a:br>
              <a:rPr lang="en-US" dirty="0" smtClean="0"/>
            </a:br>
            <a:r>
              <a:rPr lang="en-US" dirty="0" smtClean="0"/>
              <a:t>of metadata and r/w</a:t>
            </a:r>
          </a:p>
          <a:p>
            <a:pPr marL="285750" indent="-285750">
              <a:buFont typeface="Arial" panose="020B0604020202020204" pitchFamily="34" charset="0"/>
              <a:buChar char="•"/>
            </a:pPr>
            <a:r>
              <a:rPr lang="en-US" dirty="0" smtClean="0"/>
              <a:t>Reads restart an </a:t>
            </a:r>
            <a:r>
              <a:rPr lang="en-US" dirty="0" err="1" smtClean="0"/>
              <a:t>avg</a:t>
            </a:r>
            <a:r>
              <a:rPr lang="en-US" dirty="0" smtClean="0"/>
              <a:t> of</a:t>
            </a:r>
            <a:br>
              <a:rPr lang="en-US" dirty="0" smtClean="0"/>
            </a:br>
            <a:r>
              <a:rPr lang="en-US" dirty="0" smtClean="0"/>
              <a:t>2.4 times</a:t>
            </a:r>
          </a:p>
          <a:p>
            <a:pPr marL="285750" indent="-285750">
              <a:buFont typeface="Arial" panose="020B0604020202020204" pitchFamily="34" charset="0"/>
              <a:buChar char="•"/>
            </a:pPr>
            <a:r>
              <a:rPr lang="en-US" dirty="0" smtClean="0"/>
              <a:t>Removes restart an </a:t>
            </a:r>
            <a:r>
              <a:rPr lang="en-US" dirty="0" err="1" smtClean="0"/>
              <a:t>avg</a:t>
            </a:r>
            <a:r>
              <a:rPr lang="en-US" dirty="0"/>
              <a:t/>
            </a:r>
            <a:br>
              <a:rPr lang="en-US" dirty="0"/>
            </a:br>
            <a:r>
              <a:rPr lang="en-US" dirty="0" smtClean="0"/>
              <a:t>of 1.3 times</a:t>
            </a:r>
          </a:p>
          <a:p>
            <a:pPr marL="285750" indent="-285750">
              <a:buFont typeface="Arial" panose="020B0604020202020204" pitchFamily="34" charset="0"/>
              <a:buChar char="•"/>
            </a:pPr>
            <a:endParaRPr lang="en-US" dirty="0"/>
          </a:p>
        </p:txBody>
      </p:sp>
      <p:sp>
        <p:nvSpPr>
          <p:cNvPr id="18" name="Rectangle 17"/>
          <p:cNvSpPr/>
          <p:nvPr/>
        </p:nvSpPr>
        <p:spPr>
          <a:xfrm>
            <a:off x="259080" y="2338463"/>
            <a:ext cx="8218714" cy="129442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9" name="Rectangle 18"/>
          <p:cNvSpPr/>
          <p:nvPr/>
        </p:nvSpPr>
        <p:spPr>
          <a:xfrm>
            <a:off x="259080" y="3163330"/>
            <a:ext cx="8218714" cy="25072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1" name="Rectangle 20"/>
          <p:cNvSpPr/>
          <p:nvPr/>
        </p:nvSpPr>
        <p:spPr>
          <a:xfrm>
            <a:off x="275798" y="3984562"/>
            <a:ext cx="8218714" cy="25072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Tree>
    <p:extLst>
      <p:ext uri="{BB962C8B-B14F-4D97-AF65-F5344CB8AC3E}">
        <p14:creationId xmlns:p14="http://schemas.microsoft.com/office/powerpoint/2010/main" val="16835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2" end="2"/>
                                            </p:txEl>
                                          </p:spTgt>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3" end="3"/>
                                            </p:txEl>
                                          </p:spTgt>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18" grpId="0" animBg="1"/>
      <p:bldP spid="18" grpId="1" animBg="1"/>
      <p:bldP spid="19" grpId="0" animBg="1"/>
      <p:bldP spid="19" grpId="1"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104020" y="1752844"/>
            <a:ext cx="8569718" cy="4632336"/>
          </a:xfrm>
        </p:spPr>
        <p:txBody>
          <a:bodyPr>
            <a:noAutofit/>
          </a:bodyPr>
          <a:lstStyle/>
          <a:p>
            <a:pPr marL="0" indent="0">
              <a:lnSpc>
                <a:spcPct val="0"/>
              </a:lnSpc>
              <a:buNone/>
            </a:pPr>
            <a:r>
              <a:rPr lang="en-US" sz="1800" dirty="0">
                <a:latin typeface="Courier New" panose="02070309020205020404" pitchFamily="49" charset="0"/>
                <a:cs typeface="Courier New" panose="02070309020205020404" pitchFamily="49" charset="0"/>
              </a:rPr>
              <a:t>Suspend Because:             Count  </a:t>
            </a:r>
            <a:r>
              <a:rPr lang="en-US" sz="1800" dirty="0" err="1">
                <a:latin typeface="Courier New" panose="02070309020205020404" pitchFamily="49" charset="0"/>
                <a:cs typeface="Courier New" panose="02070309020205020404" pitchFamily="49" charset="0"/>
              </a:rPr>
              <a:t>AvgSusp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MaxSusp</a:t>
            </a:r>
            <a:endParaRPr lang="en-US" sz="1800" dirty="0">
              <a:latin typeface="Courier New" panose="02070309020205020404" pitchFamily="49" charset="0"/>
              <a:cs typeface="Courier New" panose="02070309020205020404" pitchFamily="49" charset="0"/>
            </a:endParaRPr>
          </a:p>
          <a:p>
            <a:pPr marL="0" indent="0">
              <a:lnSpc>
                <a:spcPct val="0"/>
              </a:lnSpc>
              <a:buNone/>
            </a:pPr>
            <a:endParaRPr lang="en-US" sz="1800" dirty="0">
              <a:latin typeface="Courier New" panose="02070309020205020404" pitchFamily="49" charset="0"/>
              <a:cs typeface="Courier New" panose="02070309020205020404" pitchFamily="49" charset="0"/>
            </a:endParaRPr>
          </a:p>
          <a:p>
            <a:pPr marL="0" indent="0">
              <a:lnSpc>
                <a:spcPct val="0"/>
              </a:lnSpc>
              <a:buNone/>
            </a:pPr>
            <a:r>
              <a:rPr lang="en-US" sz="1800" dirty="0">
                <a:latin typeface="Courier New" panose="02070309020205020404" pitchFamily="49" charset="0"/>
                <a:cs typeface="Courier New" panose="02070309020205020404" pitchFamily="49" charset="0"/>
              </a:rPr>
              <a:t>LOAD_BUF_DISK_LOCK_CHILD</a:t>
            </a:r>
          </a:p>
          <a:p>
            <a:pPr marL="0" indent="0">
              <a:lnSpc>
                <a:spcPct val="0"/>
              </a:lnSpc>
              <a:buNone/>
            </a:pPr>
            <a:r>
              <a:rPr lang="en-US" sz="1800" dirty="0">
                <a:latin typeface="Courier New" panose="02070309020205020404" pitchFamily="49" charset="0"/>
                <a:cs typeface="Courier New" panose="02070309020205020404" pitchFamily="49" charset="0"/>
              </a:rPr>
              <a:t>    WAFL_READ               943069    11.46     315</a:t>
            </a:r>
          </a:p>
          <a:p>
            <a:pPr marL="0" indent="0">
              <a:lnSpc>
                <a:spcPct val="0"/>
              </a:lnSpc>
              <a:buNone/>
            </a:pPr>
            <a:r>
              <a:rPr lang="en-US" sz="1800" dirty="0">
                <a:latin typeface="Courier New" panose="02070309020205020404" pitchFamily="49" charset="0"/>
                <a:cs typeface="Courier New" panose="02070309020205020404" pitchFamily="49" charset="0"/>
              </a:rPr>
              <a:t>	</a:t>
            </a:r>
          </a:p>
          <a:p>
            <a:pPr marL="0" indent="0">
              <a:lnSpc>
                <a:spcPct val="0"/>
              </a:lnSpc>
              <a:buNone/>
            </a:pPr>
            <a:r>
              <a:rPr lang="en-US" sz="1800" dirty="0">
                <a:latin typeface="Courier New" panose="02070309020205020404" pitchFamily="49" charset="0"/>
                <a:cs typeface="Courier New" panose="02070309020205020404" pitchFamily="49" charset="0"/>
              </a:rPr>
              <a:t>READ_BUF_IO_WAIT_CONTAINER</a:t>
            </a:r>
          </a:p>
          <a:p>
            <a:pPr marL="0" indent="0">
              <a:lnSpc>
                <a:spcPct val="0"/>
              </a:lnSpc>
              <a:buNone/>
            </a:pPr>
            <a:r>
              <a:rPr lang="en-US" sz="1800" dirty="0">
                <a:latin typeface="Courier New" panose="02070309020205020404" pitchFamily="49" charset="0"/>
                <a:cs typeface="Courier New" panose="02070309020205020404" pitchFamily="49" charset="0"/>
              </a:rPr>
              <a:t>    WAFL_READ                13714    12.08     154</a:t>
            </a:r>
          </a:p>
          <a:p>
            <a:pPr marL="0" indent="0">
              <a:lnSpc>
                <a:spcPct val="0"/>
              </a:lnSpc>
              <a:buNone/>
            </a:pPr>
            <a:r>
              <a:rPr lang="en-US" sz="1800" dirty="0">
                <a:latin typeface="Courier New" panose="02070309020205020404" pitchFamily="49" charset="0"/>
                <a:cs typeface="Courier New" panose="02070309020205020404" pitchFamily="49" charset="0"/>
              </a:rPr>
              <a:t>	</a:t>
            </a:r>
          </a:p>
          <a:p>
            <a:pPr marL="0" indent="0">
              <a:lnSpc>
                <a:spcPct val="0"/>
              </a:lnSpc>
              <a:buNone/>
            </a:pPr>
            <a:r>
              <a:rPr lang="en-US" sz="1800" dirty="0">
                <a:latin typeface="Courier New" panose="02070309020205020404" pitchFamily="49" charset="0"/>
                <a:cs typeface="Courier New" panose="02070309020205020404" pitchFamily="49" charset="0"/>
              </a:rPr>
              <a:t>READ_BUF_IO_WAIT_HYA_CACHE</a:t>
            </a:r>
          </a:p>
          <a:p>
            <a:pPr marL="0" indent="0">
              <a:lnSpc>
                <a:spcPct val="0"/>
              </a:lnSpc>
              <a:buNone/>
            </a:pPr>
            <a:r>
              <a:rPr lang="en-US" sz="1800" dirty="0">
                <a:latin typeface="Courier New" panose="02070309020205020404" pitchFamily="49" charset="0"/>
                <a:cs typeface="Courier New" panose="02070309020205020404" pitchFamily="49" charset="0"/>
              </a:rPr>
              <a:t>    WAFL_READ               470662     7.11     115</a:t>
            </a:r>
          </a:p>
          <a:p>
            <a:pPr marL="0" indent="0">
              <a:lnSpc>
                <a:spcPct val="0"/>
              </a:lnSpc>
              <a:buNone/>
            </a:pPr>
            <a:r>
              <a:rPr lang="en-US" sz="1800" dirty="0">
                <a:latin typeface="Courier New" panose="02070309020205020404" pitchFamily="49" charset="0"/>
                <a:cs typeface="Courier New" panose="02070309020205020404" pitchFamily="49" charset="0"/>
              </a:rPr>
              <a:t>	</a:t>
            </a:r>
          </a:p>
          <a:p>
            <a:pPr marL="0" indent="0">
              <a:lnSpc>
                <a:spcPct val="0"/>
              </a:lnSpc>
              <a:buNone/>
            </a:pPr>
            <a:r>
              <a:rPr lang="en-US" sz="1800" dirty="0">
                <a:latin typeface="Courier New" panose="02070309020205020404" pitchFamily="49" charset="0"/>
                <a:cs typeface="Courier New" panose="02070309020205020404" pitchFamily="49" charset="0"/>
              </a:rPr>
              <a:t>READ_BUF_IO_WAIT_OTHER</a:t>
            </a:r>
          </a:p>
          <a:p>
            <a:pPr marL="0" indent="0">
              <a:lnSpc>
                <a:spcPct val="0"/>
              </a:lnSpc>
              <a:buNone/>
            </a:pPr>
            <a:r>
              <a:rPr lang="en-US" sz="1800" dirty="0">
                <a:latin typeface="Courier New" panose="02070309020205020404" pitchFamily="49" charset="0"/>
                <a:cs typeface="Courier New" panose="02070309020205020404" pitchFamily="49" charset="0"/>
              </a:rPr>
              <a:t>    WAFL_READ              1946797     9.21     295</a:t>
            </a:r>
          </a:p>
          <a:p>
            <a:pPr marL="0" indent="0">
              <a:lnSpc>
                <a:spcPct val="0"/>
              </a:lnSpc>
              <a:buNone/>
            </a:pPr>
            <a:endParaRPr lang="en-US" sz="1800" dirty="0">
              <a:latin typeface="Courier New" panose="02070309020205020404" pitchFamily="49" charset="0"/>
              <a:cs typeface="Courier New" panose="02070309020205020404" pitchFamily="49" charset="0"/>
            </a:endParaRPr>
          </a:p>
          <a:p>
            <a:pPr marL="0" indent="0">
              <a:lnSpc>
                <a:spcPct val="0"/>
              </a:lnSpc>
              <a:buNone/>
            </a:pPr>
            <a:r>
              <a:rPr lang="en-US" sz="1800" dirty="0" smtClean="0">
                <a:latin typeface="Courier New" panose="02070309020205020404" pitchFamily="49" charset="0"/>
                <a:cs typeface="Courier New" panose="02070309020205020404" pitchFamily="49" charset="0"/>
              </a:rPr>
              <a:t>READ_HYA_CACHE_WRX</a:t>
            </a:r>
            <a:endParaRPr lang="en-US" sz="1800" dirty="0">
              <a:latin typeface="Courier New" panose="02070309020205020404" pitchFamily="49" charset="0"/>
              <a:cs typeface="Courier New" panose="02070309020205020404" pitchFamily="49" charset="0"/>
            </a:endParaRPr>
          </a:p>
          <a:p>
            <a:pPr marL="0" indent="0">
              <a:lnSpc>
                <a:spcPct val="0"/>
              </a:lnSpc>
              <a:buNone/>
            </a:pPr>
            <a:r>
              <a:rPr lang="en-US" sz="1800" dirty="0">
                <a:latin typeface="Courier New" panose="02070309020205020404" pitchFamily="49" charset="0"/>
                <a:cs typeface="Courier New" panose="02070309020205020404" pitchFamily="49" charset="0"/>
              </a:rPr>
              <a:t>    WAFL_READ               119808     5.40     137</a:t>
            </a:r>
          </a:p>
        </p:txBody>
      </p:sp>
      <p:sp>
        <p:nvSpPr>
          <p:cNvPr id="3" name="Title 2"/>
          <p:cNvSpPr>
            <a:spLocks noGrp="1"/>
          </p:cNvSpPr>
          <p:nvPr>
            <p:ph type="title"/>
          </p:nvPr>
        </p:nvSpPr>
        <p:spPr/>
        <p:txBody>
          <a:bodyPr/>
          <a:lstStyle/>
          <a:p>
            <a:r>
              <a:rPr lang="en-US" dirty="0" smtClean="0"/>
              <a:t>Using </a:t>
            </a:r>
            <a:r>
              <a:rPr lang="en-US" dirty="0" err="1" smtClean="0"/>
              <a:t>wafl_susp</a:t>
            </a:r>
            <a:r>
              <a:rPr lang="en-US" dirty="0" smtClean="0"/>
              <a:t> -w</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36</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8" name="Text Placeholder 7"/>
          <p:cNvSpPr>
            <a:spLocks noGrp="1"/>
          </p:cNvSpPr>
          <p:nvPr>
            <p:ph type="body" idx="11"/>
          </p:nvPr>
        </p:nvSpPr>
        <p:spPr/>
        <p:txBody>
          <a:bodyPr/>
          <a:lstStyle/>
          <a:p>
            <a:r>
              <a:rPr lang="en-US" dirty="0" smtClean="0"/>
              <a:t>Excerpt of suspend reasons for WAFL_READ</a:t>
            </a:r>
            <a:endParaRPr lang="en-US" dirty="0"/>
          </a:p>
        </p:txBody>
      </p:sp>
      <p:sp>
        <p:nvSpPr>
          <p:cNvPr id="2" name="TextBox 1"/>
          <p:cNvSpPr txBox="1"/>
          <p:nvPr/>
        </p:nvSpPr>
        <p:spPr>
          <a:xfrm>
            <a:off x="8144936" y="1332904"/>
            <a:ext cx="3365024" cy="2308324"/>
          </a:xfrm>
          <a:prstGeom prst="rect">
            <a:avLst/>
          </a:prstGeom>
          <a:noFill/>
        </p:spPr>
        <p:txBody>
          <a:bodyPr wrap="none" rtlCol="0">
            <a:spAutoFit/>
          </a:bodyPr>
          <a:lstStyle/>
          <a:p>
            <a:pPr marL="342900" indent="-342900">
              <a:buAutoNum type="arabicPeriod"/>
            </a:pPr>
            <a:r>
              <a:rPr lang="en-US" dirty="0" smtClean="0"/>
              <a:t>Find header at top of output</a:t>
            </a:r>
          </a:p>
          <a:p>
            <a:pPr marL="342900" indent="-342900">
              <a:buAutoNum type="arabicPeriod"/>
            </a:pPr>
            <a:r>
              <a:rPr lang="en-US" dirty="0" smtClean="0"/>
              <a:t>Scan for message name</a:t>
            </a:r>
            <a:br>
              <a:rPr lang="en-US" dirty="0" smtClean="0"/>
            </a:br>
            <a:r>
              <a:rPr lang="en-US" dirty="0" smtClean="0"/>
              <a:t>and find suspend reason</a:t>
            </a:r>
            <a:br>
              <a:rPr lang="en-US" dirty="0" smtClean="0"/>
            </a:br>
            <a:r>
              <a:rPr lang="en-US" dirty="0" smtClean="0"/>
              <a:t>above it</a:t>
            </a:r>
          </a:p>
          <a:p>
            <a:pPr marL="342900" indent="-342900">
              <a:buAutoNum type="arabicPeriod"/>
            </a:pPr>
            <a:r>
              <a:rPr lang="en-US" dirty="0" smtClean="0"/>
              <a:t>See count, average and</a:t>
            </a:r>
            <a:br>
              <a:rPr lang="en-US" dirty="0" smtClean="0"/>
            </a:br>
            <a:r>
              <a:rPr lang="en-US" dirty="0" smtClean="0"/>
              <a:t>max suspend times (in </a:t>
            </a:r>
            <a:r>
              <a:rPr lang="en-US" dirty="0" err="1" smtClean="0"/>
              <a:t>ms</a:t>
            </a:r>
            <a:r>
              <a:rPr lang="en-US" dirty="0" smtClean="0"/>
              <a:t>)</a:t>
            </a:r>
          </a:p>
          <a:p>
            <a:pPr marL="342900" indent="-342900">
              <a:buAutoNum type="arabicPeriod"/>
            </a:pPr>
            <a:endParaRPr lang="en-US" dirty="0" smtClean="0"/>
          </a:p>
          <a:p>
            <a:pPr marL="342900" indent="-342900">
              <a:buAutoNum type="arabicPeriod"/>
            </a:pPr>
            <a:endParaRPr lang="en-US" dirty="0"/>
          </a:p>
        </p:txBody>
      </p:sp>
      <p:sp>
        <p:nvSpPr>
          <p:cNvPr id="6" name="Rectangle 5"/>
          <p:cNvSpPr/>
          <p:nvPr/>
        </p:nvSpPr>
        <p:spPr>
          <a:xfrm>
            <a:off x="104020" y="1497685"/>
            <a:ext cx="7161753" cy="51352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9" name="Rectangle 8"/>
          <p:cNvSpPr/>
          <p:nvPr/>
        </p:nvSpPr>
        <p:spPr>
          <a:xfrm>
            <a:off x="3831945" y="1486684"/>
            <a:ext cx="3433827" cy="373207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1" name="TextBox 10"/>
          <p:cNvSpPr txBox="1"/>
          <p:nvPr/>
        </p:nvSpPr>
        <p:spPr>
          <a:xfrm>
            <a:off x="8197087" y="3352722"/>
            <a:ext cx="3922869" cy="3416320"/>
          </a:xfrm>
          <a:prstGeom prst="rect">
            <a:avLst/>
          </a:prstGeom>
          <a:noFill/>
        </p:spPr>
        <p:txBody>
          <a:bodyPr wrap="none" rtlCol="0">
            <a:spAutoFit/>
          </a:bodyPr>
          <a:lstStyle/>
          <a:p>
            <a:r>
              <a:rPr lang="en-US" dirty="0" smtClean="0">
                <a:solidFill>
                  <a:srgbClr val="0070C0"/>
                </a:solidFill>
              </a:rPr>
              <a:t>Observations:</a:t>
            </a:r>
          </a:p>
          <a:p>
            <a:pPr marL="285750" indent="-285750">
              <a:buFont typeface="Arial" panose="020B0604020202020204" pitchFamily="34" charset="0"/>
              <a:buChar char="•"/>
            </a:pPr>
            <a:r>
              <a:rPr lang="en-US" dirty="0" smtClean="0"/>
              <a:t>Most reads are waiting on</a:t>
            </a:r>
            <a:br>
              <a:rPr lang="en-US" dirty="0" smtClean="0"/>
            </a:br>
            <a:r>
              <a:rPr lang="en-US" dirty="0" smtClean="0"/>
              <a:t>disk for 9ms to 12ms on </a:t>
            </a:r>
            <a:r>
              <a:rPr lang="en-US" dirty="0" err="1" smtClean="0"/>
              <a:t>avg</a:t>
            </a:r>
            <a:endParaRPr lang="en-US" dirty="0" smtClean="0"/>
          </a:p>
          <a:p>
            <a:pPr marL="285750" indent="-285750">
              <a:buFont typeface="Arial" panose="020B0604020202020204" pitchFamily="34" charset="0"/>
              <a:buChar char="•"/>
            </a:pPr>
            <a:r>
              <a:rPr lang="en-US" dirty="0" smtClean="0"/>
              <a:t>Even Hybrid Aggr SSD reads</a:t>
            </a:r>
            <a:br>
              <a:rPr lang="en-US" dirty="0" smtClean="0"/>
            </a:br>
            <a:r>
              <a:rPr lang="en-US" dirty="0" smtClean="0"/>
              <a:t>are waiting 5-7ms on </a:t>
            </a:r>
            <a:r>
              <a:rPr lang="en-US" dirty="0" err="1" smtClean="0"/>
              <a:t>avg</a:t>
            </a:r>
            <a:endParaRPr lang="en-US" dirty="0" smtClean="0"/>
          </a:p>
          <a:p>
            <a:pPr marL="285750" indent="-285750">
              <a:buFont typeface="Arial" panose="020B0604020202020204" pitchFamily="34" charset="0"/>
              <a:buChar char="•"/>
            </a:pPr>
            <a:r>
              <a:rPr lang="en-US" dirty="0"/>
              <a:t>There are no other significant</a:t>
            </a:r>
            <a:br>
              <a:rPr lang="en-US" dirty="0"/>
            </a:br>
            <a:r>
              <a:rPr lang="en-US" dirty="0"/>
              <a:t>suspend reasons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Average suspend time per</a:t>
            </a:r>
            <a:br>
              <a:rPr lang="en-US" dirty="0" smtClean="0"/>
            </a:br>
            <a:r>
              <a:rPr lang="en-US" dirty="0" smtClean="0"/>
              <a:t>message is 9.4ms * 2.4 suspends</a:t>
            </a:r>
            <a:br>
              <a:rPr lang="en-US" dirty="0" smtClean="0"/>
            </a:br>
            <a:r>
              <a:rPr lang="en-US" dirty="0" smtClean="0"/>
              <a:t>= 23ms per message</a:t>
            </a:r>
          </a:p>
          <a:p>
            <a:pPr marL="285750" indent="-285750">
              <a:buFont typeface="Arial" panose="020B0604020202020204" pitchFamily="34" charset="0"/>
              <a:buChar char="•"/>
            </a:pPr>
            <a:endParaRPr lang="en-US" dirty="0"/>
          </a:p>
        </p:txBody>
      </p:sp>
      <p:sp>
        <p:nvSpPr>
          <p:cNvPr id="16" name="Rectangle 15"/>
          <p:cNvSpPr/>
          <p:nvPr/>
        </p:nvSpPr>
        <p:spPr>
          <a:xfrm>
            <a:off x="104019" y="1486684"/>
            <a:ext cx="3727925" cy="373207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Tree>
    <p:extLst>
      <p:ext uri="{BB962C8B-B14F-4D97-AF65-F5344CB8AC3E}">
        <p14:creationId xmlns:p14="http://schemas.microsoft.com/office/powerpoint/2010/main" val="56951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6" grpId="0" animBg="1"/>
      <p:bldP spid="16" grpId="1"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104020" y="1668764"/>
            <a:ext cx="8569718" cy="4632336"/>
          </a:xfrm>
        </p:spPr>
        <p:txBody>
          <a:bodyPr>
            <a:noAutofit/>
          </a:bodyPr>
          <a:lstStyle/>
          <a:p>
            <a:pPr marL="0" indent="0">
              <a:lnSpc>
                <a:spcPct val="0"/>
              </a:lnSpc>
              <a:buNone/>
            </a:pPr>
            <a:r>
              <a:rPr lang="en-US" sz="1800" dirty="0">
                <a:latin typeface="Courier New" panose="02070309020205020404" pitchFamily="49" charset="0"/>
                <a:cs typeface="Courier New" panose="02070309020205020404" pitchFamily="49" charset="0"/>
              </a:rPr>
              <a:t>Suspend Because:             Count  </a:t>
            </a:r>
            <a:r>
              <a:rPr lang="en-US" sz="1800" dirty="0" err="1">
                <a:latin typeface="Courier New" panose="02070309020205020404" pitchFamily="49" charset="0"/>
                <a:cs typeface="Courier New" panose="02070309020205020404" pitchFamily="49" charset="0"/>
              </a:rPr>
              <a:t>AvgSusp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MaxSusp</a:t>
            </a:r>
            <a:endParaRPr lang="en-US" sz="1800" dirty="0">
              <a:latin typeface="Courier New" panose="02070309020205020404" pitchFamily="49" charset="0"/>
              <a:cs typeface="Courier New" panose="02070309020205020404" pitchFamily="49" charset="0"/>
            </a:endParaRPr>
          </a:p>
          <a:p>
            <a:pPr marL="0" indent="0">
              <a:lnSpc>
                <a:spcPct val="0"/>
              </a:lnSpc>
              <a:buNone/>
            </a:pPr>
            <a:endParaRPr lang="en-US" sz="1800" dirty="0">
              <a:latin typeface="Courier New" panose="02070309020205020404" pitchFamily="49" charset="0"/>
              <a:cs typeface="Courier New" panose="02070309020205020404" pitchFamily="49" charset="0"/>
            </a:endParaRPr>
          </a:p>
          <a:p>
            <a:pPr marL="0" indent="0">
              <a:lnSpc>
                <a:spcPct val="0"/>
              </a:lnSpc>
              <a:buNone/>
            </a:pPr>
            <a:r>
              <a:rPr lang="en-US" sz="1800" dirty="0">
                <a:latin typeface="Courier New" panose="02070309020205020404" pitchFamily="49" charset="0"/>
                <a:cs typeface="Courier New" panose="02070309020205020404" pitchFamily="49" charset="0"/>
              </a:rPr>
              <a:t>LOAD_INODE_WIP_IN_CP</a:t>
            </a:r>
          </a:p>
          <a:p>
            <a:pPr marL="0" indent="0">
              <a:lnSpc>
                <a:spcPct val="0"/>
              </a:lnSpc>
              <a:buNone/>
            </a:pPr>
            <a:r>
              <a:rPr lang="en-US" sz="1800" dirty="0">
                <a:latin typeface="Courier New" panose="02070309020205020404" pitchFamily="49" charset="0"/>
                <a:cs typeface="Courier New" panose="02070309020205020404" pitchFamily="49" charset="0"/>
              </a:rPr>
              <a:t>    WAFL_REMOVE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103758    72.44    1111</a:t>
            </a:r>
          </a:p>
          <a:p>
            <a:pPr marL="0" indent="0">
              <a:lnSpc>
                <a:spcPct val="0"/>
              </a:lnSpc>
              <a:buNone/>
            </a:pPr>
            <a:r>
              <a:rPr lang="en-US" sz="1800" dirty="0">
                <a:latin typeface="Courier New" panose="02070309020205020404" pitchFamily="49" charset="0"/>
                <a:cs typeface="Courier New" panose="02070309020205020404" pitchFamily="49" charset="0"/>
              </a:rPr>
              <a:t>	</a:t>
            </a:r>
          </a:p>
          <a:p>
            <a:pPr marL="0" indent="0">
              <a:lnSpc>
                <a:spcPct val="0"/>
              </a:lnSpc>
              <a:buNone/>
            </a:pPr>
            <a:r>
              <a:rPr lang="en-US" sz="1800" dirty="0">
                <a:latin typeface="Courier New" panose="02070309020205020404" pitchFamily="49" charset="0"/>
                <a:cs typeface="Courier New" panose="02070309020205020404" pitchFamily="49" charset="0"/>
              </a:rPr>
              <a:t>ZOMBIE_MSGS</a:t>
            </a:r>
          </a:p>
          <a:p>
            <a:pPr marL="0" indent="0">
              <a:lnSpc>
                <a:spcPct val="0"/>
              </a:lnSpc>
              <a:buNone/>
            </a:pPr>
            <a:r>
              <a:rPr lang="en-US" sz="1800" dirty="0">
                <a:latin typeface="Courier New" panose="02070309020205020404" pitchFamily="49" charset="0"/>
                <a:cs typeface="Courier New" panose="02070309020205020404" pitchFamily="49" charset="0"/>
              </a:rPr>
              <a:t>    WAFL_REMOVE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331111   412.54    5705</a:t>
            </a:r>
          </a:p>
        </p:txBody>
      </p:sp>
      <p:sp>
        <p:nvSpPr>
          <p:cNvPr id="3" name="Title 2"/>
          <p:cNvSpPr>
            <a:spLocks noGrp="1"/>
          </p:cNvSpPr>
          <p:nvPr>
            <p:ph type="title"/>
          </p:nvPr>
        </p:nvSpPr>
        <p:spPr/>
        <p:txBody>
          <a:bodyPr/>
          <a:lstStyle/>
          <a:p>
            <a:r>
              <a:rPr lang="en-US" dirty="0" smtClean="0"/>
              <a:t>Using </a:t>
            </a:r>
            <a:r>
              <a:rPr lang="en-US" dirty="0" err="1" smtClean="0"/>
              <a:t>wafl_susp</a:t>
            </a:r>
            <a:r>
              <a:rPr lang="en-US" dirty="0" smtClean="0"/>
              <a:t> -w</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37</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8" name="Text Placeholder 7"/>
          <p:cNvSpPr>
            <a:spLocks noGrp="1"/>
          </p:cNvSpPr>
          <p:nvPr>
            <p:ph type="body" idx="11"/>
          </p:nvPr>
        </p:nvSpPr>
        <p:spPr/>
        <p:txBody>
          <a:bodyPr/>
          <a:lstStyle/>
          <a:p>
            <a:r>
              <a:rPr lang="en-US" dirty="0" smtClean="0"/>
              <a:t>Excerpt of suspend reasons for WAFL_REMOVE</a:t>
            </a:r>
            <a:endParaRPr lang="en-US" dirty="0"/>
          </a:p>
        </p:txBody>
      </p:sp>
      <p:sp>
        <p:nvSpPr>
          <p:cNvPr id="11" name="TextBox 10"/>
          <p:cNvSpPr txBox="1"/>
          <p:nvPr/>
        </p:nvSpPr>
        <p:spPr>
          <a:xfrm>
            <a:off x="7847977" y="1507290"/>
            <a:ext cx="4025461" cy="4801314"/>
          </a:xfrm>
          <a:prstGeom prst="rect">
            <a:avLst/>
          </a:prstGeom>
          <a:noFill/>
        </p:spPr>
        <p:txBody>
          <a:bodyPr wrap="none" rtlCol="0">
            <a:spAutoFit/>
          </a:bodyPr>
          <a:lstStyle/>
          <a:p>
            <a:r>
              <a:rPr lang="en-US" dirty="0" smtClean="0">
                <a:solidFill>
                  <a:srgbClr val="0070C0"/>
                </a:solidFill>
              </a:rPr>
              <a:t>Observations:</a:t>
            </a:r>
          </a:p>
          <a:p>
            <a:pPr marL="285750" indent="-285750">
              <a:buFont typeface="Arial" panose="020B0604020202020204" pitchFamily="34" charset="0"/>
              <a:buChar char="•"/>
            </a:pPr>
            <a:r>
              <a:rPr lang="en-US" dirty="0" smtClean="0"/>
              <a:t>Removes that suspend are mostly </a:t>
            </a:r>
            <a:br>
              <a:rPr lang="en-US" dirty="0" smtClean="0"/>
            </a:br>
            <a:r>
              <a:rPr lang="en-US" dirty="0" smtClean="0"/>
              <a:t>because of ZOMBIE_MSGS</a:t>
            </a:r>
            <a:br>
              <a:rPr lang="en-US" dirty="0" smtClean="0"/>
            </a:br>
            <a:r>
              <a:rPr lang="en-US" dirty="0" smtClean="0"/>
              <a:t>for an </a:t>
            </a:r>
            <a:r>
              <a:rPr lang="en-US" dirty="0" err="1" smtClean="0"/>
              <a:t>avg</a:t>
            </a:r>
            <a:r>
              <a:rPr lang="en-US" dirty="0" smtClean="0"/>
              <a:t> of 412ms, and at least</a:t>
            </a:r>
            <a:br>
              <a:rPr lang="en-US" dirty="0" smtClean="0"/>
            </a:br>
            <a:r>
              <a:rPr lang="en-US" dirty="0" smtClean="0"/>
              <a:t>one remove took 5.7s.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Some removes are also</a:t>
            </a:r>
            <a:br>
              <a:rPr lang="en-US" dirty="0" smtClean="0"/>
            </a:br>
            <a:r>
              <a:rPr lang="en-US" dirty="0" smtClean="0"/>
              <a:t>suspending on </a:t>
            </a:r>
            <a:r>
              <a:rPr lang="en-US" dirty="0" err="1" smtClean="0"/>
              <a:t>avg</a:t>
            </a:r>
            <a:r>
              <a:rPr lang="en-US" dirty="0" smtClean="0"/>
              <a:t> 72ms due to</a:t>
            </a:r>
            <a:br>
              <a:rPr lang="en-US" dirty="0" smtClean="0"/>
            </a:br>
            <a:r>
              <a:rPr lang="en-US" dirty="0" smtClean="0"/>
              <a:t>locking related to </a:t>
            </a:r>
            <a:r>
              <a:rPr lang="en-US" dirty="0" err="1" smtClean="0"/>
              <a:t>inode</a:t>
            </a:r>
            <a:r>
              <a:rPr lang="en-US" dirty="0" smtClean="0"/>
              <a:t> processing</a:t>
            </a:r>
            <a:br>
              <a:rPr lang="en-US" dirty="0" smtClean="0"/>
            </a:br>
            <a:r>
              <a:rPr lang="en-US" dirty="0" smtClean="0"/>
              <a:t>in a CP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Average suspend time per</a:t>
            </a:r>
            <a:br>
              <a:rPr lang="en-US" dirty="0"/>
            </a:br>
            <a:r>
              <a:rPr lang="en-US" dirty="0"/>
              <a:t>message is </a:t>
            </a:r>
            <a:r>
              <a:rPr lang="en-US" dirty="0" smtClean="0"/>
              <a:t>331ms </a:t>
            </a:r>
            <a:r>
              <a:rPr lang="en-US" dirty="0"/>
              <a:t>* </a:t>
            </a:r>
            <a:r>
              <a:rPr lang="en-US" dirty="0" smtClean="0"/>
              <a:t>1.3 </a:t>
            </a:r>
            <a:r>
              <a:rPr lang="en-US" dirty="0"/>
              <a:t>suspends</a:t>
            </a:r>
            <a:br>
              <a:rPr lang="en-US" dirty="0"/>
            </a:br>
            <a:r>
              <a:rPr lang="en-US" dirty="0"/>
              <a:t>= </a:t>
            </a:r>
            <a:r>
              <a:rPr lang="en-US" dirty="0" smtClean="0"/>
              <a:t>431ms per message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4805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104020" y="2495227"/>
            <a:ext cx="8569718" cy="3805873"/>
          </a:xfrm>
        </p:spPr>
        <p:txBody>
          <a:bodyPr>
            <a:noAutofit/>
          </a:bodyPr>
          <a:lstStyle/>
          <a:p>
            <a:pPr marL="0" indent="0">
              <a:lnSpc>
                <a:spcPct val="0"/>
              </a:lnSpc>
              <a:buNone/>
            </a:pPr>
            <a:r>
              <a:rPr lang="en-US" sz="1800" dirty="0" err="1">
                <a:latin typeface="Courier New" panose="02070309020205020404" pitchFamily="49" charset="0"/>
                <a:cs typeface="Courier New" panose="02070309020205020404" pitchFamily="49" charset="0"/>
              </a:rPr>
              <a:t>Waffinity</a:t>
            </a:r>
            <a:r>
              <a:rPr lang="en-US" sz="1800" dirty="0">
                <a:latin typeface="Courier New" panose="02070309020205020404" pitchFamily="49" charset="0"/>
                <a:cs typeface="Courier New" panose="02070309020205020404" pitchFamily="49" charset="0"/>
              </a:rPr>
              <a:t> configured with:</a:t>
            </a:r>
          </a:p>
          <a:p>
            <a:pPr marL="0" indent="0">
              <a:lnSpc>
                <a:spcPct val="0"/>
              </a:lnSpc>
              <a:buNone/>
            </a:pPr>
            <a:r>
              <a:rPr lang="en-US" sz="1800" dirty="0">
                <a:latin typeface="Courier New" panose="02070309020205020404" pitchFamily="49" charset="0"/>
                <a:cs typeface="Courier New" panose="02070309020205020404" pitchFamily="49" charset="0"/>
              </a:rPr>
              <a:t>                     # AGGR affinities :   2</a:t>
            </a:r>
          </a:p>
          <a:p>
            <a:pPr marL="0" indent="0">
              <a:lnSpc>
                <a:spcPct val="0"/>
              </a:lnSpc>
              <a:buNone/>
            </a:pPr>
            <a:r>
              <a:rPr lang="en-US" sz="1800" dirty="0">
                <a:latin typeface="Courier New" panose="02070309020205020404" pitchFamily="49" charset="0"/>
                <a:cs typeface="Courier New" panose="02070309020205020404" pitchFamily="49" charset="0"/>
              </a:rPr>
              <a:t>      # VOL affinities / AGGR affinity :   4</a:t>
            </a:r>
          </a:p>
          <a:p>
            <a:pPr marL="0" indent="0">
              <a:lnSpc>
                <a:spcPct val="0"/>
              </a:lnSpc>
              <a:buNone/>
            </a:pPr>
            <a:r>
              <a:rPr lang="en-US" sz="1800" dirty="0">
                <a:latin typeface="Courier New" panose="02070309020205020404" pitchFamily="49" charset="0"/>
                <a:cs typeface="Courier New" panose="02070309020205020404" pitchFamily="49" charset="0"/>
              </a:rPr>
              <a:t>    # STRIPE affinities / VOL affinity :   5</a:t>
            </a:r>
          </a:p>
          <a:p>
            <a:pPr marL="0" indent="0">
              <a:lnSpc>
                <a:spcPct val="0"/>
              </a:lnSpc>
              <a:buNone/>
            </a:pPr>
            <a:r>
              <a:rPr lang="en-US" sz="1800" dirty="0">
                <a:latin typeface="Courier New" panose="02070309020205020404" pitchFamily="49" charset="0"/>
                <a:cs typeface="Courier New" panose="02070309020205020404" pitchFamily="49" charset="0"/>
              </a:rPr>
              <a:t>                # total VOL affinities :   8</a:t>
            </a:r>
          </a:p>
          <a:p>
            <a:pPr marL="0" indent="0">
              <a:lnSpc>
                <a:spcPct val="0"/>
              </a:lnSpc>
              <a:buNone/>
            </a:pPr>
            <a:r>
              <a:rPr lang="en-US" sz="1800" dirty="0">
                <a:latin typeface="Courier New" panose="02070309020205020404" pitchFamily="49" charset="0"/>
                <a:cs typeface="Courier New" panose="02070309020205020404" pitchFamily="49" charset="0"/>
              </a:rPr>
              <a:t>             # total STRIPE affinities :  40</a:t>
            </a:r>
          </a:p>
          <a:p>
            <a:pPr marL="0" indent="0">
              <a:lnSpc>
                <a:spcPct val="0"/>
              </a:lnSpc>
              <a:buNone/>
            </a:pPr>
            <a:r>
              <a:rPr lang="en-US" sz="1800" dirty="0">
                <a:latin typeface="Courier New" panose="02070309020205020404" pitchFamily="49" charset="0"/>
                <a:cs typeface="Courier New" panose="02070309020205020404" pitchFamily="49" charset="0"/>
              </a:rPr>
              <a:t>                    # total affinities : 101</a:t>
            </a:r>
          </a:p>
          <a:p>
            <a:pPr marL="0" indent="0">
              <a:lnSpc>
                <a:spcPct val="0"/>
              </a:lnSpc>
              <a:buNone/>
            </a:pPr>
            <a:r>
              <a:rPr lang="en-US" sz="1800" dirty="0">
                <a:latin typeface="Courier New" panose="02070309020205020404" pitchFamily="49" charset="0"/>
                <a:cs typeface="Courier New" panose="02070309020205020404" pitchFamily="49" charset="0"/>
              </a:rPr>
              <a:t>                             # threads :  11</a:t>
            </a:r>
          </a:p>
        </p:txBody>
      </p:sp>
      <p:sp>
        <p:nvSpPr>
          <p:cNvPr id="3" name="Title 2"/>
          <p:cNvSpPr>
            <a:spLocks noGrp="1"/>
          </p:cNvSpPr>
          <p:nvPr>
            <p:ph type="title"/>
          </p:nvPr>
        </p:nvSpPr>
        <p:spPr/>
        <p:txBody>
          <a:bodyPr/>
          <a:lstStyle/>
          <a:p>
            <a:r>
              <a:rPr lang="en-US" dirty="0" smtClean="0"/>
              <a:t>Using </a:t>
            </a:r>
            <a:r>
              <a:rPr lang="en-US" dirty="0" err="1" smtClean="0"/>
              <a:t>waffinity_stats</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38</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8" name="Text Placeholder 7"/>
          <p:cNvSpPr>
            <a:spLocks noGrp="1"/>
          </p:cNvSpPr>
          <p:nvPr>
            <p:ph type="body" idx="11"/>
          </p:nvPr>
        </p:nvSpPr>
        <p:spPr/>
        <p:txBody>
          <a:bodyPr/>
          <a:lstStyle/>
          <a:p>
            <a:r>
              <a:rPr lang="en-US" dirty="0" err="1" smtClean="0"/>
              <a:t>Waffinity</a:t>
            </a:r>
            <a:r>
              <a:rPr lang="en-US" dirty="0" smtClean="0"/>
              <a:t> configuration shown at the top of the command output</a:t>
            </a:r>
            <a:endParaRPr lang="en-US" dirty="0"/>
          </a:p>
        </p:txBody>
      </p:sp>
      <p:sp>
        <p:nvSpPr>
          <p:cNvPr id="11" name="TextBox 10"/>
          <p:cNvSpPr txBox="1"/>
          <p:nvPr/>
        </p:nvSpPr>
        <p:spPr>
          <a:xfrm>
            <a:off x="4920091" y="6104374"/>
            <a:ext cx="7054047" cy="369332"/>
          </a:xfrm>
          <a:prstGeom prst="rect">
            <a:avLst/>
          </a:prstGeom>
          <a:noFill/>
        </p:spPr>
        <p:txBody>
          <a:bodyPr wrap="none" rtlCol="0">
            <a:spAutoFit/>
          </a:bodyPr>
          <a:lstStyle/>
          <a:p>
            <a:r>
              <a:rPr lang="en-US" i="1" dirty="0" smtClean="0"/>
              <a:t>Note: this output is taken from a 12 core FAS6290 running DOT 8.2</a:t>
            </a:r>
            <a:endParaRPr lang="en-US" i="1" dirty="0"/>
          </a:p>
        </p:txBody>
      </p:sp>
      <p:sp>
        <p:nvSpPr>
          <p:cNvPr id="9" name="TextBox 8"/>
          <p:cNvSpPr txBox="1"/>
          <p:nvPr/>
        </p:nvSpPr>
        <p:spPr>
          <a:xfrm>
            <a:off x="7779995" y="1864651"/>
            <a:ext cx="2334998" cy="369332"/>
          </a:xfrm>
          <a:prstGeom prst="rect">
            <a:avLst/>
          </a:prstGeom>
          <a:noFill/>
        </p:spPr>
        <p:txBody>
          <a:bodyPr wrap="none" rtlCol="0">
            <a:spAutoFit/>
          </a:bodyPr>
          <a:lstStyle/>
          <a:p>
            <a:r>
              <a:rPr lang="en-US" dirty="0" smtClean="0"/>
              <a:t>2 Aggregate affinities</a:t>
            </a:r>
            <a:endParaRPr lang="en-US" dirty="0"/>
          </a:p>
        </p:txBody>
      </p:sp>
      <p:cxnSp>
        <p:nvCxnSpPr>
          <p:cNvPr id="10" name="Straight Arrow Connector 9"/>
          <p:cNvCxnSpPr>
            <a:stCxn id="9" idx="1"/>
          </p:cNvCxnSpPr>
          <p:nvPr/>
        </p:nvCxnSpPr>
        <p:spPr>
          <a:xfrm flipH="1">
            <a:off x="6344335" y="2049317"/>
            <a:ext cx="1435660" cy="622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7953111" y="2405208"/>
            <a:ext cx="2334998" cy="646331"/>
          </a:xfrm>
          <a:prstGeom prst="rect">
            <a:avLst/>
          </a:prstGeom>
          <a:noFill/>
        </p:spPr>
        <p:txBody>
          <a:bodyPr wrap="square" rtlCol="0">
            <a:spAutoFit/>
          </a:bodyPr>
          <a:lstStyle/>
          <a:p>
            <a:r>
              <a:rPr lang="en-US" dirty="0" smtClean="0"/>
              <a:t>4 Volume affinities per Aggregate</a:t>
            </a:r>
            <a:endParaRPr lang="en-US" dirty="0"/>
          </a:p>
        </p:txBody>
      </p:sp>
      <p:cxnSp>
        <p:nvCxnSpPr>
          <p:cNvPr id="13" name="Straight Arrow Connector 12"/>
          <p:cNvCxnSpPr/>
          <p:nvPr/>
        </p:nvCxnSpPr>
        <p:spPr>
          <a:xfrm flipH="1">
            <a:off x="6341539" y="2589874"/>
            <a:ext cx="1562597" cy="266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904136" y="3201754"/>
            <a:ext cx="3688596" cy="369332"/>
          </a:xfrm>
          <a:prstGeom prst="rect">
            <a:avLst/>
          </a:prstGeom>
          <a:noFill/>
        </p:spPr>
        <p:txBody>
          <a:bodyPr wrap="square" rtlCol="0">
            <a:spAutoFit/>
          </a:bodyPr>
          <a:lstStyle/>
          <a:p>
            <a:r>
              <a:rPr lang="en-US" dirty="0" smtClean="0"/>
              <a:t>5 Stripe affinities per Volume</a:t>
            </a:r>
            <a:endParaRPr lang="en-US" dirty="0"/>
          </a:p>
        </p:txBody>
      </p:sp>
      <p:cxnSp>
        <p:nvCxnSpPr>
          <p:cNvPr id="15" name="Straight Arrow Connector 14"/>
          <p:cNvCxnSpPr/>
          <p:nvPr/>
        </p:nvCxnSpPr>
        <p:spPr>
          <a:xfrm flipH="1" flipV="1">
            <a:off x="6341539" y="3117786"/>
            <a:ext cx="1513623" cy="268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7779995" y="4005230"/>
            <a:ext cx="3688596" cy="1200329"/>
          </a:xfrm>
          <a:prstGeom prst="rect">
            <a:avLst/>
          </a:prstGeom>
          <a:noFill/>
        </p:spPr>
        <p:txBody>
          <a:bodyPr wrap="square" rtlCol="0">
            <a:spAutoFit/>
          </a:bodyPr>
          <a:lstStyle/>
          <a:p>
            <a:r>
              <a:rPr lang="en-US" dirty="0" smtClean="0"/>
              <a:t>11 threads created for </a:t>
            </a:r>
            <a:r>
              <a:rPr lang="en-US" dirty="0" err="1" smtClean="0"/>
              <a:t>waffinity</a:t>
            </a:r>
            <a:r>
              <a:rPr lang="en-US" dirty="0" smtClean="0"/>
              <a:t> giving a max of 1100% CPU for </a:t>
            </a:r>
            <a:r>
              <a:rPr lang="en-US" dirty="0" err="1" smtClean="0"/>
              <a:t>WAFL_Ex</a:t>
            </a:r>
            <a:r>
              <a:rPr lang="en-US" dirty="0" smtClean="0"/>
              <a:t>; affinities will be run on those threads</a:t>
            </a:r>
            <a:endParaRPr lang="en-US" dirty="0"/>
          </a:p>
        </p:txBody>
      </p:sp>
      <p:cxnSp>
        <p:nvCxnSpPr>
          <p:cNvPr id="18" name="Straight Arrow Connector 17"/>
          <p:cNvCxnSpPr/>
          <p:nvPr/>
        </p:nvCxnSpPr>
        <p:spPr>
          <a:xfrm flipH="1" flipV="1">
            <a:off x="6217398" y="3921262"/>
            <a:ext cx="1513623" cy="268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135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t>
            </a:r>
            <a:r>
              <a:rPr lang="en-US" dirty="0" err="1" smtClean="0"/>
              <a:t>waffinity_stats</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39</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8" name="Text Placeholder 7"/>
          <p:cNvSpPr>
            <a:spLocks noGrp="1"/>
          </p:cNvSpPr>
          <p:nvPr>
            <p:ph type="body" idx="11"/>
          </p:nvPr>
        </p:nvSpPr>
        <p:spPr/>
        <p:txBody>
          <a:bodyPr/>
          <a:lstStyle/>
          <a:p>
            <a:r>
              <a:rPr lang="en-US" dirty="0" err="1" smtClean="0"/>
              <a:t>Waffinity</a:t>
            </a:r>
            <a:r>
              <a:rPr lang="en-US" dirty="0" smtClean="0"/>
              <a:t> processing of reads</a:t>
            </a:r>
            <a:endParaRPr lang="en-US" dirty="0"/>
          </a:p>
        </p:txBody>
      </p:sp>
      <p:sp>
        <p:nvSpPr>
          <p:cNvPr id="11" name="TextBox 10"/>
          <p:cNvSpPr txBox="1"/>
          <p:nvPr/>
        </p:nvSpPr>
        <p:spPr>
          <a:xfrm>
            <a:off x="7512907" y="4173661"/>
            <a:ext cx="4485503" cy="2862322"/>
          </a:xfrm>
          <a:prstGeom prst="rect">
            <a:avLst/>
          </a:prstGeom>
          <a:noFill/>
        </p:spPr>
        <p:txBody>
          <a:bodyPr wrap="square" rtlCol="0">
            <a:spAutoFit/>
          </a:bodyPr>
          <a:lstStyle/>
          <a:p>
            <a:r>
              <a:rPr lang="en-US" dirty="0" smtClean="0">
                <a:solidFill>
                  <a:srgbClr val="0070C0"/>
                </a:solidFill>
              </a:rPr>
              <a:t>Observations:</a:t>
            </a:r>
          </a:p>
          <a:p>
            <a:pPr marL="285750" indent="-285750">
              <a:buFont typeface="Arial" panose="020B0604020202020204" pitchFamily="34" charset="0"/>
              <a:buChar char="•"/>
            </a:pPr>
            <a:r>
              <a:rPr lang="en-US" dirty="0" smtClean="0"/>
              <a:t>Most messages are processing in the STRIPE affinity (good, since this offers the most parallelization)</a:t>
            </a:r>
          </a:p>
          <a:p>
            <a:pPr marL="285750" indent="-285750">
              <a:buFont typeface="Arial" panose="020B0604020202020204" pitchFamily="34" charset="0"/>
              <a:buChar char="•"/>
            </a:pPr>
            <a:r>
              <a:rPr lang="en-US" dirty="0" smtClean="0"/>
              <a:t>Once on CPU only 21-37us is needed</a:t>
            </a:r>
          </a:p>
          <a:p>
            <a:pPr marL="285750" indent="-285750">
              <a:buFont typeface="Arial" panose="020B0604020202020204" pitchFamily="34" charset="0"/>
              <a:buChar char="•"/>
            </a:pPr>
            <a:r>
              <a:rPr lang="en-US" dirty="0" smtClean="0"/>
              <a:t>But, it takes 2.8ms – 4.3ms waiting to get on CPU!</a:t>
            </a:r>
          </a:p>
          <a:p>
            <a:pPr marL="742950" lvl="1" indent="-285750">
              <a:buFont typeface="Arial" panose="020B0604020202020204" pitchFamily="34" charset="0"/>
              <a:buChar char="•"/>
            </a:pPr>
            <a:r>
              <a:rPr lang="en-US" dirty="0" smtClean="0"/>
              <a:t>WAFL queueing adds 13.4ms </a:t>
            </a:r>
            <a:r>
              <a:rPr lang="en-US" dirty="0" err="1" smtClean="0"/>
              <a:t>avg</a:t>
            </a:r>
            <a:r>
              <a:rPr lang="en-US" dirty="0" smtClean="0"/>
              <a:t> per message</a:t>
            </a:r>
          </a:p>
          <a:p>
            <a:pPr marL="285750" indent="-28575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197746" y="1717021"/>
            <a:ext cx="11787146" cy="2360708"/>
          </a:xfrm>
          <a:prstGeom prst="rect">
            <a:avLst/>
          </a:prstGeom>
        </p:spPr>
      </p:pic>
      <p:sp>
        <p:nvSpPr>
          <p:cNvPr id="9" name="TextBox 8"/>
          <p:cNvSpPr txBox="1"/>
          <p:nvPr/>
        </p:nvSpPr>
        <p:spPr>
          <a:xfrm>
            <a:off x="646989" y="4314568"/>
            <a:ext cx="6682342" cy="1477328"/>
          </a:xfrm>
          <a:prstGeom prst="rect">
            <a:avLst/>
          </a:prstGeom>
          <a:noFill/>
        </p:spPr>
        <p:txBody>
          <a:bodyPr wrap="none" rtlCol="0">
            <a:spAutoFit/>
          </a:bodyPr>
          <a:lstStyle/>
          <a:p>
            <a:pPr marL="342900" indent="-342900">
              <a:buAutoNum type="arabicPeriod"/>
            </a:pPr>
            <a:r>
              <a:rPr lang="en-US" dirty="0" smtClean="0"/>
              <a:t>Find the Affinity Message statistics section and the message</a:t>
            </a:r>
            <a:br>
              <a:rPr lang="en-US" dirty="0" smtClean="0"/>
            </a:br>
            <a:r>
              <a:rPr lang="en-US" dirty="0" smtClean="0"/>
              <a:t>of interest, in our case WAFL_READ</a:t>
            </a:r>
          </a:p>
          <a:p>
            <a:pPr marL="342900" indent="-342900">
              <a:buAutoNum type="arabicPeriod"/>
            </a:pPr>
            <a:r>
              <a:rPr lang="en-US" dirty="0" smtClean="0"/>
              <a:t>Check the affinity class with the highest message count</a:t>
            </a:r>
          </a:p>
          <a:p>
            <a:pPr marL="342900" indent="-342900">
              <a:buAutoNum type="arabicPeriod"/>
            </a:pPr>
            <a:r>
              <a:rPr lang="en-US" dirty="0" smtClean="0"/>
              <a:t>Check the </a:t>
            </a:r>
            <a:r>
              <a:rPr lang="en-US" dirty="0" err="1" smtClean="0"/>
              <a:t>avg</a:t>
            </a:r>
            <a:r>
              <a:rPr lang="en-US" dirty="0" smtClean="0"/>
              <a:t> CPU time</a:t>
            </a:r>
          </a:p>
          <a:p>
            <a:pPr marL="342900" indent="-342900">
              <a:buAutoNum type="arabicPeriod"/>
            </a:pPr>
            <a:r>
              <a:rPr lang="en-US" dirty="0" smtClean="0"/>
              <a:t>Check the </a:t>
            </a:r>
            <a:r>
              <a:rPr lang="en-US" dirty="0" err="1" smtClean="0"/>
              <a:t>avg</a:t>
            </a:r>
            <a:r>
              <a:rPr lang="en-US" dirty="0" smtClean="0"/>
              <a:t> wait time for CPU</a:t>
            </a:r>
            <a:endParaRPr lang="en-US" dirty="0"/>
          </a:p>
        </p:txBody>
      </p:sp>
      <p:sp>
        <p:nvSpPr>
          <p:cNvPr id="12" name="Rectangle 11"/>
          <p:cNvSpPr/>
          <p:nvPr/>
        </p:nvSpPr>
        <p:spPr>
          <a:xfrm>
            <a:off x="197746" y="1704341"/>
            <a:ext cx="11787146" cy="56930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3" name="Rectangle 12"/>
          <p:cNvSpPr/>
          <p:nvPr/>
        </p:nvSpPr>
        <p:spPr>
          <a:xfrm>
            <a:off x="197746" y="3627738"/>
            <a:ext cx="11787146" cy="4619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4" name="Rectangle 13"/>
          <p:cNvSpPr/>
          <p:nvPr/>
        </p:nvSpPr>
        <p:spPr>
          <a:xfrm>
            <a:off x="6091320" y="3627738"/>
            <a:ext cx="363512" cy="4619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Rectangle 14"/>
          <p:cNvSpPr/>
          <p:nvPr/>
        </p:nvSpPr>
        <p:spPr>
          <a:xfrm>
            <a:off x="8949849" y="3627738"/>
            <a:ext cx="791879" cy="4619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Tree>
    <p:extLst>
      <p:ext uri="{BB962C8B-B14F-4D97-AF65-F5344CB8AC3E}">
        <p14:creationId xmlns:p14="http://schemas.microsoft.com/office/powerpoint/2010/main" val="278051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pPr marL="0" indent="0">
              <a:buNone/>
            </a:pPr>
            <a:r>
              <a:rPr lang="en-US" dirty="0" smtClean="0">
                <a:solidFill>
                  <a:schemeClr val="accent1"/>
                </a:solidFill>
              </a:rPr>
              <a:t>Raise your hand if:</a:t>
            </a:r>
            <a:endParaRPr lang="en-US" dirty="0" smtClean="0"/>
          </a:p>
          <a:p>
            <a:r>
              <a:rPr lang="en-US" dirty="0" smtClean="0"/>
              <a:t>You have seen a system with high CPU or busy disks and couldn’t explain why</a:t>
            </a:r>
          </a:p>
          <a:p>
            <a:r>
              <a:rPr lang="en-US" dirty="0" smtClean="0"/>
              <a:t>Have heard you need multiple volumes to get maximum performance</a:t>
            </a:r>
          </a:p>
          <a:p>
            <a:r>
              <a:rPr lang="en-US" dirty="0" smtClean="0"/>
              <a:t>Wanted to understand how much extra latency there was with indirect traffic</a:t>
            </a:r>
            <a:endParaRPr lang="en-US" dirty="0"/>
          </a:p>
        </p:txBody>
      </p:sp>
      <p:sp>
        <p:nvSpPr>
          <p:cNvPr id="6" name="Title 5"/>
          <p:cNvSpPr>
            <a:spLocks noGrp="1"/>
          </p:cNvSpPr>
          <p:nvPr>
            <p:ph type="title"/>
          </p:nvPr>
        </p:nvSpPr>
        <p:spPr/>
        <p:txBody>
          <a:bodyPr/>
          <a:lstStyle/>
          <a:p>
            <a:r>
              <a:rPr lang="en-US" dirty="0" smtClean="0"/>
              <a:t>Setting the Stage</a:t>
            </a:r>
            <a:endParaRPr lang="en-US" dirty="0"/>
          </a:p>
        </p:txBody>
      </p:sp>
      <p:sp>
        <p:nvSpPr>
          <p:cNvPr id="3" name="Slide Number Placeholder 2"/>
          <p:cNvSpPr>
            <a:spLocks noGrp="1"/>
          </p:cNvSpPr>
          <p:nvPr>
            <p:ph type="sldNum" sz="quarter" idx="4"/>
          </p:nvPr>
        </p:nvSpPr>
        <p:spPr/>
        <p:txBody>
          <a:bodyPr/>
          <a:lstStyle/>
          <a:p>
            <a:fld id="{B071A5F3-A4FF-4CEE-8215-C08835B585C1}" type="slidenum">
              <a:rPr lang="en-US" smtClean="0"/>
              <a:pPr/>
              <a:t>4</a:t>
            </a:fld>
            <a:endParaRPr lang="en-US" dirty="0"/>
          </a:p>
        </p:txBody>
      </p:sp>
      <p:sp>
        <p:nvSpPr>
          <p:cNvPr id="4" name="Footer Placeholder 3"/>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197651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9573" y="1753338"/>
            <a:ext cx="11787147" cy="1518289"/>
          </a:xfrm>
          <a:prstGeom prst="rect">
            <a:avLst/>
          </a:prstGeom>
        </p:spPr>
      </p:pic>
      <p:sp>
        <p:nvSpPr>
          <p:cNvPr id="3" name="Title 2"/>
          <p:cNvSpPr>
            <a:spLocks noGrp="1"/>
          </p:cNvSpPr>
          <p:nvPr>
            <p:ph type="title"/>
          </p:nvPr>
        </p:nvSpPr>
        <p:spPr/>
        <p:txBody>
          <a:bodyPr/>
          <a:lstStyle/>
          <a:p>
            <a:r>
              <a:rPr lang="en-US" dirty="0" smtClean="0"/>
              <a:t>Using </a:t>
            </a:r>
            <a:r>
              <a:rPr lang="en-US" dirty="0" err="1" smtClean="0"/>
              <a:t>waffinity_stats</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40</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8" name="Text Placeholder 7"/>
          <p:cNvSpPr>
            <a:spLocks noGrp="1"/>
          </p:cNvSpPr>
          <p:nvPr>
            <p:ph type="body" idx="11"/>
          </p:nvPr>
        </p:nvSpPr>
        <p:spPr/>
        <p:txBody>
          <a:bodyPr/>
          <a:lstStyle/>
          <a:p>
            <a:r>
              <a:rPr lang="en-US" dirty="0" err="1" smtClean="0"/>
              <a:t>Waffinity</a:t>
            </a:r>
            <a:r>
              <a:rPr lang="en-US" dirty="0" smtClean="0"/>
              <a:t> processing of removes</a:t>
            </a:r>
            <a:endParaRPr lang="en-US" dirty="0"/>
          </a:p>
        </p:txBody>
      </p:sp>
      <p:sp>
        <p:nvSpPr>
          <p:cNvPr id="11" name="TextBox 10"/>
          <p:cNvSpPr txBox="1"/>
          <p:nvPr/>
        </p:nvSpPr>
        <p:spPr>
          <a:xfrm>
            <a:off x="1549830" y="3987871"/>
            <a:ext cx="9298984" cy="1754326"/>
          </a:xfrm>
          <a:prstGeom prst="rect">
            <a:avLst/>
          </a:prstGeom>
          <a:noFill/>
        </p:spPr>
        <p:txBody>
          <a:bodyPr wrap="square" rtlCol="0">
            <a:spAutoFit/>
          </a:bodyPr>
          <a:lstStyle/>
          <a:p>
            <a:r>
              <a:rPr lang="en-US" dirty="0" smtClean="0">
                <a:solidFill>
                  <a:srgbClr val="0070C0"/>
                </a:solidFill>
              </a:rPr>
              <a:t>Observations:</a:t>
            </a:r>
          </a:p>
          <a:p>
            <a:pPr marL="285750" indent="-285750">
              <a:buFont typeface="Arial" panose="020B0604020202020204" pitchFamily="34" charset="0"/>
              <a:buChar char="•"/>
            </a:pPr>
            <a:r>
              <a:rPr lang="en-US" dirty="0" smtClean="0"/>
              <a:t>Messages are processing in the VOL affinity (because more exclusivity is needed)</a:t>
            </a:r>
          </a:p>
          <a:p>
            <a:pPr marL="285750" indent="-285750">
              <a:buFont typeface="Arial" panose="020B0604020202020204" pitchFamily="34" charset="0"/>
              <a:buChar char="•"/>
            </a:pPr>
            <a:r>
              <a:rPr lang="en-US" dirty="0" smtClean="0"/>
              <a:t>Once on CPU only 27-51us is needed</a:t>
            </a:r>
          </a:p>
          <a:p>
            <a:pPr marL="285750" indent="-285750">
              <a:buFont typeface="Arial" panose="020B0604020202020204" pitchFamily="34" charset="0"/>
              <a:buChar char="•"/>
            </a:pPr>
            <a:r>
              <a:rPr lang="en-US" dirty="0" smtClean="0"/>
              <a:t>But, it takes 4.4ms – 335ms waiting to get on CPU!</a:t>
            </a:r>
          </a:p>
          <a:p>
            <a:pPr marL="742950" lvl="1" indent="-285750">
              <a:buFont typeface="Arial" panose="020B0604020202020204" pitchFamily="34" charset="0"/>
              <a:buChar char="•"/>
            </a:pPr>
            <a:r>
              <a:rPr lang="en-US" dirty="0" smtClean="0"/>
              <a:t>WAFL </a:t>
            </a:r>
            <a:r>
              <a:rPr lang="en-US" dirty="0"/>
              <a:t>queueing adds </a:t>
            </a:r>
            <a:r>
              <a:rPr lang="en-US" dirty="0" smtClean="0"/>
              <a:t>438ms </a:t>
            </a:r>
            <a:r>
              <a:rPr lang="en-US" dirty="0" err="1"/>
              <a:t>avg</a:t>
            </a:r>
            <a:r>
              <a:rPr lang="en-US" dirty="0"/>
              <a:t> per message</a:t>
            </a:r>
            <a:endParaRPr lang="en-US" dirty="0" smtClean="0"/>
          </a:p>
          <a:p>
            <a:pPr marL="285750" indent="-285750">
              <a:buFont typeface="Arial" panose="020B0604020202020204" pitchFamily="34" charset="0"/>
              <a:buChar char="•"/>
            </a:pPr>
            <a:endParaRPr lang="en-US" dirty="0"/>
          </a:p>
        </p:txBody>
      </p:sp>
      <p:sp>
        <p:nvSpPr>
          <p:cNvPr id="14" name="Rectangle 13"/>
          <p:cNvSpPr/>
          <p:nvPr/>
        </p:nvSpPr>
        <p:spPr>
          <a:xfrm>
            <a:off x="6057900" y="2809691"/>
            <a:ext cx="363512" cy="4619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Rectangle 14"/>
          <p:cNvSpPr/>
          <p:nvPr/>
        </p:nvSpPr>
        <p:spPr>
          <a:xfrm>
            <a:off x="8743126" y="2813089"/>
            <a:ext cx="791879" cy="4619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0" name="Rectangle 9"/>
          <p:cNvSpPr/>
          <p:nvPr/>
        </p:nvSpPr>
        <p:spPr>
          <a:xfrm>
            <a:off x="883403" y="2809691"/>
            <a:ext cx="2497758" cy="46193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Tree>
    <p:extLst>
      <p:ext uri="{BB962C8B-B14F-4D97-AF65-F5344CB8AC3E}">
        <p14:creationId xmlns:p14="http://schemas.microsoft.com/office/powerpoint/2010/main" val="3976299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442"/>
          <a:stretch/>
        </p:blipFill>
        <p:spPr>
          <a:xfrm>
            <a:off x="309966" y="1653671"/>
            <a:ext cx="11469420" cy="2394363"/>
          </a:xfrm>
          <a:prstGeom prst="rect">
            <a:avLst/>
          </a:prstGeom>
        </p:spPr>
      </p:pic>
      <p:sp>
        <p:nvSpPr>
          <p:cNvPr id="3" name="Title 2"/>
          <p:cNvSpPr>
            <a:spLocks noGrp="1"/>
          </p:cNvSpPr>
          <p:nvPr>
            <p:ph type="title"/>
          </p:nvPr>
        </p:nvSpPr>
        <p:spPr/>
        <p:txBody>
          <a:bodyPr/>
          <a:lstStyle/>
          <a:p>
            <a:r>
              <a:rPr lang="en-US" dirty="0" smtClean="0"/>
              <a:t>Using </a:t>
            </a:r>
            <a:r>
              <a:rPr lang="en-US" dirty="0" err="1" smtClean="0"/>
              <a:t>waffinity_stats</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41</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8" name="Text Placeholder 7"/>
          <p:cNvSpPr>
            <a:spLocks noGrp="1"/>
          </p:cNvSpPr>
          <p:nvPr>
            <p:ph type="body" idx="11"/>
          </p:nvPr>
        </p:nvSpPr>
        <p:spPr/>
        <p:txBody>
          <a:bodyPr/>
          <a:lstStyle/>
          <a:p>
            <a:r>
              <a:rPr lang="en-US" dirty="0" err="1" smtClean="0"/>
              <a:t>Waffinity</a:t>
            </a:r>
            <a:r>
              <a:rPr lang="en-US" dirty="0" smtClean="0"/>
              <a:t> processing of access and lookup and messages</a:t>
            </a:r>
            <a:endParaRPr lang="en-US" dirty="0"/>
          </a:p>
        </p:txBody>
      </p:sp>
      <p:sp>
        <p:nvSpPr>
          <p:cNvPr id="11" name="TextBox 10"/>
          <p:cNvSpPr txBox="1"/>
          <p:nvPr/>
        </p:nvSpPr>
        <p:spPr>
          <a:xfrm>
            <a:off x="1642821" y="4691281"/>
            <a:ext cx="9205993" cy="1754326"/>
          </a:xfrm>
          <a:prstGeom prst="rect">
            <a:avLst/>
          </a:prstGeom>
          <a:noFill/>
        </p:spPr>
        <p:txBody>
          <a:bodyPr wrap="square" rtlCol="0">
            <a:spAutoFit/>
          </a:bodyPr>
          <a:lstStyle/>
          <a:p>
            <a:r>
              <a:rPr lang="en-US" dirty="0" smtClean="0">
                <a:solidFill>
                  <a:srgbClr val="0070C0"/>
                </a:solidFill>
              </a:rPr>
              <a:t>Observations:</a:t>
            </a:r>
          </a:p>
          <a:p>
            <a:pPr marL="285750" indent="-285750">
              <a:buFont typeface="Arial" panose="020B0604020202020204" pitchFamily="34" charset="0"/>
              <a:buChar char="•"/>
            </a:pPr>
            <a:r>
              <a:rPr lang="en-US" dirty="0" smtClean="0"/>
              <a:t>~8000/s access and lookup messages are processing in the STRIPE affinity</a:t>
            </a:r>
          </a:p>
          <a:p>
            <a:pPr marL="285750" indent="-285750">
              <a:buFont typeface="Arial" panose="020B0604020202020204" pitchFamily="34" charset="0"/>
              <a:buChar char="•"/>
            </a:pPr>
            <a:r>
              <a:rPr lang="en-US" dirty="0" smtClean="0"/>
              <a:t>Once on CPU only 6-12us is needed</a:t>
            </a:r>
          </a:p>
          <a:p>
            <a:pPr marL="285750" indent="-285750">
              <a:buFont typeface="Arial" panose="020B0604020202020204" pitchFamily="34" charset="0"/>
              <a:buChar char="•"/>
            </a:pPr>
            <a:r>
              <a:rPr lang="en-US" dirty="0" smtClean="0"/>
              <a:t>But, it waits for ~2.7ms to get on CPU!</a:t>
            </a:r>
          </a:p>
          <a:p>
            <a:pPr marL="742950" lvl="1" indent="-285750">
              <a:buFont typeface="Arial" panose="020B0604020202020204" pitchFamily="34" charset="0"/>
              <a:buChar char="•"/>
            </a:pPr>
            <a:r>
              <a:rPr lang="en-US" dirty="0" smtClean="0"/>
              <a:t>Explains the high NFS access and lookup latency we saw earlier</a:t>
            </a:r>
          </a:p>
          <a:p>
            <a:pPr marL="285750" indent="-285750">
              <a:buFont typeface="Arial" panose="020B0604020202020204" pitchFamily="34" charset="0"/>
              <a:buChar char="•"/>
            </a:pPr>
            <a:endParaRPr lang="en-US" dirty="0"/>
          </a:p>
        </p:txBody>
      </p:sp>
      <p:sp>
        <p:nvSpPr>
          <p:cNvPr id="14" name="Rectangle 13"/>
          <p:cNvSpPr/>
          <p:nvPr/>
        </p:nvSpPr>
        <p:spPr>
          <a:xfrm>
            <a:off x="4368584" y="3445766"/>
            <a:ext cx="606371" cy="230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2" name="Rectangle 11"/>
          <p:cNvSpPr/>
          <p:nvPr/>
        </p:nvSpPr>
        <p:spPr>
          <a:xfrm>
            <a:off x="4368584" y="3807081"/>
            <a:ext cx="606371" cy="230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3" name="Rectangle 12"/>
          <p:cNvSpPr/>
          <p:nvPr/>
        </p:nvSpPr>
        <p:spPr>
          <a:xfrm>
            <a:off x="9191333" y="3445766"/>
            <a:ext cx="606371" cy="230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6" name="Rectangle 15"/>
          <p:cNvSpPr/>
          <p:nvPr/>
        </p:nvSpPr>
        <p:spPr>
          <a:xfrm>
            <a:off x="9195736" y="3820042"/>
            <a:ext cx="606371" cy="230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7" name="Rectangle 16"/>
          <p:cNvSpPr/>
          <p:nvPr/>
        </p:nvSpPr>
        <p:spPr>
          <a:xfrm>
            <a:off x="6476772" y="3426324"/>
            <a:ext cx="606371" cy="230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8" name="Rectangle 17"/>
          <p:cNvSpPr/>
          <p:nvPr/>
        </p:nvSpPr>
        <p:spPr>
          <a:xfrm>
            <a:off x="6476772" y="3814669"/>
            <a:ext cx="606371" cy="230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9" name="Rectangle 18"/>
          <p:cNvSpPr/>
          <p:nvPr/>
        </p:nvSpPr>
        <p:spPr>
          <a:xfrm>
            <a:off x="956552" y="3421160"/>
            <a:ext cx="2267095" cy="25557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0" name="Rectangle 19"/>
          <p:cNvSpPr/>
          <p:nvPr/>
        </p:nvSpPr>
        <p:spPr>
          <a:xfrm>
            <a:off x="956552" y="3782475"/>
            <a:ext cx="2267095" cy="25557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Tree>
    <p:extLst>
      <p:ext uri="{BB962C8B-B14F-4D97-AF65-F5344CB8AC3E}">
        <p14:creationId xmlns:p14="http://schemas.microsoft.com/office/powerpoint/2010/main" val="2350392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60774" y="1727825"/>
            <a:ext cx="6770222" cy="4632336"/>
          </a:xfrm>
        </p:spPr>
        <p:txBody>
          <a:bodyPr/>
          <a:lstStyle/>
          <a:p>
            <a:pPr marL="457200" indent="-457200">
              <a:buAutoNum type="arabicPeriod"/>
            </a:pPr>
            <a:r>
              <a:rPr lang="en-US" dirty="0" smtClean="0"/>
              <a:t>Find the </a:t>
            </a:r>
            <a:r>
              <a:rPr lang="en-US" dirty="0" err="1" smtClean="0"/>
              <a:t>Waffinity</a:t>
            </a:r>
            <a:r>
              <a:rPr lang="en-US" dirty="0" smtClean="0"/>
              <a:t> Affinity statistics section</a:t>
            </a:r>
          </a:p>
          <a:p>
            <a:pPr marL="457200" indent="-457200">
              <a:buAutoNum type="arabicPeriod"/>
            </a:pPr>
            <a:r>
              <a:rPr lang="en-US" dirty="0" smtClean="0"/>
              <a:t>Each affinity has an id, a queue, and a parent that defines the hierarchy it belongs to</a:t>
            </a:r>
          </a:p>
          <a:p>
            <a:pPr marL="457200" indent="-457200">
              <a:buAutoNum type="arabicPeriod"/>
            </a:pPr>
            <a:r>
              <a:rPr lang="en-US" dirty="0" smtClean="0"/>
              <a:t>Check how busy each affinity is</a:t>
            </a:r>
          </a:p>
          <a:p>
            <a:pPr marL="457200" indent="-457200">
              <a:buAutoNum type="arabicPeriod"/>
            </a:pPr>
            <a:endParaRPr lang="en-US" dirty="0"/>
          </a:p>
          <a:p>
            <a:pPr marL="0" indent="0">
              <a:buNone/>
            </a:pPr>
            <a:r>
              <a:rPr lang="en-US" dirty="0" smtClean="0">
                <a:solidFill>
                  <a:schemeClr val="accent1"/>
                </a:solidFill>
              </a:rPr>
              <a:t>Observations:</a:t>
            </a:r>
          </a:p>
          <a:p>
            <a:pPr marL="736595" lvl="1" indent="-457200"/>
            <a:r>
              <a:rPr lang="en-US" dirty="0" smtClean="0"/>
              <a:t>One set of STRIPEs with parent 59 is active</a:t>
            </a:r>
          </a:p>
          <a:p>
            <a:pPr marL="736595" lvl="1" indent="-457200"/>
            <a:r>
              <a:rPr lang="en-US" dirty="0" smtClean="0"/>
              <a:t>One set of STRIPEs with parent 58 is not active</a:t>
            </a:r>
          </a:p>
          <a:p>
            <a:pPr marL="736595" lvl="1" indent="-457200"/>
            <a:r>
              <a:rPr lang="en-US" dirty="0" smtClean="0"/>
              <a:t>No other STRIPEs exist (although this platform should</a:t>
            </a:r>
            <a:br>
              <a:rPr lang="en-US" dirty="0" smtClean="0"/>
            </a:br>
            <a:r>
              <a:rPr lang="en-US" dirty="0" smtClean="0"/>
              <a:t>have many more if there are more volumes)</a:t>
            </a:r>
          </a:p>
          <a:p>
            <a:pPr marL="736595" lvl="1" indent="-457200"/>
            <a:r>
              <a:rPr lang="en-US" dirty="0" smtClean="0"/>
              <a:t>Very unbalanced use of </a:t>
            </a:r>
            <a:r>
              <a:rPr lang="en-US" dirty="0" err="1" smtClean="0"/>
              <a:t>Waffinity</a:t>
            </a:r>
            <a:endParaRPr lang="en-US" dirty="0" smtClean="0"/>
          </a:p>
        </p:txBody>
      </p:sp>
      <p:sp>
        <p:nvSpPr>
          <p:cNvPr id="3" name="Title 2"/>
          <p:cNvSpPr>
            <a:spLocks noGrp="1"/>
          </p:cNvSpPr>
          <p:nvPr>
            <p:ph type="title"/>
          </p:nvPr>
        </p:nvSpPr>
        <p:spPr/>
        <p:txBody>
          <a:bodyPr/>
          <a:lstStyle/>
          <a:p>
            <a:r>
              <a:rPr lang="en-US" smtClean="0"/>
              <a:t>Using waffinity_stats</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42</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8" name="Text Placeholder 7"/>
          <p:cNvSpPr>
            <a:spLocks noGrp="1"/>
          </p:cNvSpPr>
          <p:nvPr>
            <p:ph type="body" idx="11"/>
          </p:nvPr>
        </p:nvSpPr>
        <p:spPr/>
        <p:txBody>
          <a:bodyPr/>
          <a:lstStyle/>
          <a:p>
            <a:r>
              <a:rPr lang="en-US" dirty="0" smtClean="0"/>
              <a:t>Check affinity families</a:t>
            </a:r>
            <a:endParaRPr lang="en-US" dirty="0"/>
          </a:p>
        </p:txBody>
      </p:sp>
      <p:pic>
        <p:nvPicPr>
          <p:cNvPr id="6" name="Picture 5"/>
          <p:cNvPicPr>
            <a:picLocks noChangeAspect="1"/>
          </p:cNvPicPr>
          <p:nvPr/>
        </p:nvPicPr>
        <p:blipFill>
          <a:blip r:embed="rId3"/>
          <a:stretch>
            <a:fillRect/>
          </a:stretch>
        </p:blipFill>
        <p:spPr>
          <a:xfrm>
            <a:off x="7168940" y="233045"/>
            <a:ext cx="4704498" cy="6127116"/>
          </a:xfrm>
          <a:prstGeom prst="rect">
            <a:avLst/>
          </a:prstGeom>
        </p:spPr>
      </p:pic>
      <p:sp>
        <p:nvSpPr>
          <p:cNvPr id="9" name="Rectangle 8"/>
          <p:cNvSpPr/>
          <p:nvPr/>
        </p:nvSpPr>
        <p:spPr>
          <a:xfrm>
            <a:off x="7081657" y="175802"/>
            <a:ext cx="4825724" cy="56930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0" name="Rectangle 9"/>
          <p:cNvSpPr/>
          <p:nvPr/>
        </p:nvSpPr>
        <p:spPr>
          <a:xfrm>
            <a:off x="7082441" y="383059"/>
            <a:ext cx="568411" cy="597710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1" name="Rectangle 10"/>
          <p:cNvSpPr/>
          <p:nvPr/>
        </p:nvSpPr>
        <p:spPr>
          <a:xfrm>
            <a:off x="8952778" y="383059"/>
            <a:ext cx="568411" cy="597710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2" name="Rectangle 11"/>
          <p:cNvSpPr/>
          <p:nvPr/>
        </p:nvSpPr>
        <p:spPr>
          <a:xfrm>
            <a:off x="10921621" y="383059"/>
            <a:ext cx="743157" cy="597710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Rectangle 1"/>
          <p:cNvSpPr/>
          <p:nvPr/>
        </p:nvSpPr>
        <p:spPr>
          <a:xfrm>
            <a:off x="7168940" y="792054"/>
            <a:ext cx="4495838" cy="2772556"/>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4" name="Rectangle 13"/>
          <p:cNvSpPr/>
          <p:nvPr/>
        </p:nvSpPr>
        <p:spPr>
          <a:xfrm>
            <a:off x="7168940" y="3564610"/>
            <a:ext cx="4495838" cy="2772556"/>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Tree>
    <p:extLst>
      <p:ext uri="{BB962C8B-B14F-4D97-AF65-F5344CB8AC3E}">
        <p14:creationId xmlns:p14="http://schemas.microsoft.com/office/powerpoint/2010/main" val="1728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500"/>
                                        <p:tgtEl>
                                          <p:spTgt spid="7">
                                            <p:txEl>
                                              <p:pRg st="4" end="4"/>
                                            </p:txEl>
                                          </p:spTgt>
                                        </p:tgtEl>
                                      </p:cBhvr>
                                    </p:animEffect>
                                  </p:childTnLst>
                                </p:cTn>
                              </p:par>
                              <p:par>
                                <p:cTn id="34" presetID="1" presetClass="exit" presetSubtype="0" fill="hold" grpId="1" nodeType="withEffect">
                                  <p:stCondLst>
                                    <p:cond delay="0"/>
                                  </p:stCondLst>
                                  <p:childTnLst>
                                    <p:set>
                                      <p:cBhvr>
                                        <p:cTn id="35" dur="1" fill="hold">
                                          <p:stCondLst>
                                            <p:cond delay="0"/>
                                          </p:stCondLst>
                                        </p:cTn>
                                        <p:tgtEl>
                                          <p:spTgt spid="12"/>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500"/>
                                        <p:tgtEl>
                                          <p:spTgt spid="7">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fade">
                                      <p:cBhvr>
                                        <p:cTn id="41" dur="500"/>
                                        <p:tgtEl>
                                          <p:spTgt spid="7">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Effect transition="in" filter="fade">
                                      <p:cBhvr>
                                        <p:cTn id="44" dur="500"/>
                                        <p:tgtEl>
                                          <p:spTgt spid="7">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2"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Further review showed only a single volume was configured on a FAS6290 and was receiving ~20-45k IOPs</a:t>
            </a:r>
          </a:p>
          <a:p>
            <a:endParaRPr lang="en-US" dirty="0"/>
          </a:p>
          <a:p>
            <a:r>
              <a:rPr lang="en-US" dirty="0"/>
              <a:t>Queueing in </a:t>
            </a:r>
            <a:r>
              <a:rPr lang="en-US" dirty="0" err="1"/>
              <a:t>Waffinity</a:t>
            </a:r>
            <a:r>
              <a:rPr lang="en-US" dirty="0"/>
              <a:t> caused excessive wait time for all requests (2-5ms was typical)</a:t>
            </a:r>
          </a:p>
          <a:p>
            <a:pPr lvl="1"/>
            <a:r>
              <a:rPr lang="en-US" dirty="0"/>
              <a:t>IOPs answered from memory would be impacted most (ex: .5ms -&gt; 5ms; 10x increase)</a:t>
            </a:r>
          </a:p>
          <a:p>
            <a:pPr lvl="1"/>
            <a:r>
              <a:rPr lang="en-US" dirty="0"/>
              <a:t>Any operation that is suspended incurs the wait time on each restart</a:t>
            </a:r>
          </a:p>
          <a:p>
            <a:endParaRPr lang="en-US" dirty="0"/>
          </a:p>
          <a:p>
            <a:r>
              <a:rPr lang="en-US" dirty="0"/>
              <a:t>Resolution is to distribute the workload amongst volumes</a:t>
            </a:r>
          </a:p>
          <a:p>
            <a:pPr lvl="1"/>
            <a:r>
              <a:rPr lang="en-US" dirty="0"/>
              <a:t>Four or more per node would be recommended</a:t>
            </a:r>
          </a:p>
          <a:p>
            <a:endParaRPr lang="en-US" dirty="0"/>
          </a:p>
        </p:txBody>
      </p:sp>
      <p:sp>
        <p:nvSpPr>
          <p:cNvPr id="3" name="Title 2"/>
          <p:cNvSpPr>
            <a:spLocks noGrp="1"/>
          </p:cNvSpPr>
          <p:nvPr>
            <p:ph type="title"/>
          </p:nvPr>
        </p:nvSpPr>
        <p:spPr/>
        <p:txBody>
          <a:bodyPr/>
          <a:lstStyle/>
          <a:p>
            <a:r>
              <a:rPr lang="en-US" dirty="0" smtClean="0"/>
              <a:t>WAFL Analysis Summary</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43</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3136568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B071A5F3-A4FF-4CEE-8215-C08835B585C1}" type="slidenum">
              <a:rPr lang="en-US" smtClean="0"/>
              <a:pPr/>
              <a:t>44</a:t>
            </a:fld>
            <a:endParaRPr lang="en-US" dirty="0"/>
          </a:p>
        </p:txBody>
      </p:sp>
      <p:sp>
        <p:nvSpPr>
          <p:cNvPr id="2" name="Footer Placeholder 1"/>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
        <p:nvSpPr>
          <p:cNvPr id="9" name="Text Placeholder 8"/>
          <p:cNvSpPr>
            <a:spLocks noGrp="1"/>
          </p:cNvSpPr>
          <p:nvPr>
            <p:ph sz="quarter" idx="16"/>
          </p:nvPr>
        </p:nvSpPr>
        <p:spPr/>
        <p:txBody>
          <a:bodyPr/>
          <a:lstStyle/>
          <a:p>
            <a:r>
              <a:rPr lang="en-US" dirty="0"/>
              <a:t>Understand what a WAFL message is and the suspend / restart model</a:t>
            </a:r>
          </a:p>
          <a:p>
            <a:r>
              <a:rPr lang="en-US" dirty="0"/>
              <a:t>Be able to interpret </a:t>
            </a:r>
            <a:r>
              <a:rPr lang="en-US" dirty="0" err="1"/>
              <a:t>wafl_susp</a:t>
            </a:r>
            <a:r>
              <a:rPr lang="en-US" dirty="0"/>
              <a:t> -w and </a:t>
            </a:r>
            <a:r>
              <a:rPr lang="en-US" dirty="0" err="1" smtClean="0"/>
              <a:t>waffinity_stats</a:t>
            </a:r>
            <a:endParaRPr lang="en-US" dirty="0" smtClean="0"/>
          </a:p>
          <a:p>
            <a:r>
              <a:rPr lang="en-US" dirty="0"/>
              <a:t>Optimize data layout and workload for improved </a:t>
            </a:r>
            <a:r>
              <a:rPr lang="en-US" dirty="0" smtClean="0"/>
              <a:t>performance</a:t>
            </a:r>
            <a:endParaRPr lang="en-US" dirty="0"/>
          </a:p>
        </p:txBody>
      </p:sp>
    </p:spTree>
    <p:extLst>
      <p:ext uri="{BB962C8B-B14F-4D97-AF65-F5344CB8AC3E}">
        <p14:creationId xmlns:p14="http://schemas.microsoft.com/office/powerpoint/2010/main" val="338166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dirty="0" smtClean="0"/>
              <a:t>Attend </a:t>
            </a:r>
            <a:r>
              <a:rPr lang="en-US" dirty="0"/>
              <a:t>sessions:</a:t>
            </a:r>
          </a:p>
          <a:p>
            <a:r>
              <a:rPr lang="en-US" dirty="0"/>
              <a:t>1687-3-TT - Identifying Storage System Bottlenecks with </a:t>
            </a:r>
            <a:r>
              <a:rPr lang="en-US" dirty="0" err="1"/>
              <a:t>Perfstat</a:t>
            </a:r>
            <a:endParaRPr lang="en-US" dirty="0"/>
          </a:p>
          <a:p>
            <a:r>
              <a:rPr lang="en-US" dirty="0"/>
              <a:t>1688-4-TT - Advanced Storage Bottleneck Analysis with </a:t>
            </a:r>
            <a:r>
              <a:rPr lang="en-US" dirty="0" err="1"/>
              <a:t>Perfstat</a:t>
            </a:r>
            <a:endParaRPr lang="en-US" dirty="0"/>
          </a:p>
          <a:p>
            <a:r>
              <a:rPr lang="en-US" dirty="0"/>
              <a:t>1780-2 - Monitoring Performance Using NetApp® OnCommand® Performance Manager and API extensions</a:t>
            </a:r>
          </a:p>
          <a:p>
            <a:r>
              <a:rPr lang="en-US" dirty="0"/>
              <a:t>2258-3-TT - Real-time Monitoring of Clustered Data ONTAP®</a:t>
            </a:r>
          </a:p>
          <a:p>
            <a:endParaRPr lang="en-US" dirty="0"/>
          </a:p>
        </p:txBody>
      </p:sp>
      <p:sp>
        <p:nvSpPr>
          <p:cNvPr id="3" name="Title 2"/>
          <p:cNvSpPr>
            <a:spLocks noGrp="1"/>
          </p:cNvSpPr>
          <p:nvPr>
            <p:ph type="title"/>
          </p:nvPr>
        </p:nvSpPr>
        <p:spPr/>
        <p:txBody>
          <a:bodyPr/>
          <a:lstStyle/>
          <a:p>
            <a:r>
              <a:rPr lang="en-US" smtClean="0"/>
              <a:t>Related Sessions and Resources</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45</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6" name="Text Placeholder 5"/>
          <p:cNvSpPr>
            <a:spLocks noGrp="1"/>
          </p:cNvSpPr>
          <p:nvPr>
            <p:ph type="body" idx="11"/>
          </p:nvPr>
        </p:nvSpPr>
        <p:spPr/>
        <p:txBody>
          <a:bodyPr/>
          <a:lstStyle/>
          <a:p>
            <a:r>
              <a:rPr lang="en-US" smtClean="0"/>
              <a:t>Learn more about this topic</a:t>
            </a:r>
            <a:endParaRPr lang="en-US" dirty="0"/>
          </a:p>
        </p:txBody>
      </p:sp>
    </p:spTree>
    <p:extLst>
      <p:ext uri="{BB962C8B-B14F-4D97-AF65-F5344CB8AC3E}">
        <p14:creationId xmlns:p14="http://schemas.microsoft.com/office/powerpoint/2010/main" val="1695071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46</a:t>
            </a:fld>
            <a:endParaRPr lang="en-US" dirty="0">
              <a:solidFill>
                <a:srgbClr val="9EA2A2">
                  <a:lumMod val="50000"/>
                </a:srgbClr>
              </a:solidFill>
            </a:endParaRPr>
          </a:p>
        </p:txBody>
      </p:sp>
      <p:sp>
        <p:nvSpPr>
          <p:cNvPr id="3" name="Footer Placeholder 2"/>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3320335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8769" y="5069840"/>
            <a:ext cx="4987911" cy="532765"/>
          </a:xfrm>
          <a:prstGeom prst="rect">
            <a:avLst/>
          </a:prstGeom>
        </p:spPr>
      </p:pic>
      <p:sp>
        <p:nvSpPr>
          <p:cNvPr id="7" name="Title 6"/>
          <p:cNvSpPr>
            <a:spLocks noGrp="1"/>
          </p:cNvSpPr>
          <p:nvPr>
            <p:ph type="title"/>
          </p:nvPr>
        </p:nvSpPr>
        <p:spPr/>
        <p:txBody>
          <a:bodyPr/>
          <a:lstStyle/>
          <a:p>
            <a:r>
              <a:rPr lang="en-US" dirty="0"/>
              <a:t>Stay Connected</a:t>
            </a:r>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47</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
        <p:nvSpPr>
          <p:cNvPr id="8" name="Text Placeholder 7"/>
          <p:cNvSpPr>
            <a:spLocks noGrp="1"/>
          </p:cNvSpPr>
          <p:nvPr>
            <p:ph type="body" idx="11"/>
          </p:nvPr>
        </p:nvSpPr>
        <p:spPr/>
        <p:txBody>
          <a:bodyPr/>
          <a:lstStyle/>
          <a:p>
            <a:r>
              <a:rPr lang="en-US" dirty="0"/>
              <a:t>Follow NetApp Insight on Facebook and </a:t>
            </a:r>
            <a:r>
              <a:rPr lang="en-US" dirty="0" smtClean="0"/>
              <a:t>Twitter</a:t>
            </a:r>
            <a:endParaRPr lang="en-US" dirty="0"/>
          </a:p>
        </p:txBody>
      </p:sp>
      <p:sp>
        <p:nvSpPr>
          <p:cNvPr id="9" name="Text Placeholder 2"/>
          <p:cNvSpPr txBox="1">
            <a:spLocks/>
          </p:cNvSpPr>
          <p:nvPr/>
        </p:nvSpPr>
        <p:spPr bwMode="gray">
          <a:xfrm>
            <a:off x="274610" y="1597967"/>
            <a:ext cx="6084410" cy="398473"/>
          </a:xfrm>
          <a:prstGeom prst="rect">
            <a:avLst/>
          </a:prstGeom>
        </p:spPr>
        <p:txBody>
          <a:bodyPr vert="horz" wrap="square" lIns="91521" tIns="45761" rIns="91521" bIns="45761" rtlCol="0" anchor="t">
            <a:noAutofit/>
          </a:bodyPr>
          <a:ls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a:lstStyle>
          <a:p>
            <a:r>
              <a:rPr lang="en-US" sz="1600" b="1" dirty="0" smtClean="0">
                <a:solidFill>
                  <a:schemeClr val="tx1"/>
                </a:solidFill>
              </a:rPr>
              <a:t>Christopher Madden</a:t>
            </a:r>
            <a:endParaRPr lang="en-US" sz="1600" dirty="0">
              <a:solidFill>
                <a:schemeClr val="tx1"/>
              </a:solidFill>
            </a:endParaRPr>
          </a:p>
        </p:txBody>
      </p:sp>
      <p:pic>
        <p:nvPicPr>
          <p:cNvPr id="11" name="Picture 10" descr="TwitterLogo_#55ace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312" y="2472606"/>
            <a:ext cx="548640" cy="548640"/>
          </a:xfrm>
          <a:prstGeom prst="rect">
            <a:avLst/>
          </a:prstGeom>
        </p:spPr>
      </p:pic>
      <p:sp>
        <p:nvSpPr>
          <p:cNvPr id="12" name="Text Placeholder 2"/>
          <p:cNvSpPr txBox="1">
            <a:spLocks/>
          </p:cNvSpPr>
          <p:nvPr/>
        </p:nvSpPr>
        <p:spPr bwMode="gray">
          <a:xfrm>
            <a:off x="801007" y="2061126"/>
            <a:ext cx="8691336" cy="1005840"/>
          </a:xfrm>
          <a:prstGeom prst="rect">
            <a:avLst/>
          </a:prstGeom>
        </p:spPr>
        <p:txBody>
          <a:bodyPr vert="horz" wrap="square" lIns="91521" tIns="45761" rIns="91521" bIns="45761" rtlCol="0" anchor="t">
            <a:noAutofit/>
          </a:bodyPr>
          <a:ls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a:lstStyle>
          <a:p>
            <a:r>
              <a:rPr lang="en-US" sz="1600" u="sng" dirty="0" smtClean="0">
                <a:hlinkClick r:id="rId5"/>
              </a:rPr>
              <a:t>http://blog.pkiwi.com</a:t>
            </a:r>
            <a:r>
              <a:rPr lang="en-US" sz="1600" dirty="0" smtClean="0"/>
              <a:t> </a:t>
            </a:r>
            <a:r>
              <a:rPr lang="en-US" sz="1600" b="1" dirty="0" smtClean="0"/>
              <a:t>It all begins with data</a:t>
            </a:r>
          </a:p>
          <a:p>
            <a:endParaRPr lang="en-US" sz="1600" u="sng" dirty="0"/>
          </a:p>
          <a:p>
            <a:r>
              <a:rPr lang="en-US" sz="1600" u="sng" dirty="0">
                <a:hlinkClick r:id="rId6"/>
              </a:rPr>
              <a:t>https://</a:t>
            </a:r>
            <a:r>
              <a:rPr lang="en-US" sz="1600" dirty="0" smtClean="0">
                <a:hlinkClick r:id="rId6"/>
              </a:rPr>
              <a:t>twitter.com/dutchiechris</a:t>
            </a:r>
            <a:endParaRPr lang="en-US" sz="1600" dirty="0"/>
          </a:p>
          <a:p>
            <a:endParaRPr lang="en-US" sz="1600" u="sng" dirty="0" smtClean="0"/>
          </a:p>
          <a:p>
            <a:endParaRPr lang="en-US" sz="1600" b="1" dirty="0">
              <a:solidFill>
                <a:schemeClr val="tx1"/>
              </a:solidFill>
            </a:endParaRPr>
          </a:p>
        </p:txBody>
      </p:sp>
      <p:sp>
        <p:nvSpPr>
          <p:cNvPr id="13" name="Text Placeholder 2"/>
          <p:cNvSpPr txBox="1">
            <a:spLocks/>
          </p:cNvSpPr>
          <p:nvPr/>
        </p:nvSpPr>
        <p:spPr bwMode="gray">
          <a:xfrm>
            <a:off x="274610" y="3124591"/>
            <a:ext cx="6084410" cy="398473"/>
          </a:xfrm>
          <a:prstGeom prst="rect">
            <a:avLst/>
          </a:prstGeom>
        </p:spPr>
        <p:txBody>
          <a:bodyPr vert="horz" wrap="square" lIns="91521" tIns="45761" rIns="91521" bIns="45761" rtlCol="0" anchor="t">
            <a:noAutofit/>
          </a:bodyPr>
          <a:ls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a:lstStyle>
          <a:p>
            <a:r>
              <a:rPr lang="en-US" sz="1600" b="1" dirty="0"/>
              <a:t>Insight </a:t>
            </a:r>
            <a:r>
              <a:rPr lang="en-US" sz="1600" b="1" dirty="0" smtClean="0"/>
              <a:t>US</a:t>
            </a:r>
            <a:endParaRPr lang="en-US" sz="1600" b="1" dirty="0"/>
          </a:p>
        </p:txBody>
      </p:sp>
      <p:pic>
        <p:nvPicPr>
          <p:cNvPr id="14" name="Picture 13" descr="FB-fLogo-Blue-printpackaging.ti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784" y="3587582"/>
            <a:ext cx="365589" cy="365760"/>
          </a:xfrm>
          <a:prstGeom prst="rect">
            <a:avLst/>
          </a:prstGeom>
        </p:spPr>
      </p:pic>
      <p:pic>
        <p:nvPicPr>
          <p:cNvPr id="15" name="Picture 14" descr="TwitterLogo_#55ace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258" y="3999230"/>
            <a:ext cx="548640" cy="548640"/>
          </a:xfrm>
          <a:prstGeom prst="rect">
            <a:avLst/>
          </a:prstGeom>
        </p:spPr>
      </p:pic>
      <p:sp>
        <p:nvSpPr>
          <p:cNvPr id="17" name="Text Placeholder 2"/>
          <p:cNvSpPr txBox="1">
            <a:spLocks/>
          </p:cNvSpPr>
          <p:nvPr/>
        </p:nvSpPr>
        <p:spPr bwMode="gray">
          <a:xfrm>
            <a:off x="274610" y="4662170"/>
            <a:ext cx="6084410" cy="398473"/>
          </a:xfrm>
          <a:prstGeom prst="rect">
            <a:avLst/>
          </a:prstGeom>
        </p:spPr>
        <p:txBody>
          <a:bodyPr vert="horz" wrap="square" lIns="91521" tIns="45761" rIns="91521" bIns="45761" rtlCol="0" anchor="t">
            <a:noAutofit/>
          </a:bodyPr>
          <a:ls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a:lstStyle>
          <a:p>
            <a:r>
              <a:rPr lang="en-US" sz="1600" b="1" dirty="0"/>
              <a:t>Insight </a:t>
            </a:r>
            <a:r>
              <a:rPr lang="en-US" sz="1600" b="1" dirty="0" smtClean="0"/>
              <a:t>EMEA</a:t>
            </a:r>
            <a:endParaRPr lang="en-US" sz="1600" b="1" dirty="0"/>
          </a:p>
        </p:txBody>
      </p:sp>
      <p:pic>
        <p:nvPicPr>
          <p:cNvPr id="19" name="Picture 18" descr="TwitterLogo_#55ace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258" y="5536809"/>
            <a:ext cx="548640" cy="548640"/>
          </a:xfrm>
          <a:prstGeom prst="rect">
            <a:avLst/>
          </a:prstGeom>
        </p:spPr>
      </p:pic>
      <p:pic>
        <p:nvPicPr>
          <p:cNvPr id="21" name="Picture 20">
            <a:hlinkClick r:id="rId8"/>
          </p:cNvPr>
          <p:cNvPicPr>
            <a:picLocks noChangeAspect="1"/>
          </p:cNvPicPr>
          <p:nvPr/>
        </p:nvPicPr>
        <p:blipFill>
          <a:blip r:embed="rId9"/>
          <a:stretch>
            <a:fillRect/>
          </a:stretch>
        </p:blipFill>
        <p:spPr>
          <a:xfrm>
            <a:off x="233680" y="3580797"/>
            <a:ext cx="4773264" cy="477835"/>
          </a:xfrm>
          <a:prstGeom prst="rect">
            <a:avLst/>
          </a:prstGeom>
        </p:spPr>
      </p:pic>
      <p:pic>
        <p:nvPicPr>
          <p:cNvPr id="22" name="Picture 21">
            <a:hlinkClick r:id="rId10"/>
          </p:cNvPr>
          <p:cNvPicPr>
            <a:picLocks noChangeAspect="1"/>
          </p:cNvPicPr>
          <p:nvPr/>
        </p:nvPicPr>
        <p:blipFill>
          <a:blip r:embed="rId11"/>
          <a:stretch>
            <a:fillRect/>
          </a:stretch>
        </p:blipFill>
        <p:spPr>
          <a:xfrm>
            <a:off x="287020" y="4032572"/>
            <a:ext cx="3970095" cy="508335"/>
          </a:xfrm>
          <a:prstGeom prst="rect">
            <a:avLst/>
          </a:prstGeom>
        </p:spPr>
      </p:pic>
      <p:pic>
        <p:nvPicPr>
          <p:cNvPr id="24" name="Picture 23">
            <a:hlinkClick r:id="rId12"/>
          </p:cNvPr>
          <p:cNvPicPr>
            <a:picLocks noChangeAspect="1"/>
          </p:cNvPicPr>
          <p:nvPr/>
        </p:nvPicPr>
        <p:blipFill>
          <a:blip r:embed="rId13"/>
          <a:stretch>
            <a:fillRect/>
          </a:stretch>
        </p:blipFill>
        <p:spPr>
          <a:xfrm>
            <a:off x="322580" y="5476876"/>
            <a:ext cx="4885098" cy="513418"/>
          </a:xfrm>
          <a:prstGeom prst="rect">
            <a:avLst/>
          </a:prstGeom>
        </p:spPr>
      </p:pic>
      <p:pic>
        <p:nvPicPr>
          <p:cNvPr id="18" name="Picture 17"/>
          <p:cNvPicPr>
            <a:picLocks noChangeAspect="1"/>
          </p:cNvPicPr>
          <p:nvPr/>
        </p:nvPicPr>
        <p:blipFill>
          <a:blip r:embed="rId14"/>
          <a:stretch>
            <a:fillRect/>
          </a:stretch>
        </p:blipFill>
        <p:spPr>
          <a:xfrm>
            <a:off x="439321" y="2112098"/>
            <a:ext cx="330052" cy="326996"/>
          </a:xfrm>
          <a:prstGeom prst="rect">
            <a:avLst/>
          </a:prstGeom>
        </p:spPr>
      </p:pic>
    </p:spTree>
    <p:extLst>
      <p:ext uri="{BB962C8B-B14F-4D97-AF65-F5344CB8AC3E}">
        <p14:creationId xmlns:p14="http://schemas.microsoft.com/office/powerpoint/2010/main" val="2244467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69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b="1" dirty="0" smtClean="0"/>
              <a:t>Today we will…</a:t>
            </a:r>
          </a:p>
          <a:p>
            <a:r>
              <a:rPr lang="en-US" dirty="0"/>
              <a:t>l</a:t>
            </a:r>
            <a:r>
              <a:rPr lang="en-US" dirty="0" smtClean="0"/>
              <a:t>earn how </a:t>
            </a:r>
            <a:r>
              <a:rPr lang="en-US" dirty="0" err="1" smtClean="0"/>
              <a:t>QoS</a:t>
            </a:r>
            <a:r>
              <a:rPr lang="en-US" dirty="0" smtClean="0"/>
              <a:t> counters can show the latency breakdown within the cluster</a:t>
            </a:r>
          </a:p>
          <a:p>
            <a:r>
              <a:rPr lang="en-US" dirty="0" smtClean="0"/>
              <a:t>look under the covers at how WAFL processes work</a:t>
            </a:r>
          </a:p>
          <a:p>
            <a:r>
              <a:rPr lang="en-US" dirty="0" smtClean="0"/>
              <a:t>interpret </a:t>
            </a:r>
            <a:r>
              <a:rPr lang="en-US" dirty="0" err="1" smtClean="0"/>
              <a:t>perfstat</a:t>
            </a:r>
            <a:r>
              <a:rPr lang="en-US" dirty="0" smtClean="0"/>
              <a:t> section outputs to analyze for a WAFL related bottleneck</a:t>
            </a:r>
          </a:p>
          <a:p>
            <a:r>
              <a:rPr lang="en-US" dirty="0" smtClean="0"/>
              <a:t>not leave with all the answers.  Instead know where to probe further, either in your own troubleshooting or to suggest to technical support teams</a:t>
            </a:r>
          </a:p>
          <a:p>
            <a:endParaRPr lang="en-US" dirty="0" smtClean="0"/>
          </a:p>
          <a:p>
            <a:pPr marL="0" indent="0">
              <a:buNone/>
            </a:pPr>
            <a:r>
              <a:rPr lang="en-US" b="1" dirty="0" smtClean="0"/>
              <a:t>To get value from this session you…</a:t>
            </a:r>
          </a:p>
          <a:p>
            <a:r>
              <a:rPr lang="en-US" dirty="0" smtClean="0"/>
              <a:t>should have performance knowledge; </a:t>
            </a:r>
            <a:r>
              <a:rPr lang="en-US" dirty="0" err="1" smtClean="0"/>
              <a:t>sysstat</a:t>
            </a:r>
            <a:r>
              <a:rPr lang="en-US" dirty="0" smtClean="0"/>
              <a:t>, </a:t>
            </a:r>
            <a:r>
              <a:rPr lang="en-US" dirty="0" err="1" smtClean="0"/>
              <a:t>statit</a:t>
            </a:r>
            <a:r>
              <a:rPr lang="en-US" dirty="0" smtClean="0"/>
              <a:t>, and </a:t>
            </a:r>
            <a:r>
              <a:rPr lang="en-US" dirty="0" smtClean="0"/>
              <a:t>other commands </a:t>
            </a:r>
            <a:r>
              <a:rPr lang="en-US" dirty="0" smtClean="0"/>
              <a:t>are familiar to you</a:t>
            </a:r>
          </a:p>
          <a:p>
            <a:endParaRPr lang="en-US" dirty="0"/>
          </a:p>
        </p:txBody>
      </p:sp>
      <p:sp>
        <p:nvSpPr>
          <p:cNvPr id="3" name="Title 2"/>
          <p:cNvSpPr>
            <a:spLocks noGrp="1"/>
          </p:cNvSpPr>
          <p:nvPr>
            <p:ph type="title"/>
          </p:nvPr>
        </p:nvSpPr>
        <p:spPr/>
        <p:txBody>
          <a:bodyPr/>
          <a:lstStyle/>
          <a:p>
            <a:r>
              <a:rPr lang="en-US" dirty="0" smtClean="0"/>
              <a:t>Setting the Stage</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5</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125836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p:txBody>
          <a:bodyPr/>
          <a:lstStyle/>
          <a:p>
            <a:r>
              <a:rPr lang="en-US" dirty="0" smtClean="0"/>
              <a:t>How Can I Track Work Inside the Cluster?</a:t>
            </a:r>
          </a:p>
        </p:txBody>
      </p:sp>
      <p:sp>
        <p:nvSpPr>
          <p:cNvPr id="4" name="Title 3"/>
          <p:cNvSpPr>
            <a:spLocks noGrp="1"/>
          </p:cNvSpPr>
          <p:nvPr>
            <p:ph type="title"/>
          </p:nvPr>
        </p:nvSpPr>
        <p:spPr/>
        <p:txBody>
          <a:bodyPr/>
          <a:lstStyle/>
          <a:p>
            <a:r>
              <a:rPr lang="en-US" dirty="0" err="1" smtClean="0"/>
              <a:t>cDOT</a:t>
            </a:r>
            <a:r>
              <a:rPr lang="en-US" dirty="0" smtClean="0"/>
              <a:t> </a:t>
            </a:r>
            <a:r>
              <a:rPr lang="en-US" dirty="0" err="1" smtClean="0"/>
              <a:t>QoS</a:t>
            </a:r>
            <a:r>
              <a:rPr lang="en-US" dirty="0" smtClean="0"/>
              <a:t> Counters</a:t>
            </a:r>
            <a:endParaRPr lang="en-US" dirty="0"/>
          </a:p>
        </p:txBody>
      </p:sp>
      <p:sp>
        <p:nvSpPr>
          <p:cNvPr id="2" name="Slide Number Placeholder 1"/>
          <p:cNvSpPr>
            <a:spLocks noGrp="1"/>
          </p:cNvSpPr>
          <p:nvPr>
            <p:ph type="sldNum" sz="quarter" idx="4"/>
          </p:nvPr>
        </p:nvSpPr>
        <p:spPr/>
        <p:txBody>
          <a:bodyPr/>
          <a:lstStyle/>
          <a:p>
            <a:fld id="{B071A5F3-A4FF-4CEE-8215-C08835B585C1}" type="slidenum">
              <a:rPr lang="en-US" smtClean="0"/>
              <a:pPr/>
              <a:t>6</a:t>
            </a:fld>
            <a:endParaRPr lang="en-US" dirty="0"/>
          </a:p>
        </p:txBody>
      </p:sp>
      <p:sp>
        <p:nvSpPr>
          <p:cNvPr id="7" name="Footer Placeholder 6"/>
          <p:cNvSpPr>
            <a:spLocks noGrp="1"/>
          </p:cNvSpPr>
          <p:nvPr>
            <p:ph type="ftr" sz="quarter" idx="3"/>
          </p:nvPr>
        </p:nvSpPr>
        <p:spPr/>
        <p:txBody>
          <a:bodyPr/>
          <a:lstStyle/>
          <a:p>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29270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Track My Package</a:t>
            </a:r>
            <a:endParaRPr lang="en-US" dirty="0"/>
          </a:p>
        </p:txBody>
      </p:sp>
      <p:sp>
        <p:nvSpPr>
          <p:cNvPr id="4" name="Slide Number Placeholder 3"/>
          <p:cNvSpPr>
            <a:spLocks noGrp="1"/>
          </p:cNvSpPr>
          <p:nvPr>
            <p:ph type="sldNum" sz="quarter" idx="4"/>
          </p:nvPr>
        </p:nvSpPr>
        <p:spPr/>
        <p:txBody>
          <a:bodyPr/>
          <a:lstStyle/>
          <a:p>
            <a:fld id="{B071A5F3-A4FF-4CEE-8215-C08835B585C1}" type="slidenum">
              <a:rPr lang="en-US" smtClean="0"/>
              <a:pPr/>
              <a:t>7</a:t>
            </a:fld>
            <a:endParaRPr lang="en-US" dirty="0"/>
          </a:p>
        </p:txBody>
      </p:sp>
      <p:sp>
        <p:nvSpPr>
          <p:cNvPr id="5" name="Footer Placeholder 4"/>
          <p:cNvSpPr>
            <a:spLocks noGrp="1"/>
          </p:cNvSpPr>
          <p:nvPr>
            <p:ph type="ftr" sz="quarter" idx="3"/>
          </p:nvPr>
        </p:nvSpPr>
        <p:spPr/>
        <p:txBody>
          <a:bodyPr/>
          <a:lstStyle/>
          <a:p>
            <a:r>
              <a:rPr lang="en-US" smtClean="0"/>
              <a:t>Insight  © 2015 NetApp, Inc. All rights reserved. NetApp Confidential – Limited Use Only</a:t>
            </a:r>
            <a:endParaRPr lang="en-US" dirty="0"/>
          </a:p>
        </p:txBody>
      </p:sp>
      <p:pic>
        <p:nvPicPr>
          <p:cNvPr id="3" name="Picture 2"/>
          <p:cNvPicPr>
            <a:picLocks noChangeAspect="1"/>
          </p:cNvPicPr>
          <p:nvPr/>
        </p:nvPicPr>
        <p:blipFill rotWithShape="1">
          <a:blip r:embed="rId3"/>
          <a:srcRect l="1156" t="2339" r="1152" b="3896"/>
          <a:stretch/>
        </p:blipFill>
        <p:spPr>
          <a:xfrm>
            <a:off x="710751" y="1258295"/>
            <a:ext cx="10719522" cy="4473939"/>
          </a:xfrm>
          <a:prstGeom prst="rect">
            <a:avLst/>
          </a:prstGeom>
          <a:ln>
            <a:solidFill>
              <a:schemeClr val="bg2"/>
            </a:solidFill>
          </a:ln>
        </p:spPr>
      </p:pic>
      <p:sp>
        <p:nvSpPr>
          <p:cNvPr id="10" name="TextBox 9"/>
          <p:cNvSpPr txBox="1"/>
          <p:nvPr/>
        </p:nvSpPr>
        <p:spPr>
          <a:xfrm>
            <a:off x="8454608" y="4926301"/>
            <a:ext cx="1725665" cy="369332"/>
          </a:xfrm>
          <a:prstGeom prst="rect">
            <a:avLst/>
          </a:prstGeom>
          <a:noFill/>
        </p:spPr>
        <p:txBody>
          <a:bodyPr wrap="none" rtlCol="0">
            <a:spAutoFit/>
          </a:bodyPr>
          <a:lstStyle/>
          <a:p>
            <a:r>
              <a:rPr lang="en-US" dirty="0" smtClean="0"/>
              <a:t>~11 </a:t>
            </a:r>
            <a:r>
              <a:rPr lang="en-US" dirty="0" err="1" smtClean="0"/>
              <a:t>hrs</a:t>
            </a:r>
            <a:r>
              <a:rPr lang="en-US" dirty="0" smtClean="0"/>
              <a:t> waiting</a:t>
            </a:r>
            <a:endParaRPr lang="en-US" dirty="0"/>
          </a:p>
        </p:txBody>
      </p:sp>
      <p:cxnSp>
        <p:nvCxnSpPr>
          <p:cNvPr id="12" name="Straight Arrow Connector 11"/>
          <p:cNvCxnSpPr/>
          <p:nvPr/>
        </p:nvCxnSpPr>
        <p:spPr>
          <a:xfrm flipH="1">
            <a:off x="6774664" y="5063833"/>
            <a:ext cx="1613677" cy="203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510082" y="4197946"/>
            <a:ext cx="3332964" cy="369332"/>
          </a:xfrm>
          <a:prstGeom prst="rect">
            <a:avLst/>
          </a:prstGeom>
          <a:noFill/>
        </p:spPr>
        <p:txBody>
          <a:bodyPr wrap="none" rtlCol="0">
            <a:spAutoFit/>
          </a:bodyPr>
          <a:lstStyle/>
          <a:p>
            <a:r>
              <a:rPr lang="en-US" dirty="0" smtClean="0">
                <a:solidFill>
                  <a:srgbClr val="0070C0"/>
                </a:solidFill>
              </a:rPr>
              <a:t>~3 </a:t>
            </a:r>
            <a:r>
              <a:rPr lang="en-US" dirty="0" err="1" smtClean="0">
                <a:solidFill>
                  <a:srgbClr val="0070C0"/>
                </a:solidFill>
              </a:rPr>
              <a:t>hrs</a:t>
            </a:r>
            <a:r>
              <a:rPr lang="en-US" dirty="0" smtClean="0">
                <a:solidFill>
                  <a:srgbClr val="0070C0"/>
                </a:solidFill>
              </a:rPr>
              <a:t> </a:t>
            </a:r>
            <a:r>
              <a:rPr lang="en-US" dirty="0">
                <a:solidFill>
                  <a:srgbClr val="0070C0"/>
                </a:solidFill>
              </a:rPr>
              <a:t>i</a:t>
            </a:r>
            <a:r>
              <a:rPr lang="en-US" dirty="0" smtClean="0">
                <a:solidFill>
                  <a:srgbClr val="0070C0"/>
                </a:solidFill>
              </a:rPr>
              <a:t>n route within Germany</a:t>
            </a:r>
            <a:endParaRPr lang="en-US" dirty="0">
              <a:solidFill>
                <a:srgbClr val="0070C0"/>
              </a:solidFill>
            </a:endParaRPr>
          </a:p>
        </p:txBody>
      </p:sp>
      <p:cxnSp>
        <p:nvCxnSpPr>
          <p:cNvPr id="14" name="Straight Arrow Connector 13"/>
          <p:cNvCxnSpPr/>
          <p:nvPr/>
        </p:nvCxnSpPr>
        <p:spPr>
          <a:xfrm flipH="1">
            <a:off x="6905800" y="4383351"/>
            <a:ext cx="604282" cy="71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510082" y="3399154"/>
            <a:ext cx="3063659" cy="369332"/>
          </a:xfrm>
          <a:prstGeom prst="rect">
            <a:avLst/>
          </a:prstGeom>
          <a:noFill/>
        </p:spPr>
        <p:txBody>
          <a:bodyPr wrap="none" rtlCol="0">
            <a:spAutoFit/>
          </a:bodyPr>
          <a:lstStyle/>
          <a:p>
            <a:r>
              <a:rPr lang="en-US" dirty="0" smtClean="0">
                <a:solidFill>
                  <a:srgbClr val="0070C0"/>
                </a:solidFill>
              </a:rPr>
              <a:t>~4 </a:t>
            </a:r>
            <a:r>
              <a:rPr lang="en-US" dirty="0" err="1" smtClean="0">
                <a:solidFill>
                  <a:srgbClr val="0070C0"/>
                </a:solidFill>
              </a:rPr>
              <a:t>hrs</a:t>
            </a:r>
            <a:r>
              <a:rPr lang="en-US" dirty="0" smtClean="0">
                <a:solidFill>
                  <a:srgbClr val="0070C0"/>
                </a:solidFill>
              </a:rPr>
              <a:t> </a:t>
            </a:r>
            <a:r>
              <a:rPr lang="en-US" dirty="0">
                <a:solidFill>
                  <a:srgbClr val="0070C0"/>
                </a:solidFill>
              </a:rPr>
              <a:t>i</a:t>
            </a:r>
            <a:r>
              <a:rPr lang="en-US" dirty="0" smtClean="0">
                <a:solidFill>
                  <a:srgbClr val="0070C0"/>
                </a:solidFill>
              </a:rPr>
              <a:t>n route to Rotterdam</a:t>
            </a:r>
            <a:endParaRPr lang="en-US" dirty="0">
              <a:solidFill>
                <a:srgbClr val="0070C0"/>
              </a:solidFill>
            </a:endParaRPr>
          </a:p>
        </p:txBody>
      </p:sp>
      <p:cxnSp>
        <p:nvCxnSpPr>
          <p:cNvPr id="16" name="Straight Arrow Connector 15"/>
          <p:cNvCxnSpPr/>
          <p:nvPr/>
        </p:nvCxnSpPr>
        <p:spPr>
          <a:xfrm flipH="1">
            <a:off x="6990860" y="3606826"/>
            <a:ext cx="557509" cy="9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10082" y="2539052"/>
            <a:ext cx="2153154" cy="369332"/>
          </a:xfrm>
          <a:prstGeom prst="rect">
            <a:avLst/>
          </a:prstGeom>
          <a:noFill/>
        </p:spPr>
        <p:txBody>
          <a:bodyPr wrap="none" rtlCol="0">
            <a:spAutoFit/>
          </a:bodyPr>
          <a:lstStyle/>
          <a:p>
            <a:r>
              <a:rPr lang="en-US" dirty="0" smtClean="0">
                <a:solidFill>
                  <a:srgbClr val="0070C0"/>
                </a:solidFill>
              </a:rPr>
              <a:t>~5 </a:t>
            </a:r>
            <a:r>
              <a:rPr lang="en-US" dirty="0" err="1" smtClean="0">
                <a:solidFill>
                  <a:srgbClr val="0070C0"/>
                </a:solidFill>
              </a:rPr>
              <a:t>hrs</a:t>
            </a:r>
            <a:r>
              <a:rPr lang="en-US" dirty="0" smtClean="0">
                <a:solidFill>
                  <a:srgbClr val="0070C0"/>
                </a:solidFill>
              </a:rPr>
              <a:t> to my house</a:t>
            </a:r>
            <a:endParaRPr lang="en-US" dirty="0">
              <a:solidFill>
                <a:srgbClr val="0070C0"/>
              </a:solidFill>
            </a:endParaRPr>
          </a:p>
        </p:txBody>
      </p:sp>
      <p:cxnSp>
        <p:nvCxnSpPr>
          <p:cNvPr id="21" name="Straight Arrow Connector 20"/>
          <p:cNvCxnSpPr/>
          <p:nvPr/>
        </p:nvCxnSpPr>
        <p:spPr>
          <a:xfrm flipH="1">
            <a:off x="6598508" y="2760900"/>
            <a:ext cx="911575" cy="19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54608" y="4520784"/>
            <a:ext cx="1499128" cy="369332"/>
          </a:xfrm>
          <a:prstGeom prst="rect">
            <a:avLst/>
          </a:prstGeom>
          <a:noFill/>
        </p:spPr>
        <p:txBody>
          <a:bodyPr wrap="none" rtlCol="0">
            <a:spAutoFit/>
          </a:bodyPr>
          <a:lstStyle/>
          <a:p>
            <a:r>
              <a:rPr lang="en-US" dirty="0" smtClean="0"/>
              <a:t>~1 </a:t>
            </a:r>
            <a:r>
              <a:rPr lang="en-US" dirty="0" err="1" smtClean="0"/>
              <a:t>hr</a:t>
            </a:r>
            <a:r>
              <a:rPr lang="en-US" dirty="0" smtClean="0"/>
              <a:t> waiting</a:t>
            </a:r>
            <a:endParaRPr lang="en-US" dirty="0"/>
          </a:p>
        </p:txBody>
      </p:sp>
      <p:cxnSp>
        <p:nvCxnSpPr>
          <p:cNvPr id="24" name="Straight Arrow Connector 23"/>
          <p:cNvCxnSpPr/>
          <p:nvPr/>
        </p:nvCxnSpPr>
        <p:spPr>
          <a:xfrm flipH="1">
            <a:off x="6708397" y="4705450"/>
            <a:ext cx="1679944"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8454608" y="3763541"/>
            <a:ext cx="1614545" cy="369332"/>
          </a:xfrm>
          <a:prstGeom prst="rect">
            <a:avLst/>
          </a:prstGeom>
          <a:noFill/>
        </p:spPr>
        <p:txBody>
          <a:bodyPr wrap="none" rtlCol="0">
            <a:spAutoFit/>
          </a:bodyPr>
          <a:lstStyle/>
          <a:p>
            <a:r>
              <a:rPr lang="en-US" dirty="0" smtClean="0"/>
              <a:t>~2 </a:t>
            </a:r>
            <a:r>
              <a:rPr lang="en-US" dirty="0" err="1" smtClean="0"/>
              <a:t>hrs</a:t>
            </a:r>
            <a:r>
              <a:rPr lang="en-US" dirty="0" smtClean="0"/>
              <a:t> waiting</a:t>
            </a:r>
            <a:endParaRPr lang="en-US" dirty="0"/>
          </a:p>
        </p:txBody>
      </p:sp>
      <p:cxnSp>
        <p:nvCxnSpPr>
          <p:cNvPr id="26" name="Straight Arrow Connector 25"/>
          <p:cNvCxnSpPr/>
          <p:nvPr/>
        </p:nvCxnSpPr>
        <p:spPr>
          <a:xfrm flipH="1">
            <a:off x="6953329" y="3953891"/>
            <a:ext cx="1435012" cy="178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454608" y="2940621"/>
            <a:ext cx="1794081" cy="369332"/>
          </a:xfrm>
          <a:prstGeom prst="rect">
            <a:avLst/>
          </a:prstGeom>
          <a:noFill/>
        </p:spPr>
        <p:txBody>
          <a:bodyPr wrap="none" rtlCol="0">
            <a:spAutoFit/>
          </a:bodyPr>
          <a:lstStyle/>
          <a:p>
            <a:r>
              <a:rPr lang="en-US" dirty="0" smtClean="0"/>
              <a:t>~20 min waiting</a:t>
            </a:r>
            <a:endParaRPr lang="en-US" dirty="0"/>
          </a:p>
        </p:txBody>
      </p:sp>
      <p:cxnSp>
        <p:nvCxnSpPr>
          <p:cNvPr id="28" name="Straight Arrow Connector 27"/>
          <p:cNvCxnSpPr/>
          <p:nvPr/>
        </p:nvCxnSpPr>
        <p:spPr>
          <a:xfrm flipH="1">
            <a:off x="7024122" y="3148676"/>
            <a:ext cx="1364219" cy="161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4705575" y="6000173"/>
            <a:ext cx="2520242" cy="461665"/>
          </a:xfrm>
          <a:prstGeom prst="rect">
            <a:avLst/>
          </a:prstGeom>
          <a:noFill/>
        </p:spPr>
        <p:txBody>
          <a:bodyPr wrap="none" rtlCol="0">
            <a:spAutoFit/>
          </a:bodyPr>
          <a:lstStyle/>
          <a:p>
            <a:r>
              <a:rPr lang="en-US" sz="2400" dirty="0" smtClean="0"/>
              <a:t>~14 </a:t>
            </a:r>
            <a:r>
              <a:rPr lang="en-US" sz="2400" dirty="0" err="1" smtClean="0"/>
              <a:t>hrs</a:t>
            </a:r>
            <a:r>
              <a:rPr lang="en-US" sz="2400" dirty="0" smtClean="0"/>
              <a:t> wait time</a:t>
            </a:r>
            <a:endParaRPr lang="en-US" sz="2400" dirty="0"/>
          </a:p>
        </p:txBody>
      </p:sp>
      <p:sp>
        <p:nvSpPr>
          <p:cNvPr id="38" name="TextBox 37"/>
          <p:cNvSpPr txBox="1"/>
          <p:nvPr/>
        </p:nvSpPr>
        <p:spPr>
          <a:xfrm>
            <a:off x="7787758" y="6000173"/>
            <a:ext cx="2948243" cy="461665"/>
          </a:xfrm>
          <a:prstGeom prst="rect">
            <a:avLst/>
          </a:prstGeom>
          <a:noFill/>
        </p:spPr>
        <p:txBody>
          <a:bodyPr wrap="none" rtlCol="0">
            <a:spAutoFit/>
          </a:bodyPr>
          <a:lstStyle/>
          <a:p>
            <a:r>
              <a:rPr lang="en-US" sz="2400" dirty="0" smtClean="0">
                <a:solidFill>
                  <a:schemeClr val="accent1"/>
                </a:solidFill>
              </a:rPr>
              <a:t>~</a:t>
            </a:r>
            <a:r>
              <a:rPr lang="en-US" sz="2400" dirty="0">
                <a:solidFill>
                  <a:schemeClr val="accent1"/>
                </a:solidFill>
              </a:rPr>
              <a:t>1</a:t>
            </a:r>
            <a:r>
              <a:rPr lang="en-US" sz="2400" dirty="0" smtClean="0">
                <a:solidFill>
                  <a:schemeClr val="accent1"/>
                </a:solidFill>
              </a:rPr>
              <a:t>2 </a:t>
            </a:r>
            <a:r>
              <a:rPr lang="en-US" sz="2400" dirty="0" err="1" smtClean="0">
                <a:solidFill>
                  <a:schemeClr val="accent1"/>
                </a:solidFill>
              </a:rPr>
              <a:t>hrs</a:t>
            </a:r>
            <a:r>
              <a:rPr lang="en-US" sz="2400" dirty="0" smtClean="0">
                <a:solidFill>
                  <a:schemeClr val="accent1"/>
                </a:solidFill>
              </a:rPr>
              <a:t> </a:t>
            </a:r>
            <a:r>
              <a:rPr lang="en-US" sz="2400" dirty="0">
                <a:solidFill>
                  <a:schemeClr val="accent1"/>
                </a:solidFill>
              </a:rPr>
              <a:t>s</a:t>
            </a:r>
            <a:r>
              <a:rPr lang="en-US" sz="2400" dirty="0" smtClean="0">
                <a:solidFill>
                  <a:schemeClr val="accent1"/>
                </a:solidFill>
              </a:rPr>
              <a:t>ervice time</a:t>
            </a:r>
            <a:endParaRPr lang="en-US" sz="2400" dirty="0">
              <a:solidFill>
                <a:schemeClr val="accent1"/>
              </a:solidFill>
            </a:endParaRPr>
          </a:p>
        </p:txBody>
      </p:sp>
      <p:sp>
        <p:nvSpPr>
          <p:cNvPr id="39" name="TextBox 38"/>
          <p:cNvSpPr txBox="1"/>
          <p:nvPr/>
        </p:nvSpPr>
        <p:spPr>
          <a:xfrm>
            <a:off x="1293445" y="6000173"/>
            <a:ext cx="2553904" cy="461665"/>
          </a:xfrm>
          <a:prstGeom prst="rect">
            <a:avLst/>
          </a:prstGeom>
          <a:noFill/>
        </p:spPr>
        <p:txBody>
          <a:bodyPr wrap="none" rtlCol="0">
            <a:spAutoFit/>
          </a:bodyPr>
          <a:lstStyle/>
          <a:p>
            <a:r>
              <a:rPr lang="en-US" sz="2400" dirty="0" smtClean="0">
                <a:solidFill>
                  <a:srgbClr val="00B050"/>
                </a:solidFill>
              </a:rPr>
              <a:t>~26 </a:t>
            </a:r>
            <a:r>
              <a:rPr lang="en-US" sz="2400" dirty="0" err="1" smtClean="0">
                <a:solidFill>
                  <a:srgbClr val="00B050"/>
                </a:solidFill>
              </a:rPr>
              <a:t>hrs</a:t>
            </a:r>
            <a:r>
              <a:rPr lang="en-US" sz="2400" dirty="0" smtClean="0">
                <a:solidFill>
                  <a:srgbClr val="00B050"/>
                </a:solidFill>
              </a:rPr>
              <a:t> total time</a:t>
            </a:r>
            <a:endParaRPr lang="en-US" sz="2400" dirty="0">
              <a:solidFill>
                <a:srgbClr val="00B050"/>
              </a:solidFill>
            </a:endParaRPr>
          </a:p>
        </p:txBody>
      </p:sp>
    </p:spTree>
    <p:extLst>
      <p:ext uri="{BB962C8B-B14F-4D97-AF65-F5344CB8AC3E}">
        <p14:creationId xmlns:p14="http://schemas.microsoft.com/office/powerpoint/2010/main" val="4409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23"/>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500"/>
                                  </p:stCondLst>
                                  <p:childTnLst>
                                    <p:set>
                                      <p:cBhvr>
                                        <p:cTn id="17" dur="1" fill="hold">
                                          <p:stCondLst>
                                            <p:cond delay="0"/>
                                          </p:stCondLst>
                                        </p:cTn>
                                        <p:tgtEl>
                                          <p:spTgt spid="13"/>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500"/>
                                  </p:stCondLst>
                                  <p:childTnLst>
                                    <p:set>
                                      <p:cBhvr>
                                        <p:cTn id="23" dur="1" fill="hold">
                                          <p:stCondLst>
                                            <p:cond delay="0"/>
                                          </p:stCondLst>
                                        </p:cTn>
                                        <p:tgtEl>
                                          <p:spTgt spid="25"/>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50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grpId="0" nodeType="afterEffect">
                                  <p:stCondLst>
                                    <p:cond delay="500"/>
                                  </p:stCondLst>
                                  <p:childTnLst>
                                    <p:set>
                                      <p:cBhvr>
                                        <p:cTn id="35" dur="1" fill="hold">
                                          <p:stCondLst>
                                            <p:cond delay="0"/>
                                          </p:stCondLst>
                                        </p:cTn>
                                        <p:tgtEl>
                                          <p:spTgt spid="27"/>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par>
                          <p:cTn id="39" fill="hold">
                            <p:stCondLst>
                              <p:cond delay="2500"/>
                            </p:stCondLst>
                            <p:childTnLst>
                              <p:par>
                                <p:cTn id="40" presetID="1" presetClass="entr" presetSubtype="0" fill="hold" grpId="0" nodeType="afterEffect">
                                  <p:stCondLst>
                                    <p:cond delay="500"/>
                                  </p:stCondLst>
                                  <p:childTnLst>
                                    <p:set>
                                      <p:cBhvr>
                                        <p:cTn id="41" dur="1" fill="hold">
                                          <p:stCondLst>
                                            <p:cond delay="0"/>
                                          </p:stCondLst>
                                        </p:cTn>
                                        <p:tgtEl>
                                          <p:spTgt spid="20"/>
                                        </p:tgtEl>
                                        <p:attrNameLst>
                                          <p:attrName>style.visibility</p:attrName>
                                        </p:attrNameLst>
                                      </p:cBhvr>
                                      <p:to>
                                        <p:strVal val="visible"/>
                                      </p:to>
                                    </p:set>
                                  </p:childTnLst>
                                </p:cTn>
                              </p:par>
                            </p:childTnLst>
                          </p:cTn>
                        </p:par>
                        <p:par>
                          <p:cTn id="42" fill="hold">
                            <p:stCondLst>
                              <p:cond delay="3000"/>
                            </p:stCondLst>
                            <p:childTnLst>
                              <p:par>
                                <p:cTn id="43" presetID="1" presetClass="entr" presetSubtype="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20" grpId="0"/>
      <p:bldP spid="23" grpId="0"/>
      <p:bldP spid="25" grpId="0"/>
      <p:bldP spid="27" grpId="0"/>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072536" y="2327335"/>
            <a:ext cx="8343581" cy="3560458"/>
          </a:xfrm>
        </p:spPr>
        <p:txBody>
          <a:bodyPr/>
          <a:lstStyle/>
          <a:p>
            <a:pPr marL="0" indent="0" algn="ctr">
              <a:buNone/>
            </a:pPr>
            <a:r>
              <a:rPr lang="en-US" sz="4400" dirty="0" smtClean="0">
                <a:solidFill>
                  <a:schemeClr val="accent1"/>
                </a:solidFill>
              </a:rPr>
              <a:t>Wouldn’t it be nice to track the IOs in my storage system just like I do a package?</a:t>
            </a:r>
          </a:p>
        </p:txBody>
      </p:sp>
      <p:sp>
        <p:nvSpPr>
          <p:cNvPr id="5" name="Title 4"/>
          <p:cNvSpPr>
            <a:spLocks noGrp="1"/>
          </p:cNvSpPr>
          <p:nvPr>
            <p:ph type="title"/>
          </p:nvPr>
        </p:nvSpPr>
        <p:spPr/>
        <p:txBody>
          <a:bodyPr/>
          <a:lstStyle/>
          <a:p>
            <a:r>
              <a:rPr lang="en-US" dirty="0" smtClean="0"/>
              <a:t>Track My IO</a:t>
            </a:r>
            <a:endParaRPr lang="en-US" dirty="0"/>
          </a:p>
        </p:txBody>
      </p:sp>
      <p:sp>
        <p:nvSpPr>
          <p:cNvPr id="3" name="Slide Number Placeholder 2"/>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8</a:t>
            </a:fld>
            <a:endParaRPr lang="en-US" dirty="0">
              <a:solidFill>
                <a:srgbClr val="9EA2A2">
                  <a:lumMod val="50000"/>
                </a:srgbClr>
              </a:solidFill>
            </a:endParaRPr>
          </a:p>
        </p:txBody>
      </p:sp>
      <p:sp>
        <p:nvSpPr>
          <p:cNvPr id="4" name="Footer Placeholder 3"/>
          <p:cNvSpPr>
            <a:spLocks noGrp="1"/>
          </p:cNvSpPr>
          <p:nvPr>
            <p:ph type="ftr" sz="quarter" idx="3"/>
          </p:nvPr>
        </p:nvSpPr>
        <p:spPr/>
        <p:txBody>
          <a:bodyPr/>
          <a:lstStyle/>
          <a:p>
            <a:pPr defTabSz="915216"/>
            <a:r>
              <a:rPr lang="en-US" smtClean="0"/>
              <a:t>Insight  © 2015 NetApp, Inc. All rights reserved. NetApp Confidential – Limited Use Only</a:t>
            </a:r>
            <a:endParaRPr lang="en-US" dirty="0"/>
          </a:p>
        </p:txBody>
      </p:sp>
    </p:spTree>
    <p:extLst>
      <p:ext uri="{BB962C8B-B14F-4D97-AF65-F5344CB8AC3E}">
        <p14:creationId xmlns:p14="http://schemas.microsoft.com/office/powerpoint/2010/main" val="267013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553374" y="2427059"/>
            <a:ext cx="1533354" cy="90954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Rectangle 14"/>
          <p:cNvSpPr/>
          <p:nvPr/>
        </p:nvSpPr>
        <p:spPr>
          <a:xfrm>
            <a:off x="981818" y="1752151"/>
            <a:ext cx="3169030"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itle 7"/>
          <p:cNvSpPr>
            <a:spLocks noGrp="1"/>
          </p:cNvSpPr>
          <p:nvPr>
            <p:ph type="title"/>
          </p:nvPr>
        </p:nvSpPr>
        <p:spPr/>
        <p:txBody>
          <a:bodyPr/>
          <a:lstStyle/>
          <a:p>
            <a:r>
              <a:rPr lang="en-US" dirty="0" smtClean="0"/>
              <a:t>Track my IO</a:t>
            </a:r>
            <a:endParaRPr lang="en-US" dirty="0"/>
          </a:p>
        </p:txBody>
      </p:sp>
      <p:sp>
        <p:nvSpPr>
          <p:cNvPr id="4" name="Slide Number Placeholder 3"/>
          <p:cNvSpPr>
            <a:spLocks noGrp="1"/>
          </p:cNvSpPr>
          <p:nvPr>
            <p:ph type="sldNum" sz="quarter" idx="4"/>
          </p:nvPr>
        </p:nvSpPr>
        <p:spPr/>
        <p:txBody>
          <a:bodyPr/>
          <a:lstStyle/>
          <a:p>
            <a:pPr defTabSz="915216"/>
            <a:fld id="{B071A5F3-A4FF-4CEE-8215-C08835B585C1}" type="slidenum">
              <a:rPr lang="en-US" smtClean="0">
                <a:solidFill>
                  <a:srgbClr val="9EA2A2">
                    <a:lumMod val="50000"/>
                  </a:srgbClr>
                </a:solidFill>
              </a:rPr>
              <a:pPr defTabSz="915216"/>
              <a:t>9</a:t>
            </a:fld>
            <a:endParaRPr lang="en-US" dirty="0">
              <a:solidFill>
                <a:srgbClr val="9EA2A2">
                  <a:lumMod val="50000"/>
                </a:srgbClr>
              </a:solidFill>
            </a:endParaRPr>
          </a:p>
        </p:txBody>
      </p:sp>
      <p:sp>
        <p:nvSpPr>
          <p:cNvPr id="5" name="Footer Placeholder 4"/>
          <p:cNvSpPr>
            <a:spLocks noGrp="1"/>
          </p:cNvSpPr>
          <p:nvPr>
            <p:ph type="ftr" sz="quarter" idx="3"/>
          </p:nvPr>
        </p:nvSpPr>
        <p:spPr/>
        <p:txBody>
          <a:bodyPr/>
          <a:lstStyle/>
          <a:p>
            <a:pPr defTabSz="915216"/>
            <a:r>
              <a:rPr lang="en-US" dirty="0" smtClean="0"/>
              <a:t>Insight  © 2015 NetApp, Inc. All rights reserved. NetApp Confidential – Limited Use Only</a:t>
            </a:r>
            <a:endParaRPr lang="en-US" dirty="0"/>
          </a:p>
        </p:txBody>
      </p:sp>
      <p:sp>
        <p:nvSpPr>
          <p:cNvPr id="13" name="Rectangle 12"/>
          <p:cNvSpPr/>
          <p:nvPr/>
        </p:nvSpPr>
        <p:spPr>
          <a:xfrm>
            <a:off x="4910797" y="1752151"/>
            <a:ext cx="6857861" cy="237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4" name="Rectangle 13"/>
          <p:cNvSpPr/>
          <p:nvPr/>
        </p:nvSpPr>
        <p:spPr>
          <a:xfrm>
            <a:off x="9908809" y="3536763"/>
            <a:ext cx="1726222" cy="457200"/>
          </a:xfrm>
          <a:prstGeom prst="rect">
            <a:avLst/>
          </a:prstGeom>
          <a:solidFill>
            <a:srgbClr val="6A97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Disk</a:t>
            </a:r>
          </a:p>
        </p:txBody>
      </p:sp>
      <p:sp>
        <p:nvSpPr>
          <p:cNvPr id="16" name="TextBox 15"/>
          <p:cNvSpPr txBox="1"/>
          <p:nvPr/>
        </p:nvSpPr>
        <p:spPr>
          <a:xfrm>
            <a:off x="893691" y="1403959"/>
            <a:ext cx="2159566" cy="369332"/>
          </a:xfrm>
          <a:prstGeom prst="rect">
            <a:avLst/>
          </a:prstGeom>
          <a:noFill/>
        </p:spPr>
        <p:txBody>
          <a:bodyPr wrap="none" rtlCol="0">
            <a:spAutoFit/>
          </a:bodyPr>
          <a:lstStyle/>
          <a:p>
            <a:r>
              <a:rPr lang="en-US" dirty="0" smtClean="0"/>
              <a:t>Frontend (N-Blade)</a:t>
            </a:r>
            <a:endParaRPr lang="en-US" dirty="0"/>
          </a:p>
        </p:txBody>
      </p:sp>
      <p:sp>
        <p:nvSpPr>
          <p:cNvPr id="17" name="TextBox 16"/>
          <p:cNvSpPr txBox="1"/>
          <p:nvPr/>
        </p:nvSpPr>
        <p:spPr>
          <a:xfrm>
            <a:off x="4800479" y="1403959"/>
            <a:ext cx="2133918" cy="369332"/>
          </a:xfrm>
          <a:prstGeom prst="rect">
            <a:avLst/>
          </a:prstGeom>
          <a:noFill/>
        </p:spPr>
        <p:txBody>
          <a:bodyPr wrap="none" rtlCol="0">
            <a:spAutoFit/>
          </a:bodyPr>
          <a:lstStyle/>
          <a:p>
            <a:r>
              <a:rPr lang="en-US" dirty="0" smtClean="0"/>
              <a:t>Backend (D-Blade)</a:t>
            </a:r>
            <a:endParaRPr lang="en-US" dirty="0"/>
          </a:p>
        </p:txBody>
      </p:sp>
      <p:sp>
        <p:nvSpPr>
          <p:cNvPr id="26" name="Rectangle 25"/>
          <p:cNvSpPr/>
          <p:nvPr/>
        </p:nvSpPr>
        <p:spPr>
          <a:xfrm>
            <a:off x="9894951" y="2832790"/>
            <a:ext cx="1730991" cy="653134"/>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FlashCache</a:t>
            </a:r>
            <a:r>
              <a:rPr lang="en-US" dirty="0" smtClean="0"/>
              <a:t>™ </a:t>
            </a:r>
            <a:r>
              <a:rPr lang="en-US" dirty="0" err="1" smtClean="0"/>
              <a:t>FlashPool</a:t>
            </a:r>
            <a:r>
              <a:rPr lang="en-US" dirty="0" smtClean="0"/>
              <a:t>™</a:t>
            </a:r>
          </a:p>
        </p:txBody>
      </p:sp>
      <p:sp>
        <p:nvSpPr>
          <p:cNvPr id="27" name="Rectangle 26"/>
          <p:cNvSpPr/>
          <p:nvPr/>
        </p:nvSpPr>
        <p:spPr>
          <a:xfrm>
            <a:off x="9885255" y="2324751"/>
            <a:ext cx="1726222" cy="45720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RAM</a:t>
            </a:r>
          </a:p>
        </p:txBody>
      </p:sp>
      <p:sp>
        <p:nvSpPr>
          <p:cNvPr id="28" name="Curved Left Arrow 27"/>
          <p:cNvSpPr/>
          <p:nvPr/>
        </p:nvSpPr>
        <p:spPr>
          <a:xfrm>
            <a:off x="7541961" y="2650211"/>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29" name="Curved Left Arrow 28"/>
          <p:cNvSpPr/>
          <p:nvPr/>
        </p:nvSpPr>
        <p:spPr>
          <a:xfrm rot="10800000">
            <a:off x="6790476" y="2616857"/>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30" name="TextBox 29"/>
          <p:cNvSpPr txBox="1"/>
          <p:nvPr/>
        </p:nvSpPr>
        <p:spPr>
          <a:xfrm>
            <a:off x="6958311" y="2691417"/>
            <a:ext cx="671979" cy="369332"/>
          </a:xfrm>
          <a:prstGeom prst="rect">
            <a:avLst/>
          </a:prstGeom>
          <a:noFill/>
        </p:spPr>
        <p:txBody>
          <a:bodyPr wrap="none" rtlCol="0">
            <a:spAutoFit/>
          </a:bodyPr>
          <a:lstStyle/>
          <a:p>
            <a:r>
              <a:rPr lang="en-US" dirty="0" smtClean="0"/>
              <a:t>CPU</a:t>
            </a:r>
            <a:endParaRPr lang="en-US" dirty="0"/>
          </a:p>
        </p:txBody>
      </p:sp>
      <p:sp>
        <p:nvSpPr>
          <p:cNvPr id="40" name="Rectangle 39"/>
          <p:cNvSpPr/>
          <p:nvPr/>
        </p:nvSpPr>
        <p:spPr>
          <a:xfrm>
            <a:off x="9885255" y="1816712"/>
            <a:ext cx="1726222" cy="457200"/>
          </a:xfrm>
          <a:prstGeom prst="rect">
            <a:avLst/>
          </a:prstGeom>
          <a:solidFill>
            <a:srgbClr val="6A97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NVLOG</a:t>
            </a:r>
          </a:p>
        </p:txBody>
      </p:sp>
      <p:sp>
        <p:nvSpPr>
          <p:cNvPr id="2" name="Rectangle 1"/>
          <p:cNvSpPr/>
          <p:nvPr/>
        </p:nvSpPr>
        <p:spPr>
          <a:xfrm>
            <a:off x="3115913" y="3559531"/>
            <a:ext cx="2378245" cy="322712"/>
          </a:xfrm>
          <a:prstGeom prst="rect">
            <a:avLst/>
          </a:prstGeom>
          <a:solidFill>
            <a:srgbClr val="6A9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32" name="Rectangle 31"/>
          <p:cNvSpPr/>
          <p:nvPr/>
        </p:nvSpPr>
        <p:spPr>
          <a:xfrm>
            <a:off x="1078392" y="1820448"/>
            <a:ext cx="988800" cy="54860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QoS</a:t>
            </a:r>
            <a:r>
              <a:rPr lang="en-US" dirty="0" smtClean="0"/>
              <a:t> Limit</a:t>
            </a:r>
          </a:p>
        </p:txBody>
      </p:sp>
      <p:sp>
        <p:nvSpPr>
          <p:cNvPr id="33" name="Rectangle 32"/>
          <p:cNvSpPr/>
          <p:nvPr/>
        </p:nvSpPr>
        <p:spPr>
          <a:xfrm>
            <a:off x="2127326" y="2427059"/>
            <a:ext cx="1533354" cy="90954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6" name="Curved Left Arrow 35"/>
          <p:cNvSpPr/>
          <p:nvPr/>
        </p:nvSpPr>
        <p:spPr>
          <a:xfrm>
            <a:off x="3115913" y="2650211"/>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37" name="Curved Left Arrow 36"/>
          <p:cNvSpPr/>
          <p:nvPr/>
        </p:nvSpPr>
        <p:spPr>
          <a:xfrm rot="10800000">
            <a:off x="2364428" y="2616857"/>
            <a:ext cx="291832" cy="47537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41" name="TextBox 40"/>
          <p:cNvSpPr txBox="1"/>
          <p:nvPr/>
        </p:nvSpPr>
        <p:spPr>
          <a:xfrm>
            <a:off x="2532263" y="2691417"/>
            <a:ext cx="671979" cy="369332"/>
          </a:xfrm>
          <a:prstGeom prst="rect">
            <a:avLst/>
          </a:prstGeom>
          <a:noFill/>
        </p:spPr>
        <p:txBody>
          <a:bodyPr wrap="none" rtlCol="0">
            <a:spAutoFit/>
          </a:bodyPr>
          <a:lstStyle/>
          <a:p>
            <a:r>
              <a:rPr lang="en-US" dirty="0" smtClean="0"/>
              <a:t>CPU</a:t>
            </a:r>
            <a:endParaRPr lang="en-US" dirty="0"/>
          </a:p>
        </p:txBody>
      </p:sp>
      <p:sp>
        <p:nvSpPr>
          <p:cNvPr id="42" name="Rectangle 41"/>
          <p:cNvSpPr/>
          <p:nvPr/>
        </p:nvSpPr>
        <p:spPr>
          <a:xfrm>
            <a:off x="1656902" y="3504496"/>
            <a:ext cx="1034613" cy="548606"/>
          </a:xfrm>
          <a:prstGeom prst="rect">
            <a:avLst/>
          </a:prstGeom>
          <a:solidFill>
            <a:srgbClr val="6A9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p:txBody>
      </p:sp>
      <p:sp>
        <p:nvSpPr>
          <p:cNvPr id="43" name="Rectangle 42"/>
          <p:cNvSpPr/>
          <p:nvPr/>
        </p:nvSpPr>
        <p:spPr>
          <a:xfrm>
            <a:off x="5659397" y="3146246"/>
            <a:ext cx="1034613" cy="548606"/>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 Network</a:t>
            </a:r>
          </a:p>
        </p:txBody>
      </p:sp>
      <p:sp>
        <p:nvSpPr>
          <p:cNvPr id="44" name="Rectangle 43"/>
          <p:cNvSpPr/>
          <p:nvPr/>
        </p:nvSpPr>
        <p:spPr>
          <a:xfrm>
            <a:off x="5637312" y="2094751"/>
            <a:ext cx="1034613" cy="548606"/>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 WAFL</a:t>
            </a:r>
          </a:p>
        </p:txBody>
      </p:sp>
      <p:sp>
        <p:nvSpPr>
          <p:cNvPr id="45" name="Rectangle 44"/>
          <p:cNvSpPr/>
          <p:nvPr/>
        </p:nvSpPr>
        <p:spPr>
          <a:xfrm>
            <a:off x="7768297" y="3504496"/>
            <a:ext cx="1726222" cy="457200"/>
          </a:xfrm>
          <a:prstGeom prst="rect">
            <a:avLst/>
          </a:prstGeom>
          <a:solidFill>
            <a:srgbClr val="6A97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Suspend</a:t>
            </a:r>
            <a:endParaRPr lang="en-US" dirty="0"/>
          </a:p>
        </p:txBody>
      </p:sp>
      <p:sp>
        <p:nvSpPr>
          <p:cNvPr id="46" name="Rectangle 45"/>
          <p:cNvSpPr/>
          <p:nvPr/>
        </p:nvSpPr>
        <p:spPr>
          <a:xfrm>
            <a:off x="981818" y="4853759"/>
            <a:ext cx="2764756" cy="10876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7" name="Rectangle 46"/>
          <p:cNvSpPr/>
          <p:nvPr/>
        </p:nvSpPr>
        <p:spPr>
          <a:xfrm>
            <a:off x="1189282" y="2566872"/>
            <a:ext cx="1034613" cy="5486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 Network</a:t>
            </a:r>
          </a:p>
        </p:txBody>
      </p:sp>
      <p:sp>
        <p:nvSpPr>
          <p:cNvPr id="48" name="Rectangle 47"/>
          <p:cNvSpPr/>
          <p:nvPr/>
        </p:nvSpPr>
        <p:spPr>
          <a:xfrm>
            <a:off x="7846222" y="2094751"/>
            <a:ext cx="1034613" cy="548606"/>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 Exempt</a:t>
            </a:r>
          </a:p>
        </p:txBody>
      </p:sp>
      <p:sp>
        <p:nvSpPr>
          <p:cNvPr id="49" name="Rectangle 48"/>
          <p:cNvSpPr/>
          <p:nvPr/>
        </p:nvSpPr>
        <p:spPr>
          <a:xfrm>
            <a:off x="2449149" y="1974516"/>
            <a:ext cx="1034613" cy="548606"/>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 Exempt</a:t>
            </a:r>
          </a:p>
        </p:txBody>
      </p:sp>
      <p:sp>
        <p:nvSpPr>
          <p:cNvPr id="54" name="TextBox 53"/>
          <p:cNvSpPr txBox="1"/>
          <p:nvPr/>
        </p:nvSpPr>
        <p:spPr>
          <a:xfrm>
            <a:off x="921228" y="4508936"/>
            <a:ext cx="659155" cy="369332"/>
          </a:xfrm>
          <a:prstGeom prst="rect">
            <a:avLst/>
          </a:prstGeom>
          <a:noFill/>
        </p:spPr>
        <p:txBody>
          <a:bodyPr wrap="none" rtlCol="0">
            <a:spAutoFit/>
          </a:bodyPr>
          <a:lstStyle/>
          <a:p>
            <a:r>
              <a:rPr lang="en-US" dirty="0" smtClean="0"/>
              <a:t>Host</a:t>
            </a:r>
            <a:endParaRPr lang="en-US" dirty="0"/>
          </a:p>
        </p:txBody>
      </p:sp>
      <p:sp>
        <p:nvSpPr>
          <p:cNvPr id="39" name="Rectangle 38"/>
          <p:cNvSpPr/>
          <p:nvPr/>
        </p:nvSpPr>
        <p:spPr>
          <a:xfrm>
            <a:off x="981818" y="5350516"/>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55" name="Rectangle 54"/>
          <p:cNvSpPr/>
          <p:nvPr/>
        </p:nvSpPr>
        <p:spPr>
          <a:xfrm>
            <a:off x="2458456" y="3097961"/>
            <a:ext cx="372384" cy="237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p:txBody>
      </p:sp>
      <p:sp>
        <p:nvSpPr>
          <p:cNvPr id="51" name="Rectangle 50"/>
          <p:cNvSpPr/>
          <p:nvPr/>
        </p:nvSpPr>
        <p:spPr>
          <a:xfrm>
            <a:off x="4358709" y="5341003"/>
            <a:ext cx="2124957" cy="457200"/>
          </a:xfrm>
          <a:prstGeom prst="rect">
            <a:avLst/>
          </a:prstGeom>
          <a:solidFill>
            <a:srgbClr val="6A97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Delay Center</a:t>
            </a:r>
            <a:endParaRPr lang="en-US" dirty="0"/>
          </a:p>
        </p:txBody>
      </p:sp>
      <p:sp>
        <p:nvSpPr>
          <p:cNvPr id="52" name="Rectangle 51"/>
          <p:cNvSpPr/>
          <p:nvPr/>
        </p:nvSpPr>
        <p:spPr>
          <a:xfrm>
            <a:off x="4358709" y="5797589"/>
            <a:ext cx="2124957" cy="45720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Queueing Center</a:t>
            </a:r>
          </a:p>
        </p:txBody>
      </p:sp>
      <p:sp>
        <p:nvSpPr>
          <p:cNvPr id="61" name="Rectangle 60"/>
          <p:cNvSpPr/>
          <p:nvPr/>
        </p:nvSpPr>
        <p:spPr>
          <a:xfrm>
            <a:off x="3513288" y="2553464"/>
            <a:ext cx="1034613" cy="548606"/>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 Protocol</a:t>
            </a:r>
          </a:p>
        </p:txBody>
      </p:sp>
      <p:sp>
        <p:nvSpPr>
          <p:cNvPr id="9" name="TextBox 8"/>
          <p:cNvSpPr txBox="1"/>
          <p:nvPr/>
        </p:nvSpPr>
        <p:spPr>
          <a:xfrm>
            <a:off x="4588640" y="4939731"/>
            <a:ext cx="7268080" cy="369332"/>
          </a:xfrm>
          <a:prstGeom prst="rect">
            <a:avLst/>
          </a:prstGeom>
          <a:noFill/>
        </p:spPr>
        <p:txBody>
          <a:bodyPr wrap="none" rtlCol="0">
            <a:spAutoFit/>
          </a:bodyPr>
          <a:lstStyle/>
          <a:p>
            <a:r>
              <a:rPr lang="en-US" b="1" dirty="0" smtClean="0"/>
              <a:t>Service Center       Wait Time    Service Time     Residence Time</a:t>
            </a:r>
            <a:endParaRPr lang="en-US" b="1" dirty="0"/>
          </a:p>
        </p:txBody>
      </p:sp>
      <p:sp>
        <p:nvSpPr>
          <p:cNvPr id="62" name="TextBox 61"/>
          <p:cNvSpPr txBox="1"/>
          <p:nvPr/>
        </p:nvSpPr>
        <p:spPr>
          <a:xfrm>
            <a:off x="6729003" y="5392419"/>
            <a:ext cx="1454565" cy="369332"/>
          </a:xfrm>
          <a:prstGeom prst="rect">
            <a:avLst/>
          </a:prstGeom>
          <a:noFill/>
        </p:spPr>
        <p:txBody>
          <a:bodyPr wrap="none" rtlCol="0">
            <a:spAutoFit/>
          </a:bodyPr>
          <a:lstStyle/>
          <a:p>
            <a:r>
              <a:rPr lang="en-US" dirty="0" smtClean="0"/>
              <a:t>    Yes          </a:t>
            </a:r>
            <a:endParaRPr lang="en-US" dirty="0"/>
          </a:p>
        </p:txBody>
      </p:sp>
      <p:sp>
        <p:nvSpPr>
          <p:cNvPr id="63" name="TextBox 62"/>
          <p:cNvSpPr txBox="1"/>
          <p:nvPr/>
        </p:nvSpPr>
        <p:spPr>
          <a:xfrm>
            <a:off x="6729003" y="5851039"/>
            <a:ext cx="2980944" cy="369332"/>
          </a:xfrm>
          <a:prstGeom prst="rect">
            <a:avLst/>
          </a:prstGeom>
          <a:noFill/>
        </p:spPr>
        <p:txBody>
          <a:bodyPr wrap="none" rtlCol="0">
            <a:spAutoFit/>
          </a:bodyPr>
          <a:lstStyle/>
          <a:p>
            <a:r>
              <a:rPr lang="en-US" dirty="0" smtClean="0"/>
              <a:t>    Yes                 </a:t>
            </a:r>
            <a:r>
              <a:rPr lang="en-US" dirty="0" err="1" smtClean="0"/>
              <a:t>Yes</a:t>
            </a:r>
            <a:r>
              <a:rPr lang="en-US" dirty="0" smtClean="0"/>
              <a:t>          </a:t>
            </a:r>
            <a:endParaRPr lang="en-US" dirty="0"/>
          </a:p>
        </p:txBody>
      </p:sp>
      <p:sp>
        <p:nvSpPr>
          <p:cNvPr id="12" name="Rectangle 11"/>
          <p:cNvSpPr/>
          <p:nvPr/>
        </p:nvSpPr>
        <p:spPr>
          <a:xfrm>
            <a:off x="6483666" y="5341003"/>
            <a:ext cx="5284992" cy="913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65" name="TextBox 64"/>
          <p:cNvSpPr txBox="1"/>
          <p:nvPr/>
        </p:nvSpPr>
        <p:spPr>
          <a:xfrm>
            <a:off x="10099853" y="5370155"/>
            <a:ext cx="1467133" cy="923330"/>
          </a:xfrm>
          <a:prstGeom prst="rect">
            <a:avLst/>
          </a:prstGeom>
          <a:noFill/>
        </p:spPr>
        <p:txBody>
          <a:bodyPr wrap="none" rtlCol="0">
            <a:spAutoFit/>
          </a:bodyPr>
          <a:lstStyle/>
          <a:p>
            <a:pPr algn="ctr"/>
            <a:r>
              <a:rPr lang="en-US" dirty="0" smtClean="0"/>
              <a:t>Total latency</a:t>
            </a:r>
          </a:p>
          <a:p>
            <a:pPr algn="ctr"/>
            <a:r>
              <a:rPr lang="en-US" dirty="0" smtClean="0"/>
              <a:t>from service</a:t>
            </a:r>
            <a:br>
              <a:rPr lang="en-US" dirty="0" smtClean="0"/>
            </a:br>
            <a:r>
              <a:rPr lang="en-US" dirty="0" smtClean="0"/>
              <a:t>center</a:t>
            </a:r>
            <a:endParaRPr lang="en-US" dirty="0"/>
          </a:p>
        </p:txBody>
      </p:sp>
      <p:cxnSp>
        <p:nvCxnSpPr>
          <p:cNvPr id="21" name="Straight Connector 20"/>
          <p:cNvCxnSpPr/>
          <p:nvPr/>
        </p:nvCxnSpPr>
        <p:spPr>
          <a:xfrm>
            <a:off x="7934234" y="5341003"/>
            <a:ext cx="6221" cy="913786"/>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9639179" y="5341003"/>
            <a:ext cx="6221" cy="913786"/>
          </a:xfrm>
          <a:prstGeom prst="line">
            <a:avLst/>
          </a:prstGeom>
          <a:ln w="12700"/>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7373824" y="4650609"/>
            <a:ext cx="1120820" cy="369332"/>
          </a:xfrm>
          <a:prstGeom prst="rect">
            <a:avLst/>
          </a:prstGeom>
          <a:noFill/>
        </p:spPr>
        <p:txBody>
          <a:bodyPr wrap="none" rtlCol="0">
            <a:spAutoFit/>
          </a:bodyPr>
          <a:lstStyle/>
          <a:p>
            <a:r>
              <a:rPr lang="en-US" i="1" dirty="0" smtClean="0">
                <a:solidFill>
                  <a:schemeClr val="accent1"/>
                </a:solidFill>
              </a:rPr>
              <a:t>Per node</a:t>
            </a:r>
            <a:endParaRPr lang="en-US" i="1" dirty="0">
              <a:solidFill>
                <a:schemeClr val="accent1"/>
              </a:solidFill>
            </a:endParaRPr>
          </a:p>
        </p:txBody>
      </p:sp>
      <p:sp>
        <p:nvSpPr>
          <p:cNvPr id="22" name="Rectangle 21"/>
          <p:cNvSpPr/>
          <p:nvPr/>
        </p:nvSpPr>
        <p:spPr>
          <a:xfrm>
            <a:off x="4358709" y="4709211"/>
            <a:ext cx="7409949" cy="154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Tree>
    <p:extLst>
      <p:ext uri="{BB962C8B-B14F-4D97-AF65-F5344CB8AC3E}">
        <p14:creationId xmlns:p14="http://schemas.microsoft.com/office/powerpoint/2010/main" val="366370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3.7037E-6 L 0.10703 -0.40069 " pathEditMode="relative" rAng="0" ptsTypes="AA">
                                      <p:cBhvr>
                                        <p:cTn id="6" dur="2000" fill="hold"/>
                                        <p:tgtEl>
                                          <p:spTgt spid="39"/>
                                        </p:tgtEl>
                                        <p:attrNameLst>
                                          <p:attrName>ppt_x</p:attrName>
                                          <p:attrName>ppt_y</p:attrName>
                                        </p:attrNameLst>
                                      </p:cBhvr>
                                      <p:rCtr x="5352" y="-20046"/>
                                    </p:animMotion>
                                  </p:childTnLst>
                                </p:cTn>
                              </p:par>
                            </p:childTnLst>
                          </p:cTn>
                        </p:par>
                        <p:par>
                          <p:cTn id="7" fill="hold">
                            <p:stCondLst>
                              <p:cond delay="2000"/>
                            </p:stCondLst>
                            <p:childTnLst>
                              <p:par>
                                <p:cTn id="8" presetID="42" presetClass="path" presetSubtype="0" accel="50000" decel="50000" fill="hold" grpId="1" nodeType="afterEffect">
                                  <p:stCondLst>
                                    <p:cond delay="0"/>
                                  </p:stCondLst>
                                  <p:childTnLst>
                                    <p:animMotion origin="layout" path="M 0.10703 -0.40069 L 0.07071 -0.50486 " pathEditMode="relative" rAng="0" ptsTypes="AA">
                                      <p:cBhvr>
                                        <p:cTn id="9" dur="2000" fill="hold"/>
                                        <p:tgtEl>
                                          <p:spTgt spid="39"/>
                                        </p:tgtEl>
                                        <p:attrNameLst>
                                          <p:attrName>ppt_x</p:attrName>
                                          <p:attrName>ppt_y</p:attrName>
                                        </p:attrNameLst>
                                      </p:cBhvr>
                                      <p:rCtr x="-1823" y="-5208"/>
                                    </p:animMotion>
                                  </p:childTnLst>
                                </p:cTn>
                              </p:par>
                            </p:childTnLst>
                          </p:cTn>
                        </p:par>
                        <p:par>
                          <p:cTn id="10" fill="hold">
                            <p:stCondLst>
                              <p:cond delay="4000"/>
                            </p:stCondLst>
                            <p:childTnLst>
                              <p:par>
                                <p:cTn id="11" presetID="42" presetClass="path" presetSubtype="0" accel="50000" decel="50000" fill="hold" grpId="2" nodeType="afterEffect">
                                  <p:stCondLst>
                                    <p:cond delay="0"/>
                                  </p:stCondLst>
                                  <p:childTnLst>
                                    <p:animMotion origin="layout" path="M 0.07071 -0.50486 L 0.17422 -0.26296 " pathEditMode="relative" rAng="0" ptsTypes="AA">
                                      <p:cBhvr>
                                        <p:cTn id="12" dur="2000" fill="hold"/>
                                        <p:tgtEl>
                                          <p:spTgt spid="39"/>
                                        </p:tgtEl>
                                        <p:attrNameLst>
                                          <p:attrName>ppt_x</p:attrName>
                                          <p:attrName>ppt_y</p:attrName>
                                        </p:attrNameLst>
                                      </p:cBhvr>
                                      <p:rCtr x="5169" y="12083"/>
                                    </p:animMotion>
                                  </p:childTnLst>
                                </p:cTn>
                              </p:par>
                            </p:childTnLst>
                          </p:cTn>
                        </p:par>
                        <p:par>
                          <p:cTn id="13" fill="hold">
                            <p:stCondLst>
                              <p:cond delay="6000"/>
                            </p:stCondLst>
                            <p:childTnLst>
                              <p:par>
                                <p:cTn id="14" presetID="42" presetClass="path" presetSubtype="0" accel="50000" decel="50000" fill="hold" grpId="3" nodeType="afterEffect">
                                  <p:stCondLst>
                                    <p:cond delay="0"/>
                                  </p:stCondLst>
                                  <p:childTnLst>
                                    <p:animMotion origin="layout" path="M 0.17422 -0.26296 L 0.46862 -0.39722 " pathEditMode="relative" rAng="0" ptsTypes="AA">
                                      <p:cBhvr>
                                        <p:cTn id="15" dur="2000" fill="hold"/>
                                        <p:tgtEl>
                                          <p:spTgt spid="39"/>
                                        </p:tgtEl>
                                        <p:attrNameLst>
                                          <p:attrName>ppt_x</p:attrName>
                                          <p:attrName>ppt_y</p:attrName>
                                        </p:attrNameLst>
                                      </p:cBhvr>
                                      <p:rCtr x="14714" y="-6713"/>
                                    </p:animMotion>
                                  </p:childTnLst>
                                </p:cTn>
                              </p:par>
                            </p:childTnLst>
                          </p:cTn>
                        </p:par>
                        <p:par>
                          <p:cTn id="16" fill="hold">
                            <p:stCondLst>
                              <p:cond delay="8000"/>
                            </p:stCondLst>
                            <p:childTnLst>
                              <p:par>
                                <p:cTn id="17" presetID="42" presetClass="path" presetSubtype="0" accel="50000" decel="50000" fill="hold" grpId="4" nodeType="afterEffect">
                                  <p:stCondLst>
                                    <p:cond delay="0"/>
                                  </p:stCondLst>
                                  <p:childTnLst>
                                    <p:animMotion origin="layout" path="M 0.46862 -0.39722 L 0.73516 -0.25879 " pathEditMode="relative" rAng="0" ptsTypes="AA">
                                      <p:cBhvr>
                                        <p:cTn id="18" dur="2000" fill="hold"/>
                                        <p:tgtEl>
                                          <p:spTgt spid="39"/>
                                        </p:tgtEl>
                                        <p:attrNameLst>
                                          <p:attrName>ppt_x</p:attrName>
                                          <p:attrName>ppt_y</p:attrName>
                                        </p:attrNameLst>
                                      </p:cBhvr>
                                      <p:rCtr x="13320" y="6921"/>
                                    </p:animMotion>
                                  </p:childTnLst>
                                </p:cTn>
                              </p:par>
                            </p:childTnLst>
                          </p:cTn>
                        </p:par>
                        <p:par>
                          <p:cTn id="19" fill="hold">
                            <p:stCondLst>
                              <p:cond delay="10000"/>
                            </p:stCondLst>
                            <p:childTnLst>
                              <p:par>
                                <p:cTn id="20" presetID="42" presetClass="path" presetSubtype="0" accel="50000" decel="50000" fill="hold" grpId="5" nodeType="afterEffect">
                                  <p:stCondLst>
                                    <p:cond delay="0"/>
                                  </p:stCondLst>
                                  <p:childTnLst>
                                    <p:animMotion origin="layout" path="M 0.73516 -0.25879 L 0.54792 -0.33588 " pathEditMode="relative" rAng="0" ptsTypes="AA">
                                      <p:cBhvr>
                                        <p:cTn id="21" dur="2000" fill="hold"/>
                                        <p:tgtEl>
                                          <p:spTgt spid="39"/>
                                        </p:tgtEl>
                                        <p:attrNameLst>
                                          <p:attrName>ppt_x</p:attrName>
                                          <p:attrName>ppt_y</p:attrName>
                                        </p:attrNameLst>
                                      </p:cBhvr>
                                      <p:rCtr x="-9362" y="-3866"/>
                                    </p:animMotion>
                                  </p:childTnLst>
                                </p:cTn>
                              </p:par>
                            </p:childTnLst>
                          </p:cTn>
                        </p:par>
                        <p:par>
                          <p:cTn id="22" fill="hold">
                            <p:stCondLst>
                              <p:cond delay="12000"/>
                            </p:stCondLst>
                            <p:childTnLst>
                              <p:par>
                                <p:cTn id="23" presetID="42" presetClass="path" presetSubtype="0" accel="50000" decel="50000" fill="hold" grpId="6" nodeType="afterEffect">
                                  <p:stCondLst>
                                    <p:cond delay="0"/>
                                  </p:stCondLst>
                                  <p:childTnLst>
                                    <p:animMotion origin="layout" path="M 0.54792 -0.33588 L 0.31029 -0.25625 " pathEditMode="relative" rAng="0" ptsTypes="AA">
                                      <p:cBhvr>
                                        <p:cTn id="24" dur="2000" fill="hold"/>
                                        <p:tgtEl>
                                          <p:spTgt spid="39"/>
                                        </p:tgtEl>
                                        <p:attrNameLst>
                                          <p:attrName>ppt_x</p:attrName>
                                          <p:attrName>ppt_y</p:attrName>
                                        </p:attrNameLst>
                                      </p:cBhvr>
                                      <p:rCtr x="-11888" y="3981"/>
                                    </p:animMotion>
                                  </p:childTnLst>
                                </p:cTn>
                              </p:par>
                            </p:childTnLst>
                          </p:cTn>
                        </p:par>
                        <p:par>
                          <p:cTn id="25" fill="hold">
                            <p:stCondLst>
                              <p:cond delay="14000"/>
                            </p:stCondLst>
                            <p:childTnLst>
                              <p:par>
                                <p:cTn id="26" presetID="42" presetClass="path" presetSubtype="0" accel="50000" decel="50000" fill="hold" grpId="7" nodeType="afterEffect">
                                  <p:stCondLst>
                                    <p:cond delay="0"/>
                                  </p:stCondLst>
                                  <p:childTnLst>
                                    <p:animMotion origin="layout" path="M 0.31029 -0.25625 L 0.12214 -0.3331 " pathEditMode="relative" rAng="0" ptsTypes="AA">
                                      <p:cBhvr>
                                        <p:cTn id="27" dur="2000" fill="hold"/>
                                        <p:tgtEl>
                                          <p:spTgt spid="39"/>
                                        </p:tgtEl>
                                        <p:attrNameLst>
                                          <p:attrName>ppt_x</p:attrName>
                                          <p:attrName>ppt_y</p:attrName>
                                        </p:attrNameLst>
                                      </p:cBhvr>
                                      <p:rCtr x="-9414" y="-3843"/>
                                    </p:animMotion>
                                  </p:childTnLst>
                                </p:cTn>
                              </p:par>
                            </p:childTnLst>
                          </p:cTn>
                        </p:par>
                        <p:par>
                          <p:cTn id="28" fill="hold">
                            <p:stCondLst>
                              <p:cond delay="16000"/>
                            </p:stCondLst>
                            <p:childTnLst>
                              <p:par>
                                <p:cTn id="29" presetID="42" presetClass="path" presetSubtype="0" accel="50000" decel="50000" fill="hold" grpId="8" nodeType="afterEffect">
                                  <p:stCondLst>
                                    <p:cond delay="0"/>
                                  </p:stCondLst>
                                  <p:childTnLst>
                                    <p:animMotion origin="layout" path="M 0.12214 -0.3331 L -3.125E-6 -3.7037E-6 " pathEditMode="relative" rAng="0" ptsTypes="AA">
                                      <p:cBhvr>
                                        <p:cTn id="30" dur="2000" fill="hold"/>
                                        <p:tgtEl>
                                          <p:spTgt spid="39"/>
                                        </p:tgtEl>
                                        <p:attrNameLst>
                                          <p:attrName>ppt_x</p:attrName>
                                          <p:attrName>ppt_y</p:attrName>
                                        </p:attrNameLst>
                                      </p:cBhvr>
                                      <p:rCtr x="-6107" y="16644"/>
                                    </p:animMotion>
                                  </p:childTnLst>
                                </p:cTn>
                              </p:par>
                            </p:childTnLst>
                          </p:cTn>
                        </p:par>
                        <p:par>
                          <p:cTn id="31" fill="hold">
                            <p:stCondLst>
                              <p:cond delay="18000"/>
                            </p:stCondLst>
                            <p:childTnLst>
                              <p:par>
                                <p:cTn id="32" presetID="1" presetClass="entr" presetSubtype="0"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par>
                          <p:cTn id="34" fill="hold">
                            <p:stCondLst>
                              <p:cond delay="18000"/>
                            </p:stCondLst>
                            <p:childTnLst>
                              <p:par>
                                <p:cTn id="35" presetID="42" presetClass="path" presetSubtype="0" accel="50000" decel="50000" fill="hold" grpId="1" nodeType="afterEffect">
                                  <p:stCondLst>
                                    <p:cond delay="0"/>
                                  </p:stCondLst>
                                  <p:childTnLst>
                                    <p:animMotion origin="layout" path="M 2.91667E-6 -1.48148E-6 L -0.07019 0.0463 " pathEditMode="relative" rAng="0" ptsTypes="AA">
                                      <p:cBhvr>
                                        <p:cTn id="36" dur="2000" fill="hold"/>
                                        <p:tgtEl>
                                          <p:spTgt spid="55"/>
                                        </p:tgtEl>
                                        <p:attrNameLst>
                                          <p:attrName>ppt_x</p:attrName>
                                          <p:attrName>ppt_y</p:attrName>
                                        </p:attrNameLst>
                                      </p:cBhvr>
                                      <p:rCtr x="-3516" y="2315"/>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9" nodeType="clickEffect">
                                  <p:stCondLst>
                                    <p:cond delay="0"/>
                                  </p:stCondLst>
                                  <p:childTnLst>
                                    <p:set>
                                      <p:cBhvr>
                                        <p:cTn id="40" dur="1" fill="hold">
                                          <p:stCondLst>
                                            <p:cond delay="0"/>
                                          </p:stCondLst>
                                        </p:cTn>
                                        <p:tgtEl>
                                          <p:spTgt spid="39"/>
                                        </p:tgtEl>
                                        <p:attrNameLst>
                                          <p:attrName>style.visibility</p:attrName>
                                        </p:attrNameLst>
                                      </p:cBhvr>
                                      <p:to>
                                        <p:strVal val="hidden"/>
                                      </p:to>
                                    </p:set>
                                  </p:childTnLst>
                                </p:cTn>
                              </p:par>
                            </p:childTnLst>
                          </p:cTn>
                        </p:par>
                        <p:par>
                          <p:cTn id="41" fill="hold">
                            <p:stCondLst>
                              <p:cond delay="0"/>
                            </p:stCondLst>
                            <p:childTnLst>
                              <p:par>
                                <p:cTn id="42" presetID="42" presetClass="path" presetSubtype="0" accel="50000" decel="50000" fill="hold" grpId="2" nodeType="afterEffect">
                                  <p:stCondLst>
                                    <p:cond delay="0"/>
                                  </p:stCondLst>
                                  <p:childTnLst>
                                    <p:animMotion origin="layout" path="M -0.07019 0.0463 L -0.12123 0.32847 " pathEditMode="relative" rAng="0" ptsTypes="AA">
                                      <p:cBhvr>
                                        <p:cTn id="43" dur="2000" fill="hold"/>
                                        <p:tgtEl>
                                          <p:spTgt spid="55"/>
                                        </p:tgtEl>
                                        <p:attrNameLst>
                                          <p:attrName>ppt_x</p:attrName>
                                          <p:attrName>ppt_y</p:attrName>
                                        </p:attrNameLst>
                                      </p:cBhvr>
                                      <p:rCtr x="-2552" y="140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39" grpId="3" animBg="1"/>
      <p:bldP spid="39" grpId="4" animBg="1"/>
      <p:bldP spid="39" grpId="5" animBg="1"/>
      <p:bldP spid="39" grpId="6" animBg="1"/>
      <p:bldP spid="39" grpId="7" animBg="1"/>
      <p:bldP spid="39" grpId="8" animBg="1"/>
      <p:bldP spid="39" grpId="9" animBg="1"/>
      <p:bldP spid="55" grpId="0" animBg="1"/>
      <p:bldP spid="55" grpId="1" animBg="1"/>
      <p:bldP spid="55" grpId="2" animBg="1"/>
    </p:bldLst>
  </p:timing>
</p:sld>
</file>

<file path=ppt/theme/theme1.xml><?xml version="1.0" encoding="utf-8"?>
<a:theme xmlns:a="http://schemas.openxmlformats.org/drawingml/2006/main" name="NetApp 2015 Insight">
  <a:themeElements>
    <a:clrScheme name="NetApp">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0067C5"/>
      </a:hlink>
      <a:folHlink>
        <a:srgbClr val="9EA2A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NetApp">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0067C5"/>
    </a:hlink>
    <a:folHlink>
      <a:srgbClr val="9EA2A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24ADB643B02748AD712FD7799DC21E" ma:contentTypeVersion="1" ma:contentTypeDescription="Create a new document." ma:contentTypeScope="" ma:versionID="c4d2027de48e4a8b7800e97c799a5836">
  <xsd:schema xmlns:xsd="http://www.w3.org/2001/XMLSchema" xmlns:xs="http://www.w3.org/2001/XMLSchema" xmlns:p="http://schemas.microsoft.com/office/2006/metadata/properties" xmlns:ns2="http://schemas.microsoft.com/sharepoint/v4" targetNamespace="http://schemas.microsoft.com/office/2006/metadata/properties" ma:root="true" ma:fieldsID="c79c8594d4fa4c9fd200c91a62336472"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56CED6-97C2-481C-BF99-83736E157650}"/>
</file>

<file path=customXml/itemProps2.xml><?xml version="1.0" encoding="utf-8"?>
<ds:datastoreItem xmlns:ds="http://schemas.openxmlformats.org/officeDocument/2006/customXml" ds:itemID="{75494506-7EBA-4AE3-A5D1-035FE3632824}"/>
</file>

<file path=customXml/itemProps3.xml><?xml version="1.0" encoding="utf-8"?>
<ds:datastoreItem xmlns:ds="http://schemas.openxmlformats.org/officeDocument/2006/customXml" ds:itemID="{29F994E4-6D64-469A-9A3B-845B42C3D714}"/>
</file>

<file path=docProps/app.xml><?xml version="1.0" encoding="utf-8"?>
<Properties xmlns="http://schemas.openxmlformats.org/officeDocument/2006/extended-properties" xmlns:vt="http://schemas.openxmlformats.org/officeDocument/2006/docPropsVTypes">
  <TotalTime>13659</TotalTime>
  <Words>4732</Words>
  <Application>Microsoft Macintosh PowerPoint</Application>
  <PresentationFormat>Custom</PresentationFormat>
  <Paragraphs>783</Paragraphs>
  <Slides>48</Slides>
  <Notes>29</Notes>
  <HiddenSlides>14</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NetApp 2015 Insight</vt:lpstr>
      <vt:lpstr>Thomson Reuter Performance Classes</vt:lpstr>
      <vt:lpstr>Advanced Performance Troubleshooting</vt:lpstr>
      <vt:lpstr>Agenda</vt:lpstr>
      <vt:lpstr>Setting the Stage</vt:lpstr>
      <vt:lpstr>Setting the Stage</vt:lpstr>
      <vt:lpstr>cDOT QoS Counters</vt:lpstr>
      <vt:lpstr>Track My Package</vt:lpstr>
      <vt:lpstr>Track My IO</vt:lpstr>
      <vt:lpstr>Track my IO</vt:lpstr>
      <vt:lpstr>Why Is This Important?</vt:lpstr>
      <vt:lpstr>WAFL Processing Fundamentals</vt:lpstr>
      <vt:lpstr>WAFL Processing Architecture</vt:lpstr>
      <vt:lpstr>Suspend / Restart Model</vt:lpstr>
      <vt:lpstr>WAFL Processing Architecture</vt:lpstr>
      <vt:lpstr>WAFL Processing Architecture</vt:lpstr>
      <vt:lpstr>WAFL Processing Architecture</vt:lpstr>
      <vt:lpstr>WAFL Processing Architecture</vt:lpstr>
      <vt:lpstr>WAFL Processing Architecture</vt:lpstr>
      <vt:lpstr>Why Is This Important?</vt:lpstr>
      <vt:lpstr>Read Fast Path to Storage Optimizations–8.3 and 8.3.1</vt:lpstr>
      <vt:lpstr>WAFL Parallelization With Waffinity</vt:lpstr>
      <vt:lpstr>Data ONTAP and Multiple Cores</vt:lpstr>
      <vt:lpstr>WAFL Parallelization With Affinities, aka Waffinity</vt:lpstr>
      <vt:lpstr>Waffinity hierarchy</vt:lpstr>
      <vt:lpstr>Waffinity hierarchy affinity details</vt:lpstr>
      <vt:lpstr>Waffinity hierarchy affinity details</vt:lpstr>
      <vt:lpstr>Why Is This Important?</vt:lpstr>
      <vt:lpstr>Analyzing for a Performance Bottleneck</vt:lpstr>
      <vt:lpstr>Using QoS Counters</vt:lpstr>
      <vt:lpstr>Using QoS Counters</vt:lpstr>
      <vt:lpstr>Using QoS Counters</vt:lpstr>
      <vt:lpstr>QoS Summary</vt:lpstr>
      <vt:lpstr>WAFL Troubleshooting</vt:lpstr>
      <vt:lpstr>Customer Complains About Sluggish FAS6290 System</vt:lpstr>
      <vt:lpstr>Using wafl_susp -w</vt:lpstr>
      <vt:lpstr>Using wafl_susp -w</vt:lpstr>
      <vt:lpstr>Using wafl_susp -w</vt:lpstr>
      <vt:lpstr>Using waffinity_stats</vt:lpstr>
      <vt:lpstr>Using waffinity_stats</vt:lpstr>
      <vt:lpstr>Using waffinity_stats</vt:lpstr>
      <vt:lpstr>Using waffinity_stats</vt:lpstr>
      <vt:lpstr>Using waffinity_stats</vt:lpstr>
      <vt:lpstr>WAFL Analysis Summary</vt:lpstr>
      <vt:lpstr>PowerPoint Presentation</vt:lpstr>
      <vt:lpstr>Related Sessions and Resources</vt:lpstr>
      <vt:lpstr>PowerPoint Presentation</vt:lpstr>
      <vt:lpstr>Stay Connected</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Kirk Travel</dc:creator>
  <cp:keywords/>
  <dc:description/>
  <cp:lastModifiedBy>Tony Gaddis</cp:lastModifiedBy>
  <cp:revision>384</cp:revision>
  <cp:lastPrinted>2015-06-30T23:14:01Z</cp:lastPrinted>
  <dcterms:created xsi:type="dcterms:W3CDTF">2015-06-26T19:51:28Z</dcterms:created>
  <dcterms:modified xsi:type="dcterms:W3CDTF">2016-07-07T19:23:32Z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0x010100CF24ADB643B02748AD712FD7799DC21E</vt:lpwstr>
  </property>
</Properties>
</file>