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1" r:id="rId5"/>
  </p:sldMasterIdLst>
  <p:notesMasterIdLst>
    <p:notesMasterId r:id="rId22"/>
  </p:notesMasterIdLst>
  <p:sldIdLst>
    <p:sldId id="257" r:id="rId6"/>
    <p:sldId id="260" r:id="rId7"/>
    <p:sldId id="265" r:id="rId8"/>
    <p:sldId id="261" r:id="rId9"/>
    <p:sldId id="262" r:id="rId10"/>
    <p:sldId id="272" r:id="rId11"/>
    <p:sldId id="263" r:id="rId12"/>
    <p:sldId id="270" r:id="rId13"/>
    <p:sldId id="264" r:id="rId14"/>
    <p:sldId id="266" r:id="rId15"/>
    <p:sldId id="267" r:id="rId16"/>
    <p:sldId id="268" r:id="rId17"/>
    <p:sldId id="271" r:id="rId18"/>
    <p:sldId id="273" r:id="rId19"/>
    <p:sldId id="269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E92E16-7C8A-4B1D-9246-05CA16308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5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BD18F-8A2F-424A-BD42-4D30C9962CC1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4225925"/>
            <a:ext cx="6281737" cy="4446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5E8BC-9FB5-4701-93CC-C79EE4B596B7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30238"/>
            <a:ext cx="4572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4225925"/>
            <a:ext cx="6281737" cy="4446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92E16-7C8A-4B1D-9246-05CA16308C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9" name="Picture 5" descr="RTR1KWE8_cropp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39725" y="371475"/>
            <a:ext cx="84518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tr_hrz_rgb_p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C809FF-A12A-4B57-953B-702ADD6A0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E737A9-9786-4E18-A905-11C1657CE4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c_DividerBG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3556" name="Picture 4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6EB147-5915-46E1-A4B7-45D8BC78A1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B8B84E-E186-45EE-BB6F-76AA071259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311EA5-10CC-4177-91E7-048A4C8D11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1194FB-CF96-4489-A3F4-86B21B9B29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9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31C89F-D2CB-41E5-A675-EF0A700FCB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0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C12903-116C-4ACD-95C0-7D2821A6FF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8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C188F4-65A3-488B-9A45-1DB3009774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C197BD-493A-487A-87E6-551B6B940A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1F6AA-2E36-4625-B28F-24D7F4E773D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4668EF-FB6C-4D7B-A803-E9F3AB6F63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17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C72361-28F0-4565-941D-EB45364E8C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969055-7579-433E-83C9-3FCC359AB9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2684C2-48B8-4F31-8E83-4B96AD3BE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70F31E-9F2D-4449-BDE7-96292861C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979077-433B-4463-945E-F30A327A5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33F679-496B-44C0-B3BE-621DA3BAC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70379-BAA4-4F1F-8695-B4D8B2CF0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4EBD39-AF2F-47F5-875B-41E0F28899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endParaRPr lang="en-US" sz="2400"/>
          </a:p>
        </p:txBody>
      </p:sp>
      <p:pic>
        <p:nvPicPr>
          <p:cNvPr id="15363" name="Picture 3" descr="TR_SlideLogo_BW6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A2EDEA0E-DB99-46DF-8D68-414F6510AF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5368" name="Picture 8" descr="slideMaster_Logo6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2253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53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22533" name="Picture 5" descr="hc_DividerBG_blu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c_Divider_Trans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86A77DA-5558-4395-B34C-17C49B5026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fontAlgn="base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314450" indent="-228600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 8040 </a:t>
            </a:r>
            <a:r>
              <a:rPr lang="en-US" dirty="0" err="1" smtClean="0"/>
              <a:t>cDOT</a:t>
            </a:r>
            <a:r>
              <a:rPr lang="en-US" dirty="0" smtClean="0"/>
              <a:t> Shared Architecture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54525"/>
            <a:ext cx="8382000" cy="1279525"/>
          </a:xfrm>
        </p:spPr>
        <p:txBody>
          <a:bodyPr/>
          <a:lstStyle/>
          <a:p>
            <a:r>
              <a:rPr lang="en-US" dirty="0" smtClean="0"/>
              <a:t>Storage Design and Engineering</a:t>
            </a:r>
            <a:br>
              <a:rPr lang="en-US" dirty="0" smtClean="0"/>
            </a:br>
            <a:r>
              <a:rPr lang="en-US" dirty="0" smtClean="0"/>
              <a:t>An Introduction to Shared </a:t>
            </a:r>
            <a:r>
              <a:rPr lang="en-US" dirty="0" err="1" smtClean="0"/>
              <a:t>cDOT</a:t>
            </a:r>
            <a:r>
              <a:rPr lang="en-US" dirty="0" smtClean="0"/>
              <a:t> Architecture at TR</a:t>
            </a:r>
            <a:endParaRPr lang="en-US" dirty="0"/>
          </a:p>
          <a:p>
            <a:pPr>
              <a:spcBef>
                <a:spcPct val="60000"/>
              </a:spcBef>
            </a:pPr>
            <a:r>
              <a:rPr lang="en-US" dirty="0" smtClean="0"/>
              <a:t>David Ellis</a:t>
            </a:r>
            <a:endParaRPr lang="en-US" dirty="0"/>
          </a:p>
          <a:p>
            <a:r>
              <a:rPr lang="en-US" dirty="0" smtClean="0"/>
              <a:t>12/3/14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Connectivity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77544"/>
              </p:ext>
            </p:extLst>
          </p:nvPr>
        </p:nvGraphicFramePr>
        <p:xfrm>
          <a:off x="1447800" y="1676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Port 10 </a:t>
                      </a:r>
                      <a:r>
                        <a:rPr lang="en-US" dirty="0" err="1" smtClean="0"/>
                        <a:t>Gbe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E0A,E0C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 1 </a:t>
                      </a:r>
                      <a:r>
                        <a:rPr lang="en-US" dirty="0" err="1" smtClean="0"/>
                        <a:t>Gbe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10Gbe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E0B,E0D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Mgmt 1 </a:t>
                      </a:r>
                      <a:r>
                        <a:rPr lang="en-US" dirty="0" err="1" smtClean="0"/>
                        <a:t>Gbe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E0i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47800" y="36576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Ports should not be confused with </a:t>
            </a:r>
            <a:r>
              <a:rPr lang="en-US" dirty="0" err="1" smtClean="0"/>
              <a:t>intercluster</a:t>
            </a:r>
            <a:r>
              <a:rPr lang="en-US" dirty="0" smtClean="0"/>
              <a:t> ports. Cluster ports are used for </a:t>
            </a:r>
            <a:r>
              <a:rPr lang="en-US" dirty="0" err="1" smtClean="0"/>
              <a:t>intracluster</a:t>
            </a:r>
            <a:r>
              <a:rPr lang="en-US" dirty="0" smtClean="0"/>
              <a:t> traffic where as </a:t>
            </a:r>
            <a:r>
              <a:rPr lang="en-US" dirty="0" err="1" smtClean="0"/>
              <a:t>Intercluster</a:t>
            </a:r>
            <a:r>
              <a:rPr lang="en-US" dirty="0" smtClean="0"/>
              <a:t> ports, which maybe data ports, are used for communications between clusters, </a:t>
            </a:r>
            <a:r>
              <a:rPr lang="en-US" dirty="0" err="1" smtClean="0"/>
              <a:t>i.e</a:t>
            </a:r>
            <a:r>
              <a:rPr lang="en-US" dirty="0" smtClean="0"/>
              <a:t> snap mirror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Interfaces – LIF’s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Possible LIFS on a cluster</a:t>
            </a:r>
          </a:p>
          <a:p>
            <a:pPr lvl="2"/>
            <a:r>
              <a:rPr lang="en-US" dirty="0" smtClean="0"/>
              <a:t>Node-Mgmt LIF- provides dedicated IP address for managing a particular node, gets created at the time of creating or joining a cluster.</a:t>
            </a:r>
          </a:p>
          <a:p>
            <a:pPr lvl="2"/>
            <a:r>
              <a:rPr lang="en-US" dirty="0" smtClean="0"/>
              <a:t>Cluster-Mgmt LIF- provides access to the cluster with management capabilities, can only exist on one node at a time but capable of being failed over between nodes.</a:t>
            </a:r>
          </a:p>
          <a:p>
            <a:pPr lvl="2"/>
            <a:r>
              <a:rPr lang="en-US" dirty="0" smtClean="0"/>
              <a:t>Data LIF- Associated with a </a:t>
            </a:r>
            <a:r>
              <a:rPr lang="en-US" dirty="0" err="1" smtClean="0"/>
              <a:t>vsever</a:t>
            </a:r>
            <a:r>
              <a:rPr lang="en-US" dirty="0" smtClean="0"/>
              <a:t> and is used for communicating with clients. Data LIFs can only exist on data ports.</a:t>
            </a:r>
          </a:p>
          <a:p>
            <a:pPr lvl="2"/>
            <a:r>
              <a:rPr lang="en-US" dirty="0" err="1" smtClean="0"/>
              <a:t>Intercluster</a:t>
            </a:r>
            <a:r>
              <a:rPr lang="en-US" dirty="0" smtClean="0"/>
              <a:t> LIF- Utilized for cross-cluster communication, handling backup and replication. Can be configured on either data or </a:t>
            </a:r>
            <a:r>
              <a:rPr lang="en-US" dirty="0" err="1" smtClean="0"/>
              <a:t>intercluster</a:t>
            </a:r>
            <a:r>
              <a:rPr lang="en-US" dirty="0" smtClean="0"/>
              <a:t> ports.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Considerations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50378"/>
              </p:ext>
            </p:extLst>
          </p:nvPr>
        </p:nvGraphicFramePr>
        <p:xfrm>
          <a:off x="898525" y="1528763"/>
          <a:ext cx="7388224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56"/>
                <a:gridCol w="1847056"/>
                <a:gridCol w="1847056"/>
                <a:gridCol w="18470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8040 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8040 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8040 BKP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</a:t>
                      </a:r>
                      <a:r>
                        <a:rPr lang="en-US" sz="1200" dirty="0" err="1" smtClean="0"/>
                        <a:t>Aggr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324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324 TB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324TB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</a:t>
                      </a:r>
                      <a:r>
                        <a:rPr lang="en-US" sz="1200" dirty="0" err="1" smtClean="0"/>
                        <a:t>Vol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 TB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 TB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100TB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Raid Group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SSD Drives</a:t>
                      </a:r>
                      <a:r>
                        <a:rPr lang="en-US" sz="1200" baseline="0" dirty="0" smtClean="0"/>
                        <a:t> in own RAID-DP RG of </a:t>
                      </a:r>
                      <a:r>
                        <a:rPr lang="en-US" sz="1200" baseline="0" dirty="0" err="1" smtClean="0"/>
                        <a:t>flashpool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aggregrate</a:t>
                      </a:r>
                      <a:r>
                        <a:rPr lang="en-US" sz="1200" baseline="0" dirty="0" smtClean="0"/>
                        <a:t>.</a:t>
                      </a:r>
                    </a:p>
                    <a:p>
                      <a:r>
                        <a:rPr lang="en-US" sz="1200" baseline="0" dirty="0" smtClean="0"/>
                        <a:t>19 SAS Drives per RG in </a:t>
                      </a:r>
                      <a:r>
                        <a:rPr lang="en-US" sz="1200" baseline="0" dirty="0" err="1" smtClean="0"/>
                        <a:t>Flashpool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Aggregrate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r>
                        <a:rPr lang="en-US" sz="1200" baseline="0" dirty="0" smtClean="0"/>
                        <a:t> SATA drives per raid group in the data </a:t>
                      </a:r>
                      <a:r>
                        <a:rPr lang="en-US" sz="1200" baseline="0" dirty="0" err="1" smtClean="0"/>
                        <a:t>aggregrate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</a:t>
                      </a:r>
                      <a:r>
                        <a:rPr lang="en-US" sz="1200" dirty="0" err="1" smtClean="0"/>
                        <a:t>Sata</a:t>
                      </a:r>
                      <a:r>
                        <a:rPr lang="en-US" sz="1200" dirty="0" smtClean="0"/>
                        <a:t> Drives Per Raid Group</a:t>
                      </a:r>
                      <a:r>
                        <a:rPr lang="en-US" sz="1200" baseline="0" dirty="0" smtClean="0"/>
                        <a:t> in the data </a:t>
                      </a:r>
                      <a:r>
                        <a:rPr lang="en-US" sz="1200" baseline="0" dirty="0" err="1" smtClean="0"/>
                        <a:t>aggr</a:t>
                      </a:r>
                      <a:endParaRPr lang="en-US" sz="1200" baseline="0" dirty="0" smtClean="0"/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*2 Data </a:t>
                      </a:r>
                      <a:r>
                        <a:rPr lang="en-US" sz="1200" baseline="0" dirty="0" err="1" smtClean="0"/>
                        <a:t>Aggrs</a:t>
                      </a:r>
                      <a:r>
                        <a:rPr lang="en-US" sz="1200" baseline="0" dirty="0" smtClean="0"/>
                        <a:t>/Node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</a:t>
                      </a:r>
                      <a:r>
                        <a:rPr lang="en-US" sz="1200" dirty="0" err="1" smtClean="0"/>
                        <a:t>Config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Root </a:t>
                      </a:r>
                      <a:r>
                        <a:rPr lang="en-US" sz="1200" dirty="0" err="1" smtClean="0"/>
                        <a:t>Aggr</a:t>
                      </a:r>
                      <a:r>
                        <a:rPr lang="en-US" sz="1200" dirty="0" smtClean="0"/>
                        <a:t> 3 SAS drives per controller.</a:t>
                      </a:r>
                    </a:p>
                    <a:p>
                      <a:r>
                        <a:rPr lang="en-US" sz="1200" dirty="0" smtClean="0"/>
                        <a:t>1 data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aggr</a:t>
                      </a:r>
                      <a:r>
                        <a:rPr lang="en-US" sz="1200" baseline="0" dirty="0" smtClean="0"/>
                        <a:t> of 1 </a:t>
                      </a:r>
                      <a:r>
                        <a:rPr lang="en-US" sz="1200" baseline="0" dirty="0" err="1" smtClean="0"/>
                        <a:t>ssd</a:t>
                      </a:r>
                      <a:r>
                        <a:rPr lang="en-US" sz="1200" baseline="0" dirty="0" smtClean="0"/>
                        <a:t> raid group and 3 </a:t>
                      </a:r>
                      <a:r>
                        <a:rPr lang="en-US" sz="1200" baseline="0" dirty="0" err="1" smtClean="0"/>
                        <a:t>sas</a:t>
                      </a:r>
                      <a:r>
                        <a:rPr lang="en-US" sz="1200" baseline="0" dirty="0" smtClean="0"/>
                        <a:t> raid group per controller.</a:t>
                      </a:r>
                    </a:p>
                    <a:p>
                      <a:r>
                        <a:rPr lang="en-US" sz="1200" baseline="0" dirty="0" smtClean="0"/>
                        <a:t>23 TB usable/Controller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Root </a:t>
                      </a:r>
                      <a:r>
                        <a:rPr lang="en-US" sz="1200" dirty="0" err="1" smtClean="0"/>
                        <a:t>Aggr</a:t>
                      </a:r>
                      <a:r>
                        <a:rPr lang="en-US" sz="1200" baseline="0" dirty="0" smtClean="0"/>
                        <a:t> with 3 SATA Drives</a:t>
                      </a:r>
                    </a:p>
                    <a:p>
                      <a:r>
                        <a:rPr lang="en-US" sz="1200" baseline="0" dirty="0" smtClean="0"/>
                        <a:t>1 Data </a:t>
                      </a:r>
                      <a:r>
                        <a:rPr lang="en-US" sz="1200" baseline="0" dirty="0" err="1" smtClean="0"/>
                        <a:t>Aggr</a:t>
                      </a:r>
                      <a:r>
                        <a:rPr lang="en-US" sz="1200" baseline="0" dirty="0" smtClean="0"/>
                        <a:t> of 3 raid groups per controller 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52 TB usable/controller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Root </a:t>
                      </a:r>
                      <a:r>
                        <a:rPr lang="en-US" sz="1200" baseline="0" dirty="0" err="1" smtClean="0"/>
                        <a:t>Aggr</a:t>
                      </a:r>
                      <a:r>
                        <a:rPr lang="en-US" sz="1200" baseline="0" dirty="0" smtClean="0"/>
                        <a:t>  with 3 </a:t>
                      </a:r>
                      <a:r>
                        <a:rPr lang="en-US" sz="1200" baseline="0" dirty="0" err="1" smtClean="0"/>
                        <a:t>Sata</a:t>
                      </a:r>
                      <a:r>
                        <a:rPr lang="en-US" sz="1200" baseline="0" dirty="0" smtClean="0"/>
                        <a:t> Drives</a:t>
                      </a:r>
                    </a:p>
                    <a:p>
                      <a:r>
                        <a:rPr lang="en-US" sz="1200" baseline="0" dirty="0" smtClean="0"/>
                        <a:t>1 Data </a:t>
                      </a:r>
                      <a:r>
                        <a:rPr lang="en-US" sz="1200" baseline="0" dirty="0" err="1" smtClean="0"/>
                        <a:t>Aggr</a:t>
                      </a:r>
                      <a:r>
                        <a:rPr lang="en-US" sz="1200" baseline="0" dirty="0" smtClean="0"/>
                        <a:t> of 2 raid groups\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dirty="0" smtClean="0"/>
                        <a:t>91 TB usable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Final </a:t>
                      </a:r>
                      <a:r>
                        <a:rPr lang="en-US" sz="1200" dirty="0" err="1" smtClean="0"/>
                        <a:t>Config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Root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Aggr</a:t>
                      </a:r>
                      <a:r>
                        <a:rPr lang="en-US" sz="1200" baseline="0" dirty="0" smtClean="0"/>
                        <a:t> 3 SAS drives per controller.</a:t>
                      </a:r>
                    </a:p>
                    <a:p>
                      <a:r>
                        <a:rPr lang="en-US" sz="1200" baseline="0" dirty="0" smtClean="0"/>
                        <a:t>1 data </a:t>
                      </a:r>
                      <a:r>
                        <a:rPr lang="en-US" sz="1200" baseline="0" dirty="0" err="1" smtClean="0"/>
                        <a:t>aggregrate</a:t>
                      </a:r>
                      <a:r>
                        <a:rPr lang="en-US" sz="1200" baseline="0" dirty="0" smtClean="0"/>
                        <a:t> of 1 SSD raid group and 7 SAS raid groups per controller.</a:t>
                      </a:r>
                    </a:p>
                    <a:p>
                      <a:r>
                        <a:rPr lang="en-US" sz="1200" baseline="0" dirty="0" smtClean="0"/>
                        <a:t>56TB usable/Controller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Root </a:t>
                      </a:r>
                      <a:r>
                        <a:rPr lang="en-US" sz="1200" dirty="0" err="1" smtClean="0"/>
                        <a:t>Aggr</a:t>
                      </a:r>
                      <a:r>
                        <a:rPr lang="en-US" sz="1200" dirty="0" smtClean="0"/>
                        <a:t> with 3 SATA Drives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Data </a:t>
                      </a:r>
                      <a:r>
                        <a:rPr lang="en-US" sz="1200" baseline="0" dirty="0" err="1" smtClean="0"/>
                        <a:t>Aggr</a:t>
                      </a:r>
                      <a:r>
                        <a:rPr lang="en-US" sz="1200" baseline="0" dirty="0" smtClean="0"/>
                        <a:t> of 4.5 Raid groups per controller</a:t>
                      </a:r>
                    </a:p>
                    <a:p>
                      <a:endParaRPr lang="en-US" sz="1200" baseline="0" dirty="0" smtClean="0"/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78TB Usable\Controller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Root </a:t>
                      </a:r>
                      <a:r>
                        <a:rPr lang="en-US" sz="1200" dirty="0" err="1" smtClean="0"/>
                        <a:t>Aggr</a:t>
                      </a:r>
                      <a:r>
                        <a:rPr lang="en-US" sz="1200" dirty="0" smtClean="0"/>
                        <a:t> with 3 </a:t>
                      </a:r>
                      <a:r>
                        <a:rPr lang="en-US" sz="1200" dirty="0" err="1" smtClean="0"/>
                        <a:t>Sata</a:t>
                      </a:r>
                      <a:r>
                        <a:rPr lang="en-US" sz="1200" dirty="0" smtClean="0"/>
                        <a:t> Drives</a:t>
                      </a:r>
                    </a:p>
                    <a:p>
                      <a:r>
                        <a:rPr lang="en-US" sz="1200" dirty="0" smtClean="0"/>
                        <a:t>1 Data </a:t>
                      </a:r>
                      <a:r>
                        <a:rPr lang="en-US" sz="1200" dirty="0" err="1" smtClean="0"/>
                        <a:t>Aggr</a:t>
                      </a:r>
                      <a:r>
                        <a:rPr lang="en-US" sz="1200" baseline="0" dirty="0" smtClean="0"/>
                        <a:t> of 5.5 Raid groups</a:t>
                      </a:r>
                    </a:p>
                    <a:p>
                      <a:r>
                        <a:rPr lang="en-US" sz="1200" baseline="0" dirty="0" smtClean="0"/>
                        <a:t>1 Data </a:t>
                      </a:r>
                      <a:r>
                        <a:rPr lang="en-US" sz="1200" baseline="0" dirty="0" err="1" smtClean="0"/>
                        <a:t>Aggr</a:t>
                      </a:r>
                      <a:r>
                        <a:rPr lang="en-US" sz="1200" baseline="0" dirty="0" smtClean="0"/>
                        <a:t> of  6 Raid Groups</a:t>
                      </a:r>
                    </a:p>
                    <a:p>
                      <a:r>
                        <a:rPr lang="en-US" sz="1200" baseline="0" dirty="0" smtClean="0"/>
                        <a:t>532TB Useable\Controller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7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cDOT</a:t>
            </a:r>
            <a:r>
              <a:rPr lang="en-US" dirty="0" smtClean="0"/>
              <a:t> naming conventions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Cluster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DataCenter</a:t>
            </a:r>
            <a:r>
              <a:rPr lang="en-US" sz="1400" dirty="0"/>
              <a:t>= 2 characters&gt;&lt;CIS or CPS= 3 </a:t>
            </a:r>
            <a:r>
              <a:rPr lang="en-US" sz="1400" dirty="0" err="1"/>
              <a:t>charaters</a:t>
            </a:r>
            <a:r>
              <a:rPr lang="en-US" sz="1400" dirty="0"/>
              <a:t>&gt;&lt;BK=Backup, DD=Dedicated, SH=Shared AA=Archive&gt;&lt;2 digits for number&gt;&lt;1 character = site&gt;</a:t>
            </a:r>
          </a:p>
          <a:p>
            <a:pPr lvl="1"/>
            <a:r>
              <a:rPr lang="en-US" sz="1400" dirty="0"/>
              <a:t>EG-CPS-CLSH-E01</a:t>
            </a:r>
            <a:endParaRPr lang="en-US" sz="1400" dirty="0" smtClean="0"/>
          </a:p>
          <a:p>
            <a:r>
              <a:rPr lang="en-US" sz="1400" dirty="0" smtClean="0"/>
              <a:t>Node</a:t>
            </a:r>
          </a:p>
          <a:p>
            <a:pPr lvl="1"/>
            <a:r>
              <a:rPr lang="en-US" sz="1400" dirty="0" smtClean="0"/>
              <a:t>&lt;cluster-name&gt;-NXX</a:t>
            </a:r>
          </a:p>
          <a:p>
            <a:pPr lvl="1"/>
            <a:r>
              <a:rPr lang="en-US" sz="1400" dirty="0" smtClean="0"/>
              <a:t>EG-CPS-CLSH-E01-N01</a:t>
            </a:r>
          </a:p>
          <a:p>
            <a:r>
              <a:rPr lang="en-US" sz="1400" dirty="0" smtClean="0"/>
              <a:t>VSM</a:t>
            </a:r>
          </a:p>
          <a:p>
            <a:pPr lvl="1"/>
            <a:r>
              <a:rPr lang="en-US" sz="1400" dirty="0"/>
              <a:t>&lt;GRP&gt;&lt;TECH&gt;-&lt;</a:t>
            </a:r>
            <a:r>
              <a:rPr lang="en-US" sz="1400" dirty="0" err="1" smtClean="0"/>
              <a:t>SiteID</a:t>
            </a:r>
            <a:r>
              <a:rPr lang="en-US" sz="1400" dirty="0" smtClean="0"/>
              <a:t>&gt;XXXX</a:t>
            </a:r>
          </a:p>
          <a:p>
            <a:pPr lvl="1"/>
            <a:r>
              <a:rPr lang="en-US" sz="1400" dirty="0"/>
              <a:t>CPSPROD-F0129 </a:t>
            </a:r>
            <a:endParaRPr lang="en-US" sz="1400" dirty="0" smtClean="0"/>
          </a:p>
          <a:p>
            <a:r>
              <a:rPr lang="en-US" sz="1400" dirty="0" smtClean="0"/>
              <a:t>LIF</a:t>
            </a:r>
          </a:p>
          <a:p>
            <a:pPr lvl="1"/>
            <a:r>
              <a:rPr lang="en-US" sz="1400" dirty="0" smtClean="0"/>
              <a:t>Data LIF</a:t>
            </a:r>
          </a:p>
          <a:p>
            <a:pPr lvl="2"/>
            <a:r>
              <a:rPr lang="en-US" sz="1400" dirty="0" smtClean="0"/>
              <a:t>&lt;VSM&gt;-LIF</a:t>
            </a:r>
          </a:p>
          <a:p>
            <a:pPr lvl="2"/>
            <a:r>
              <a:rPr lang="en-US" sz="1400" dirty="0" smtClean="0"/>
              <a:t>CPSPROD-F0129-lif</a:t>
            </a:r>
          </a:p>
          <a:p>
            <a:pPr lvl="1"/>
            <a:r>
              <a:rPr lang="en-US" sz="1400" dirty="0" err="1" smtClean="0"/>
              <a:t>Intercluster</a:t>
            </a:r>
            <a:r>
              <a:rPr lang="en-US" sz="1400" dirty="0" smtClean="0"/>
              <a:t> LIF</a:t>
            </a:r>
          </a:p>
          <a:p>
            <a:pPr lvl="2"/>
            <a:r>
              <a:rPr lang="en-US" sz="1400" dirty="0" smtClean="0"/>
              <a:t>&lt;Node&gt;_</a:t>
            </a:r>
            <a:r>
              <a:rPr lang="en-US" sz="1400" dirty="0" err="1" smtClean="0"/>
              <a:t>icl_lif</a:t>
            </a:r>
            <a:endParaRPr lang="en-US" sz="1400" dirty="0" smtClean="0"/>
          </a:p>
          <a:p>
            <a:pPr lvl="2"/>
            <a:r>
              <a:rPr lang="en-US" sz="1400" dirty="0" smtClean="0"/>
              <a:t>EG-CPS-CLSH-E01-N01_icl_lif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60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cDOT</a:t>
            </a:r>
            <a:r>
              <a:rPr lang="en-US" dirty="0" smtClean="0"/>
              <a:t>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Aggregate Naming Standard</a:t>
            </a:r>
          </a:p>
          <a:p>
            <a:pPr lvl="1"/>
            <a:r>
              <a:rPr lang="en-US" sz="1200" dirty="0"/>
              <a:t>&lt;</a:t>
            </a:r>
            <a:r>
              <a:rPr lang="en-US" sz="1200" dirty="0" err="1"/>
              <a:t>aggr_string</a:t>
            </a:r>
            <a:r>
              <a:rPr lang="en-US" sz="1200" dirty="0"/>
              <a:t>=’</a:t>
            </a:r>
            <a:r>
              <a:rPr lang="en-US" sz="1200" dirty="0" err="1"/>
              <a:t>aggr</a:t>
            </a:r>
            <a:r>
              <a:rPr lang="en-US" sz="1200" dirty="0"/>
              <a:t>’&gt;&lt;</a:t>
            </a:r>
            <a:r>
              <a:rPr lang="en-US" sz="1200" dirty="0" err="1"/>
              <a:t>aggr</a:t>
            </a:r>
            <a:r>
              <a:rPr lang="en-US" sz="1200" dirty="0"/>
              <a:t>#&gt;_&lt;</a:t>
            </a:r>
            <a:r>
              <a:rPr lang="en-US" sz="1200" dirty="0" err="1"/>
              <a:t>aggr_type</a:t>
            </a:r>
            <a:r>
              <a:rPr lang="en-US" sz="1200" dirty="0"/>
              <a:t> &gt;_&lt;</a:t>
            </a:r>
            <a:r>
              <a:rPr lang="en-US" sz="1200" dirty="0" err="1"/>
              <a:t>disk_type</a:t>
            </a:r>
            <a:r>
              <a:rPr lang="en-US" sz="1200" dirty="0"/>
              <a:t>&gt;&lt;</a:t>
            </a:r>
            <a:r>
              <a:rPr lang="en-US" sz="1200" dirty="0" err="1"/>
              <a:t>disk_size</a:t>
            </a:r>
            <a:r>
              <a:rPr lang="en-US" sz="1200" dirty="0"/>
              <a:t>&gt;_&lt;Node=’n’&gt;&lt;</a:t>
            </a:r>
            <a:r>
              <a:rPr lang="en-US" sz="1200" dirty="0" err="1"/>
              <a:t>Node_Number</a:t>
            </a:r>
            <a:r>
              <a:rPr lang="en-US" sz="1200" dirty="0"/>
              <a:t>&gt;</a:t>
            </a:r>
          </a:p>
          <a:p>
            <a:pPr lvl="2"/>
            <a:r>
              <a:rPr lang="en-US" sz="1200" dirty="0" err="1" smtClean="0"/>
              <a:t>Aggr_string</a:t>
            </a:r>
            <a:r>
              <a:rPr lang="en-US" sz="1200" dirty="0" smtClean="0"/>
              <a:t> </a:t>
            </a:r>
            <a:r>
              <a:rPr lang="en-US" sz="1200" dirty="0"/>
              <a:t>= Characters which show this is an aggregate: ‘</a:t>
            </a:r>
            <a:r>
              <a:rPr lang="en-US" sz="1200" dirty="0" err="1"/>
              <a:t>aggr</a:t>
            </a:r>
            <a:r>
              <a:rPr lang="en-US" sz="1200" dirty="0"/>
              <a:t>’.</a:t>
            </a:r>
          </a:p>
          <a:p>
            <a:pPr lvl="2"/>
            <a:r>
              <a:rPr lang="en-US" sz="1200" dirty="0" err="1"/>
              <a:t>Aggr</a:t>
            </a:r>
            <a:r>
              <a:rPr lang="en-US" sz="1200" dirty="0"/>
              <a:t># =  aggregate number starting with 0 (no padding). This number is incremented by 1 for each aggregate which is added to a node.</a:t>
            </a:r>
          </a:p>
          <a:p>
            <a:pPr lvl="2"/>
            <a:r>
              <a:rPr lang="en-US" sz="1200" dirty="0" err="1"/>
              <a:t>Aggr_Type</a:t>
            </a:r>
            <a:r>
              <a:rPr lang="en-US" sz="1200" dirty="0"/>
              <a:t> = String (‘root’ or ‘data’) designation which defines this as a root or data aggregate.</a:t>
            </a:r>
          </a:p>
          <a:p>
            <a:pPr lvl="2"/>
            <a:r>
              <a:rPr lang="en-US" sz="1200" dirty="0" err="1"/>
              <a:t>Disk_Type</a:t>
            </a:r>
            <a:r>
              <a:rPr lang="en-US" sz="1200" dirty="0"/>
              <a:t> = String designation (‘</a:t>
            </a:r>
            <a:r>
              <a:rPr lang="en-US" sz="1200" dirty="0" err="1"/>
              <a:t>sas</a:t>
            </a:r>
            <a:r>
              <a:rPr lang="en-US" sz="1200" dirty="0"/>
              <a:t>’ or ‘</a:t>
            </a:r>
            <a:r>
              <a:rPr lang="en-US" sz="1200" dirty="0" err="1"/>
              <a:t>sata</a:t>
            </a:r>
            <a:r>
              <a:rPr lang="en-US" sz="1200" dirty="0"/>
              <a:t>’) which shows the type of disks in the aggregate</a:t>
            </a:r>
          </a:p>
          <a:p>
            <a:pPr lvl="2"/>
            <a:r>
              <a:rPr lang="en-US" sz="1200" dirty="0" err="1"/>
              <a:t>Disk_Size</a:t>
            </a:r>
            <a:r>
              <a:rPr lang="en-US" sz="1200" dirty="0"/>
              <a:t> = Size of disks in the aggregate, e.g., ‘1200’.</a:t>
            </a:r>
          </a:p>
          <a:p>
            <a:pPr lvl="2"/>
            <a:r>
              <a:rPr lang="en-US" sz="1200" dirty="0"/>
              <a:t>Node = ‘n’ </a:t>
            </a:r>
          </a:p>
          <a:p>
            <a:pPr lvl="2"/>
            <a:r>
              <a:rPr lang="en-US" sz="1200" dirty="0" err="1"/>
              <a:t>Node_Number</a:t>
            </a:r>
            <a:r>
              <a:rPr lang="en-US" sz="1200" dirty="0"/>
              <a:t> = Number of the node in the cluster. The first node will start with ‘01’. This number will be incremented by 1 for each node which is added to the cluster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aggr1_data_sas600_flash_n02</a:t>
            </a:r>
          </a:p>
          <a:p>
            <a:r>
              <a:rPr lang="en-US" sz="1200" dirty="0" smtClean="0"/>
              <a:t>Volume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b="1" dirty="0" smtClean="0"/>
              <a:t>CB </a:t>
            </a:r>
            <a:r>
              <a:rPr lang="en-US" sz="1200" b="1" dirty="0"/>
              <a:t>number-</a:t>
            </a:r>
            <a:r>
              <a:rPr lang="en-US" sz="1200" b="1" dirty="0" err="1"/>
              <a:t>customerid</a:t>
            </a:r>
            <a:r>
              <a:rPr lang="en-US" sz="1200" b="1" dirty="0"/>
              <a:t>&gt;_&lt;apps&gt;_&lt;snap r </a:t>
            </a:r>
            <a:r>
              <a:rPr lang="en-US" sz="1200" b="1" dirty="0" err="1"/>
              <a:t>nosnap</a:t>
            </a:r>
            <a:r>
              <a:rPr lang="en-US" sz="1200" b="1" dirty="0" smtClean="0"/>
              <a:t>&gt;</a:t>
            </a:r>
          </a:p>
          <a:p>
            <a:pPr lvl="2"/>
            <a:r>
              <a:rPr lang="en-US" sz="1200" dirty="0" smtClean="0"/>
              <a:t>CB Number = 4 Digit Customer ID</a:t>
            </a:r>
          </a:p>
          <a:p>
            <a:pPr lvl="2"/>
            <a:r>
              <a:rPr lang="en-US" sz="1200" dirty="0" smtClean="0"/>
              <a:t>Apps = Application or product code</a:t>
            </a:r>
          </a:p>
          <a:p>
            <a:r>
              <a:rPr lang="en-US" sz="1200" dirty="0" err="1" smtClean="0"/>
              <a:t>Snapvault</a:t>
            </a:r>
            <a:r>
              <a:rPr lang="en-US" sz="1200" dirty="0" smtClean="0"/>
              <a:t> </a:t>
            </a:r>
            <a:r>
              <a:rPr lang="en-US" sz="1200" dirty="0" err="1" smtClean="0"/>
              <a:t>Vol</a:t>
            </a:r>
            <a:r>
              <a:rPr lang="en-US" sz="1200" dirty="0" smtClean="0"/>
              <a:t> Naming</a:t>
            </a:r>
          </a:p>
          <a:p>
            <a:pPr lvl="1"/>
            <a:r>
              <a:rPr lang="en-US" sz="1200" dirty="0" err="1"/>
              <a:t>sv</a:t>
            </a:r>
            <a:r>
              <a:rPr lang="en-US" sz="1200" dirty="0"/>
              <a:t>_&lt;ret</a:t>
            </a:r>
            <a:r>
              <a:rPr lang="en-US" sz="1200" dirty="0" smtClean="0"/>
              <a:t>&gt;_&lt;CB number&gt;_&lt;apps&gt;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pPr lvl="2"/>
            <a:endParaRPr lang="en-US" sz="1200" dirty="0"/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798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using an extended command directory of </a:t>
            </a:r>
            <a:r>
              <a:rPr lang="en-US" dirty="0" err="1" smtClean="0"/>
              <a:t>Snapmirror</a:t>
            </a:r>
            <a:r>
              <a:rPr lang="en-US" dirty="0" smtClean="0"/>
              <a:t>, essentially functions as </a:t>
            </a:r>
            <a:r>
              <a:rPr lang="en-US" dirty="0" err="1" smtClean="0"/>
              <a:t>snapvault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Requirements for successful XDP relationship</a:t>
            </a:r>
            <a:endParaRPr lang="en-US" dirty="0" smtClean="0"/>
          </a:p>
          <a:p>
            <a:pPr lvl="1"/>
            <a:r>
              <a:rPr lang="en-US" dirty="0" smtClean="0"/>
              <a:t>Cluster peer</a:t>
            </a:r>
          </a:p>
          <a:p>
            <a:pPr lvl="1"/>
            <a:r>
              <a:rPr lang="en-US" dirty="0" err="1" smtClean="0"/>
              <a:t>Vserver</a:t>
            </a:r>
            <a:r>
              <a:rPr lang="en-US" dirty="0" smtClean="0"/>
              <a:t> peer</a:t>
            </a:r>
          </a:p>
          <a:p>
            <a:pPr lvl="1"/>
            <a:r>
              <a:rPr lang="en-US" dirty="0" err="1" smtClean="0"/>
              <a:t>Snapmirrror</a:t>
            </a:r>
            <a:r>
              <a:rPr lang="en-US" dirty="0" smtClean="0"/>
              <a:t> Schedule – Managed on the </a:t>
            </a:r>
            <a:r>
              <a:rPr lang="en-US" dirty="0" err="1" smtClean="0"/>
              <a:t>bkp</a:t>
            </a:r>
            <a:r>
              <a:rPr lang="en-US" dirty="0" smtClean="0"/>
              <a:t> filer through </a:t>
            </a:r>
            <a:r>
              <a:rPr lang="en-US" dirty="0" err="1" smtClean="0"/>
              <a:t>cron</a:t>
            </a:r>
            <a:r>
              <a:rPr lang="en-US" dirty="0" smtClean="0"/>
              <a:t> jobs</a:t>
            </a:r>
          </a:p>
          <a:p>
            <a:pPr lvl="2"/>
            <a:r>
              <a:rPr lang="en-US" dirty="0" err="1" smtClean="0"/>
              <a:t>Snapmirror</a:t>
            </a:r>
            <a:r>
              <a:rPr lang="en-US" dirty="0" smtClean="0"/>
              <a:t> schedules will follow a 24 hour scheduled denoted by XDP-xx, where xx represents the hour the latest snapshot will be vaulted, 00 01 02..etc</a:t>
            </a:r>
          </a:p>
          <a:p>
            <a:pPr lvl="1"/>
            <a:r>
              <a:rPr lang="en-US" dirty="0" err="1" smtClean="0"/>
              <a:t>Snapmirror</a:t>
            </a:r>
            <a:r>
              <a:rPr lang="en-US" dirty="0" smtClean="0"/>
              <a:t> Policy – Local policy to the </a:t>
            </a:r>
            <a:r>
              <a:rPr lang="en-US" dirty="0" err="1" smtClean="0"/>
              <a:t>bkp</a:t>
            </a:r>
            <a:r>
              <a:rPr lang="en-US" dirty="0" smtClean="0"/>
              <a:t>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 Specific Docs	</a:t>
            </a:r>
          </a:p>
          <a:p>
            <a:pPr lvl="1"/>
            <a:r>
              <a:rPr lang="en-US" dirty="0" smtClean="0"/>
              <a:t>Storage Wiki</a:t>
            </a:r>
          </a:p>
          <a:p>
            <a:r>
              <a:rPr lang="en-US" dirty="0" smtClean="0"/>
              <a:t>General </a:t>
            </a:r>
            <a:r>
              <a:rPr lang="en-US" dirty="0" err="1" smtClean="0"/>
              <a:t>cDOT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 err="1" smtClean="0"/>
              <a:t>Netapp</a:t>
            </a:r>
            <a:r>
              <a:rPr lang="en-US" dirty="0" smtClean="0"/>
              <a:t> Now Site</a:t>
            </a:r>
          </a:p>
          <a:p>
            <a:pPr lvl="1"/>
            <a:r>
              <a:rPr lang="en-US" dirty="0" err="1" smtClean="0"/>
              <a:t>Netapp</a:t>
            </a:r>
            <a:r>
              <a:rPr lang="en-US" dirty="0" smtClean="0"/>
              <a:t> SharePoint Site</a:t>
            </a:r>
          </a:p>
          <a:p>
            <a:r>
              <a:rPr lang="en-US" dirty="0" smtClean="0"/>
              <a:t>Colleagues</a:t>
            </a:r>
            <a:endParaRPr lang="en-US" b="1" dirty="0" smtClean="0"/>
          </a:p>
          <a:p>
            <a:pPr lvl="1"/>
            <a:r>
              <a:rPr lang="en-US" dirty="0" smtClean="0"/>
              <a:t>David.ellis@thomsonretuers.com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00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 smtClean="0"/>
              <a:t>8040 Primary</a:t>
            </a:r>
          </a:p>
          <a:p>
            <a:pPr lvl="1"/>
            <a:r>
              <a:rPr lang="en-US" dirty="0" smtClean="0"/>
              <a:t>8040 Secondary</a:t>
            </a:r>
          </a:p>
          <a:p>
            <a:r>
              <a:rPr lang="en-US" dirty="0" smtClean="0"/>
              <a:t>Licensing</a:t>
            </a:r>
          </a:p>
          <a:p>
            <a:r>
              <a:rPr lang="en-US" dirty="0" smtClean="0"/>
              <a:t>Performance and Capacity</a:t>
            </a:r>
          </a:p>
          <a:p>
            <a:pPr lvl="1"/>
            <a:r>
              <a:rPr lang="en-US" dirty="0" smtClean="0"/>
              <a:t>QOS</a:t>
            </a:r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Data Protection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Data </a:t>
            </a:r>
            <a:r>
              <a:rPr lang="en-US" dirty="0" err="1" smtClean="0"/>
              <a:t>Ontap</a:t>
            </a:r>
            <a:r>
              <a:rPr lang="en-US" dirty="0" smtClean="0"/>
              <a:t> 8.2 (</a:t>
            </a:r>
            <a:r>
              <a:rPr lang="en-US" dirty="0" err="1" smtClean="0"/>
              <a:t>cDOT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software platform  from </a:t>
            </a:r>
            <a:r>
              <a:rPr lang="en-US" dirty="0" err="1" smtClean="0"/>
              <a:t>NetApp</a:t>
            </a:r>
            <a:r>
              <a:rPr lang="en-US" dirty="0" smtClean="0"/>
              <a:t> which allows for Non Disruptive operations and QOS mgmt.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sz="1800" dirty="0" smtClean="0"/>
              <a:t>1000 Volumes per controller</a:t>
            </a:r>
          </a:p>
          <a:p>
            <a:pPr lvl="1"/>
            <a:r>
              <a:rPr lang="en-US" sz="1800" dirty="0" smtClean="0"/>
              <a:t>125 </a:t>
            </a:r>
            <a:r>
              <a:rPr lang="en-US" sz="1800" dirty="0" err="1" smtClean="0"/>
              <a:t>Vservers</a:t>
            </a:r>
            <a:r>
              <a:rPr lang="en-US" sz="1800" dirty="0" smtClean="0"/>
              <a:t> per controller (VSM’s)</a:t>
            </a:r>
          </a:p>
          <a:p>
            <a:pPr lvl="1"/>
            <a:r>
              <a:rPr lang="en-US" sz="1800" dirty="0" smtClean="0"/>
              <a:t>63 Cluster Peers</a:t>
            </a:r>
          </a:p>
          <a:p>
            <a:pPr lvl="1"/>
            <a:r>
              <a:rPr lang="en-US" sz="1800" dirty="0" smtClean="0"/>
              <a:t>8 Nodes per cluster – Limitation as a cost of utilizing ISCSI</a:t>
            </a:r>
          </a:p>
          <a:p>
            <a:pPr lvl="1"/>
            <a:r>
              <a:rPr lang="en-US" sz="1800" dirty="0" smtClean="0"/>
              <a:t>Currently no availability to manage CIFS shares using MMC, feature enhancement v8.3, currently utilizing </a:t>
            </a:r>
            <a:r>
              <a:rPr lang="en-US" sz="1800" dirty="0" err="1" smtClean="0"/>
              <a:t>Netapp</a:t>
            </a:r>
            <a:r>
              <a:rPr lang="en-US" sz="1800" dirty="0" smtClean="0"/>
              <a:t> </a:t>
            </a:r>
            <a:r>
              <a:rPr lang="en-US" sz="1800" dirty="0" err="1" smtClean="0"/>
              <a:t>Powershell</a:t>
            </a:r>
            <a:r>
              <a:rPr lang="en-US" sz="1800" dirty="0" smtClean="0"/>
              <a:t> Plugin </a:t>
            </a:r>
          </a:p>
          <a:p>
            <a:pPr lvl="1"/>
            <a:r>
              <a:rPr lang="en-US" sz="1800" dirty="0" smtClean="0"/>
              <a:t>No support for </a:t>
            </a:r>
            <a:r>
              <a:rPr lang="en-US" sz="1800" dirty="0" err="1" smtClean="0"/>
              <a:t>showmount</a:t>
            </a:r>
            <a:r>
              <a:rPr lang="en-US" sz="1800" dirty="0" smtClean="0"/>
              <a:t>, current script workaround in place /tools/infra/bin/</a:t>
            </a:r>
            <a:r>
              <a:rPr lang="en-US" sz="1800" dirty="0" err="1" smtClean="0"/>
              <a:t>netapp_showmount</a:t>
            </a:r>
            <a:r>
              <a:rPr lang="en-US" sz="1800" dirty="0" smtClean="0"/>
              <a:t> –e enhancements to come in the future.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04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8040 Primary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Storage Cluster Design</a:t>
            </a:r>
          </a:p>
          <a:p>
            <a:pPr lvl="1"/>
            <a:r>
              <a:rPr lang="en-US" dirty="0" smtClean="0"/>
              <a:t>Mix of HT and LT HA pairs in a cluster</a:t>
            </a:r>
          </a:p>
          <a:p>
            <a:pPr lvl="1"/>
            <a:r>
              <a:rPr lang="en-US" dirty="0" smtClean="0"/>
              <a:t>Switched Cluster</a:t>
            </a:r>
          </a:p>
          <a:p>
            <a:pPr lvl="2"/>
            <a:r>
              <a:rPr lang="en-US" dirty="0" smtClean="0"/>
              <a:t>Managed by two cluster switches, CN1610, </a:t>
            </a:r>
            <a:r>
              <a:rPr lang="en-US" dirty="0" err="1" smtClean="0"/>
              <a:t>Netapp</a:t>
            </a:r>
            <a:r>
              <a:rPr lang="en-US" dirty="0" smtClean="0"/>
              <a:t> will provide support for these switches, not TR Networking team.</a:t>
            </a:r>
          </a:p>
          <a:p>
            <a:pPr lvl="1"/>
            <a:r>
              <a:rPr lang="en-US" dirty="0" smtClean="0"/>
              <a:t>FAS8040 HA Pair	- Hybrid SSD/SAS Drives – High Tier</a:t>
            </a:r>
          </a:p>
          <a:p>
            <a:pPr lvl="2"/>
            <a:r>
              <a:rPr lang="en-US" dirty="0" smtClean="0"/>
              <a:t>DS2246 shelves 600 GB 10k SAS Drives</a:t>
            </a:r>
          </a:p>
          <a:p>
            <a:pPr lvl="3"/>
            <a:r>
              <a:rPr lang="en-US" dirty="0" smtClean="0"/>
              <a:t>Min Configuration 6 / Max Configuration 12</a:t>
            </a:r>
          </a:p>
          <a:p>
            <a:pPr lvl="2"/>
            <a:r>
              <a:rPr lang="en-US" dirty="0" smtClean="0"/>
              <a:t>DS2246 shelves of 400GB SSD</a:t>
            </a:r>
          </a:p>
          <a:p>
            <a:pPr lvl="3"/>
            <a:r>
              <a:rPr lang="en-US" dirty="0" smtClean="0"/>
              <a:t>2 shelves of 9 Dives 2000GB of cache/controller</a:t>
            </a:r>
          </a:p>
          <a:p>
            <a:pPr lvl="1"/>
            <a:r>
              <a:rPr lang="en-US" dirty="0" smtClean="0"/>
              <a:t>FAS8040 HA Pair – SATA Drives – Low Tier</a:t>
            </a:r>
          </a:p>
          <a:p>
            <a:pPr lvl="2"/>
            <a:r>
              <a:rPr lang="en-US" dirty="0" smtClean="0"/>
              <a:t>DS4246 shelves 2TB 7.2 </a:t>
            </a:r>
            <a:r>
              <a:rPr lang="en-US" dirty="0" err="1" smtClean="0"/>
              <a:t>Sata</a:t>
            </a:r>
            <a:r>
              <a:rPr lang="en-US" dirty="0" smtClean="0"/>
              <a:t> Drives</a:t>
            </a:r>
          </a:p>
          <a:p>
            <a:pPr lvl="3"/>
            <a:r>
              <a:rPr lang="en-US" dirty="0" smtClean="0"/>
              <a:t>Min configuration 4/ Max Configuration 6</a:t>
            </a:r>
          </a:p>
          <a:p>
            <a:pPr lvl="3"/>
            <a:r>
              <a:rPr lang="en-US" dirty="0" smtClean="0"/>
              <a:t>512 Gb of Flash Cache per controller</a:t>
            </a:r>
          </a:p>
          <a:p>
            <a:pPr marL="742950" lvl="2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23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8040 </a:t>
            </a:r>
            <a:r>
              <a:rPr lang="en-US" dirty="0" err="1" smtClean="0"/>
              <a:t>Seconday</a:t>
            </a:r>
            <a:r>
              <a:rPr lang="en-US" dirty="0" smtClean="0"/>
              <a:t>/Backup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Seconday</a:t>
            </a:r>
            <a:r>
              <a:rPr lang="en-US" dirty="0" smtClean="0"/>
              <a:t>/Backup Standalone Cluster</a:t>
            </a:r>
          </a:p>
          <a:p>
            <a:r>
              <a:rPr lang="en-US" dirty="0" smtClean="0"/>
              <a:t>FAS8040 Single Node </a:t>
            </a:r>
            <a:r>
              <a:rPr lang="en-US" dirty="0" err="1" smtClean="0"/>
              <a:t>cDOT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Can be converted if deemed necessary to add nodes to the backup cluster</a:t>
            </a:r>
          </a:p>
          <a:p>
            <a:pPr lvl="1"/>
            <a:r>
              <a:rPr lang="en-US" dirty="0" smtClean="0"/>
              <a:t>DS4486 Shelves of 4TB 7.2K SATA DRIVES</a:t>
            </a:r>
          </a:p>
          <a:p>
            <a:pPr lvl="2"/>
            <a:r>
              <a:rPr lang="en-US" dirty="0" smtClean="0"/>
              <a:t>1 Shelf min configuration/4 Shelves Max</a:t>
            </a:r>
          </a:p>
          <a:p>
            <a:pPr marL="7429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6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Primary 8040HT/8040LT</a:t>
            </a:r>
          </a:p>
          <a:p>
            <a:pPr lvl="1"/>
            <a:r>
              <a:rPr lang="en-US" sz="1800" dirty="0" smtClean="0"/>
              <a:t>NFS</a:t>
            </a:r>
          </a:p>
          <a:p>
            <a:pPr lvl="1"/>
            <a:r>
              <a:rPr lang="en-US" sz="1800" dirty="0" smtClean="0"/>
              <a:t>CIFS</a:t>
            </a:r>
          </a:p>
          <a:p>
            <a:pPr lvl="1"/>
            <a:r>
              <a:rPr lang="en-US" sz="1800" dirty="0" smtClean="0"/>
              <a:t>ISCSI</a:t>
            </a:r>
          </a:p>
          <a:p>
            <a:pPr lvl="1"/>
            <a:r>
              <a:rPr lang="en-US" sz="1800" dirty="0" err="1" smtClean="0"/>
              <a:t>Snapvault</a:t>
            </a:r>
            <a:endParaRPr lang="en-US" sz="1800" dirty="0" smtClean="0"/>
          </a:p>
          <a:p>
            <a:pPr lvl="1"/>
            <a:r>
              <a:rPr lang="en-US" sz="1800" dirty="0" err="1" smtClean="0"/>
              <a:t>Snapmirror</a:t>
            </a:r>
            <a:endParaRPr lang="en-US" sz="1800" dirty="0" smtClean="0"/>
          </a:p>
          <a:p>
            <a:pPr lvl="1"/>
            <a:r>
              <a:rPr lang="en-US" sz="1800" dirty="0" smtClean="0"/>
              <a:t>Snap Restore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BKP 8040</a:t>
            </a:r>
          </a:p>
          <a:p>
            <a:pPr lvl="1"/>
            <a:r>
              <a:rPr lang="en-US" sz="1800" dirty="0" smtClean="0"/>
              <a:t>NFS</a:t>
            </a:r>
          </a:p>
          <a:p>
            <a:pPr lvl="1"/>
            <a:r>
              <a:rPr lang="en-US" sz="1800" dirty="0" smtClean="0"/>
              <a:t>CIFS</a:t>
            </a:r>
          </a:p>
          <a:p>
            <a:pPr lvl="1"/>
            <a:r>
              <a:rPr lang="en-US" sz="1800" dirty="0" err="1" smtClean="0"/>
              <a:t>Snapvault</a:t>
            </a:r>
            <a:endParaRPr lang="en-US" sz="1800" dirty="0" smtClean="0"/>
          </a:p>
          <a:p>
            <a:pPr lvl="1"/>
            <a:r>
              <a:rPr lang="en-US" sz="1800" dirty="0" err="1" smtClean="0"/>
              <a:t>Flexclone</a:t>
            </a:r>
            <a:endParaRPr lang="en-US" sz="1800" dirty="0" smtClean="0"/>
          </a:p>
          <a:p>
            <a:pPr lvl="1"/>
            <a:r>
              <a:rPr lang="en-US" sz="1800" dirty="0" err="1" smtClean="0"/>
              <a:t>Snapmirror</a:t>
            </a:r>
            <a:endParaRPr lang="en-US" sz="1800" dirty="0" smtClean="0"/>
          </a:p>
          <a:p>
            <a:pPr lvl="1"/>
            <a:r>
              <a:rPr lang="en-US" sz="1800" dirty="0" smtClean="0"/>
              <a:t>Snap Restore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933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Capacity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Tier 8040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27TB / 56TB Base/Max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Peak Throughput @ 32k 50/50 mix</a:t>
            </a:r>
          </a:p>
          <a:p>
            <a:pPr lvl="1"/>
            <a:r>
              <a:rPr lang="en-US" dirty="0" smtClean="0"/>
              <a:t>1148MB/Sec</a:t>
            </a:r>
          </a:p>
          <a:p>
            <a:pPr lvl="1"/>
            <a:r>
              <a:rPr lang="en-US" dirty="0" smtClean="0"/>
              <a:t>36,750 IOPS /Controller</a:t>
            </a:r>
          </a:p>
          <a:p>
            <a:r>
              <a:rPr lang="en-US" dirty="0" smtClean="0"/>
              <a:t>Peak Throughput @ 4k 50/50 Mix</a:t>
            </a:r>
          </a:p>
          <a:p>
            <a:pPr lvl="1"/>
            <a:r>
              <a:rPr lang="en-US" dirty="0" smtClean="0"/>
              <a:t>172 MB/Sec</a:t>
            </a:r>
          </a:p>
          <a:p>
            <a:pPr lvl="1"/>
            <a:r>
              <a:rPr lang="en-US" dirty="0" smtClean="0"/>
              <a:t>44250 IOPS /Controller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LT 8040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52 TB/ 78TB Base/Max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Peak Throughput @ 32K 50/50</a:t>
            </a:r>
          </a:p>
          <a:p>
            <a:pPr lvl="1"/>
            <a:r>
              <a:rPr lang="en-US" dirty="0" smtClean="0"/>
              <a:t>20700 IOPS/Controller</a:t>
            </a:r>
          </a:p>
          <a:p>
            <a:pPr lvl="1"/>
            <a:r>
              <a:rPr lang="en-US" dirty="0" smtClean="0"/>
              <a:t>646 MB/sec</a:t>
            </a:r>
          </a:p>
          <a:p>
            <a:r>
              <a:rPr lang="en-US" dirty="0" smtClean="0"/>
              <a:t>Peak Throughput @4K 50/50</a:t>
            </a:r>
          </a:p>
          <a:p>
            <a:pPr lvl="1"/>
            <a:r>
              <a:rPr lang="en-US" dirty="0" smtClean="0"/>
              <a:t>20700 IOPS/Controller</a:t>
            </a:r>
          </a:p>
          <a:p>
            <a:pPr lvl="1"/>
            <a:r>
              <a:rPr lang="en-US" dirty="0" smtClean="0"/>
              <a:t>80MB/sec</a:t>
            </a:r>
          </a:p>
        </p:txBody>
      </p:sp>
    </p:spTree>
    <p:extLst>
      <p:ext uri="{BB962C8B-B14F-4D97-AF65-F5344CB8AC3E}">
        <p14:creationId xmlns:p14="http://schemas.microsoft.com/office/powerpoint/2010/main" val="29912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cDOT</a:t>
            </a:r>
            <a:r>
              <a:rPr lang="en-US" dirty="0" smtClean="0"/>
              <a:t> and 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With the introduction of </a:t>
            </a:r>
            <a:r>
              <a:rPr lang="en-US" sz="2000" dirty="0" err="1" smtClean="0"/>
              <a:t>cDOT</a:t>
            </a:r>
            <a:r>
              <a:rPr lang="en-US" sz="2000" dirty="0" smtClean="0"/>
              <a:t> also comes the integration of QOS.</a:t>
            </a:r>
          </a:p>
          <a:p>
            <a:r>
              <a:rPr lang="en-US" sz="2000" dirty="0" smtClean="0"/>
              <a:t>QOS is maintained through policies created on the cluster and assigned to a particular volume, SVM , or collection of storage objects.</a:t>
            </a:r>
          </a:p>
          <a:p>
            <a:r>
              <a:rPr lang="en-US" sz="2000" dirty="0" smtClean="0"/>
              <a:t>QOS limitations can be set as IOPS or MB/s but not both.</a:t>
            </a:r>
          </a:p>
          <a:p>
            <a:r>
              <a:rPr lang="en-US" sz="2000" dirty="0" smtClean="0"/>
              <a:t>TR implementation will apply a singular QOS policy per volume limited to 6000 IOPS.</a:t>
            </a:r>
          </a:p>
          <a:p>
            <a:r>
              <a:rPr lang="en-US" sz="2000" dirty="0" smtClean="0"/>
              <a:t>QOS policies are applied at the volume level to allow TR to take advantage of  </a:t>
            </a:r>
            <a:r>
              <a:rPr lang="en-US" sz="2000" dirty="0" err="1" smtClean="0"/>
              <a:t>wlstats</a:t>
            </a:r>
            <a:r>
              <a:rPr lang="en-US" sz="2000" dirty="0" smtClean="0"/>
              <a:t> and OPM metrics.</a:t>
            </a:r>
          </a:p>
          <a:p>
            <a:pPr lvl="1"/>
            <a:r>
              <a:rPr lang="en-US" sz="1600" dirty="0" smtClean="0"/>
              <a:t>Volumes where there are no limitations being imposed, should contain a </a:t>
            </a:r>
            <a:r>
              <a:rPr lang="en-US" sz="1600" dirty="0" err="1" smtClean="0"/>
              <a:t>qos</a:t>
            </a:r>
            <a:r>
              <a:rPr lang="en-US" sz="1600" dirty="0" smtClean="0"/>
              <a:t> policy, their restriction can be marked with, INF. </a:t>
            </a:r>
            <a:r>
              <a:rPr lang="en-US" sz="1600" dirty="0" err="1" smtClean="0"/>
              <a:t>e.g-archlog</a:t>
            </a:r>
            <a:r>
              <a:rPr lang="en-US" sz="1600" dirty="0" smtClean="0"/>
              <a:t> volumes on the 3050’s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26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Configuration Details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230" y="2631242"/>
            <a:ext cx="6998815" cy="236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p Arrow 4"/>
          <p:cNvSpPr/>
          <p:nvPr/>
        </p:nvSpPr>
        <p:spPr>
          <a:xfrm>
            <a:off x="6768683" y="4556917"/>
            <a:ext cx="228600" cy="457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83" y="4580467"/>
            <a:ext cx="2921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Up Arrow 8"/>
          <p:cNvSpPr/>
          <p:nvPr/>
        </p:nvSpPr>
        <p:spPr>
          <a:xfrm rot="10800000">
            <a:off x="2489198" y="2345266"/>
            <a:ext cx="228600" cy="6265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41836"/>
            <a:ext cx="2921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Up Arrow 10"/>
          <p:cNvSpPr/>
          <p:nvPr/>
        </p:nvSpPr>
        <p:spPr>
          <a:xfrm rot="10800000">
            <a:off x="6477000" y="2345266"/>
            <a:ext cx="228600" cy="6265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6918"/>
            <a:ext cx="2921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4969933"/>
            <a:ext cx="129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SAS Ports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933" y="502919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10GbE Ports (Data)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5900" y="5044281"/>
            <a:ext cx="194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1GbE Ports (Mgmt)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38814" y="2063340"/>
            <a:ext cx="2357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Flash Cache (LT Deployments)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7317" y="2063340"/>
            <a:ext cx="10642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SAS Adapter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802550" y="5044280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Service Port (SP)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_PPT_Template-WITH-Cover-Image_2008-01">
  <a:themeElements>
    <a:clrScheme name="tr_presentation_template_05-01-08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r_presentation_template_05-01-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_presentation_template_05-01-08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34F17E570B0E4BAD9BE07BEB7B2CAD" ma:contentTypeVersion="0" ma:contentTypeDescription="Create a new document." ma:contentTypeScope="" ma:versionID="fb60650587a20877e988905d390423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599966-83DF-48A1-8B98-E015BE6BC4B8}"/>
</file>

<file path=customXml/itemProps2.xml><?xml version="1.0" encoding="utf-8"?>
<ds:datastoreItem xmlns:ds="http://schemas.openxmlformats.org/officeDocument/2006/customXml" ds:itemID="{E315EAAD-33BA-44E8-8EFE-B4BA434CDFE6}"/>
</file>

<file path=customXml/itemProps3.xml><?xml version="1.0" encoding="utf-8"?>
<ds:datastoreItem xmlns:ds="http://schemas.openxmlformats.org/officeDocument/2006/customXml" ds:itemID="{E658CD88-D663-49DA-82B0-B181710E111B}"/>
</file>

<file path=docProps/app.xml><?xml version="1.0" encoding="utf-8"?>
<Properties xmlns="http://schemas.openxmlformats.org/officeDocument/2006/extended-properties" xmlns:vt="http://schemas.openxmlformats.org/officeDocument/2006/docPropsVTypes">
  <Template>ART_PPT_Template-WITH-Cover-Image_2008-01</Template>
  <TotalTime>432</TotalTime>
  <Words>1133</Words>
  <Application>Microsoft Office PowerPoint</Application>
  <PresentationFormat>On-screen Show (4:3)</PresentationFormat>
  <Paragraphs>207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ART_PPT_Template-WITH-Cover-Image_2008-01</vt:lpstr>
      <vt:lpstr>1_Default Design</vt:lpstr>
      <vt:lpstr>FAS 8040 cDOT Shared Architecture</vt:lpstr>
      <vt:lpstr>Agenda</vt:lpstr>
      <vt:lpstr>Clustered Data Ontap 8.2 (cDOT)</vt:lpstr>
      <vt:lpstr>8040 Primary Design</vt:lpstr>
      <vt:lpstr>8040 Seconday/Backup Design</vt:lpstr>
      <vt:lpstr>Licensing</vt:lpstr>
      <vt:lpstr>Performance and Capacity</vt:lpstr>
      <vt:lpstr>cDOT and QOS</vt:lpstr>
      <vt:lpstr>Controller Configuration Details </vt:lpstr>
      <vt:lpstr>Network Connectivity</vt:lpstr>
      <vt:lpstr>Logical Interfaces – LIF’s</vt:lpstr>
      <vt:lpstr>Aggregate Considerations</vt:lpstr>
      <vt:lpstr>cDOT naming conventions </vt:lpstr>
      <vt:lpstr>cDOT Naming Conventions</vt:lpstr>
      <vt:lpstr>Data Protection</vt:lpstr>
      <vt:lpstr>Additional Resources </vt:lpstr>
    </vt:vector>
  </TitlesOfParts>
  <Company>ThomsonReuters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 8040 cDOT Shared Architecture</dc:title>
  <dc:creator>David Ellis</dc:creator>
  <cp:lastModifiedBy>David Ellis</cp:lastModifiedBy>
  <cp:revision>32</cp:revision>
  <dcterms:created xsi:type="dcterms:W3CDTF">2014-12-03T19:21:45Z</dcterms:created>
  <dcterms:modified xsi:type="dcterms:W3CDTF">2014-12-08T14:44:10Z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_v2.5">
    <vt:lpwstr/>
  </property>
  <property fmtid="{D5CDD505-2E9C-101B-9397-08002B2CF9AE}" pid="3" name="Jive_ModifiedButNotPublished">
    <vt:lpwstr/>
  </property>
  <property fmtid="{D5CDD505-2E9C-101B-9397-08002B2CF9AE}" pid="4" name="Jive_LatestUserAccountName">
    <vt:lpwstr>0144798</vt:lpwstr>
  </property>
  <property fmtid="{D5CDD505-2E9C-101B-9397-08002B2CF9AE}" pid="5" name="Offisync_UpdateToken">
    <vt:lpwstr>5</vt:lpwstr>
  </property>
  <property fmtid="{D5CDD505-2E9C-101B-9397-08002B2CF9AE}" pid="6" name="Jive_LatestFileFullName">
    <vt:lpwstr/>
  </property>
  <property fmtid="{D5CDD505-2E9C-101B-9397-08002B2CF9AE}" pid="7" name="Jive_VersionGuid">
    <vt:lpwstr>25613c69-3c32-47a7-aeb1-5d05c53171ec</vt:lpwstr>
  </property>
  <property fmtid="{D5CDD505-2E9C-101B-9397-08002B2CF9AE}" pid="8" name="Offisync_ProviderInitializationData">
    <vt:lpwstr>https://thehub.thomsonreuters.com</vt:lpwstr>
  </property>
  <property fmtid="{D5CDD505-2E9C-101B-9397-08002B2CF9AE}" pid="9" name="Jive_PrevVersionNumber">
    <vt:lpwstr/>
  </property>
  <property fmtid="{D5CDD505-2E9C-101B-9397-08002B2CF9AE}" pid="10" name="Offisync_ServerID">
    <vt:lpwstr>827ef9c6-9019-45bb-9c94-05eb52e667cd</vt:lpwstr>
  </property>
  <property fmtid="{D5CDD505-2E9C-101B-9397-08002B2CF9AE}" pid="11" name="Offisync_UniqueId">
    <vt:lpwstr>114779</vt:lpwstr>
  </property>
  <property fmtid="{D5CDD505-2E9C-101B-9397-08002B2CF9AE}" pid="12" name="ContentTypeId">
    <vt:lpwstr>0x0101003534F17E570B0E4BAD9BE07BEB7B2CAD</vt:lpwstr>
  </property>
</Properties>
</file>