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2" r:id="rId4"/>
    <p:sldId id="300" r:id="rId5"/>
    <p:sldId id="301" r:id="rId6"/>
    <p:sldId id="304" r:id="rId7"/>
    <p:sldId id="302" r:id="rId8"/>
    <p:sldId id="303" r:id="rId9"/>
    <p:sldId id="305" r:id="rId10"/>
    <p:sldId id="297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FFA9-3162-4C03-AB64-9A81422A8BCE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BA7F-FDF3-4669-9EA4-BE9EF153B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0979" y="4624074"/>
            <a:ext cx="3309257" cy="1477138"/>
          </a:xfrm>
          <a:prstGeom prst="rect">
            <a:avLst/>
          </a:prstGeom>
        </p:spPr>
      </p:pic>
      <p:pic>
        <p:nvPicPr>
          <p:cNvPr id="49" name="Picture 48" descr="copyright-e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58155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4658155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41" name="Picture 40" descr="Runners_1_HiRes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0" y="2115280"/>
            <a:ext cx="4486024" cy="3236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2"/>
            <a:ext cx="3591731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2"/>
            <a:ext cx="3765550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Train_Plane_2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0029" y="2220683"/>
            <a:ext cx="4245328" cy="1538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ocket_1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981" y="1611086"/>
            <a:ext cx="3234802" cy="39521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pyright-eng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i="1" dirty="0" smtClean="0"/>
              <a:t>Mike Arndt, Systems Engineer</a:t>
            </a:r>
          </a:p>
          <a:p>
            <a:r>
              <a:rPr lang="en-US" sz="1400" i="1" smtClean="0"/>
              <a:t>2013-10-17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NetApp FAS3250 </a:t>
            </a:r>
            <a:r>
              <a:rPr lang="en-US" sz="3000" dirty="0" err="1" smtClean="0"/>
              <a:t>cDOT</a:t>
            </a:r>
            <a:r>
              <a:rPr lang="en-US" sz="3000" dirty="0" smtClean="0"/>
              <a:t> Log Backup Architecture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602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FAS3250 Log Backup – Cabinet Layout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69" y="990600"/>
            <a:ext cx="3041569" cy="526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84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Backup Aggregate Sizing</a:t>
            </a:r>
            <a:endParaRPr lang="en-US" dirty="0"/>
          </a:p>
        </p:txBody>
      </p:sp>
      <p:graphicFrame>
        <p:nvGraphicFramePr>
          <p:cNvPr id="4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13321"/>
              </p:ext>
            </p:extLst>
          </p:nvPr>
        </p:nvGraphicFramePr>
        <p:xfrm>
          <a:off x="1066800" y="990600"/>
          <a:ext cx="7543800" cy="2903855"/>
        </p:xfrm>
        <a:graphic>
          <a:graphicData uri="http://schemas.openxmlformats.org/drawingml/2006/table">
            <a:tbl>
              <a:tblPr/>
              <a:tblGrid>
                <a:gridCol w="2590800"/>
                <a:gridCol w="4953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Clustered ONTAP 8.2P3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LIMITATIONS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aggregate size of 240TB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volume size of 70TB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Dedicated 3 disk root aggregate on each node is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per 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RAID GROUP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 SATA drives per raid group in the data aggregate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INITIAL AND FINAL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 DS4246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SAS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4 raid groups (64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81TB usable per controller = 162TB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Backup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Backup Standard Architecture:</a:t>
            </a:r>
          </a:p>
          <a:p>
            <a:pPr lvl="1"/>
            <a:r>
              <a:rPr lang="en-US" dirty="0" smtClean="0"/>
              <a:t>FAS3250 HA Pair</a:t>
            </a:r>
          </a:p>
          <a:p>
            <a:pPr lvl="2"/>
            <a:r>
              <a:rPr lang="en-US" dirty="0" smtClean="0"/>
              <a:t>Two node switchless cluster</a:t>
            </a:r>
          </a:p>
          <a:p>
            <a:pPr lvl="1"/>
            <a:r>
              <a:rPr lang="en-US" dirty="0" smtClean="0"/>
              <a:t>6 DS4246 shelves of 2TB SATA drives</a:t>
            </a:r>
          </a:p>
          <a:p>
            <a:pPr lvl="1"/>
            <a:r>
              <a:rPr lang="en-US" dirty="0" smtClean="0"/>
              <a:t>10GbE connectivity for data access</a:t>
            </a:r>
          </a:p>
          <a:p>
            <a:pPr lvl="1"/>
            <a:r>
              <a:rPr lang="en-US" dirty="0" smtClean="0"/>
              <a:t>1GbE connectivity for management</a:t>
            </a:r>
          </a:p>
          <a:p>
            <a:pPr lvl="1"/>
            <a:r>
              <a:rPr lang="en-US" dirty="0" smtClean="0"/>
              <a:t>Software licenses:</a:t>
            </a:r>
          </a:p>
          <a:p>
            <a:pPr lvl="2"/>
            <a:r>
              <a:rPr lang="en-US" dirty="0" smtClean="0"/>
              <a:t>NFS and CIFS</a:t>
            </a:r>
          </a:p>
        </p:txBody>
      </p:sp>
    </p:spTree>
    <p:extLst>
      <p:ext uri="{BB962C8B-B14F-4D97-AF65-F5344CB8AC3E}">
        <p14:creationId xmlns:p14="http://schemas.microsoft.com/office/powerpoint/2010/main" val="328315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/ Limitations in </a:t>
            </a:r>
            <a:r>
              <a:rPr lang="en-US" dirty="0" err="1" smtClean="0"/>
              <a:t>cDOT</a:t>
            </a:r>
            <a:r>
              <a:rPr lang="en-US" dirty="0" smtClean="0"/>
              <a:t> 8.2.1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066800"/>
            <a:ext cx="760349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1000 volumes per controller</a:t>
            </a:r>
          </a:p>
          <a:p>
            <a:r>
              <a:rPr lang="en-US" dirty="0" smtClean="0"/>
              <a:t>125 </a:t>
            </a:r>
            <a:r>
              <a:rPr lang="en-US" dirty="0" err="1" smtClean="0"/>
              <a:t>Vservers</a:t>
            </a:r>
            <a:r>
              <a:rPr lang="en-US" dirty="0" smtClean="0"/>
              <a:t> per controller</a:t>
            </a:r>
          </a:p>
          <a:p>
            <a:r>
              <a:rPr lang="en-US" dirty="0" smtClean="0"/>
              <a:t>125 </a:t>
            </a:r>
            <a:r>
              <a:rPr lang="en-US" dirty="0" smtClean="0"/>
              <a:t>LIFs per controller</a:t>
            </a:r>
          </a:p>
          <a:p>
            <a:r>
              <a:rPr lang="en-US" dirty="0" smtClean="0"/>
              <a:t>10M maximum distance from controllers to all disk shelves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9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3" descr="IMG_0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2308225"/>
            <a:ext cx="759936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FAS/V3200 Controller I/O</a:t>
            </a:r>
          </a:p>
        </p:txBody>
      </p:sp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5895448" y="1106318"/>
            <a:ext cx="112723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Serial</a:t>
            </a:r>
          </a:p>
          <a:p>
            <a:r>
              <a:rPr lang="en-US" dirty="0" smtClean="0"/>
              <a:t>Console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Port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3192463" y="4260850"/>
            <a:ext cx="608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e0a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3759200" y="4260850"/>
            <a:ext cx="608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e0b</a:t>
            </a:r>
          </a:p>
        </p:txBody>
      </p:sp>
      <p:sp>
        <p:nvSpPr>
          <p:cNvPr id="28679" name="Text Box 15"/>
          <p:cNvSpPr txBox="1">
            <a:spLocks noChangeArrowheads="1"/>
          </p:cNvSpPr>
          <p:nvPr/>
        </p:nvSpPr>
        <p:spPr bwMode="auto">
          <a:xfrm>
            <a:off x="5356604" y="4238626"/>
            <a:ext cx="297389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(e0M / SP)</a:t>
            </a:r>
            <a:endParaRPr lang="en-US" dirty="0"/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579438" y="4706938"/>
            <a:ext cx="8255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0a 0b</a:t>
            </a:r>
          </a:p>
        </p:txBody>
      </p:sp>
      <p:sp>
        <p:nvSpPr>
          <p:cNvPr id="28681" name="Text Box 20"/>
          <p:cNvSpPr txBox="1">
            <a:spLocks noChangeArrowheads="1"/>
          </p:cNvSpPr>
          <p:nvPr/>
        </p:nvSpPr>
        <p:spPr bwMode="auto">
          <a:xfrm>
            <a:off x="4829175" y="5130800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Ethernet</a:t>
            </a:r>
          </a:p>
        </p:txBody>
      </p:sp>
      <p:sp>
        <p:nvSpPr>
          <p:cNvPr id="28682" name="Text Box 21"/>
          <p:cNvSpPr txBox="1">
            <a:spLocks noChangeArrowheads="1"/>
          </p:cNvSpPr>
          <p:nvPr/>
        </p:nvSpPr>
        <p:spPr bwMode="auto">
          <a:xfrm>
            <a:off x="1981200" y="5324475"/>
            <a:ext cx="1069975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Fibre Chanel</a:t>
            </a:r>
          </a:p>
        </p:txBody>
      </p:sp>
      <p:sp>
        <p:nvSpPr>
          <p:cNvPr id="28683" name="Line 22"/>
          <p:cNvSpPr>
            <a:spLocks noChangeShapeType="1"/>
          </p:cNvSpPr>
          <p:nvPr/>
        </p:nvSpPr>
        <p:spPr bwMode="auto">
          <a:xfrm flipV="1">
            <a:off x="3408363" y="3090863"/>
            <a:ext cx="30162" cy="1273175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3"/>
          <p:cNvSpPr>
            <a:spLocks noChangeShapeType="1"/>
          </p:cNvSpPr>
          <p:nvPr/>
        </p:nvSpPr>
        <p:spPr bwMode="auto">
          <a:xfrm flipH="1" flipV="1">
            <a:off x="3517900" y="3389313"/>
            <a:ext cx="517525" cy="923925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24"/>
          <p:cNvSpPr>
            <a:spLocks noChangeShapeType="1"/>
          </p:cNvSpPr>
          <p:nvPr/>
        </p:nvSpPr>
        <p:spPr bwMode="auto">
          <a:xfrm flipH="1" flipV="1">
            <a:off x="3906838" y="3060700"/>
            <a:ext cx="1420074" cy="1192323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25"/>
          <p:cNvSpPr>
            <a:spLocks noChangeShapeType="1"/>
          </p:cNvSpPr>
          <p:nvPr/>
        </p:nvSpPr>
        <p:spPr bwMode="auto">
          <a:xfrm flipV="1">
            <a:off x="1163638" y="3459163"/>
            <a:ext cx="754062" cy="1311275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6"/>
          <p:cNvSpPr>
            <a:spLocks noChangeShapeType="1"/>
          </p:cNvSpPr>
          <p:nvPr/>
        </p:nvSpPr>
        <p:spPr bwMode="auto">
          <a:xfrm flipV="1">
            <a:off x="854075" y="3438525"/>
            <a:ext cx="617538" cy="135255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27"/>
          <p:cNvSpPr>
            <a:spLocks noChangeShapeType="1"/>
          </p:cNvSpPr>
          <p:nvPr/>
        </p:nvSpPr>
        <p:spPr bwMode="auto">
          <a:xfrm flipV="1">
            <a:off x="2832100" y="3489325"/>
            <a:ext cx="139700" cy="125095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28"/>
          <p:cNvSpPr>
            <a:spLocks noChangeShapeType="1"/>
          </p:cNvSpPr>
          <p:nvPr/>
        </p:nvSpPr>
        <p:spPr bwMode="auto">
          <a:xfrm flipH="1">
            <a:off x="4522788" y="1858963"/>
            <a:ext cx="1460500" cy="1539875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29"/>
          <p:cNvSpPr>
            <a:spLocks noChangeShapeType="1"/>
          </p:cNvSpPr>
          <p:nvPr/>
        </p:nvSpPr>
        <p:spPr bwMode="auto">
          <a:xfrm flipH="1">
            <a:off x="4432300" y="1898650"/>
            <a:ext cx="407988" cy="1281113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AutoShape 30"/>
          <p:cNvSpPr>
            <a:spLocks/>
          </p:cNvSpPr>
          <p:nvPr/>
        </p:nvSpPr>
        <p:spPr bwMode="auto">
          <a:xfrm rot="5400000">
            <a:off x="5481591" y="2382885"/>
            <a:ext cx="533400" cy="5016406"/>
          </a:xfrm>
          <a:prstGeom prst="rightBrace">
            <a:avLst>
              <a:gd name="adj1" fmla="val 48597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28692" name="AutoShape 31"/>
          <p:cNvSpPr>
            <a:spLocks/>
          </p:cNvSpPr>
          <p:nvPr/>
        </p:nvSpPr>
        <p:spPr bwMode="auto">
          <a:xfrm rot="5400000">
            <a:off x="2425700" y="4751388"/>
            <a:ext cx="282575" cy="809625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18"/>
          <p:cNvSpPr txBox="1">
            <a:spLocks noChangeArrowheads="1"/>
          </p:cNvSpPr>
          <p:nvPr/>
        </p:nvSpPr>
        <p:spPr bwMode="auto">
          <a:xfrm>
            <a:off x="2143125" y="4670425"/>
            <a:ext cx="8826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0c  0d</a:t>
            </a:r>
          </a:p>
        </p:txBody>
      </p:sp>
      <p:sp>
        <p:nvSpPr>
          <p:cNvPr id="28695" name="Text Box 20"/>
          <p:cNvSpPr txBox="1">
            <a:spLocks noChangeArrowheads="1"/>
          </p:cNvSpPr>
          <p:nvPr/>
        </p:nvSpPr>
        <p:spPr bwMode="auto">
          <a:xfrm>
            <a:off x="609600" y="5262563"/>
            <a:ext cx="6985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SAS</a:t>
            </a:r>
          </a:p>
        </p:txBody>
      </p:sp>
      <p:sp>
        <p:nvSpPr>
          <p:cNvPr id="28696" name="AutoShape 30"/>
          <p:cNvSpPr>
            <a:spLocks/>
          </p:cNvSpPr>
          <p:nvPr/>
        </p:nvSpPr>
        <p:spPr bwMode="auto">
          <a:xfrm rot="5400000">
            <a:off x="828676" y="4789487"/>
            <a:ext cx="266700" cy="739775"/>
          </a:xfrm>
          <a:prstGeom prst="rightBrace">
            <a:avLst>
              <a:gd name="adj1" fmla="val 48606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18"/>
          <p:cNvSpPr txBox="1">
            <a:spLocks noChangeArrowheads="1"/>
          </p:cNvSpPr>
          <p:nvPr/>
        </p:nvSpPr>
        <p:spPr bwMode="auto">
          <a:xfrm>
            <a:off x="1068388" y="1550988"/>
            <a:ext cx="11525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c0b  c0a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4475163" y="4373563"/>
            <a:ext cx="7127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ACP</a:t>
            </a:r>
          </a:p>
        </p:txBody>
      </p:sp>
      <p:sp>
        <p:nvSpPr>
          <p:cNvPr id="28699" name="Line 23"/>
          <p:cNvSpPr>
            <a:spLocks noChangeShapeType="1"/>
          </p:cNvSpPr>
          <p:nvPr/>
        </p:nvSpPr>
        <p:spPr bwMode="auto">
          <a:xfrm flipH="1" flipV="1">
            <a:off x="3956050" y="3398838"/>
            <a:ext cx="774700" cy="98425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129088" y="1246188"/>
            <a:ext cx="1312862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USB</a:t>
            </a:r>
          </a:p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(disabled)</a:t>
            </a:r>
          </a:p>
        </p:txBody>
      </p:sp>
      <p:sp>
        <p:nvSpPr>
          <p:cNvPr id="28701" name="Line 27"/>
          <p:cNvSpPr>
            <a:spLocks noChangeShapeType="1"/>
          </p:cNvSpPr>
          <p:nvPr/>
        </p:nvSpPr>
        <p:spPr bwMode="auto">
          <a:xfrm flipV="1">
            <a:off x="2395538" y="3081338"/>
            <a:ext cx="566737" cy="1630362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27"/>
          <p:cNvSpPr>
            <a:spLocks noChangeShapeType="1"/>
          </p:cNvSpPr>
          <p:nvPr/>
        </p:nvSpPr>
        <p:spPr bwMode="auto">
          <a:xfrm>
            <a:off x="1381125" y="1947863"/>
            <a:ext cx="1193800" cy="1520825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27"/>
          <p:cNvSpPr>
            <a:spLocks noChangeShapeType="1"/>
          </p:cNvSpPr>
          <p:nvPr/>
        </p:nvSpPr>
        <p:spPr bwMode="auto">
          <a:xfrm>
            <a:off x="1908175" y="1938338"/>
            <a:ext cx="676275" cy="116205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8062741" y="2510182"/>
            <a:ext cx="839787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Slot 1</a:t>
            </a:r>
          </a:p>
          <a:p>
            <a:r>
              <a:rPr lang="en-US" dirty="0"/>
              <a:t>Slot 2</a:t>
            </a:r>
          </a:p>
        </p:txBody>
      </p:sp>
      <p:sp>
        <p:nvSpPr>
          <p:cNvPr id="28705" name="Line 29"/>
          <p:cNvSpPr>
            <a:spLocks noChangeShapeType="1"/>
          </p:cNvSpPr>
          <p:nvPr/>
        </p:nvSpPr>
        <p:spPr bwMode="auto">
          <a:xfrm flipH="1">
            <a:off x="6291262" y="2718486"/>
            <a:ext cx="1790056" cy="34239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29"/>
          <p:cNvSpPr>
            <a:spLocks noChangeShapeType="1"/>
          </p:cNvSpPr>
          <p:nvPr/>
        </p:nvSpPr>
        <p:spPr bwMode="auto">
          <a:xfrm flipH="1">
            <a:off x="6315073" y="3015048"/>
            <a:ext cx="1803315" cy="148839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Text Box 20"/>
          <p:cNvSpPr txBox="1">
            <a:spLocks noChangeArrowheads="1"/>
          </p:cNvSpPr>
          <p:nvPr/>
        </p:nvSpPr>
        <p:spPr bwMode="auto">
          <a:xfrm>
            <a:off x="1371600" y="1055688"/>
            <a:ext cx="5429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HA</a:t>
            </a:r>
          </a:p>
        </p:txBody>
      </p:sp>
      <p:sp>
        <p:nvSpPr>
          <p:cNvPr id="28708" name="AutoShape 31"/>
          <p:cNvSpPr>
            <a:spLocks/>
          </p:cNvSpPr>
          <p:nvPr/>
        </p:nvSpPr>
        <p:spPr bwMode="auto">
          <a:xfrm rot="-5400000">
            <a:off x="1528432" y="981075"/>
            <a:ext cx="282575" cy="1063625"/>
          </a:xfrm>
          <a:prstGeom prst="rightBrace">
            <a:avLst>
              <a:gd name="adj1" fmla="val 48654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8986BF-D010-4258-8DAE-5FED601302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5609970"/>
            <a:ext cx="4678877" cy="707886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e0a and e0b ports are GbE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Management and ACP ports are 10/100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FAS/V3200 I/O Expansion Module (IOXM)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8070" y="4419600"/>
            <a:ext cx="7924800" cy="164735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4 full-length PCIe v1.0 (Gen1) x8 slots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1F0F-F0FF-4006-9B69-48F6DA088A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NetApp Confidential -- Limited Use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342" y="2080121"/>
            <a:ext cx="7617688" cy="15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24"/>
          <p:cNvSpPr>
            <a:spLocks noChangeShapeType="1"/>
          </p:cNvSpPr>
          <p:nvPr/>
        </p:nvSpPr>
        <p:spPr bwMode="auto">
          <a:xfrm flipH="1" flipV="1">
            <a:off x="5667725" y="2753052"/>
            <a:ext cx="1512003" cy="1518159"/>
          </a:xfrm>
          <a:prstGeom prst="line">
            <a:avLst/>
          </a:prstGeom>
          <a:noFill/>
          <a:ln w="5080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056099" y="3907857"/>
            <a:ext cx="1691721" cy="720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005BAE"/>
                </a:solidFill>
              </a:rPr>
              <a:t>Slots with numbers</a:t>
            </a:r>
            <a:endParaRPr lang="en-US" sz="2400" dirty="0">
              <a:solidFill>
                <a:srgbClr val="005BAE"/>
              </a:solidFill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3753866" y="2795584"/>
            <a:ext cx="3412215" cy="1475628"/>
          </a:xfrm>
          <a:prstGeom prst="line">
            <a:avLst/>
          </a:prstGeom>
          <a:noFill/>
          <a:ln w="50800">
            <a:solidFill>
              <a:srgbClr val="58A61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33663"/>
            <a:ext cx="87058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9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Connectivity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1433512"/>
            <a:ext cx="78486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IOMs from OUT ● to IN ■ 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A stack shelf IDs start with 00 and count up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B stack shelf IDs start with 10 and count up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Z:\netapp\SE\Thomson\Configs\Visios\3250_sas_sata_cabling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68" y="2819400"/>
            <a:ext cx="372465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 Connectivity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1433512"/>
            <a:ext cx="78486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IOMs from OUT ● to IN ■ </a:t>
            </a:r>
          </a:p>
        </p:txBody>
      </p:sp>
      <p:pic>
        <p:nvPicPr>
          <p:cNvPr id="3" name="Picture 2" descr="Z:\netapp\SE\Thomson\Configs\Visios\3250_acp_sata_cabling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66" y="2286000"/>
            <a:ext cx="4352338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4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SP is the wrench port on the FAS3250</a:t>
            </a:r>
          </a:p>
          <a:p>
            <a:r>
              <a:rPr lang="en-US" dirty="0" smtClean="0"/>
              <a:t>The locked wrench port on the FAS3250 is used for ACP connectivity to the shelves</a:t>
            </a:r>
          </a:p>
          <a:p>
            <a:r>
              <a:rPr lang="en-US" dirty="0" smtClean="0"/>
              <a:t>The e0a 1GbE port is used for management network connectivity</a:t>
            </a:r>
          </a:p>
          <a:p>
            <a:pPr lvl="1"/>
            <a:r>
              <a:rPr lang="en-US" dirty="0" smtClean="0"/>
              <a:t>This should be a 1GbE connection, not 100Mb</a:t>
            </a:r>
          </a:p>
          <a:p>
            <a:r>
              <a:rPr lang="en-US" dirty="0" smtClean="0"/>
              <a:t>The e1a and e2a ports are used for the private cluster network</a:t>
            </a:r>
          </a:p>
          <a:p>
            <a:r>
              <a:rPr lang="en-US" dirty="0" smtClean="0"/>
              <a:t>The e1b and e2b 10GbE ports should be used to create a LACP </a:t>
            </a:r>
            <a:r>
              <a:rPr lang="en-US" dirty="0" err="1" smtClean="0"/>
              <a:t>ifgrp</a:t>
            </a:r>
            <a:r>
              <a:rPr lang="en-US" dirty="0" smtClean="0"/>
              <a:t> for data access</a:t>
            </a:r>
          </a:p>
          <a:p>
            <a:r>
              <a:rPr lang="en-US" dirty="0" smtClean="0"/>
              <a:t>Additional NICs are required for connectivity to a different physical data network</a:t>
            </a:r>
          </a:p>
        </p:txBody>
      </p:sp>
    </p:spTree>
    <p:extLst>
      <p:ext uri="{BB962C8B-B14F-4D97-AF65-F5344CB8AC3E}">
        <p14:creationId xmlns:p14="http://schemas.microsoft.com/office/powerpoint/2010/main" val="2658782578"/>
      </p:ext>
    </p:extLst>
  </p:cSld>
  <p:clrMapOvr>
    <a:masterClrMapping/>
  </p:clrMapOvr>
</p:sld>
</file>

<file path=ppt/theme/theme1.xml><?xml version="1.0" encoding="utf-8"?>
<a:theme xmlns:a="http://schemas.openxmlformats.org/drawingml/2006/main" name="NetApp-1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38DEF-C4CB-474C-B1F6-AF7769F2E947}"/>
</file>

<file path=customXml/itemProps2.xml><?xml version="1.0" encoding="utf-8"?>
<ds:datastoreItem xmlns:ds="http://schemas.openxmlformats.org/officeDocument/2006/customXml" ds:itemID="{3A2852F3-F6AF-45D3-A492-1BF5CAB58064}"/>
</file>

<file path=customXml/itemProps3.xml><?xml version="1.0" encoding="utf-8"?>
<ds:datastoreItem xmlns:ds="http://schemas.openxmlformats.org/officeDocument/2006/customXml" ds:itemID="{796E519C-9E76-4AD4-BD4E-FA5B0664A7D3}"/>
</file>

<file path=docProps/app.xml><?xml version="1.0" encoding="utf-8"?>
<Properties xmlns="http://schemas.openxmlformats.org/officeDocument/2006/extended-properties" xmlns:vt="http://schemas.openxmlformats.org/officeDocument/2006/docPropsVTypes">
  <Template>NetApp-1</Template>
  <TotalTime>8134</TotalTime>
  <Words>390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NetApp-1</vt:lpstr>
      <vt:lpstr>NetApp FAS3250 cDOT Log Backup Architecture</vt:lpstr>
      <vt:lpstr>Log Backup Solution</vt:lpstr>
      <vt:lpstr>Requirements / Limitations in cDOT 8.2.1</vt:lpstr>
      <vt:lpstr>FAS/V3200 Controller I/O</vt:lpstr>
      <vt:lpstr>FAS/V3200 I/O Expansion Module (IOXM)</vt:lpstr>
      <vt:lpstr>Controller Configuration Details</vt:lpstr>
      <vt:lpstr>SAS Connectivity Details</vt:lpstr>
      <vt:lpstr>ACP Connectivity Details</vt:lpstr>
      <vt:lpstr>Network Connectivity Details</vt:lpstr>
      <vt:lpstr>FAS3250 Log Backup – Cabinet Layout</vt:lpstr>
      <vt:lpstr>Log Backup Aggregate Sizing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DS14Mk2 144GB FC Shelf Reuse</dc:title>
  <dc:creator>Joseph Brick</dc:creator>
  <cp:lastModifiedBy>arndt</cp:lastModifiedBy>
  <cp:revision>87</cp:revision>
  <dcterms:created xsi:type="dcterms:W3CDTF">2011-06-07T14:59:27Z</dcterms:created>
  <dcterms:modified xsi:type="dcterms:W3CDTF">2013-10-17T15:00:44Z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