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73" r:id="rId6"/>
    <p:sldId id="267" r:id="rId7"/>
    <p:sldId id="268" r:id="rId8"/>
    <p:sldId id="275" r:id="rId9"/>
    <p:sldId id="269" r:id="rId10"/>
    <p:sldId id="271" r:id="rId11"/>
    <p:sldId id="274" r:id="rId12"/>
    <p:sldId id="277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FFA9-3162-4C03-AB64-9A81422A8BCE}" type="datetimeFigureOut">
              <a:rPr lang="en-US" smtClean="0"/>
              <a:pPr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CBA7F-FDF3-4669-9EA4-BE9EF153BB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03B46-D11F-462D-B043-134CD3037062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0979" y="4624074"/>
            <a:ext cx="3309257" cy="1477138"/>
          </a:xfrm>
          <a:prstGeom prst="rect">
            <a:avLst/>
          </a:prstGeom>
        </p:spPr>
      </p:pic>
      <p:pic>
        <p:nvPicPr>
          <p:cNvPr id="49" name="Picture 48" descr="copyright-e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658155" y="3629025"/>
            <a:ext cx="4127331" cy="1678210"/>
          </a:xfrm>
        </p:spPr>
        <p:txBody>
          <a:bodyPr>
            <a:noAutofit/>
          </a:bodyPr>
          <a:lstStyle>
            <a:lvl1pPr marL="0" indent="0">
              <a:buFont typeface="Wingdings 2" pitchFamily="18" charset="2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 bwMode="black">
          <a:xfrm>
            <a:off x="4658155" y="1746249"/>
            <a:ext cx="4118134" cy="1765301"/>
          </a:xfrm>
        </p:spPr>
        <p:txBody>
          <a:bodyPr tIns="0" bIns="0" anchor="b"/>
          <a:lstStyle>
            <a:lvl1pPr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856" y="317258"/>
            <a:ext cx="1054977" cy="12344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52524" y="426955"/>
            <a:ext cx="1436523" cy="186610"/>
          </a:xfrm>
          <a:prstGeom prst="rect">
            <a:avLst/>
          </a:prstGeom>
        </p:spPr>
      </p:pic>
      <p:sp>
        <p:nvSpPr>
          <p:cNvPr id="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41" name="Picture 40" descr="Runners_1_HiRes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0" y="2115280"/>
            <a:ext cx="4486024" cy="3236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1281112"/>
            <a:ext cx="7603490" cy="50434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8" y="1281112"/>
            <a:ext cx="3591731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1112"/>
            <a:ext cx="3765550" cy="50434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0" y="3629025"/>
            <a:ext cx="4587875" cy="1639661"/>
          </a:xfrm>
        </p:spPr>
        <p:txBody>
          <a:bodyPr lIns="0" tIns="0" rIns="0" bIns="0"/>
          <a:lstStyle>
            <a:lvl1pPr marL="228600" indent="-22860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6"/>
            <a:ext cx="4587875" cy="1765300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349251" y="3628572"/>
            <a:ext cx="4587874" cy="1642675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Wingdings" pitchFamily="2" charset="2"/>
              <a:buNone/>
              <a:defRPr sz="2200">
                <a:solidFill>
                  <a:schemeClr val="tx1"/>
                </a:solidFill>
              </a:defRPr>
            </a:lvl1pPr>
            <a:lvl2pPr marL="30003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38175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928688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23825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349250" y="1736725"/>
            <a:ext cx="4587875" cy="1766207"/>
          </a:xfrm>
        </p:spPr>
        <p:txBody>
          <a:bodyPr lIns="0" anchor="b"/>
          <a:lstStyle>
            <a:lvl1pPr algn="l">
              <a:lnSpc>
                <a:spcPts val="4000"/>
              </a:lnSpc>
              <a:defRPr sz="3800" b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" name="Picture 9" descr="Runner_2_HiR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686" y="2392355"/>
            <a:ext cx="3526064" cy="2259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347662" y="6445714"/>
            <a:ext cx="8449056" cy="107486"/>
            <a:chOff x="347662" y="6160730"/>
            <a:chExt cx="8449056" cy="107486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6203" y="3074122"/>
            <a:ext cx="3804884" cy="617504"/>
          </a:xfrm>
          <a:prstGeom prst="rect">
            <a:avLst/>
          </a:prstGeom>
        </p:spPr>
      </p:pic>
      <p:pic>
        <p:nvPicPr>
          <p:cNvPr id="7" name="Picture 6" descr="Train_Plane_2_Hi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0029" y="2220683"/>
            <a:ext cx="4245328" cy="1538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2" descr="C:\Users\freelance\Desktop\NA_PPT_Template_R1_012511\Collateral\NA_ThankYou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5" y="3004451"/>
            <a:ext cx="3461004" cy="1008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Rocket_1_Hi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1981" y="1611086"/>
            <a:ext cx="3234802" cy="395213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pyright-eng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8174" y="6548058"/>
            <a:ext cx="2317395" cy="233742"/>
          </a:xfrm>
          <a:prstGeom prst="rect">
            <a:avLst/>
          </a:prstGeom>
        </p:spPr>
      </p:pic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279398"/>
            <a:ext cx="7612821" cy="50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495" y="6542992"/>
            <a:ext cx="364845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352425"/>
            <a:ext cx="760825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331016"/>
            <a:ext cx="656429" cy="768096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7597" y="6539817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</a:defRPr>
            </a:lvl1pPr>
          </a:lstStyle>
          <a:p>
            <a:fld id="{D53B4FC6-BED2-4615-A209-7F9F54709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98450" indent="-298450" algn="l" rtl="0" eaLnBrk="1" fontAlgn="base" hangingPunct="1">
        <a:spcBef>
          <a:spcPts val="676"/>
        </a:spcBef>
        <a:spcAft>
          <a:spcPct val="0"/>
        </a:spcAft>
        <a:buClr>
          <a:schemeClr val="accent2"/>
        </a:buClr>
        <a:buFont typeface="Wingdings 2" pitchFamily="18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336550" algn="l" rtl="0" eaLnBrk="1" fontAlgn="base" hangingPunct="1">
        <a:spcBef>
          <a:spcPts val="624"/>
        </a:spcBef>
        <a:spcAft>
          <a:spcPct val="0"/>
        </a:spcAft>
        <a:buFont typeface="Arial" charset="0"/>
        <a:buChar char="–"/>
        <a:defRPr sz="2600">
          <a:solidFill>
            <a:schemeClr val="tx1"/>
          </a:solidFill>
          <a:latin typeface="+mn-lt"/>
        </a:defRPr>
      </a:lvl2pPr>
      <a:lvl3pPr marL="927100" indent="-288925" algn="l" rtl="0" eaLnBrk="1" fontAlgn="base" hangingPunct="1">
        <a:spcBef>
          <a:spcPts val="576"/>
        </a:spcBef>
        <a:spcAft>
          <a:spcPct val="0"/>
        </a:spcAft>
        <a:buFont typeface="Wingdings 2" pitchFamily="18" charset="2"/>
        <a:buChar char="¡"/>
        <a:defRPr sz="2400">
          <a:solidFill>
            <a:schemeClr val="tx1"/>
          </a:solidFill>
          <a:latin typeface="+mn-lt"/>
        </a:defRPr>
      </a:lvl3pPr>
      <a:lvl4pPr marL="1236663" indent="-307975" algn="l" rtl="0" eaLnBrk="1" fontAlgn="base" hangingPunct="1">
        <a:spcBef>
          <a:spcPts val="48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504950" indent="-266700" algn="l" rtl="0" eaLnBrk="1" fontAlgn="base" hangingPunct="1">
        <a:spcBef>
          <a:spcPts val="48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19621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4193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28765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333750" indent="-266700" algn="l" rtl="0" eaLnBrk="1" fontAlgn="base" hangingPunct="1">
        <a:spcBef>
          <a:spcPct val="20000"/>
        </a:spcBef>
        <a:spcAft>
          <a:spcPct val="0"/>
        </a:spcAft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i="1" dirty="0" smtClean="0"/>
              <a:t>Mike Arndt, Systems Engineer</a:t>
            </a:r>
          </a:p>
          <a:p>
            <a:r>
              <a:rPr lang="en-US" sz="1400" i="1" dirty="0" smtClean="0"/>
              <a:t>2011-09-06</a:t>
            </a:r>
            <a:endParaRPr lang="en-US" sz="1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/>
              <a:t>NetApp FAS6210 Shared Low Tier Standard Architecture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40560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Cabinet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608954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Cabinet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343299" cy="53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Sizing and Growth</a:t>
            </a:r>
            <a:endParaRPr lang="en-US" dirty="0"/>
          </a:p>
        </p:txBody>
      </p:sp>
      <p:graphicFrame>
        <p:nvGraphicFramePr>
          <p:cNvPr id="4" name="Group 198"/>
          <p:cNvGraphicFramePr>
            <a:graphicFrameLocks noGrp="1"/>
          </p:cNvGraphicFramePr>
          <p:nvPr/>
        </p:nvGraphicFramePr>
        <p:xfrm>
          <a:off x="1066800" y="1447800"/>
          <a:ext cx="7543800" cy="3991610"/>
        </p:xfrm>
        <a:graphic>
          <a:graphicData uri="http://schemas.openxmlformats.org/drawingml/2006/table">
            <a:tbl>
              <a:tblPr/>
              <a:tblGrid>
                <a:gridCol w="2819400"/>
                <a:gridCol w="4724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8.0.1P5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AGGREGATE CONFIGURATION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64bit aggregate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Aggregate snap reserve set to 0 and aggregate snapshots disabled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Note: vol0 will reside on the data aggregate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RAID GROUP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15 drives per raid group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Note: aggregates should be grown in 9 or 15 drive increments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INITIAL CONFIGURATION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2 DS4243 shelves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4 DS4243 shelves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aggregate of 3 raid groups (45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56TB usable per controller = 112TB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ONTAP 8.1 or 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MAX SIZE WITH GROWTH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 DS4243 shelves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6 DS4243 shelves 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1 aggregate of 4.5 raid groups (69 drives)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3 spare drives per controller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E2F37"/>
                        </a:buClr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85TB usable per controller = 170TB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Dedication Solution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dedicated storage systems may have a similar configuration as the Shared Low Tier</a:t>
            </a:r>
          </a:p>
          <a:p>
            <a:r>
              <a:rPr lang="en-US" dirty="0" smtClean="0"/>
              <a:t>Deviations from the Shared Low Tier platform that are acceptable include:</a:t>
            </a:r>
          </a:p>
          <a:p>
            <a:pPr lvl="1"/>
            <a:r>
              <a:rPr lang="en-US" dirty="0" smtClean="0"/>
              <a:t>Installation in a single cabinet based on a known capacity growth maximum</a:t>
            </a:r>
          </a:p>
          <a:p>
            <a:pPr lvl="1"/>
            <a:r>
              <a:rPr lang="en-US" dirty="0" smtClean="0"/>
              <a:t>Fewer protocols licensed, as most dedicated storage controllers do not require CIFS and </a:t>
            </a:r>
            <a:r>
              <a:rPr lang="en-US" dirty="0" err="1" smtClean="0"/>
              <a:t>iSCSI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Shared Low Tier Standard Architecture:</a:t>
            </a:r>
          </a:p>
          <a:p>
            <a:pPr lvl="1"/>
            <a:r>
              <a:rPr lang="en-US" dirty="0" smtClean="0"/>
              <a:t>FAS6210 HA Pair</a:t>
            </a:r>
          </a:p>
          <a:p>
            <a:pPr lvl="1"/>
            <a:r>
              <a:rPr lang="en-US" dirty="0" smtClean="0"/>
              <a:t>DS4243 shelves of 2TB </a:t>
            </a:r>
            <a:r>
              <a:rPr lang="en-US" smtClean="0"/>
              <a:t>7.2k </a:t>
            </a:r>
            <a:r>
              <a:rPr lang="en-US" smtClean="0"/>
              <a:t>SATA </a:t>
            </a:r>
            <a:r>
              <a:rPr lang="en-US" dirty="0" smtClean="0"/>
              <a:t>drives</a:t>
            </a:r>
          </a:p>
          <a:p>
            <a:pPr lvl="2"/>
            <a:r>
              <a:rPr lang="en-US" dirty="0" smtClean="0"/>
              <a:t>4 shelves in base configuration</a:t>
            </a:r>
          </a:p>
          <a:p>
            <a:pPr lvl="2"/>
            <a:r>
              <a:rPr lang="en-US" dirty="0" smtClean="0"/>
              <a:t>6 shelves in maximum configuration (with 8.1)</a:t>
            </a:r>
          </a:p>
          <a:p>
            <a:pPr lvl="1"/>
            <a:r>
              <a:rPr lang="en-US" dirty="0" smtClean="0"/>
              <a:t>512GB of </a:t>
            </a:r>
            <a:r>
              <a:rPr lang="en-US" dirty="0" err="1" smtClean="0"/>
              <a:t>FlashCache</a:t>
            </a:r>
            <a:r>
              <a:rPr lang="en-US" dirty="0" smtClean="0"/>
              <a:t> per controller</a:t>
            </a:r>
          </a:p>
          <a:p>
            <a:pPr lvl="1"/>
            <a:r>
              <a:rPr lang="en-US" dirty="0" smtClean="0"/>
              <a:t>10GbE connectivity for data access</a:t>
            </a:r>
          </a:p>
          <a:p>
            <a:pPr lvl="1"/>
            <a:r>
              <a:rPr lang="en-US" dirty="0" smtClean="0"/>
              <a:t>1GbE connectivity for management</a:t>
            </a:r>
          </a:p>
          <a:p>
            <a:pPr lvl="1"/>
            <a:r>
              <a:rPr lang="en-US" dirty="0" smtClean="0"/>
              <a:t>Software licenses:</a:t>
            </a:r>
          </a:p>
          <a:p>
            <a:pPr lvl="2"/>
            <a:r>
              <a:rPr lang="en-US" dirty="0" smtClean="0"/>
              <a:t>NFS, CIFS, and </a:t>
            </a:r>
            <a:r>
              <a:rPr lang="en-US" dirty="0" err="1" smtClean="0"/>
              <a:t>iSCSI</a:t>
            </a:r>
            <a:r>
              <a:rPr lang="en-US" dirty="0" smtClean="0"/>
              <a:t> protocols</a:t>
            </a:r>
          </a:p>
          <a:p>
            <a:pPr lvl="2"/>
            <a:r>
              <a:rPr lang="en-US" dirty="0" err="1" smtClean="0"/>
              <a:t>SnapMirror</a:t>
            </a:r>
            <a:r>
              <a:rPr lang="en-US" dirty="0" smtClean="0"/>
              <a:t>, </a:t>
            </a:r>
            <a:r>
              <a:rPr lang="en-US" dirty="0" err="1" smtClean="0"/>
              <a:t>SnapVault</a:t>
            </a:r>
            <a:r>
              <a:rPr lang="en-US" dirty="0" smtClean="0"/>
              <a:t>, and </a:t>
            </a:r>
            <a:r>
              <a:rPr lang="en-US" dirty="0" err="1" smtClean="0"/>
              <a:t>SnapRestore</a:t>
            </a:r>
            <a:endParaRPr lang="en-US" dirty="0" smtClean="0"/>
          </a:p>
          <a:p>
            <a:pPr lvl="2"/>
            <a:r>
              <a:rPr lang="en-US" dirty="0" err="1" smtClean="0"/>
              <a:t>Multistore</a:t>
            </a:r>
            <a:r>
              <a:rPr lang="en-US" dirty="0" smtClean="0"/>
              <a:t> and </a:t>
            </a:r>
            <a:r>
              <a:rPr lang="en-US" dirty="0" err="1" smtClean="0"/>
              <a:t>Deduplication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FAS62xx platform requires ONTAP 8.0.1 or higher</a:t>
            </a:r>
          </a:p>
          <a:p>
            <a:pPr lvl="1"/>
            <a:r>
              <a:rPr lang="en-US" dirty="0" smtClean="0"/>
              <a:t>Standard ONTAP version will initially be 8.0.1P5</a:t>
            </a:r>
          </a:p>
          <a:p>
            <a:r>
              <a:rPr lang="en-US" dirty="0" smtClean="0"/>
              <a:t>ONTAP 8.0.x does not support Online </a:t>
            </a:r>
            <a:r>
              <a:rPr lang="en-US" dirty="0" err="1" smtClean="0"/>
              <a:t>DataMotion</a:t>
            </a:r>
            <a:r>
              <a:rPr lang="en-US" dirty="0" smtClean="0"/>
              <a:t> for </a:t>
            </a:r>
            <a:r>
              <a:rPr lang="en-US" dirty="0" err="1" smtClean="0"/>
              <a:t>vFilers</a:t>
            </a:r>
            <a:endParaRPr lang="en-US" dirty="0" smtClean="0"/>
          </a:p>
          <a:p>
            <a:pPr lvl="1"/>
            <a:r>
              <a:rPr lang="en-US" dirty="0" smtClean="0"/>
              <a:t>Offline </a:t>
            </a:r>
            <a:r>
              <a:rPr lang="en-US" dirty="0" err="1" smtClean="0"/>
              <a:t>DataMotion</a:t>
            </a:r>
            <a:r>
              <a:rPr lang="en-US" dirty="0" smtClean="0"/>
              <a:t> for </a:t>
            </a:r>
            <a:r>
              <a:rPr lang="en-US" dirty="0" err="1" smtClean="0"/>
              <a:t>vFilers</a:t>
            </a:r>
            <a:r>
              <a:rPr lang="en-US" dirty="0" smtClean="0"/>
              <a:t> still supported</a:t>
            </a:r>
          </a:p>
          <a:p>
            <a:r>
              <a:rPr lang="en-US" dirty="0" smtClean="0"/>
              <a:t>ONTAP 8.1 will support </a:t>
            </a:r>
            <a:r>
              <a:rPr lang="en-US" dirty="0" err="1" smtClean="0"/>
              <a:t>DataMotion</a:t>
            </a:r>
            <a:r>
              <a:rPr lang="en-US" dirty="0" smtClean="0"/>
              <a:t> for </a:t>
            </a:r>
            <a:r>
              <a:rPr lang="en-US" dirty="0" err="1" smtClean="0"/>
              <a:t>vFilers</a:t>
            </a:r>
            <a:endParaRPr lang="en-US" dirty="0" smtClean="0"/>
          </a:p>
          <a:p>
            <a:pPr lvl="1"/>
            <a:r>
              <a:rPr lang="en-US" dirty="0" smtClean="0"/>
              <a:t>Due to be GA by the end of CY2011</a:t>
            </a:r>
          </a:p>
          <a:p>
            <a:r>
              <a:rPr lang="en-US" dirty="0" smtClean="0"/>
              <a:t>ONTAP 8.1 required for larger aggregates</a:t>
            </a:r>
          </a:p>
          <a:p>
            <a:pPr lvl="1"/>
            <a:r>
              <a:rPr lang="en-US" dirty="0" smtClean="0"/>
              <a:t>70TB max </a:t>
            </a:r>
            <a:r>
              <a:rPr lang="en-US" dirty="0" err="1" smtClean="0"/>
              <a:t>aggr</a:t>
            </a:r>
            <a:r>
              <a:rPr lang="en-US" dirty="0" smtClean="0"/>
              <a:t> size with 8.0, 162TB max </a:t>
            </a:r>
            <a:r>
              <a:rPr lang="en-US" dirty="0" err="1" smtClean="0"/>
              <a:t>aggr</a:t>
            </a:r>
            <a:r>
              <a:rPr lang="en-US" dirty="0" smtClean="0"/>
              <a:t> size with 8.1</a:t>
            </a:r>
          </a:p>
          <a:p>
            <a:pPr lvl="1"/>
            <a:r>
              <a:rPr lang="en-US" dirty="0" smtClean="0"/>
              <a:t>Adding 2 shelves to the 4 shelf base configuration requires 8.1 in order to still use 1 aggregate per controller</a:t>
            </a:r>
          </a:p>
          <a:p>
            <a:r>
              <a:rPr lang="en-US" dirty="0" smtClean="0"/>
              <a:t>65 </a:t>
            </a:r>
            <a:r>
              <a:rPr lang="en-US" dirty="0" err="1" smtClean="0"/>
              <a:t>vFilers</a:t>
            </a:r>
            <a:r>
              <a:rPr lang="en-US" dirty="0" smtClean="0"/>
              <a:t> per controller continues to be the limit</a:t>
            </a:r>
          </a:p>
          <a:p>
            <a:r>
              <a:rPr lang="en-US" dirty="0" smtClean="0"/>
              <a:t>5 meter limit as maximum distance from controllers to all disk shelves</a:t>
            </a:r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and Performance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 </a:t>
            </a:r>
            <a:r>
              <a:rPr lang="en-US" dirty="0" err="1" smtClean="0"/>
              <a:t>config</a:t>
            </a:r>
            <a:r>
              <a:rPr lang="en-US" dirty="0" smtClean="0"/>
              <a:t> of 4 shelves per cluster:</a:t>
            </a:r>
          </a:p>
          <a:p>
            <a:pPr lvl="1"/>
            <a:r>
              <a:rPr lang="en-US" dirty="0" smtClean="0"/>
              <a:t>112TB usable</a:t>
            </a:r>
          </a:p>
          <a:p>
            <a:r>
              <a:rPr lang="en-US" dirty="0" smtClean="0"/>
              <a:t>Maximum </a:t>
            </a:r>
            <a:r>
              <a:rPr lang="en-US" dirty="0" err="1" smtClean="0"/>
              <a:t>config</a:t>
            </a:r>
            <a:r>
              <a:rPr lang="en-US" dirty="0" smtClean="0"/>
              <a:t> of 6 shelves per cluster</a:t>
            </a:r>
          </a:p>
          <a:p>
            <a:pPr lvl="1"/>
            <a:r>
              <a:rPr lang="en-US" dirty="0" smtClean="0"/>
              <a:t>170TB usable</a:t>
            </a:r>
          </a:p>
          <a:p>
            <a:r>
              <a:rPr lang="en-US" dirty="0" smtClean="0"/>
              <a:t>Peak throughput at 32k 50/50 read/write mix:</a:t>
            </a:r>
          </a:p>
          <a:p>
            <a:pPr lvl="1"/>
            <a:r>
              <a:rPr lang="en-US" dirty="0" smtClean="0"/>
              <a:t>637MB/sec per controller</a:t>
            </a:r>
          </a:p>
          <a:p>
            <a:pPr lvl="2"/>
            <a:r>
              <a:rPr lang="en-US" dirty="0" smtClean="0"/>
              <a:t>20,400 IOPs per controller</a:t>
            </a:r>
          </a:p>
          <a:p>
            <a:r>
              <a:rPr lang="en-US" dirty="0" smtClean="0"/>
              <a:t>Peak IOPs at 4k 50/50 read/write mix:</a:t>
            </a:r>
          </a:p>
          <a:p>
            <a:pPr lvl="1"/>
            <a:r>
              <a:rPr lang="en-US" dirty="0" smtClean="0"/>
              <a:t>42,750 IOPs per controller</a:t>
            </a:r>
          </a:p>
          <a:p>
            <a:pPr lvl="2"/>
            <a:r>
              <a:rPr lang="en-US" dirty="0" smtClean="0"/>
              <a:t>166MB/sec per controller</a:t>
            </a:r>
          </a:p>
          <a:p>
            <a:r>
              <a:rPr lang="en-US" dirty="0" smtClean="0"/>
              <a:t>Performance profile limits:</a:t>
            </a:r>
          </a:p>
          <a:p>
            <a:pPr lvl="2"/>
            <a:r>
              <a:rPr lang="en-US" dirty="0" smtClean="0"/>
              <a:t>7.5MB/sec per TB	</a:t>
            </a:r>
          </a:p>
          <a:p>
            <a:pPr lvl="2"/>
            <a:r>
              <a:rPr lang="en-US" dirty="0" smtClean="0"/>
              <a:t>503  IOPs per TB</a:t>
            </a:r>
          </a:p>
          <a:p>
            <a:pPr lvl="2"/>
            <a:r>
              <a:rPr lang="en-US" dirty="0" smtClean="0"/>
              <a:t>These values assume possible performance degradation during a cluster failover event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FAS/V6200 Controller I/O</a:t>
            </a:r>
            <a:br>
              <a:rPr lang="en-US" dirty="0" smtClean="0"/>
            </a:br>
            <a:r>
              <a:rPr lang="en-US" sz="2800" b="0" dirty="0" smtClean="0">
                <a:solidFill>
                  <a:srgbClr val="005BAE"/>
                </a:solidFill>
              </a:rPr>
              <a:t>Standalone Controller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53CB52-DEBA-4776-A545-4330619EA86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NetApp Confidential – Limited Use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409" y="2573648"/>
            <a:ext cx="6629400" cy="181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97758" y="5756738"/>
            <a:ext cx="9829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10GbE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996269" y="1832013"/>
            <a:ext cx="11817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e0a, e0b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57223" y="5734512"/>
            <a:ext cx="16802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Management</a:t>
            </a: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 flipV="1">
            <a:off x="7367750" y="4111430"/>
            <a:ext cx="1066565" cy="965541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621536" y="2190561"/>
            <a:ext cx="1565741" cy="1677924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>
            <a:off x="5701551" y="1966084"/>
            <a:ext cx="28587" cy="1925612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31"/>
          <p:cNvSpPr>
            <a:spLocks/>
          </p:cNvSpPr>
          <p:nvPr/>
        </p:nvSpPr>
        <p:spPr bwMode="auto">
          <a:xfrm rot="5400000">
            <a:off x="1464875" y="5023509"/>
            <a:ext cx="282575" cy="1081377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656203" y="5756436"/>
            <a:ext cx="7136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ACP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5043488" y="1263641"/>
            <a:ext cx="1312862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A5A5A5"/>
                </a:solidFill>
              </a:rPr>
              <a:t>USB</a:t>
            </a:r>
          </a:p>
          <a:p>
            <a:pPr>
              <a:defRPr/>
            </a:pPr>
            <a:r>
              <a:rPr lang="en-US" dirty="0">
                <a:solidFill>
                  <a:srgbClr val="A5A5A5"/>
                </a:solidFill>
              </a:rPr>
              <a:t>(disabled)</a:t>
            </a: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 flipV="1">
            <a:off x="2784297" y="4126072"/>
            <a:ext cx="245149" cy="1662717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994530" y="5088472"/>
            <a:ext cx="11336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e0M / SP</a:t>
            </a:r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1674688" y="4126073"/>
            <a:ext cx="811657" cy="842482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1193301" y="1316290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GbE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27" name="AutoShape 31"/>
          <p:cNvSpPr>
            <a:spLocks/>
          </p:cNvSpPr>
          <p:nvPr/>
        </p:nvSpPr>
        <p:spPr bwMode="auto">
          <a:xfrm rot="-5400000">
            <a:off x="1435966" y="1244065"/>
            <a:ext cx="282575" cy="1063625"/>
          </a:xfrm>
          <a:prstGeom prst="rightBrace">
            <a:avLst>
              <a:gd name="adj1" fmla="val 48654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31"/>
          <p:cNvSpPr>
            <a:spLocks/>
          </p:cNvSpPr>
          <p:nvPr/>
        </p:nvSpPr>
        <p:spPr bwMode="auto">
          <a:xfrm rot="5400000">
            <a:off x="4251807" y="4545388"/>
            <a:ext cx="282575" cy="2075291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278164" y="5086129"/>
            <a:ext cx="223330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e0c, e0d, e0e, e0f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 flipV="1">
            <a:off x="4134676" y="4111065"/>
            <a:ext cx="270346" cy="103367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394322" y="1812388"/>
            <a:ext cx="150739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Vertical I/O 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Slot 1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3485088" y="2202752"/>
            <a:ext cx="1402080" cy="816864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837748" y="942555"/>
            <a:ext cx="145103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PCIe v2.0  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Slots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741247" y="1771053"/>
            <a:ext cx="16081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Slots 3,4,5,6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7" name="AutoShape 31"/>
          <p:cNvSpPr>
            <a:spLocks/>
          </p:cNvSpPr>
          <p:nvPr/>
        </p:nvSpPr>
        <p:spPr bwMode="auto">
          <a:xfrm rot="-5400000">
            <a:off x="7400043" y="985598"/>
            <a:ext cx="296118" cy="1472178"/>
          </a:xfrm>
          <a:prstGeom prst="rightBrace">
            <a:avLst>
              <a:gd name="adj1" fmla="val 48654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6965342" y="2141793"/>
            <a:ext cx="861921" cy="67321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6338148" y="5766011"/>
            <a:ext cx="10823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8Gb FC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44" name="AutoShape 31"/>
          <p:cNvSpPr>
            <a:spLocks/>
          </p:cNvSpPr>
          <p:nvPr/>
        </p:nvSpPr>
        <p:spPr bwMode="auto">
          <a:xfrm rot="5400000">
            <a:off x="6764418" y="4777299"/>
            <a:ext cx="282575" cy="1630018"/>
          </a:xfrm>
          <a:prstGeom prst="rightBrace">
            <a:avLst>
              <a:gd name="adj1" fmla="val 48642"/>
              <a:gd name="adj2" fmla="val 50000"/>
            </a:avLst>
          </a:prstGeom>
          <a:noFill/>
          <a:ln w="19050">
            <a:solidFill>
              <a:srgbClr val="58A6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017514" y="5095402"/>
            <a:ext cx="173477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0a, 0b, 0c, 0d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 flipV="1">
            <a:off x="6545247" y="4120338"/>
            <a:ext cx="276972" cy="984640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7960993" y="5100310"/>
            <a:ext cx="112723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Serial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Console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979" y="6059607"/>
            <a:ext cx="290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10/100 Ethernet</a:t>
            </a:r>
            <a:endParaRPr lang="en-US" dirty="0">
              <a:solidFill>
                <a:srgbClr val="005BAE"/>
              </a:solidFill>
            </a:endParaRP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4763069" y="1937982"/>
            <a:ext cx="561072" cy="1521181"/>
          </a:xfrm>
          <a:prstGeom prst="line">
            <a:avLst/>
          </a:prstGeom>
          <a:noFill/>
          <a:ln w="31750">
            <a:solidFill>
              <a:srgbClr val="58A618"/>
            </a:solidFill>
            <a:round/>
            <a:headEnd type="none"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712197" y="1282016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5BAE"/>
                </a:solidFill>
              </a:rPr>
              <a:t>NVRAM8</a:t>
            </a:r>
          </a:p>
          <a:p>
            <a:r>
              <a:rPr lang="en-US" dirty="0" smtClean="0">
                <a:solidFill>
                  <a:srgbClr val="005BAE"/>
                </a:solidFill>
              </a:rPr>
              <a:t>(Slot 2)</a:t>
            </a:r>
            <a:endParaRPr lang="en-US" dirty="0">
              <a:solidFill>
                <a:srgbClr val="005B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420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 Connectivity Details</a:t>
            </a:r>
            <a:endParaRPr lang="en-US" dirty="0"/>
          </a:p>
        </p:txBody>
      </p:sp>
      <p:pic>
        <p:nvPicPr>
          <p:cNvPr id="4098" name="Picture 2" descr="Z:\netapp\SAS_connectivity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9144000" cy="2932564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1433512"/>
            <a:ext cx="78486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IOMs from OUT ● to IN ■ 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A stack shelf IDs start with 00 and count up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B stack shelf IDs start with 10 and count up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 Connectivity Details</a:t>
            </a:r>
            <a:endParaRPr lang="en-US" dirty="0"/>
          </a:p>
        </p:txBody>
      </p:sp>
      <p:pic>
        <p:nvPicPr>
          <p:cNvPr id="5122" name="Picture 2" descr="Z:\netapp\ACP_connectivity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514600"/>
            <a:ext cx="3810000" cy="38100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0" y="1433512"/>
            <a:ext cx="8153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Cable shelf to shelf ACPs from OUT ● to IN ■</a:t>
            </a:r>
          </a:p>
          <a:p>
            <a:pPr marL="298450" lvl="0" indent="-298450" fontAlgn="base">
              <a:spcBef>
                <a:spcPts val="676"/>
              </a:spcBef>
              <a:spcAft>
                <a:spcPct val="0"/>
              </a:spcAft>
              <a:buClr>
                <a:srgbClr val="84BD00"/>
              </a:buClr>
              <a:buFont typeface="Wingdings 2" pitchFamily="18" charset="2"/>
              <a:buChar char="¡"/>
            </a:pPr>
            <a:r>
              <a:rPr lang="en-US" sz="2400" dirty="0" smtClean="0"/>
              <a:t>Use locked wrench port on FAS6210 for ACP connections </a:t>
            </a:r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Connectivity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SP (new version of the RLM) is the wrench port on the FAS6210</a:t>
            </a:r>
          </a:p>
          <a:p>
            <a:r>
              <a:rPr lang="en-US" dirty="0" smtClean="0"/>
              <a:t>The locked wrench port on the FAS6210 is used for ACP connectivity to the shelves</a:t>
            </a:r>
          </a:p>
          <a:p>
            <a:r>
              <a:rPr lang="en-US" dirty="0" smtClean="0"/>
              <a:t>The e0a 1GbE port is used for management network connectivity</a:t>
            </a:r>
          </a:p>
          <a:p>
            <a:pPr lvl="1"/>
            <a:r>
              <a:rPr lang="en-US" dirty="0" smtClean="0"/>
              <a:t>This should be a 1GbE connection, not 100Mb</a:t>
            </a:r>
          </a:p>
          <a:p>
            <a:r>
              <a:rPr lang="en-US" dirty="0" smtClean="0"/>
              <a:t>The e0c and e0e 10GbE ports should be used to create a LACP “</a:t>
            </a:r>
            <a:r>
              <a:rPr lang="en-US" dirty="0" err="1" smtClean="0"/>
              <a:t>ifgrp</a:t>
            </a:r>
            <a:r>
              <a:rPr lang="en-US" dirty="0" smtClean="0"/>
              <a:t>” for data access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ifgrp</a:t>
            </a:r>
            <a:r>
              <a:rPr lang="en-US" dirty="0" smtClean="0"/>
              <a:t> is the 8.x equivalent of a </a:t>
            </a:r>
            <a:r>
              <a:rPr lang="en-US" dirty="0" err="1" smtClean="0"/>
              <a:t>vif</a:t>
            </a:r>
            <a:r>
              <a:rPr lang="en-US" dirty="0" smtClean="0"/>
              <a:t> in 7.x</a:t>
            </a:r>
          </a:p>
          <a:p>
            <a:r>
              <a:rPr lang="en-US" dirty="0" smtClean="0"/>
              <a:t>The e0d and e0f 10GbE ports are used to create a 2nd LACP </a:t>
            </a:r>
            <a:r>
              <a:rPr lang="en-US" dirty="0" err="1" smtClean="0"/>
              <a:t>ifgrp</a:t>
            </a:r>
            <a:r>
              <a:rPr lang="en-US" dirty="0" smtClean="0"/>
              <a:t> as required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83158506"/>
      </p:ext>
    </p:extLst>
  </p:cSld>
  <p:clrMapOvr>
    <a:masterClrMapping/>
  </p:clrMapOvr>
</p:sld>
</file>

<file path=ppt/theme/theme1.xml><?xml version="1.0" encoding="utf-8"?>
<a:theme xmlns:a="http://schemas.openxmlformats.org/drawingml/2006/main" name="NetApp-1">
  <a:themeElements>
    <a:clrScheme name="New NetApp Color Palette">
      <a:dk1>
        <a:srgbClr val="000000"/>
      </a:dk1>
      <a:lt1>
        <a:srgbClr val="FFFFFF"/>
      </a:lt1>
      <a:dk2>
        <a:srgbClr val="003B5C"/>
      </a:dk2>
      <a:lt2>
        <a:srgbClr val="333333"/>
      </a:lt2>
      <a:accent1>
        <a:srgbClr val="F2A900"/>
      </a:accent1>
      <a:accent2>
        <a:srgbClr val="84BD00"/>
      </a:accent2>
      <a:accent3>
        <a:srgbClr val="0067C5"/>
      </a:accent3>
      <a:accent4>
        <a:srgbClr val="E87722"/>
      </a:accent4>
      <a:accent5>
        <a:srgbClr val="C8102D"/>
      </a:accent5>
      <a:accent6>
        <a:srgbClr val="512D6D"/>
      </a:accent6>
      <a:hlink>
        <a:srgbClr val="005EB8"/>
      </a:hlink>
      <a:folHlink>
        <a:srgbClr val="512D6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 2" pitchFamily="18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0" indent="0">
          <a:buClr>
            <a:schemeClr val="accent2"/>
          </a:buClr>
          <a:buFont typeface="Wingdings" pitchFamily="2" charset="2"/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85B4"/>
        </a:dk2>
        <a:lt2>
          <a:srgbClr val="565656"/>
        </a:lt2>
        <a:accent1>
          <a:srgbClr val="A5A5A5"/>
        </a:accent1>
        <a:accent2>
          <a:srgbClr val="58A61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4F9615"/>
        </a:accent6>
        <a:hlink>
          <a:srgbClr val="005BAE"/>
        </a:hlink>
        <a:folHlink>
          <a:srgbClr val="F95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4ADB643B02748AD712FD7799DC21E" ma:contentTypeVersion="1" ma:contentTypeDescription="Create a new document." ma:contentTypeScope="" ma:versionID="c4d2027de48e4a8b7800e97c799a583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9FD463-BBAD-437A-9676-AA17C46B0732}"/>
</file>

<file path=customXml/itemProps2.xml><?xml version="1.0" encoding="utf-8"?>
<ds:datastoreItem xmlns:ds="http://schemas.openxmlformats.org/officeDocument/2006/customXml" ds:itemID="{65047506-2D0D-4F19-A34C-BB5EC6FCC54F}"/>
</file>

<file path=customXml/itemProps3.xml><?xml version="1.0" encoding="utf-8"?>
<ds:datastoreItem xmlns:ds="http://schemas.openxmlformats.org/officeDocument/2006/customXml" ds:itemID="{A69159D0-D8FB-43BC-9F32-DD9DC8BAC204}"/>
</file>

<file path=docProps/app.xml><?xml version="1.0" encoding="utf-8"?>
<Properties xmlns="http://schemas.openxmlformats.org/officeDocument/2006/extended-properties" xmlns:vt="http://schemas.openxmlformats.org/officeDocument/2006/docPropsVTypes">
  <Template>NetApp-1</Template>
  <TotalTime>445</TotalTime>
  <Words>660</Words>
  <Application>Microsoft Office PowerPoint</Application>
  <PresentationFormat>On-screen Show (4:3)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NetApp-1</vt:lpstr>
      <vt:lpstr>NetApp FAS6210 Shared Low Tier Standard Architecture</vt:lpstr>
      <vt:lpstr>Overview</vt:lpstr>
      <vt:lpstr>Requirements and Limitations</vt:lpstr>
      <vt:lpstr>Capacity and Performance Scaling</vt:lpstr>
      <vt:lpstr>FAS/V6200 Controller I/O Standalone Controller</vt:lpstr>
      <vt:lpstr>Controller Configuration Details</vt:lpstr>
      <vt:lpstr>SAS Connectivity Details</vt:lpstr>
      <vt:lpstr>ACP Connectivity Details</vt:lpstr>
      <vt:lpstr>Network Connectivity Details</vt:lpstr>
      <vt:lpstr>Initial Cabinet Layout</vt:lpstr>
      <vt:lpstr>Final Cabinet Layout</vt:lpstr>
      <vt:lpstr>Aggregate Sizing and Growth</vt:lpstr>
      <vt:lpstr>Dedication Solution Considerations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DS14Mk2 144GB FC Shelf Reuse</dc:title>
  <dc:creator>Joseph Brick</dc:creator>
  <cp:lastModifiedBy>arndt</cp:lastModifiedBy>
  <cp:revision>58</cp:revision>
  <dcterms:created xsi:type="dcterms:W3CDTF">2011-06-07T14:59:27Z</dcterms:created>
  <dcterms:modified xsi:type="dcterms:W3CDTF">2011-10-12T13:53:59Z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0x010100CF24ADB643B02748AD712FD7799DC21E</vt:lpwstr>
  </property>
</Properties>
</file>