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57" r:id="rId4"/>
    <p:sldId id="300" r:id="rId5"/>
    <p:sldId id="278" r:id="rId6"/>
    <p:sldId id="301" r:id="rId7"/>
    <p:sldId id="281" r:id="rId8"/>
    <p:sldId id="279" r:id="rId9"/>
    <p:sldId id="282" r:id="rId10"/>
    <p:sldId id="283" r:id="rId11"/>
    <p:sldId id="294" r:id="rId12"/>
    <p:sldId id="295" r:id="rId13"/>
    <p:sldId id="293" r:id="rId14"/>
    <p:sldId id="287" r:id="rId15"/>
    <p:sldId id="302" r:id="rId16"/>
    <p:sldId id="288" r:id="rId17"/>
    <p:sldId id="303" r:id="rId18"/>
    <p:sldId id="289" r:id="rId19"/>
    <p:sldId id="292" r:id="rId20"/>
    <p:sldId id="297" r:id="rId21"/>
    <p:sldId id="298" r:id="rId22"/>
    <p:sldId id="299" r:id="rId23"/>
    <p:sldId id="296" r:id="rId24"/>
    <p:sldId id="286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FFA9-3162-4C03-AB64-9A81422A8BCE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BA7F-FDF3-4669-9EA4-BE9EF153B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03B46-D11F-462D-B043-134CD3037062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0979" y="4624074"/>
            <a:ext cx="3309257" cy="1477138"/>
          </a:xfrm>
          <a:prstGeom prst="rect">
            <a:avLst/>
          </a:prstGeom>
        </p:spPr>
      </p:pic>
      <p:pic>
        <p:nvPicPr>
          <p:cNvPr id="49" name="Picture 48" descr="copyright-e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58155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4658155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41" name="Picture 40" descr="Runners_1_HiRes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0" y="2115280"/>
            <a:ext cx="4486024" cy="3236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2"/>
            <a:ext cx="3591731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2"/>
            <a:ext cx="3765550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Train_Plane_2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0029" y="2220683"/>
            <a:ext cx="4245328" cy="1538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ocket_1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981" y="1611086"/>
            <a:ext cx="3234802" cy="39521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pyright-eng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i="1" dirty="0" smtClean="0"/>
              <a:t>Mike Arndt, Systems Engineer</a:t>
            </a:r>
          </a:p>
          <a:p>
            <a:r>
              <a:rPr lang="en-US" sz="1400" i="1" smtClean="0"/>
              <a:t>2013-10-23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NetApp FAS6220 </a:t>
            </a:r>
            <a:r>
              <a:rPr lang="en-US" sz="3000" dirty="0" err="1" smtClean="0"/>
              <a:t>cDOT</a:t>
            </a:r>
            <a:r>
              <a:rPr lang="en-US" sz="3000" dirty="0" smtClean="0"/>
              <a:t> Shared Standard Architecture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602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FAS/V6200 Controller I/O</a:t>
            </a:r>
            <a:br>
              <a:rPr lang="en-US" dirty="0" smtClean="0"/>
            </a:br>
            <a:r>
              <a:rPr lang="en-US" sz="2800" b="0" dirty="0" smtClean="0">
                <a:solidFill>
                  <a:srgbClr val="005BAE"/>
                </a:solidFill>
              </a:rPr>
              <a:t>Standalone Controller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53CB52-DEBA-4776-A545-4330619EA86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NetApp Confidential – Limited Use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409" y="2573648"/>
            <a:ext cx="6629400" cy="18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97758" y="5756738"/>
            <a:ext cx="982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10GbE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96269" y="1832013"/>
            <a:ext cx="11817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e0a, e0b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57223" y="5734512"/>
            <a:ext cx="16802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Management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 flipV="1">
            <a:off x="7367750" y="4111430"/>
            <a:ext cx="1066565" cy="965541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621536" y="2190561"/>
            <a:ext cx="1565741" cy="1677924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701551" y="1966084"/>
            <a:ext cx="28587" cy="1925612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31"/>
          <p:cNvSpPr>
            <a:spLocks/>
          </p:cNvSpPr>
          <p:nvPr/>
        </p:nvSpPr>
        <p:spPr bwMode="auto">
          <a:xfrm rot="5400000">
            <a:off x="1464875" y="5023509"/>
            <a:ext cx="282575" cy="1081377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656203" y="5756436"/>
            <a:ext cx="7136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ACP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043488" y="1263641"/>
            <a:ext cx="1312862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USB</a:t>
            </a:r>
          </a:p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(disabled)</a:t>
            </a: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 flipV="1">
            <a:off x="2784297" y="4126072"/>
            <a:ext cx="245149" cy="1662717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994530" y="5088472"/>
            <a:ext cx="11336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e0M / SP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1674688" y="4126073"/>
            <a:ext cx="811657" cy="842482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1193301" y="1316290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GbE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27" name="AutoShape 31"/>
          <p:cNvSpPr>
            <a:spLocks/>
          </p:cNvSpPr>
          <p:nvPr/>
        </p:nvSpPr>
        <p:spPr bwMode="auto">
          <a:xfrm rot="-5400000">
            <a:off x="1435966" y="1244065"/>
            <a:ext cx="282575" cy="1063625"/>
          </a:xfrm>
          <a:prstGeom prst="rightBrace">
            <a:avLst>
              <a:gd name="adj1" fmla="val 48654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31"/>
          <p:cNvSpPr>
            <a:spLocks/>
          </p:cNvSpPr>
          <p:nvPr/>
        </p:nvSpPr>
        <p:spPr bwMode="auto">
          <a:xfrm rot="5400000">
            <a:off x="4251807" y="4545388"/>
            <a:ext cx="282575" cy="2075291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278164" y="5086129"/>
            <a:ext cx="223330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e0c, e0d, e0e, e0f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 flipV="1">
            <a:off x="4134676" y="4111065"/>
            <a:ext cx="270346" cy="103367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394322" y="1812388"/>
            <a:ext cx="1507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Vertical I/O 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Slot 1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3485088" y="2202752"/>
            <a:ext cx="1402080" cy="816864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837748" y="942555"/>
            <a:ext cx="14510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PCIe v2.0  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Slots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741247" y="1771053"/>
            <a:ext cx="16081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Slots 3,4,5,6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7" name="AutoShape 31"/>
          <p:cNvSpPr>
            <a:spLocks/>
          </p:cNvSpPr>
          <p:nvPr/>
        </p:nvSpPr>
        <p:spPr bwMode="auto">
          <a:xfrm rot="-5400000">
            <a:off x="7400043" y="985598"/>
            <a:ext cx="296118" cy="1472178"/>
          </a:xfrm>
          <a:prstGeom prst="rightBrace">
            <a:avLst>
              <a:gd name="adj1" fmla="val 48654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6965342" y="2141793"/>
            <a:ext cx="861921" cy="67321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6338148" y="5766011"/>
            <a:ext cx="10823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8Gb FC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4" name="AutoShape 31"/>
          <p:cNvSpPr>
            <a:spLocks/>
          </p:cNvSpPr>
          <p:nvPr/>
        </p:nvSpPr>
        <p:spPr bwMode="auto">
          <a:xfrm rot="5400000">
            <a:off x="6764418" y="4777299"/>
            <a:ext cx="282575" cy="1630018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017514" y="5095402"/>
            <a:ext cx="173477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0a, 0b, 0c, 0d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 flipV="1">
            <a:off x="6545247" y="4120338"/>
            <a:ext cx="276972" cy="98464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7960993" y="5100310"/>
            <a:ext cx="112723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Serial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Console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979" y="6059607"/>
            <a:ext cx="290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10/100 Ethernet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4763069" y="1937982"/>
            <a:ext cx="561072" cy="1521181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712197" y="1282016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NVRAM8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(Slot 2)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0752" y="3244334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single stack will be used for </a:t>
            </a:r>
          </a:p>
        </p:txBody>
      </p:sp>
    </p:spTree>
    <p:extLst>
      <p:ext uri="{BB962C8B-B14F-4D97-AF65-F5344CB8AC3E}">
        <p14:creationId xmlns:p14="http://schemas.microsoft.com/office/powerpoint/2010/main" val="27477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Tier Controller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Z:\netapp\SE\Thomson\Configs\Visios\High Tier FAS6220 2013-10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371600"/>
            <a:ext cx="7924800" cy="476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5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Tier Controller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3" y="1471244"/>
            <a:ext cx="7943850" cy="460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22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Controller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209675"/>
            <a:ext cx="78962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224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Pair SAS Connectivity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1433512"/>
            <a:ext cx="78486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IOMs from OUT ● to IN ■ 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First stack shelf IDs start with 00 and count up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Second stack shelf IDs start with 10 and count up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Z:\netapp\SE\Thomson\Configs\Visios\6220_sas_cabling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62332"/>
            <a:ext cx="4343400" cy="35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2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Controller SAS Connectivity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1433512"/>
            <a:ext cx="78486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IOMs from OUT ● to IN ■ 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First stack shelf IDs start with 00 and count up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Second stack shelf IDs start with 10 and count up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Z:\netapp\SE\Thomson\Configs\Visios\single_controller_sas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43200"/>
            <a:ext cx="253716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9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Pair ACP Connectivity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0" y="1433512"/>
            <a:ext cx="8153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ACPs from OUT ● to IN ■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Use locked wrench port on FAS6220 for ACP connections </a:t>
            </a:r>
          </a:p>
        </p:txBody>
      </p:sp>
      <p:pic>
        <p:nvPicPr>
          <p:cNvPr id="4098" name="Picture 2" descr="Z:\netapp\SE\Thomson\Configs\Visios\BKP_ACP_connectivity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514600"/>
            <a:ext cx="3686175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210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Controller ACP Connectivity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0" y="1433512"/>
            <a:ext cx="8153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ACPs from OUT ● to IN ■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Use locked wrench port on FAS6220 for ACP connections </a:t>
            </a:r>
          </a:p>
        </p:txBody>
      </p:sp>
      <p:pic>
        <p:nvPicPr>
          <p:cNvPr id="2051" name="Picture 3" descr="Z:\netapp\SE\Thomson\Configs\Visios\single_controller_acp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057525" cy="41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Shelf Connectivity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 Tier systems with </a:t>
            </a:r>
            <a:r>
              <a:rPr lang="en-US" dirty="0" err="1" smtClean="0"/>
              <a:t>FlashPool</a:t>
            </a:r>
            <a:r>
              <a:rPr lang="en-US" dirty="0" smtClean="0"/>
              <a:t> will use a dedicated stack for the shelf of SSD drives on each controller and a dedicated stack for the shelves of SAS drives on each controller</a:t>
            </a:r>
          </a:p>
          <a:p>
            <a:pPr lvl="2"/>
            <a:r>
              <a:rPr lang="en-US" dirty="0" smtClean="0"/>
              <a:t>Ports 1a/3b will connect to HT A SSD shelf (00)</a:t>
            </a:r>
          </a:p>
          <a:p>
            <a:pPr lvl="2"/>
            <a:r>
              <a:rPr lang="en-US" dirty="0" smtClean="0"/>
              <a:t>Ports 3a/1d will connect to HT B SSD shelf (10)</a:t>
            </a:r>
          </a:p>
          <a:p>
            <a:pPr lvl="2"/>
            <a:r>
              <a:rPr lang="en-US" dirty="0" smtClean="0"/>
              <a:t>Ports 1c/3d will connect to HT A SAS shelves (2x)</a:t>
            </a:r>
          </a:p>
          <a:p>
            <a:pPr lvl="2"/>
            <a:r>
              <a:rPr lang="en-US" dirty="0" smtClean="0"/>
              <a:t>Ports 3c/1b will connect to HT B SAS shelves (3x)</a:t>
            </a:r>
          </a:p>
          <a:p>
            <a:pPr lvl="2"/>
            <a:r>
              <a:rPr lang="en-US" dirty="0" smtClean="0"/>
              <a:t>Ports 1a/3a/1c/3c connect to square shelf ports</a:t>
            </a:r>
          </a:p>
          <a:p>
            <a:pPr lvl="2"/>
            <a:r>
              <a:rPr lang="en-US" dirty="0" smtClean="0"/>
              <a:t>Ports 1b/3b/1d/3d connect to circle shelf ports</a:t>
            </a:r>
          </a:p>
          <a:p>
            <a:r>
              <a:rPr lang="en-US" dirty="0" smtClean="0"/>
              <a:t>Low Tier and Backup systems will use a </a:t>
            </a:r>
            <a:r>
              <a:rPr lang="en-US" dirty="0"/>
              <a:t>single stack </a:t>
            </a:r>
            <a:r>
              <a:rPr lang="en-US" dirty="0" smtClean="0"/>
              <a:t>on each controller. </a:t>
            </a:r>
          </a:p>
        </p:txBody>
      </p:sp>
    </p:spTree>
    <p:extLst>
      <p:ext uri="{BB962C8B-B14F-4D97-AF65-F5344CB8AC3E}">
        <p14:creationId xmlns:p14="http://schemas.microsoft.com/office/powerpoint/2010/main" val="372043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SP is the wrench port on the FAS6220</a:t>
            </a:r>
          </a:p>
          <a:p>
            <a:r>
              <a:rPr lang="en-US" dirty="0" smtClean="0"/>
              <a:t>The locked wrench port on the FAS6220 is used for ACP connectivity to the shelves</a:t>
            </a:r>
          </a:p>
          <a:p>
            <a:r>
              <a:rPr lang="en-US" dirty="0" smtClean="0"/>
              <a:t>The e0a 1GbE port is used for management network connectivity</a:t>
            </a:r>
          </a:p>
          <a:p>
            <a:pPr lvl="1"/>
            <a:r>
              <a:rPr lang="en-US" dirty="0" smtClean="0"/>
              <a:t>This should be a 1GbE connection, not 100Mb</a:t>
            </a:r>
          </a:p>
          <a:p>
            <a:r>
              <a:rPr lang="en-US" dirty="0" smtClean="0"/>
              <a:t>The e0c and e0e ports are used for the private cluster network</a:t>
            </a:r>
          </a:p>
          <a:p>
            <a:r>
              <a:rPr lang="en-US" dirty="0" smtClean="0"/>
              <a:t>The e0d and e0f 10GbE ports should be used to create a LACP </a:t>
            </a:r>
            <a:r>
              <a:rPr lang="en-US" dirty="0" err="1" smtClean="0"/>
              <a:t>ifgrp</a:t>
            </a:r>
            <a:r>
              <a:rPr lang="en-US" dirty="0" smtClean="0"/>
              <a:t> for data access</a:t>
            </a:r>
          </a:p>
          <a:p>
            <a:r>
              <a:rPr lang="en-US" dirty="0" smtClean="0"/>
              <a:t>Additional NICs are required for connectivity to a different physical data network</a:t>
            </a:r>
          </a:p>
        </p:txBody>
      </p:sp>
    </p:spTree>
    <p:extLst>
      <p:ext uri="{BB962C8B-B14F-4D97-AF65-F5344CB8AC3E}">
        <p14:creationId xmlns:p14="http://schemas.microsoft.com/office/powerpoint/2010/main" val="52816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lustered Data ONTAP (</a:t>
            </a:r>
            <a:r>
              <a:rPr lang="en-US" dirty="0" err="1" smtClean="0"/>
              <a:t>cDOT</a:t>
            </a:r>
            <a:r>
              <a:rPr lang="en-US" dirty="0" smtClean="0"/>
              <a:t>) 8.2 </a:t>
            </a:r>
          </a:p>
          <a:p>
            <a:pPr lvl="1"/>
            <a:r>
              <a:rPr lang="en-US" dirty="0" smtClean="0"/>
              <a:t>Non-disruptive operations and QOS enabled by CDOT</a:t>
            </a:r>
          </a:p>
          <a:p>
            <a:pPr lvl="1"/>
            <a:r>
              <a:rPr lang="en-US" dirty="0" smtClean="0"/>
              <a:t>8.2.1GA expected in January 2014 and recommended for shared systems</a:t>
            </a:r>
          </a:p>
          <a:p>
            <a:r>
              <a:rPr lang="en-US" dirty="0" smtClean="0"/>
              <a:t>Primary storage cluster design</a:t>
            </a:r>
          </a:p>
          <a:p>
            <a:pPr lvl="1"/>
            <a:r>
              <a:rPr lang="en-US" dirty="0" smtClean="0"/>
              <a:t>A mix of high tier and low tier HA pairs in each cluster</a:t>
            </a:r>
          </a:p>
          <a:p>
            <a:pPr lvl="2"/>
            <a:r>
              <a:rPr lang="en-US" dirty="0" smtClean="0"/>
              <a:t>8 node maximum (4 HA pairs) to support QOS</a:t>
            </a:r>
          </a:p>
          <a:p>
            <a:pPr lvl="1"/>
            <a:r>
              <a:rPr lang="en-US" dirty="0" err="1" smtClean="0"/>
              <a:t>FlashPool</a:t>
            </a:r>
            <a:r>
              <a:rPr lang="en-US" dirty="0" smtClean="0"/>
              <a:t> based design for High </a:t>
            </a:r>
            <a:r>
              <a:rPr lang="en-US" dirty="0"/>
              <a:t>T</a:t>
            </a:r>
            <a:r>
              <a:rPr lang="en-US" dirty="0" smtClean="0"/>
              <a:t>ier</a:t>
            </a:r>
          </a:p>
          <a:p>
            <a:pPr lvl="2"/>
            <a:r>
              <a:rPr lang="en-US" dirty="0" smtClean="0"/>
              <a:t>The mix of SSD and 600GB 10k SAS drives mitigate performance impact of the industry moving away from 15k drives</a:t>
            </a:r>
          </a:p>
          <a:p>
            <a:pPr lvl="1"/>
            <a:r>
              <a:rPr lang="en-US" dirty="0" smtClean="0"/>
              <a:t>SATA with </a:t>
            </a:r>
            <a:r>
              <a:rPr lang="en-US" dirty="0" err="1" smtClean="0"/>
              <a:t>FlashCache</a:t>
            </a:r>
            <a:r>
              <a:rPr lang="en-US" dirty="0" smtClean="0"/>
              <a:t> design for Low Tier</a:t>
            </a:r>
          </a:p>
          <a:p>
            <a:pPr lvl="2"/>
            <a:r>
              <a:rPr lang="en-US" dirty="0" smtClean="0"/>
              <a:t>Keep cost down for applications without high performance requirements by using 2TB SATA drives</a:t>
            </a:r>
          </a:p>
          <a:p>
            <a:r>
              <a:rPr lang="en-US" dirty="0" err="1" smtClean="0"/>
              <a:t>SnapVault</a:t>
            </a:r>
            <a:r>
              <a:rPr lang="en-US" dirty="0" smtClean="0"/>
              <a:t> secondary system design</a:t>
            </a:r>
          </a:p>
          <a:p>
            <a:pPr lvl="1"/>
            <a:r>
              <a:rPr lang="en-US" dirty="0" smtClean="0"/>
              <a:t>Single node system</a:t>
            </a:r>
          </a:p>
          <a:p>
            <a:pPr lvl="1"/>
            <a:r>
              <a:rPr lang="en-US" dirty="0" smtClean="0"/>
              <a:t>DS4486 disk shelves with 4TB drives provide low cost and high density for backup systems</a:t>
            </a:r>
          </a:p>
        </p:txBody>
      </p:sp>
    </p:spTree>
    <p:extLst>
      <p:ext uri="{BB962C8B-B14F-4D97-AF65-F5344CB8AC3E}">
        <p14:creationId xmlns:p14="http://schemas.microsoft.com/office/powerpoint/2010/main" val="6366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FAS6220 Primary – Initial Cabinet Layout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12" y="990600"/>
            <a:ext cx="63038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84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FAS6220 Primary – Final Cabinet Layout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11" y="990600"/>
            <a:ext cx="63038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12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FAS6220 Backup – Initial Cabinet Layout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00125"/>
            <a:ext cx="29718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12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FAS6220 Backup - Final Cabinet Layout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7" y="1130764"/>
            <a:ext cx="2923903" cy="513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0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Tier Aggregate Sizing and Growth</a:t>
            </a:r>
            <a:endParaRPr lang="en-US" dirty="0"/>
          </a:p>
        </p:txBody>
      </p:sp>
      <p:graphicFrame>
        <p:nvGraphicFramePr>
          <p:cNvPr id="4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52256"/>
              </p:ext>
            </p:extLst>
          </p:nvPr>
        </p:nvGraphicFramePr>
        <p:xfrm>
          <a:off x="1066800" y="990600"/>
          <a:ext cx="7543800" cy="4754880"/>
        </p:xfrm>
        <a:graphic>
          <a:graphicData uri="http://schemas.openxmlformats.org/drawingml/2006/table">
            <a:tbl>
              <a:tblPr/>
              <a:tblGrid>
                <a:gridCol w="2590800"/>
                <a:gridCol w="4953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Clustered ONTAP 8.2.1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LIMITATIONS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aggregate size of 324TB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volume size of 70TB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Dedicated 3 disk root aggregate on each node is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FlashPool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data aggregate per node.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RAID GROUP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11 SSD drives in their own raid group of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FlashPool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aggregate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19 SAS drives per raid group in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FlashPool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aggregate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Note: aggregates should be grown in 9, 10, or 19 drive increments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INITIAL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 DS2246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SAS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1 SSD raid group (11 drives) and 3.5 SAS  raid groups (67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27TB usable per controller = 54TB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FINAL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12 DS2246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SAS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1 SSD raid group (11 drives) and 7 SAS  raid groups (133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56TB usable per controller = 112TB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8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Tier Aggregate Sizing and Growth</a:t>
            </a:r>
            <a:endParaRPr lang="en-US" dirty="0"/>
          </a:p>
        </p:txBody>
      </p:sp>
      <p:graphicFrame>
        <p:nvGraphicFramePr>
          <p:cNvPr id="4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27073"/>
              </p:ext>
            </p:extLst>
          </p:nvPr>
        </p:nvGraphicFramePr>
        <p:xfrm>
          <a:off x="1066800" y="990600"/>
          <a:ext cx="75438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4953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Clustered ONTAP 8.2.1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LIMITATIONS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aggregate size of 324TB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volume size of 70TB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Dedicated 3 disk root aggregate on each node is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One data aggregate per node.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RAID GROUP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14 SATA drives per raid group in the data aggregate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Note: aggregates should be grown in 8 or 14 drive increments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INITIAL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DS4246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SATA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3 raid groups (42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52TB usable per controller = 104TB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FINAL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 DS4246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SATA drives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4.5 raid groups (64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78TB usable per controller = 156TB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9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Aggregate Sizing and Growth</a:t>
            </a:r>
            <a:endParaRPr lang="en-US" dirty="0"/>
          </a:p>
        </p:txBody>
      </p:sp>
      <p:graphicFrame>
        <p:nvGraphicFramePr>
          <p:cNvPr id="4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5045"/>
              </p:ext>
            </p:extLst>
          </p:nvPr>
        </p:nvGraphicFramePr>
        <p:xfrm>
          <a:off x="1066800" y="990600"/>
          <a:ext cx="7543800" cy="4937760"/>
        </p:xfrm>
        <a:graphic>
          <a:graphicData uri="http://schemas.openxmlformats.org/drawingml/2006/table">
            <a:tbl>
              <a:tblPr/>
              <a:tblGrid>
                <a:gridCol w="2590800"/>
                <a:gridCol w="4953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Clustered ONTAP 8.2.1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LIMITATIONS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aggregate size of 324TB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Maximum volume size of 70TB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spare drives per node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recommended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for DS4486 shelves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 cluster peers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Dedicated 3 disk root aggregate on each node is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 data aggregates per node.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RAID GROUP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 SATA drives per raid group in the data aggregate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Note: aggregates should be grown in 9 or 16 drive increments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INITIAL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DS4486 shelf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SATA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drives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 of 2.5 raid groups (41 drives)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114TB usable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FINAL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DS4486 shelves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root aggregate with 3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SATA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drives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aggregates of 5.5 raid groups (89 drives)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data aggregates of 6 raid groups (96 drives)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523TB usable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Tier Standard Architecture:</a:t>
            </a:r>
          </a:p>
          <a:p>
            <a:pPr lvl="1"/>
            <a:r>
              <a:rPr lang="en-US" dirty="0" smtClean="0"/>
              <a:t>FAS6220 HA Pair</a:t>
            </a:r>
          </a:p>
          <a:p>
            <a:pPr lvl="1"/>
            <a:r>
              <a:rPr lang="en-US" dirty="0" smtClean="0"/>
              <a:t>DS2246 shelves of 600GB 10k SAS drives</a:t>
            </a:r>
          </a:p>
          <a:p>
            <a:pPr lvl="2"/>
            <a:r>
              <a:rPr lang="en-US" dirty="0" smtClean="0"/>
              <a:t>6 shelves in base configuration</a:t>
            </a:r>
          </a:p>
          <a:p>
            <a:pPr lvl="2"/>
            <a:r>
              <a:rPr lang="en-US" dirty="0" smtClean="0"/>
              <a:t>12 shelves in maximum configuration</a:t>
            </a:r>
          </a:p>
          <a:p>
            <a:pPr lvl="1"/>
            <a:r>
              <a:rPr lang="en-US" dirty="0" smtClean="0"/>
              <a:t>DS2246 shelves of 200GB SSD drives</a:t>
            </a:r>
          </a:p>
          <a:p>
            <a:pPr lvl="2"/>
            <a:r>
              <a:rPr lang="en-US" dirty="0" smtClean="0"/>
              <a:t>2 shelves of 12 drives</a:t>
            </a:r>
          </a:p>
          <a:p>
            <a:pPr lvl="2"/>
            <a:r>
              <a:rPr lang="en-US" dirty="0" smtClean="0"/>
              <a:t>1500GB of cache per controller</a:t>
            </a:r>
          </a:p>
          <a:p>
            <a:pPr lvl="1"/>
            <a:r>
              <a:rPr lang="en-US" dirty="0" smtClean="0"/>
              <a:t>10GbE connectivity for data access</a:t>
            </a:r>
          </a:p>
          <a:p>
            <a:pPr lvl="1"/>
            <a:r>
              <a:rPr lang="en-US" dirty="0" smtClean="0"/>
              <a:t>1GbE connectivity for management</a:t>
            </a:r>
          </a:p>
          <a:p>
            <a:pPr lvl="1"/>
            <a:r>
              <a:rPr lang="en-US" dirty="0" smtClean="0"/>
              <a:t>Software licenses:</a:t>
            </a:r>
          </a:p>
          <a:p>
            <a:pPr lvl="2"/>
            <a:r>
              <a:rPr lang="en-US" dirty="0" smtClean="0"/>
              <a:t>NFS</a:t>
            </a:r>
            <a:r>
              <a:rPr lang="en-US" dirty="0"/>
              <a:t> </a:t>
            </a:r>
            <a:r>
              <a:rPr lang="en-US" dirty="0" smtClean="0"/>
              <a:t>and CIFS protocols</a:t>
            </a:r>
          </a:p>
          <a:p>
            <a:pPr lvl="2"/>
            <a:r>
              <a:rPr lang="en-US" dirty="0" err="1" smtClean="0"/>
              <a:t>SnapMirror</a:t>
            </a:r>
            <a:r>
              <a:rPr lang="en-US" dirty="0" smtClean="0"/>
              <a:t>, </a:t>
            </a:r>
            <a:r>
              <a:rPr lang="en-US" dirty="0" err="1" smtClean="0"/>
              <a:t>SnapVault</a:t>
            </a:r>
            <a:r>
              <a:rPr lang="en-US" dirty="0" smtClean="0"/>
              <a:t>, and </a:t>
            </a:r>
            <a:r>
              <a:rPr lang="en-US" dirty="0" err="1" smtClean="0"/>
              <a:t>SnapRestore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1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Tier:</a:t>
            </a:r>
            <a:br>
              <a:rPr lang="en-US" dirty="0" smtClean="0"/>
            </a:br>
            <a:r>
              <a:rPr lang="en-US" dirty="0" smtClean="0"/>
              <a:t>Performance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 configuration of 3 shelves per controller:</a:t>
            </a:r>
          </a:p>
          <a:p>
            <a:pPr lvl="1"/>
            <a:r>
              <a:rPr lang="en-US" dirty="0" smtClean="0"/>
              <a:t>27TB usable per controller</a:t>
            </a:r>
          </a:p>
          <a:p>
            <a:r>
              <a:rPr lang="en-US" dirty="0" smtClean="0"/>
              <a:t>Maximum configuration of 6 shelves per controller:</a:t>
            </a:r>
          </a:p>
          <a:p>
            <a:pPr lvl="1"/>
            <a:r>
              <a:rPr lang="en-US" dirty="0" smtClean="0"/>
              <a:t>56TB usable per controller</a:t>
            </a:r>
          </a:p>
          <a:p>
            <a:r>
              <a:rPr lang="en-US" dirty="0" smtClean="0"/>
              <a:t>Peak throughput at 32k 50/50 read/write mix:</a:t>
            </a:r>
          </a:p>
          <a:p>
            <a:pPr lvl="1"/>
            <a:r>
              <a:rPr lang="en-US" dirty="0" smtClean="0"/>
              <a:t>1054MB/sec per controller</a:t>
            </a:r>
          </a:p>
          <a:p>
            <a:pPr lvl="2"/>
            <a:r>
              <a:rPr lang="en-US" dirty="0" smtClean="0"/>
              <a:t>33,750 IOPs per controller</a:t>
            </a:r>
          </a:p>
          <a:p>
            <a:r>
              <a:rPr lang="en-US" dirty="0" smtClean="0"/>
              <a:t>Peak IOPs at 4k 50/50 read/write mix:</a:t>
            </a:r>
          </a:p>
          <a:p>
            <a:pPr lvl="1"/>
            <a:r>
              <a:rPr lang="en-US" dirty="0" smtClean="0"/>
              <a:t>53,000 IOPs per controller</a:t>
            </a:r>
          </a:p>
          <a:p>
            <a:pPr lvl="2"/>
            <a:r>
              <a:rPr lang="en-US" dirty="0" smtClean="0"/>
              <a:t>207MB/sec per controller</a:t>
            </a:r>
          </a:p>
          <a:p>
            <a:r>
              <a:rPr lang="en-US" dirty="0" smtClean="0"/>
              <a:t>Performance profile limits:</a:t>
            </a:r>
          </a:p>
          <a:p>
            <a:pPr lvl="2"/>
            <a:r>
              <a:rPr lang="en-US" dirty="0" smtClean="0"/>
              <a:t>18.8MB/sec per TB</a:t>
            </a:r>
          </a:p>
          <a:p>
            <a:pPr lvl="2"/>
            <a:r>
              <a:rPr lang="en-US" dirty="0" smtClean="0"/>
              <a:t>946 IOPs per TB</a:t>
            </a:r>
          </a:p>
          <a:p>
            <a:pPr lvl="2"/>
            <a:r>
              <a:rPr lang="en-US" dirty="0" smtClean="0"/>
              <a:t>These values assume possible performance degradation during a cluster failover event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Tier Standard Architecture:</a:t>
            </a:r>
          </a:p>
          <a:p>
            <a:pPr lvl="1"/>
            <a:r>
              <a:rPr lang="en-US" dirty="0" smtClean="0"/>
              <a:t>FAS6220 HA Pair</a:t>
            </a:r>
          </a:p>
          <a:p>
            <a:pPr lvl="1"/>
            <a:r>
              <a:rPr lang="en-US" dirty="0" smtClean="0"/>
              <a:t>DS4246 shelves of 2TB 7.2K SATA drives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 shelves in base configuration</a:t>
            </a:r>
          </a:p>
          <a:p>
            <a:pPr lvl="2"/>
            <a:r>
              <a:rPr lang="en-US" dirty="0"/>
              <a:t>6</a:t>
            </a:r>
            <a:r>
              <a:rPr lang="en-US" dirty="0" smtClean="0"/>
              <a:t> shelves in maximum configuration</a:t>
            </a:r>
          </a:p>
          <a:p>
            <a:pPr lvl="1"/>
            <a:r>
              <a:rPr lang="en-US" dirty="0" smtClean="0"/>
              <a:t>512GB of </a:t>
            </a:r>
            <a:r>
              <a:rPr lang="en-US" dirty="0" err="1" smtClean="0"/>
              <a:t>FlashCache</a:t>
            </a:r>
            <a:r>
              <a:rPr lang="en-US" dirty="0" smtClean="0"/>
              <a:t> per controller</a:t>
            </a:r>
          </a:p>
          <a:p>
            <a:pPr lvl="1"/>
            <a:r>
              <a:rPr lang="en-US" dirty="0" smtClean="0"/>
              <a:t>10GbE connectivity for data access</a:t>
            </a:r>
          </a:p>
          <a:p>
            <a:pPr lvl="1"/>
            <a:r>
              <a:rPr lang="en-US" dirty="0" smtClean="0"/>
              <a:t>1GbE connectivity for management</a:t>
            </a:r>
          </a:p>
          <a:p>
            <a:pPr lvl="1"/>
            <a:r>
              <a:rPr lang="en-US" dirty="0" smtClean="0"/>
              <a:t>Software licenses:</a:t>
            </a:r>
          </a:p>
          <a:p>
            <a:pPr lvl="2"/>
            <a:r>
              <a:rPr lang="en-US" dirty="0" smtClean="0"/>
              <a:t>NFS and CIFS protocols</a:t>
            </a:r>
          </a:p>
          <a:p>
            <a:pPr lvl="2"/>
            <a:r>
              <a:rPr lang="en-US" dirty="0" err="1" smtClean="0"/>
              <a:t>SnapMirror</a:t>
            </a:r>
            <a:r>
              <a:rPr lang="en-US" dirty="0" smtClean="0"/>
              <a:t>, </a:t>
            </a:r>
            <a:r>
              <a:rPr lang="en-US" dirty="0" err="1" smtClean="0"/>
              <a:t>SnapVault</a:t>
            </a:r>
            <a:r>
              <a:rPr lang="en-US" dirty="0" smtClean="0"/>
              <a:t>, and </a:t>
            </a:r>
            <a:r>
              <a:rPr lang="en-US" dirty="0" err="1" smtClean="0"/>
              <a:t>SnapRestore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13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Tier:</a:t>
            </a:r>
            <a:br>
              <a:rPr lang="en-US" dirty="0" smtClean="0"/>
            </a:br>
            <a:r>
              <a:rPr lang="en-US" dirty="0" smtClean="0"/>
              <a:t>Performance and Capacity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config</a:t>
            </a:r>
            <a:r>
              <a:rPr lang="en-US" dirty="0" smtClean="0"/>
              <a:t> of 2 shelves per controller:</a:t>
            </a:r>
          </a:p>
          <a:p>
            <a:pPr lvl="1"/>
            <a:r>
              <a:rPr lang="en-US" dirty="0" smtClean="0"/>
              <a:t>52TB usable per controller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config</a:t>
            </a:r>
            <a:r>
              <a:rPr lang="en-US" dirty="0" smtClean="0"/>
              <a:t> of 3 shelves per controller:</a:t>
            </a:r>
          </a:p>
          <a:p>
            <a:pPr lvl="1"/>
            <a:r>
              <a:rPr lang="en-US" dirty="0" smtClean="0"/>
              <a:t>78TB usable per controller</a:t>
            </a:r>
          </a:p>
          <a:p>
            <a:r>
              <a:rPr lang="en-US" dirty="0" smtClean="0"/>
              <a:t>Peak throughput at 32k 50/50 read/write mix:</a:t>
            </a:r>
          </a:p>
          <a:p>
            <a:pPr lvl="1"/>
            <a:r>
              <a:rPr lang="en-US" dirty="0" smtClean="0"/>
              <a:t>687MB/sec per controller</a:t>
            </a:r>
          </a:p>
          <a:p>
            <a:pPr lvl="2"/>
            <a:r>
              <a:rPr lang="en-US" dirty="0" smtClean="0"/>
              <a:t>22,000 IOPs per controller</a:t>
            </a:r>
          </a:p>
          <a:p>
            <a:r>
              <a:rPr lang="en-US" dirty="0" smtClean="0"/>
              <a:t>Peak IOPs at 4k 50/50 read/write mix:</a:t>
            </a:r>
          </a:p>
          <a:p>
            <a:pPr lvl="1"/>
            <a:r>
              <a:rPr lang="en-US" dirty="0" smtClean="0"/>
              <a:t>36,000 IOPs per controller</a:t>
            </a:r>
          </a:p>
          <a:p>
            <a:pPr lvl="2"/>
            <a:r>
              <a:rPr lang="en-US" dirty="0" smtClean="0"/>
              <a:t>140MB/sec per controller</a:t>
            </a:r>
          </a:p>
          <a:p>
            <a:r>
              <a:rPr lang="en-US" dirty="0" smtClean="0"/>
              <a:t>Performance profile limits:</a:t>
            </a:r>
          </a:p>
          <a:p>
            <a:pPr lvl="2"/>
            <a:r>
              <a:rPr lang="en-US" dirty="0"/>
              <a:t>8</a:t>
            </a:r>
            <a:r>
              <a:rPr lang="en-US" dirty="0" smtClean="0"/>
              <a:t>.6MB/sec per TB	</a:t>
            </a:r>
          </a:p>
          <a:p>
            <a:pPr lvl="2"/>
            <a:r>
              <a:rPr lang="en-US" dirty="0" smtClean="0"/>
              <a:t>461 IOPs per TB</a:t>
            </a:r>
          </a:p>
          <a:p>
            <a:pPr lvl="2"/>
            <a:r>
              <a:rPr lang="en-US" dirty="0" smtClean="0"/>
              <a:t>These values assume possible performance degradation during a cluster failover event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7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SnapVault</a:t>
            </a:r>
            <a:r>
              <a:rPr lang="en-US" dirty="0" smtClean="0"/>
              <a:t> 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SnapVault</a:t>
            </a:r>
            <a:r>
              <a:rPr lang="en-US" dirty="0" smtClean="0"/>
              <a:t> Secondary Standard Architecture:</a:t>
            </a:r>
          </a:p>
          <a:p>
            <a:pPr lvl="1"/>
            <a:r>
              <a:rPr lang="en-US" dirty="0" smtClean="0"/>
              <a:t>FAS6220 single node </a:t>
            </a:r>
            <a:r>
              <a:rPr lang="en-US" dirty="0" err="1" smtClean="0"/>
              <a:t>cDOT</a:t>
            </a:r>
            <a:r>
              <a:rPr lang="en-US" dirty="0" smtClean="0"/>
              <a:t> system</a:t>
            </a:r>
          </a:p>
          <a:p>
            <a:pPr lvl="2"/>
            <a:r>
              <a:rPr lang="en-US" dirty="0" smtClean="0"/>
              <a:t>Single node systems are preferred to accommodate cluster peer limitation of 8 peers per cluster</a:t>
            </a:r>
          </a:p>
          <a:p>
            <a:pPr lvl="1"/>
            <a:r>
              <a:rPr lang="en-US" dirty="0" smtClean="0"/>
              <a:t>DS4486 shelves of 4TB 7.2K SATA drives</a:t>
            </a:r>
          </a:p>
          <a:p>
            <a:pPr lvl="2"/>
            <a:r>
              <a:rPr lang="en-US" dirty="0"/>
              <a:t>1</a:t>
            </a:r>
            <a:r>
              <a:rPr lang="en-US" dirty="0" smtClean="0"/>
              <a:t> shelves in base configuration</a:t>
            </a:r>
          </a:p>
          <a:p>
            <a:pPr lvl="2"/>
            <a:r>
              <a:rPr lang="en-US" dirty="0"/>
              <a:t>4</a:t>
            </a:r>
            <a:r>
              <a:rPr lang="en-US" dirty="0" smtClean="0"/>
              <a:t> shelves in maximum configuration</a:t>
            </a:r>
          </a:p>
          <a:p>
            <a:pPr lvl="3"/>
            <a:r>
              <a:rPr lang="en-US" dirty="0" smtClean="0"/>
              <a:t>Based on estimations of hitting 1000 volume limit</a:t>
            </a:r>
          </a:p>
          <a:p>
            <a:pPr lvl="1"/>
            <a:r>
              <a:rPr lang="en-US" dirty="0" smtClean="0"/>
              <a:t>10GbE connectivity for data access</a:t>
            </a:r>
          </a:p>
          <a:p>
            <a:pPr lvl="1"/>
            <a:r>
              <a:rPr lang="en-US" dirty="0" smtClean="0"/>
              <a:t>1GbE connectivity for management</a:t>
            </a:r>
          </a:p>
          <a:p>
            <a:pPr lvl="1"/>
            <a:r>
              <a:rPr lang="en-US" dirty="0" smtClean="0"/>
              <a:t>Software licenses:</a:t>
            </a:r>
          </a:p>
          <a:p>
            <a:pPr lvl="2"/>
            <a:r>
              <a:rPr lang="en-US" dirty="0" smtClean="0"/>
              <a:t>NFS and CIFS protocols</a:t>
            </a:r>
          </a:p>
          <a:p>
            <a:pPr lvl="2"/>
            <a:r>
              <a:rPr lang="en-US" dirty="0" err="1" smtClean="0"/>
              <a:t>FlexClone</a:t>
            </a:r>
            <a:r>
              <a:rPr lang="en-US" dirty="0" smtClean="0"/>
              <a:t>, </a:t>
            </a:r>
            <a:r>
              <a:rPr lang="en-US" dirty="0" err="1" smtClean="0"/>
              <a:t>SnapMirror</a:t>
            </a:r>
            <a:r>
              <a:rPr lang="en-US" dirty="0" smtClean="0"/>
              <a:t>, </a:t>
            </a:r>
            <a:r>
              <a:rPr lang="en-US" dirty="0" err="1" smtClean="0"/>
              <a:t>SnapVault</a:t>
            </a:r>
            <a:r>
              <a:rPr lang="en-US" dirty="0" smtClean="0"/>
              <a:t>, and </a:t>
            </a:r>
            <a:r>
              <a:rPr lang="en-US" dirty="0" err="1" smtClean="0"/>
              <a:t>SnapRestore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2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FAS6220 shared primary storage configured as switched clusters at initial installation</a:t>
            </a:r>
          </a:p>
          <a:p>
            <a:r>
              <a:rPr lang="en-US" dirty="0" smtClean="0"/>
              <a:t>NetApp CN1610 cluster network switches</a:t>
            </a:r>
          </a:p>
          <a:p>
            <a:pPr lvl="1"/>
            <a:r>
              <a:rPr lang="en-US" dirty="0" smtClean="0"/>
              <a:t>Low cost NetApp branded switch</a:t>
            </a:r>
          </a:p>
          <a:p>
            <a:pPr lvl="1"/>
            <a:r>
              <a:rPr lang="en-US" dirty="0" smtClean="0"/>
              <a:t>No customer setup required, complete </a:t>
            </a:r>
            <a:r>
              <a:rPr lang="en-US" dirty="0" err="1" smtClean="0"/>
              <a:t>config</a:t>
            </a:r>
            <a:r>
              <a:rPr lang="en-US" dirty="0" smtClean="0"/>
              <a:t> available from support.netapp.com</a:t>
            </a:r>
          </a:p>
          <a:p>
            <a:pPr lvl="1"/>
            <a:r>
              <a:rPr lang="en-US" dirty="0" smtClean="0"/>
              <a:t>Supports up to 8 node clusters</a:t>
            </a:r>
          </a:p>
          <a:p>
            <a:r>
              <a:rPr lang="en-US" dirty="0" err="1" smtClean="0"/>
              <a:t>SnapVault</a:t>
            </a:r>
            <a:r>
              <a:rPr lang="en-US" dirty="0" smtClean="0"/>
              <a:t> </a:t>
            </a:r>
            <a:r>
              <a:rPr lang="en-US" dirty="0"/>
              <a:t>secondary will be configured as single node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8 cluster peers are supported per cluster, so configuring single node backup systems helps avoid hitting the cluster peer limit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3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/ Limitations in </a:t>
            </a:r>
            <a:r>
              <a:rPr lang="en-US" dirty="0" err="1" smtClean="0"/>
              <a:t>cDOT</a:t>
            </a:r>
            <a:r>
              <a:rPr lang="en-US" dirty="0" smtClean="0"/>
              <a:t> 8.2.1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066800"/>
            <a:ext cx="760349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1000 volumes per controller</a:t>
            </a:r>
          </a:p>
          <a:p>
            <a:r>
              <a:rPr lang="en-US" dirty="0" smtClean="0"/>
              <a:t>125 </a:t>
            </a:r>
            <a:r>
              <a:rPr lang="en-US" dirty="0" err="1" smtClean="0"/>
              <a:t>Vservers</a:t>
            </a:r>
            <a:r>
              <a:rPr lang="en-US" dirty="0" smtClean="0"/>
              <a:t> per controller</a:t>
            </a:r>
          </a:p>
          <a:p>
            <a:r>
              <a:rPr lang="en-US" smtClean="0"/>
              <a:t>125 </a:t>
            </a:r>
            <a:r>
              <a:rPr lang="en-US" dirty="0" smtClean="0"/>
              <a:t>LIFs per controller</a:t>
            </a:r>
          </a:p>
          <a:p>
            <a:r>
              <a:rPr lang="en-US" dirty="0" smtClean="0"/>
              <a:t>10M maximum distance from controllers to all disk shelves</a:t>
            </a:r>
          </a:p>
          <a:p>
            <a:r>
              <a:rPr lang="en-US" dirty="0"/>
              <a:t>5</a:t>
            </a:r>
            <a:r>
              <a:rPr lang="en-US" dirty="0" smtClean="0"/>
              <a:t>M </a:t>
            </a:r>
            <a:r>
              <a:rPr lang="en-US" dirty="0"/>
              <a:t>distance from controllers </a:t>
            </a:r>
            <a:r>
              <a:rPr lang="en-US" dirty="0" smtClean="0"/>
              <a:t>to private cluster </a:t>
            </a:r>
            <a:r>
              <a:rPr lang="en-US" dirty="0"/>
              <a:t>switches </a:t>
            </a:r>
            <a:r>
              <a:rPr lang="en-US" dirty="0" smtClean="0"/>
              <a:t>with </a:t>
            </a:r>
            <a:r>
              <a:rPr lang="en-US" dirty="0"/>
              <a:t>copper cabling</a:t>
            </a:r>
          </a:p>
          <a:p>
            <a:r>
              <a:rPr lang="en-US" dirty="0"/>
              <a:t>300M distance from controllers </a:t>
            </a:r>
            <a:r>
              <a:rPr lang="en-US" dirty="0" smtClean="0"/>
              <a:t>to private cluster </a:t>
            </a:r>
            <a:r>
              <a:rPr lang="en-US" dirty="0"/>
              <a:t>switches </a:t>
            </a:r>
            <a:r>
              <a:rPr lang="en-US" dirty="0" smtClean="0"/>
              <a:t>with optical cabling</a:t>
            </a:r>
          </a:p>
          <a:p>
            <a:r>
              <a:rPr lang="en-US" dirty="0" smtClean="0"/>
              <a:t>8 cluster peers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9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pp-1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00E456-9BA7-4E27-A1E0-B3D333251660}"/>
</file>

<file path=customXml/itemProps2.xml><?xml version="1.0" encoding="utf-8"?>
<ds:datastoreItem xmlns:ds="http://schemas.openxmlformats.org/officeDocument/2006/customXml" ds:itemID="{E0918F55-CA41-4C4D-BFF3-B6D249E24EA8}"/>
</file>

<file path=customXml/itemProps3.xml><?xml version="1.0" encoding="utf-8"?>
<ds:datastoreItem xmlns:ds="http://schemas.openxmlformats.org/officeDocument/2006/customXml" ds:itemID="{3C1AF3AA-E07E-4CA1-9BE5-3B4980450BED}"/>
</file>

<file path=docProps/app.xml><?xml version="1.0" encoding="utf-8"?>
<Properties xmlns="http://schemas.openxmlformats.org/officeDocument/2006/extended-properties" xmlns:vt="http://schemas.openxmlformats.org/officeDocument/2006/docPropsVTypes">
  <Template>NetApp-1</Template>
  <TotalTime>8479</TotalTime>
  <Words>1488</Words>
  <Application>Microsoft Office PowerPoint</Application>
  <PresentationFormat>On-screen Show (4:3)</PresentationFormat>
  <Paragraphs>242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NetApp-1</vt:lpstr>
      <vt:lpstr>NetApp FAS6220 cDOT Shared Standard Architecture</vt:lpstr>
      <vt:lpstr>Overview</vt:lpstr>
      <vt:lpstr>High Tier</vt:lpstr>
      <vt:lpstr>High Tier: Performance Scaling</vt:lpstr>
      <vt:lpstr>Low Tier</vt:lpstr>
      <vt:lpstr>Low Tier: Performance and Capacity Scaling</vt:lpstr>
      <vt:lpstr>SnapVault Secondary</vt:lpstr>
      <vt:lpstr>Cluster Network</vt:lpstr>
      <vt:lpstr>Requirements / Limitations in cDOT 8.2.1</vt:lpstr>
      <vt:lpstr>FAS/V6200 Controller I/O Standalone Controller</vt:lpstr>
      <vt:lpstr>High Tier Controller Configuration Details</vt:lpstr>
      <vt:lpstr>Low Tier Controller Configuration Details</vt:lpstr>
      <vt:lpstr>Backup Controller Configuration Details</vt:lpstr>
      <vt:lpstr>HA Pair SAS Connectivity</vt:lpstr>
      <vt:lpstr>Single Controller SAS Connectivity</vt:lpstr>
      <vt:lpstr>HA Pair ACP Connectivity</vt:lpstr>
      <vt:lpstr>Single Controller ACP Connectivity</vt:lpstr>
      <vt:lpstr>Disk Shelf Connectivity Details</vt:lpstr>
      <vt:lpstr>Network Connectivity Details</vt:lpstr>
      <vt:lpstr>FAS6220 Primary – Initial Cabinet Layout</vt:lpstr>
      <vt:lpstr>FAS6220 Primary – Final Cabinet Layout</vt:lpstr>
      <vt:lpstr>FAS6220 Backup – Initial Cabinet Layout</vt:lpstr>
      <vt:lpstr>FAS6220 Backup - Final Cabinet Layout</vt:lpstr>
      <vt:lpstr>High Tier Aggregate Sizing and Growth</vt:lpstr>
      <vt:lpstr>Low Tier Aggregate Sizing and Growth</vt:lpstr>
      <vt:lpstr>Backup Aggregate Sizing and Growth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DS14Mk2 144GB FC Shelf Reuse</dc:title>
  <dc:creator>Joseph Brick</dc:creator>
  <cp:lastModifiedBy>arndt</cp:lastModifiedBy>
  <cp:revision>102</cp:revision>
  <dcterms:created xsi:type="dcterms:W3CDTF">2011-06-07T14:59:27Z</dcterms:created>
  <dcterms:modified xsi:type="dcterms:W3CDTF">2013-10-23T18:43:32Z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