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24"/>
  </p:notesMasterIdLst>
  <p:handoutMasterIdLst>
    <p:handoutMasterId r:id="rId25"/>
  </p:handoutMasterIdLst>
  <p:sldIdLst>
    <p:sldId id="452" r:id="rId8"/>
    <p:sldId id="465" r:id="rId9"/>
    <p:sldId id="425" r:id="rId10"/>
    <p:sldId id="454" r:id="rId11"/>
    <p:sldId id="456" r:id="rId12"/>
    <p:sldId id="455" r:id="rId13"/>
    <p:sldId id="459" r:id="rId14"/>
    <p:sldId id="457" r:id="rId15"/>
    <p:sldId id="458" r:id="rId16"/>
    <p:sldId id="461" r:id="rId17"/>
    <p:sldId id="460" r:id="rId18"/>
    <p:sldId id="462" r:id="rId19"/>
    <p:sldId id="463" r:id="rId20"/>
    <p:sldId id="464" r:id="rId21"/>
    <p:sldId id="466" r:id="rId22"/>
    <p:sldId id="453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Johnso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600"/>
    <a:srgbClr val="B5CB85"/>
    <a:srgbClr val="C8D6E6"/>
    <a:srgbClr val="EBF1DE"/>
    <a:srgbClr val="D9D9D9"/>
    <a:srgbClr val="BABABA"/>
    <a:srgbClr val="4B4B4B"/>
    <a:srgbClr val="FF8000"/>
    <a:srgbClr val="FFB400"/>
    <a:srgbClr val="6234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 autoAdjust="0"/>
    <p:restoredTop sz="96306" autoAdjust="0"/>
  </p:normalViewPr>
  <p:slideViewPr>
    <p:cSldViewPr snapToGrid="0">
      <p:cViewPr>
        <p:scale>
          <a:sx n="80" d="100"/>
          <a:sy n="80" d="100"/>
        </p:scale>
        <p:origin x="-98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467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557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557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875ED504-50BD-4D4B-A708-C66F96D996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117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4135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2263" y="4295775"/>
            <a:ext cx="6421437" cy="45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defRPr sz="1200"/>
            </a:lvl1pPr>
          </a:lstStyle>
          <a:p>
            <a:fld id="{85B05F01-D59A-CA41-BA93-C4226676B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528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228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685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033463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41350"/>
            <a:ext cx="4648200" cy="34861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34" y="4296357"/>
            <a:ext cx="6421331" cy="452069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%5C%5Clocalhost%5CUsers%5Claura.kim%5CDesktop%5CLaura%5CPPT%20Cover%20Slides%5CBanner%20crops%5CRTR2SZ9T_cap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30" name="Picture 18" descr="tr_hrz_rgb_pos"/>
          <p:cNvPicPr>
            <a:picLocks noChangeAspect="1" noChangeArrowheads="1"/>
          </p:cNvPicPr>
          <p:nvPr/>
        </p:nvPicPr>
        <p:blipFill>
          <a:blip r:embed="rId2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9.jp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075" y="376238"/>
            <a:ext cx="8442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FF5E102-C52A-5049-9AE3-C8388D2AD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13AD2F5-B2E9-D145-BCE1-FB749EC3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7189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7719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51C1B9-054A-0D41-B547-98B11BF6D3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27E991-989E-3A45-8C00-B38BE514BD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5B2695-00A8-604D-A77F-AD431CC4DD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E5B8A0-AFC0-C84A-B7AD-00AEC6097D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2E769D-7E51-7E46-A925-3333AA22FF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56AA22-B207-D845-91C0-AB186E35F5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5293A0-7BB0-8945-AB01-2EFABDBD90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558270" cy="231775"/>
          </a:xfrm>
          <a:prstGeom prst="rect">
            <a:avLst/>
          </a:prstGeom>
        </p:spPr>
        <p:txBody>
          <a:bodyPr/>
          <a:lstStyle>
            <a:lvl1pPr>
              <a:defRPr sz="1400" smtClean="0"/>
            </a:lvl1pPr>
          </a:lstStyle>
          <a:p>
            <a:fld id="{244EFF2E-E02C-7A4A-B99C-3A4F66D6C7A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CF2CB1-496A-F445-A784-C79C9658CD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F5E62D-8101-FD44-BE67-54B30E8D16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2BA52D-4458-9140-AFCE-DF2F5210D0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23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923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7923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79237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96951F-8175-F34E-95F9-9E5F83137C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1A2D0C-98D6-5E42-BF6A-0BF4CA2AAA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DD028D-9379-934F-897C-DE2B405EC6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4B1A28-1228-2949-B675-473E06C63A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BC445D-15E1-CB41-A012-89633FE8C8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0D7406-74CA-0044-B5CC-174A3EA2BC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A083FDD-2CB1-E34E-8B40-0B7483A3A3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A47B20-ADB9-524A-A056-15053E2A46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2C3EC7-EA39-9042-8FB2-301A345D14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4C7606-EC22-8C47-9BE8-C41439898C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5330EC-E706-C346-A83C-EC7559F2C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0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81286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4478EB-A7C3-6A45-BBE6-89F865194F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236578-E724-224C-B090-1B31A59962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A1C34C-D690-1343-A5BF-CC9E4E9FA8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C6F655-DCDE-B649-A621-C70121E4FF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4C5ED0-E4C4-7948-87C6-EC613D36CD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BB6B2F5-807C-0F47-AD8E-E0707E69E0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C44EB-8F8A-DA4C-A427-39FDFEE58C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5EE3C-F555-B74F-BF46-46F3D44F5E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FC3115-0709-9741-9182-5866C1A6FA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2D978A-96CE-B14E-BCFE-8B3FBACCE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342C6E-8DFB-6E49-AC27-59DFFEBDCF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33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333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333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3337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6801EC-9E39-EE4B-BCE4-547B8486A1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131193-D2DA-A440-8EC5-39D7BB9AAE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DC1FE7-C93F-CF44-B4DB-CF57CED315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C7AAC5-130E-F740-B8AE-44EC36AC6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0635528-2BC9-9E44-B992-47D4046FBB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5A757C-3BEF-1346-9068-A32FCAB98D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6FDADC-7257-2D4F-8BD2-591253AF82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D03974-4AA6-344D-B969-83C9AC2005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CAF01B2-F5C4-4C4C-9E40-7F8885C825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E0EC50-DD68-7443-963A-1A7FFB6306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4BEA4F-6E50-BD4D-9F96-11BBBF9437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86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85382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497BD-F897-604B-A877-1AC23F4C7F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5044E9-B578-094C-AAF7-6C5C03941C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FD62D5-C09C-6343-B4BB-EAF85F9AC1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23E81C7-76D6-A149-A27B-19EFB08D5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9162AB-A80F-E24C-9ADD-27C88C2CA3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E3F5AF-693D-374D-96CC-56CB9879C3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D3A78EF-31B0-054C-80C6-F417F8D80A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1DB1CC-BACF-9F4B-9FD3-6BE530766E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536FCE-7647-0146-A5E0-46D7E2CDC4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1687E7-6925-4847-A836-44E2166908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7286A1-D426-A242-94F9-BB473E4BAD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42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742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742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7433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CD27A9-4154-9840-BD89-35672C6401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EF07B-B4B2-4443-ABB8-1EC57C152D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1415E13-EBD9-B04B-B816-C1DD898CA1C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404E8B-CAAF-744C-A0FC-1FB6F015CA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1E01FC-C87C-B04B-99E5-9CF3D7253F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284753-7CBC-484F-B8CF-1043ED648B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598568-F837-D34D-9CBB-576A1013F0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2A873A-DE2B-8C4B-8D80-927F8B252C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D357C8-FDDB-1D44-974B-C6A358BAE4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662052-F52E-6040-9A25-E175A40834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77A771-36C1-954E-9A44-01AEB603C8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67C69AF7-12A2-8D4A-9921-7BA2789905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24863" y="6394450"/>
            <a:ext cx="457200" cy="2317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25FE9F5-080C-6841-A7D6-CF73F29CE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buClr>
                <a:schemeClr val="tx2"/>
              </a:buClr>
              <a:buFontTx/>
              <a:buChar char="•"/>
            </a:pPr>
            <a:endParaRPr lang="en-US"/>
          </a:p>
        </p:txBody>
      </p:sp>
      <p:pic>
        <p:nvPicPr>
          <p:cNvPr id="37906" name="Picture 18" descr="TR_SlideLogo_BW60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93649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9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905" name="Picture 17" descr="slideMaster_Logo60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</p:spPr>
      </p:pic>
      <p:sp>
        <p:nvSpPr>
          <p:cNvPr id="8" name="Line 19"/>
          <p:cNvSpPr>
            <a:spLocks noChangeShapeType="1"/>
          </p:cNvSpPr>
          <p:nvPr userDrawn="1"/>
        </p:nvSpPr>
        <p:spPr bwMode="auto">
          <a:xfrm>
            <a:off x="917575" y="1040103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fontAlgn="base">
        <a:spcBef>
          <a:spcPct val="30000"/>
        </a:spcBef>
        <a:spcAft>
          <a:spcPct val="0"/>
        </a:spcAft>
        <a:buClr>
          <a:schemeClr val="tx2"/>
        </a:buClr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914400" indent="-171450" algn="l" rtl="0" fontAlgn="base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2573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4859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7616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76165" name="Picture 5" descr="hc_Divider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76166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5F50177E-427A-F244-8D1E-363CB19433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7617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defTabSz="800100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fontAlgn="base">
        <a:spcBef>
          <a:spcPct val="30000"/>
        </a:spcBef>
        <a:spcAft>
          <a:spcPct val="0"/>
        </a:spcAft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971550" indent="-228600" algn="l" defTabSz="800100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314450" indent="-228600" algn="l" defTabSz="800100" rtl="0" fontAlgn="base">
        <a:spcBef>
          <a:spcPct val="25000"/>
        </a:spcBef>
        <a:spcAft>
          <a:spcPct val="0"/>
        </a:spcAft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6002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0574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146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9718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4290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1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7821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78213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AFA1585F-CD34-D143-BF07-A8D59BDCCE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82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782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355600" y="136842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25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026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0268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7D8600D6-73BC-844C-8D69-A770AA8BC6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02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0262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30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230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2315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82E49C04-3794-7740-9749-07C65A6258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23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23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64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84358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95D87893-1E8A-6947-891A-07B124800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  <p:sp>
        <p:nvSpPr>
          <p:cNvPr id="4843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43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40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640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6411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6ECA8991-88B7-8543-978E-891CEB5563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641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641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355600" y="136842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-65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-65" charset="0"/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600">
          <a:solidFill>
            <a:schemeClr val="tx1"/>
          </a:solidFill>
          <a:latin typeface="+mn-lt"/>
          <a:ea typeface="ＭＳ Ｐゴシック" pitchFamily="-65" charset="-128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file:///\\localhost\Users\laura.kim\Desktop\Laura\PPT%20Cover%20Slides\Banner%20crops\RTR2PNP4_cap.jpg" TargetMode="External"/><Relationship Id="rId5" Type="http://schemas.openxmlformats.org/officeDocument/2006/relationships/image" Target="../media/image13.jpeg"/><Relationship Id="rId4" Type="http://schemas.openxmlformats.org/officeDocument/2006/relationships/image" Target="file:///\\localhost\Users\laura.kim\Desktop\Laura\PPT%20Cover%20Slides\Banner%20crops\RTXXC7F_cap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app.com/us/products/platform-os/flexclone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2425" y="3381375"/>
            <a:ext cx="8382000" cy="971550"/>
          </a:xfrm>
        </p:spPr>
        <p:txBody>
          <a:bodyPr/>
          <a:lstStyle/>
          <a:p>
            <a:r>
              <a:rPr lang="en-US" dirty="0" smtClean="0">
                <a:solidFill>
                  <a:srgbClr val="FF9600"/>
                </a:solidFill>
                <a:ea typeface="ＭＳ Ｐゴシック" pitchFamily="34" charset="-128"/>
              </a:rPr>
              <a:t>DCO Operational Readiness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505325"/>
            <a:ext cx="8382000" cy="1228725"/>
          </a:xfrm>
        </p:spPr>
        <p:txBody>
          <a:bodyPr/>
          <a:lstStyle/>
          <a:p>
            <a:r>
              <a:rPr lang="en-US" dirty="0" smtClean="0"/>
              <a:t>NetApp ® FlexClone ® Capabilities for Partial or Full </a:t>
            </a:r>
          </a:p>
          <a:p>
            <a:r>
              <a:rPr lang="en-US" dirty="0" smtClean="0"/>
              <a:t>Oracle Database Recoveries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2532" name="Picture 5" descr="9.jpg"/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46075" y="376238"/>
            <a:ext cx="84423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GJ1.jpg"/>
          <p:cNvPicPr>
            <a:picLocks noChangeAspect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338138" y="377825"/>
            <a:ext cx="845185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255713"/>
            <a:ext cx="7369175" cy="4570412"/>
          </a:xfrm>
        </p:spPr>
        <p:txBody>
          <a:bodyPr/>
          <a:lstStyle/>
          <a:p>
            <a:r>
              <a:rPr lang="en-US" dirty="0" smtClean="0"/>
              <a:t>High Level Overview of NetApp FlexClone</a:t>
            </a:r>
          </a:p>
          <a:p>
            <a:r>
              <a:rPr lang="en-US" dirty="0" smtClean="0"/>
              <a:t>Process overview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OR Factory screenshots 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5000378" y="2865542"/>
            <a:ext cx="978408" cy="484632"/>
          </a:xfrm>
          <a:prstGeom prst="leftArrow">
            <a:avLst/>
          </a:prstGeom>
          <a:solidFill>
            <a:srgbClr val="FF9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7" y="93649"/>
            <a:ext cx="7669233" cy="836612"/>
          </a:xfrm>
        </p:spPr>
        <p:txBody>
          <a:bodyPr/>
          <a:lstStyle/>
          <a:p>
            <a:r>
              <a:rPr lang="en-US" dirty="0" smtClean="0"/>
              <a:t>OR Factory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66" y="1525587"/>
            <a:ext cx="8134597" cy="4756459"/>
          </a:xfrm>
        </p:spPr>
        <p:txBody>
          <a:bodyPr/>
          <a:lstStyle/>
          <a:p>
            <a:r>
              <a:rPr lang="en-US" dirty="0" smtClean="0"/>
              <a:t>On primary database cluster: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1000" dirty="0" smtClean="0">
                <a:cs typeface="Courier New" pitchFamily="49" charset="0"/>
              </a:rPr>
              <a:t>orf-moose-12 {/home/oracle}: </a:t>
            </a:r>
            <a:r>
              <a:rPr lang="en-US" sz="1000" dirty="0" err="1" smtClean="0">
                <a:cs typeface="Courier New" pitchFamily="49" charset="0"/>
              </a:rPr>
              <a:t>olsnodes</a:t>
            </a:r>
            <a:r>
              <a:rPr lang="en-US" sz="1000" dirty="0" smtClean="0">
                <a:cs typeface="Courier New" pitchFamily="49" charset="0"/>
              </a:rPr>
              <a:t> -n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orf-moose-12    1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orf-whitetail-13        2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orf-moose-12 {/home/oracle}: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Restore VM:</a:t>
            </a:r>
          </a:p>
          <a:p>
            <a:pPr>
              <a:buNone/>
            </a:pPr>
            <a:r>
              <a:rPr lang="en-US" sz="1000" dirty="0" smtClean="0"/>
              <a:t>	orf-ofc-1 {/home/oracle}: </a:t>
            </a:r>
            <a:r>
              <a:rPr lang="en-US" sz="1000" dirty="0" err="1" smtClean="0"/>
              <a:t>uname</a:t>
            </a:r>
            <a:r>
              <a:rPr lang="en-US" sz="1000" dirty="0" smtClean="0"/>
              <a:t> -n</a:t>
            </a:r>
          </a:p>
          <a:p>
            <a:pPr>
              <a:buNone/>
            </a:pPr>
            <a:r>
              <a:rPr lang="en-US" sz="1000" dirty="0" smtClean="0"/>
              <a:t>	orf-ofc-1</a:t>
            </a:r>
          </a:p>
          <a:p>
            <a:pPr>
              <a:buNone/>
            </a:pPr>
            <a:r>
              <a:rPr lang="en-US" sz="1000" dirty="0" smtClean="0"/>
              <a:t>	orf-ofc-1 {/home/oracle}:</a:t>
            </a:r>
          </a:p>
          <a:p>
            <a:r>
              <a:rPr lang="en-US" dirty="0" smtClean="0"/>
              <a:t>Excerpt from routine snapshot backups</a:t>
            </a:r>
          </a:p>
          <a:p>
            <a:pPr>
              <a:buNone/>
            </a:pPr>
            <a:r>
              <a:rPr lang="en-US" sz="1050" dirty="0" smtClean="0"/>
              <a:t>	</a:t>
            </a:r>
            <a:r>
              <a:rPr lang="en-US" sz="1000" dirty="0" smtClean="0">
                <a:cs typeface="Courier New" pitchFamily="49" charset="0"/>
              </a:rPr>
              <a:t>** Check lag to Backup Filer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Running command: </a:t>
            </a:r>
            <a:r>
              <a:rPr lang="en-US" sz="1000" dirty="0" err="1" smtClean="0">
                <a:cs typeface="Courier New" pitchFamily="49" charset="0"/>
              </a:rPr>
              <a:t>ssh</a:t>
            </a:r>
            <a:r>
              <a:rPr lang="en-US" sz="1000" dirty="0" smtClean="0">
                <a:cs typeface="Courier New" pitchFamily="49" charset="0"/>
              </a:rPr>
              <a:t> eag-nasor-fs04 -</a:t>
            </a:r>
            <a:r>
              <a:rPr lang="en-US" sz="1000" dirty="0" err="1" smtClean="0">
                <a:cs typeface="Courier New" pitchFamily="49" charset="0"/>
              </a:rPr>
              <a:t>i</a:t>
            </a:r>
            <a:r>
              <a:rPr lang="en-US" sz="1000" dirty="0" smtClean="0">
                <a:cs typeface="Courier New" pitchFamily="49" charset="0"/>
              </a:rPr>
              <a:t> ~/.</a:t>
            </a:r>
            <a:r>
              <a:rPr lang="en-US" sz="1000" dirty="0" err="1" smtClean="0">
                <a:cs typeface="Courier New" pitchFamily="49" charset="0"/>
              </a:rPr>
              <a:t>ssh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nssdba.snapvault</a:t>
            </a:r>
            <a:r>
              <a:rPr lang="en-US" sz="1000" dirty="0" smtClean="0">
                <a:cs typeface="Courier New" pitchFamily="49" charset="0"/>
              </a:rPr>
              <a:t> </a:t>
            </a:r>
            <a:r>
              <a:rPr lang="en-US" sz="1000" dirty="0" err="1" smtClean="0">
                <a:cs typeface="Courier New" pitchFamily="49" charset="0"/>
              </a:rPr>
              <a:t>snapvault</a:t>
            </a:r>
            <a:r>
              <a:rPr lang="en-US" sz="1000" dirty="0" smtClean="0">
                <a:cs typeface="Courier New" pitchFamily="49" charset="0"/>
              </a:rPr>
              <a:t> status /</a:t>
            </a:r>
            <a:r>
              <a:rPr lang="en-US" sz="1000" dirty="0" err="1" smtClean="0">
                <a:cs typeface="Courier New" pitchFamily="49" charset="0"/>
              </a:rPr>
              <a:t>vol</a:t>
            </a:r>
            <a:r>
              <a:rPr lang="en-US" sz="1000" dirty="0" smtClean="0">
                <a:cs typeface="Courier New" pitchFamily="49" charset="0"/>
              </a:rPr>
              <a:t>/orf_labwork3t_s01ora1_snap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</a:t>
            </a:r>
            <a:r>
              <a:rPr lang="en-US" sz="1000" dirty="0" err="1" smtClean="0">
                <a:cs typeface="Courier New" pitchFamily="49" charset="0"/>
              </a:rPr>
              <a:t>Snapvault</a:t>
            </a:r>
            <a:r>
              <a:rPr lang="en-US" sz="1000" dirty="0" smtClean="0">
                <a:cs typeface="Courier New" pitchFamily="49" charset="0"/>
              </a:rPr>
              <a:t> is ON.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Source                                          Destination                                              State          Lag        Status</a:t>
            </a:r>
          </a:p>
          <a:p>
            <a:pPr>
              <a:buNone/>
            </a:pPr>
            <a:r>
              <a:rPr lang="en-US" sz="1000" dirty="0" smtClean="0">
                <a:cs typeface="Courier New" pitchFamily="49" charset="0"/>
              </a:rPr>
              <a:t>	eag-nasor-fs04:/</a:t>
            </a:r>
            <a:r>
              <a:rPr lang="en-US" sz="1000" dirty="0" err="1" smtClean="0">
                <a:cs typeface="Courier New" pitchFamily="49" charset="0"/>
              </a:rPr>
              <a:t>vol</a:t>
            </a:r>
            <a:r>
              <a:rPr lang="en-US" sz="1000" dirty="0" smtClean="0">
                <a:cs typeface="Courier New" pitchFamily="49" charset="0"/>
              </a:rPr>
              <a:t>/orf_labwork3t_s01ora1_snap  eag-nasor-bkp02:/</a:t>
            </a:r>
            <a:r>
              <a:rPr lang="en-US" sz="1000" dirty="0" err="1" smtClean="0">
                <a:cs typeface="Courier New" pitchFamily="49" charset="0"/>
              </a:rPr>
              <a:t>vol</a:t>
            </a:r>
            <a:r>
              <a:rPr lang="en-US" sz="1000" dirty="0" smtClean="0">
                <a:cs typeface="Courier New" pitchFamily="49" charset="0"/>
              </a:rPr>
              <a:t>/sv_14_orf_labwork3t_s01ora1_snap/1  Source         12:00:00   Idle</a:t>
            </a:r>
          </a:p>
          <a:p>
            <a:pPr>
              <a:buNone/>
            </a:pPr>
            <a:r>
              <a:rPr lang="en-US" sz="1050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Factory demonstration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128156"/>
            <a:ext cx="8027719" cy="5308270"/>
          </a:xfrm>
        </p:spPr>
        <p:txBody>
          <a:bodyPr/>
          <a:lstStyle/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orf-moose-12 {/home/oracle}: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eag-nasor-bkp02 -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~/.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nssdba.snapvault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snap list sv_14_orf_labwork3t_s01ora1_snap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Volume sv_14_orf_labwork3t_s01ora1_snap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working...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%/used       %/total  date          name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----------  ----------  ------------  --------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0% ( 0%)    0% ( 0%)  Jun 24 08:05  sv_orf_labwork3t_s01ora1_snap_s01oradata1.0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0% ( 0%)    0% ( 0%)  Jun 24 08:05  eag-nasor-bkp02(1787972560)_sv_14_orf_labwork3t_s01ora1_snap-base.0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busy,snapvault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1% ( 1%)    0% ( 0%)  Jun 23 08:05  sv_orf_labwork3t_s01ora1_snap_s01oradata1.1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1% ( 0%)    0% ( 0%)  Jun 22 08:05  sv_orf_labwork3t_s01ora1_snap_s01oradata1.2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2% ( 1%)    0% ( 0%)  Jun 21 08:05  sv_orf_labwork3t_s01ora1_snap_s01oradata1.3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3% ( 1%)    0% ( 0%)  Jun 20 08:05  sv_orf_labwork3t_s01ora1_snap_s01oradata1.4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3% ( 0%)    0% ( 0%)  Jun 19 08:05  sv_orf_labwork3t_s01ora1_snap_s01oradata1.5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4% ( 1%)    1% ( 0%)  Jun 18 08:05  sv_orf_labwork3t_s01ora1_snap_s01oradata1.6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5% ( 1%)    1% ( 0%)  Jun 17 08:05  sv_orf_labwork3t_s01ora1_snap_s01oradata1.7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5% ( 1%)    1% ( 0%)  Jun 16 08:05  sv_orf_labwork3t_s01ora1_snap_s01oradata1.8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6% ( 1%)    1% ( 0%)  Jun 15 08:05  sv_orf_labwork3t_s01ora1_snap_s01oradata1.9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7% ( 1%)    1% ( 0%)  Jun 14 08:05  sv_orf_labwork3t_s01ora1_snap_s01oradata1.10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7% ( 0%)    1% ( 0%)  Jun 13 08:05  sv_orf_labwork3t_s01ora1_snap_s01oradata1.11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8% ( 1%)    1% ( 0%)  Jun 12 08:05  sv_orf_labwork3t_s01ora1_snap_s01oradata1.12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8% ( 1%)    1% ( 0%)  Jun 11 08:05  sv_orf_labwork3t_s01ora1_snap_s01oradata1.13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orf-moose-12 {/home/oracle}: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Factory screenshots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223159"/>
            <a:ext cx="8027719" cy="5106390"/>
          </a:xfrm>
        </p:spPr>
        <p:txBody>
          <a:bodyPr/>
          <a:lstStyle/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orf-ofc-1 {/home/oracle}: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dba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/bin/nfsclone -o connect -h eag-nasor-bkp02 -u nfsclone -m /s01/oradata1 -p 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/sv_14_orf_labwork3t_s01ora1_snap/1 -s "sv_orf_labwork3t_s01ora1_snap_s01oradata1.1"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Enter password for nfsclone@eag-nasor-bkp02: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Mon Jun 24 16:51:42 2013: Checking connectivity for nfsclone@eag-nasor-bkp02.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Mon Jun 24 16:51:42 2013: Connectivity OK - NetApp Release 8.1RC2 7-Mode: Thu Oct 27 19:26:06 PDT 2011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Multistore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Mon Jun 24 16:51:42 2013: Checking storage system configuration.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orf-ofc-1 {/home/oracle}: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Factory screenshots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140031"/>
            <a:ext cx="8027719" cy="5189518"/>
          </a:xfrm>
        </p:spPr>
        <p:txBody>
          <a:bodyPr/>
          <a:lstStyle/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orf-ofc-1 {/home/oracle}: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-h</a:t>
            </a:r>
          </a:p>
          <a:p>
            <a:pPr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Size  Used Avail Use% Mounted on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rootvg-rootlv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12G  1.4G  9.9G  13% /</a:t>
            </a:r>
          </a:p>
          <a:p>
            <a:pPr>
              <a:buNone/>
            </a:pP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tmpfs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12G     0   12G   0% 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shm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000" dirty="0" smtClean="0">
                <a:latin typeface="Courier New" pitchFamily="49" charset="0"/>
                <a:cs typeface="Courier New" pitchFamily="49" charset="0"/>
              </a:rPr>
              <a:t>/dev/sda1             485M   80M  380M  18% /boot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rootvg-homelv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2.0G   69M  1.9G   4% /home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rootvg-perflv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1000" dirty="0" smtClean="0">
                <a:latin typeface="Courier New" pitchFamily="49" charset="0"/>
                <a:cs typeface="Courier New" pitchFamily="49" charset="0"/>
              </a:rPr>
              <a:t>                      485M  161M  299M  35% /perf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rootvg-tmplv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1008M   40M  918M   5% 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rootvg-varlv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4.0G  274M  3.5G   8% 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/datavg-u01lv</a:t>
            </a:r>
          </a:p>
          <a:p>
            <a:pPr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                40G  5.3G   33G  15% /u01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datavg-dbalv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                     485M   15M  446M   4% /dba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eag-nasor-fs04:/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/orf_ofc_no1ora1_nosnap/no1ora1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      500G   47G  454G  10% /n01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eag-nasor-bkp02:/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/sv_14_orf_labwork3t_s01ora1_snap_clone_1372110702/1</a:t>
            </a:r>
          </a:p>
          <a:p>
            <a:pPr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                   200G   34G  167G  17% /s01/oradata1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orf-ofc-1 {/home/oracle}: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Factory screenshots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demonstration of restore process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4" descr="C:\Documents and Settings\U0116306\Local Settings\Temporary Internet Files\Content.IE5\CF2YO5IV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1771650"/>
            <a:ext cx="3200400" cy="3600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1" cy="836612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  <a:ea typeface="ＭＳ Ｐゴシック" pitchFamily="-84" charset="-128"/>
              </a:rPr>
              <a:t>OR Project team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743" y="1408216"/>
            <a:ext cx="73834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800" dirty="0" smtClean="0"/>
              <a:t>Storage – David Ellis, Craig Goettig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 Oracle DBA – Ramkumar Janardanan, Devjeet Mukherjee</a:t>
            </a:r>
          </a:p>
          <a:p>
            <a:pPr>
              <a:buClr>
                <a:schemeClr val="tx2"/>
              </a:buClr>
            </a:pPr>
            <a:r>
              <a:rPr lang="en-US" sz="1800" dirty="0" smtClean="0"/>
              <a:t>      (contribution from Mike Brunette)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 Charles Uchidiuno – DCO OR (Oracle Database and Middleware) </a:t>
            </a:r>
          </a:p>
        </p:txBody>
      </p:sp>
    </p:spTree>
    <p:extLst>
      <p:ext uri="{BB962C8B-B14F-4D97-AF65-F5344CB8AC3E}">
        <p14:creationId xmlns="" xmlns:p14="http://schemas.microsoft.com/office/powerpoint/2010/main" val="12577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255713"/>
            <a:ext cx="7369175" cy="4570412"/>
          </a:xfrm>
        </p:spPr>
        <p:txBody>
          <a:bodyPr/>
          <a:lstStyle/>
          <a:p>
            <a:r>
              <a:rPr lang="en-US" dirty="0" smtClean="0"/>
              <a:t>High Level Overview of NetApp FlexClone </a:t>
            </a:r>
          </a:p>
          <a:p>
            <a:r>
              <a:rPr lang="en-US" dirty="0" smtClean="0"/>
              <a:t>Process overview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OR Factory screenshots 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7096125" y="1200150"/>
            <a:ext cx="978408" cy="484632"/>
          </a:xfrm>
          <a:prstGeom prst="leftArrow">
            <a:avLst/>
          </a:prstGeom>
          <a:solidFill>
            <a:srgbClr val="FF9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 of NetApp FlexClone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93" y="1394960"/>
            <a:ext cx="8098972" cy="4570412"/>
          </a:xfrm>
        </p:spPr>
        <p:txBody>
          <a:bodyPr/>
          <a:lstStyle/>
          <a:p>
            <a:r>
              <a:rPr lang="en-US" dirty="0" smtClean="0"/>
              <a:t>What is FlexClone?</a:t>
            </a:r>
          </a:p>
          <a:p>
            <a:pPr>
              <a:buNone/>
            </a:pPr>
            <a:r>
              <a:rPr lang="en-US" dirty="0" smtClean="0"/>
              <a:t>   FlexClone technology creates exact, virtual copies of data volumes, files, and LUNs without additional storage space. NetApp® FlexClone® technology instantly replicates data volumes and datasets as transparent, virtual copies—true clones—without compromising performance or demanding additional storage space.</a:t>
            </a:r>
          </a:p>
          <a:p>
            <a:pPr>
              <a:buNone/>
            </a:pPr>
            <a:r>
              <a:rPr lang="en-US" dirty="0" smtClean="0"/>
              <a:t>  Source: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http://www.netapp.com/us/products/platform-os/flexclone.aspx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255713"/>
            <a:ext cx="7369175" cy="4570412"/>
          </a:xfrm>
        </p:spPr>
        <p:txBody>
          <a:bodyPr/>
          <a:lstStyle/>
          <a:p>
            <a:r>
              <a:rPr lang="en-US" dirty="0" smtClean="0"/>
              <a:t>High Level Overview of NetApp FlexClone</a:t>
            </a:r>
          </a:p>
          <a:p>
            <a:r>
              <a:rPr lang="en-US" dirty="0" smtClean="0"/>
              <a:t>Process overview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OR Factory screenshots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3788971" y="1759775"/>
            <a:ext cx="978408" cy="484632"/>
          </a:xfrm>
          <a:prstGeom prst="leftArrow">
            <a:avLst/>
          </a:prstGeom>
          <a:solidFill>
            <a:srgbClr val="FF9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740" y="1426723"/>
            <a:ext cx="7370989" cy="465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 - continued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022" y="1225235"/>
            <a:ext cx="7552707" cy="503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255713"/>
            <a:ext cx="7369175" cy="4570412"/>
          </a:xfrm>
        </p:spPr>
        <p:txBody>
          <a:bodyPr/>
          <a:lstStyle/>
          <a:p>
            <a:r>
              <a:rPr lang="en-US" dirty="0" smtClean="0"/>
              <a:t>High Level Overview of NetApp FlexClone</a:t>
            </a:r>
          </a:p>
          <a:p>
            <a:r>
              <a:rPr lang="en-US" dirty="0" smtClean="0"/>
              <a:t>Process overview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OR Factory screenshots 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3112201" y="2307401"/>
            <a:ext cx="978408" cy="484632"/>
          </a:xfrm>
          <a:prstGeom prst="leftArrow">
            <a:avLst/>
          </a:prstGeom>
          <a:solidFill>
            <a:srgbClr val="FF9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Storage prerequisites</a:t>
            </a:r>
          </a:p>
          <a:p>
            <a:pPr>
              <a:buNone/>
            </a:pPr>
            <a:r>
              <a:rPr lang="en-US" sz="1800" dirty="0" smtClean="0"/>
              <a:t>   - create “nfsclone” user on the backup filer</a:t>
            </a:r>
          </a:p>
          <a:p>
            <a:pPr>
              <a:buNone/>
            </a:pPr>
            <a:r>
              <a:rPr lang="en-US" sz="1800" dirty="0" smtClean="0"/>
              <a:t>   - create oracle user and standard SSH key used for snapshots and snapvaults</a:t>
            </a:r>
          </a:p>
          <a:p>
            <a:r>
              <a:rPr lang="en-US" sz="1800" dirty="0" smtClean="0"/>
              <a:t>Oracle DBA prerequisites</a:t>
            </a:r>
          </a:p>
          <a:p>
            <a:pPr>
              <a:buNone/>
            </a:pPr>
            <a:r>
              <a:rPr lang="en-US" sz="1800" dirty="0" smtClean="0"/>
              <a:t>   - Need a restore VM (LION virtual server 4 CPU x 24GB)</a:t>
            </a:r>
          </a:p>
          <a:p>
            <a:pPr>
              <a:buNone/>
            </a:pPr>
            <a:r>
              <a:rPr lang="en-US" sz="1800" dirty="0" smtClean="0"/>
              <a:t>   - 100 to 500GB of nosnap NAS for miscellaneous Oracle directories (i.e.  /n01/oradata1, /n01/oraadmin1, /n01/oraarch1, /n01/oraarch2 and /n01/exports)</a:t>
            </a:r>
          </a:p>
          <a:p>
            <a:pPr>
              <a:buNone/>
            </a:pPr>
            <a:r>
              <a:rPr lang="en-US" sz="1800" dirty="0" smtClean="0"/>
              <a:t>   - nfsclone utility (nfsclone.pl and nfsclone should be in /</a:t>
            </a:r>
            <a:r>
              <a:rPr lang="en-US" sz="1800" dirty="0" err="1" smtClean="0"/>
              <a:t>dba</a:t>
            </a:r>
            <a:r>
              <a:rPr lang="en-US" sz="1800" dirty="0" smtClean="0"/>
              <a:t>/bin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- verify restore VM script /tools/</a:t>
            </a:r>
            <a:r>
              <a:rPr lang="en-US" sz="1800" dirty="0" err="1" smtClean="0"/>
              <a:t>dba</a:t>
            </a:r>
            <a:r>
              <a:rPr lang="en-US" sz="1800" dirty="0" smtClean="0"/>
              <a:t>/oracle/linux_64/</a:t>
            </a:r>
            <a:r>
              <a:rPr lang="en-US" sz="1800" dirty="0" err="1" smtClean="0"/>
              <a:t>flexclone</a:t>
            </a:r>
            <a:r>
              <a:rPr lang="en-US" sz="1800" dirty="0" smtClean="0"/>
              <a:t>/verify_11203_restore_vm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4ADB643B02748AD712FD7799DC21E" ma:contentTypeVersion="1" ma:contentTypeDescription="Create a new document." ma:contentTypeScope="" ma:versionID="c4d2027de48e4a8b7800e97c799a583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05FF7D3-1175-404D-88B5-56D96D909B69}"/>
</file>

<file path=customXml/itemProps2.xml><?xml version="1.0" encoding="utf-8"?>
<ds:datastoreItem xmlns:ds="http://schemas.openxmlformats.org/officeDocument/2006/customXml" ds:itemID="{0F9DC290-E6DA-4DBA-95F9-3391724A34A9}"/>
</file>

<file path=customXml/itemProps3.xml><?xml version="1.0" encoding="utf-8"?>
<ds:datastoreItem xmlns:ds="http://schemas.openxmlformats.org/officeDocument/2006/customXml" ds:itemID="{E2A1DC70-4395-441A-AD21-E7ADBF3535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51447</TotalTime>
  <Words>794</Words>
  <Application>Microsoft Office PowerPoint</Application>
  <PresentationFormat>On-screen Show (4:3)</PresentationFormat>
  <Paragraphs>137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DCO Operational Readiness</vt:lpstr>
      <vt:lpstr>OR Project team</vt:lpstr>
      <vt:lpstr>Agenda</vt:lpstr>
      <vt:lpstr>High Level Overview of NetApp FlexClone</vt:lpstr>
      <vt:lpstr>Agenda</vt:lpstr>
      <vt:lpstr>Process overview</vt:lpstr>
      <vt:lpstr>Process overview - continued</vt:lpstr>
      <vt:lpstr>Agenda</vt:lpstr>
      <vt:lpstr>Prerequisites</vt:lpstr>
      <vt:lpstr>Agenda</vt:lpstr>
      <vt:lpstr>OR Factory screenshots</vt:lpstr>
      <vt:lpstr>OR Factory demonstration (cont’d)</vt:lpstr>
      <vt:lpstr>OR Factory screenshots (cont’d)</vt:lpstr>
      <vt:lpstr>OR Factory screenshots (cont’d)</vt:lpstr>
      <vt:lpstr>OR Factory screenshots (cont’d)</vt:lpstr>
      <vt:lpstr>Questions</vt:lpstr>
    </vt:vector>
  </TitlesOfParts>
  <Company>Thomson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THOMSON REUTERS  PRESENTATION TEMPLATE</dc:title>
  <dc:creator>Carol Reilly</dc:creator>
  <cp:lastModifiedBy>Charles C. Uchidiuno</cp:lastModifiedBy>
  <cp:revision>1393</cp:revision>
  <cp:lastPrinted>2011-09-14T19:27:32Z</cp:lastPrinted>
  <dcterms:created xsi:type="dcterms:W3CDTF">2008-12-09T03:10:07Z</dcterms:created>
  <dcterms:modified xsi:type="dcterms:W3CDTF">2013-07-11T16:58:37Z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0x010100CF24ADB643B02748AD712FD7799DC21E</vt:lpwstr>
  </property>
</Properties>
</file>