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CC8CC-28A9-4972-8DF7-0FE7E0BFB8A5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2E8A-444A-4A13-8BB1-3FC13E97D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02E8A-444A-4A13-8BB1-3FC13E97D2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389" name="Picture 5" descr="RTR1KWE8_cro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</p:spPr>
      </p:pic>
      <p:pic>
        <p:nvPicPr>
          <p:cNvPr id="16390" name="Picture 6" descr="tr_hrz_rgb_pos"/>
          <p:cNvPicPr>
            <a:picLocks noChangeAspect="1" noChangeArrowheads="1"/>
          </p:cNvPicPr>
          <p:nvPr/>
        </p:nvPicPr>
        <p:blipFill>
          <a:blip r:embed="rId3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ACF1-D9F3-4405-AC4B-263BBCDB9D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1A8D5-FC95-45F8-88B1-4CD30E9A3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F094-3DC6-4EEE-8B99-49538375D9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3D439-7FEC-4098-973B-25040C5A16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49E48-8264-4F1E-A8FA-2DE3A4F96F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970-79F6-460A-9139-2659829B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CA3CF-68E3-4CC1-837B-4615DD8ED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27FF3-4630-423C-9A6A-FAD0369742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43E78-FA58-4C33-86CD-2D7D7D36F7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5106D-1826-4617-8DDC-38BDDF667C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en-US" sz="2400"/>
          </a:p>
        </p:txBody>
      </p:sp>
      <p:pic>
        <p:nvPicPr>
          <p:cNvPr id="15363" name="Picture 3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CA70C8A8-40FD-4F0F-87F5-E5B5085CE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5368" name="Picture 8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Ontap</a:t>
            </a:r>
            <a:r>
              <a:rPr lang="en-US" dirty="0" smtClean="0"/>
              <a:t> </a:t>
            </a:r>
            <a:r>
              <a:rPr lang="en-US" dirty="0" smtClean="0"/>
              <a:t>Cluster Mode 8.2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practical Guide to Implement/Support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51054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       Bipul Gogoi</a:t>
            </a:r>
          </a:p>
          <a:p>
            <a:r>
              <a:rPr lang="en-US" sz="1600" dirty="0" smtClean="0"/>
              <a:t>       </a:t>
            </a: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5103812"/>
          </a:xfrm>
        </p:spPr>
        <p:txBody>
          <a:bodyPr/>
          <a:lstStyle/>
          <a:p>
            <a:r>
              <a:rPr lang="en-US" sz="1000" dirty="0" smtClean="0"/>
              <a:t>Create an </a:t>
            </a:r>
            <a:r>
              <a:rPr lang="en-US" sz="1000" dirty="0" err="1" smtClean="0"/>
              <a:t>aggr</a:t>
            </a:r>
            <a:r>
              <a:rPr lang="en-US" sz="1000" dirty="0" smtClean="0"/>
              <a:t> on cluster node </a:t>
            </a:r>
          </a:p>
          <a:p>
            <a:r>
              <a:rPr lang="en-US" sz="1000" dirty="0" err="1" smtClean="0"/>
              <a:t>Syntex</a:t>
            </a:r>
            <a:r>
              <a:rPr lang="en-US" sz="1000" dirty="0" smtClean="0"/>
              <a:t> :  </a:t>
            </a:r>
            <a:r>
              <a:rPr lang="en-US" sz="1000" dirty="0" err="1" smtClean="0"/>
              <a:t>aggr</a:t>
            </a:r>
            <a:r>
              <a:rPr lang="en-US" sz="1000" dirty="0" smtClean="0"/>
              <a:t> create  – aggregate &lt;name&gt; -</a:t>
            </a:r>
            <a:r>
              <a:rPr lang="en-US" sz="1000" dirty="0" err="1" smtClean="0"/>
              <a:t>diskcount</a:t>
            </a:r>
            <a:r>
              <a:rPr lang="en-US" sz="1000" dirty="0" smtClean="0"/>
              <a:t>  &lt;number&gt; -nodes &lt;node name&gt;</a:t>
            </a:r>
          </a:p>
          <a:p>
            <a:r>
              <a:rPr lang="en-US" sz="1000" dirty="0" smtClean="0"/>
              <a:t>Example : </a:t>
            </a:r>
            <a:r>
              <a:rPr lang="en-US" sz="1000" dirty="0" err="1" smtClean="0"/>
              <a:t>aggr</a:t>
            </a:r>
            <a:r>
              <a:rPr lang="en-US" sz="1000" dirty="0" smtClean="0"/>
              <a:t> create -aggregate aggr3_thin -</a:t>
            </a:r>
            <a:r>
              <a:rPr lang="en-US" sz="1000" dirty="0" err="1" smtClean="0"/>
              <a:t>diskcount</a:t>
            </a:r>
            <a:r>
              <a:rPr lang="en-US" sz="1000" dirty="0" smtClean="0"/>
              <a:t> 5 -nodes Cluster1-01</a:t>
            </a:r>
          </a:p>
          <a:p>
            <a:r>
              <a:rPr lang="en-US" sz="1000" dirty="0" smtClean="0"/>
              <a:t>Create a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</a:t>
            </a:r>
          </a:p>
          <a:p>
            <a:r>
              <a:rPr lang="en-US" sz="1000" dirty="0" err="1" smtClean="0"/>
              <a:t>Syntex</a:t>
            </a:r>
            <a:r>
              <a:rPr lang="en-US" sz="1000" dirty="0" smtClean="0"/>
              <a:t> :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 -</a:t>
            </a:r>
            <a:r>
              <a:rPr lang="en-US" sz="1000" dirty="0" err="1" smtClean="0"/>
              <a:t>rootvolume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&gt;_root-aggregate &lt;</a:t>
            </a:r>
            <a:r>
              <a:rPr lang="en-US" sz="1000" dirty="0" err="1" smtClean="0"/>
              <a:t>aggrname</a:t>
            </a:r>
            <a:r>
              <a:rPr lang="en-US" sz="1000" dirty="0" smtClean="0"/>
              <a:t>&gt; -ns-switch file -nm-switch file -</a:t>
            </a:r>
            <a:r>
              <a:rPr lang="en-US" sz="1000" dirty="0" err="1" smtClean="0"/>
              <a:t>rootvolume</a:t>
            </a:r>
            <a:r>
              <a:rPr lang="en-US" sz="1000" dirty="0" smtClean="0"/>
              <a:t>-security-style </a:t>
            </a:r>
            <a:r>
              <a:rPr lang="en-US" sz="1000" dirty="0" err="1" smtClean="0"/>
              <a:t>unix</a:t>
            </a:r>
            <a:r>
              <a:rPr lang="en-US" sz="1000" dirty="0" smtClean="0"/>
              <a:t> </a:t>
            </a:r>
          </a:p>
          <a:p>
            <a:r>
              <a:rPr lang="en-US" sz="1000" dirty="0" smtClean="0"/>
              <a:t>Example : 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</a:t>
            </a:r>
            <a:r>
              <a:rPr lang="en-US" sz="1000" dirty="0" err="1" smtClean="0"/>
              <a:t>rootvolume</a:t>
            </a:r>
            <a:r>
              <a:rPr lang="en-US" sz="1000" dirty="0" smtClean="0"/>
              <a:t> </a:t>
            </a:r>
            <a:r>
              <a:rPr lang="en-US" sz="1000" dirty="0" err="1" smtClean="0"/>
              <a:t>prod_root</a:t>
            </a:r>
            <a:r>
              <a:rPr lang="en-US" sz="1000" dirty="0" smtClean="0"/>
              <a:t> -aggregate aggr3_thin -ns-switch file -nm-switch file -</a:t>
            </a:r>
            <a:r>
              <a:rPr lang="en-US" sz="1000" dirty="0" err="1" smtClean="0"/>
              <a:t>rootvolume</a:t>
            </a:r>
            <a:r>
              <a:rPr lang="en-US" sz="1000" dirty="0" smtClean="0"/>
              <a:t>-security-style </a:t>
            </a:r>
            <a:r>
              <a:rPr lang="en-US" sz="1000" dirty="0" err="1" smtClean="0"/>
              <a:t>unix</a:t>
            </a:r>
            <a:endParaRPr lang="en-US" sz="1000" dirty="0" smtClean="0"/>
          </a:p>
          <a:p>
            <a:r>
              <a:rPr lang="en-US" sz="1000" dirty="0" smtClean="0"/>
              <a:t>Create NFS server </a:t>
            </a:r>
          </a:p>
          <a:p>
            <a:r>
              <a:rPr lang="en-US" sz="1000" dirty="0" err="1" smtClean="0"/>
              <a:t>Syntex</a:t>
            </a:r>
            <a:r>
              <a:rPr lang="en-US" sz="1000" dirty="0" smtClean="0"/>
              <a:t>: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</a:t>
            </a:r>
            <a:r>
              <a:rPr lang="en-US" sz="1000" dirty="0" err="1" smtClean="0"/>
              <a:t>nfs</a:t>
            </a:r>
            <a:r>
              <a:rPr lang="en-US" sz="1000" dirty="0" smtClean="0"/>
              <a:t>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 -access true -v3 enabled</a:t>
            </a:r>
          </a:p>
          <a:p>
            <a:r>
              <a:rPr lang="en-US" sz="1000" dirty="0" smtClean="0"/>
              <a:t>Example :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</a:t>
            </a:r>
            <a:r>
              <a:rPr lang="en-US" sz="1000" dirty="0" err="1" smtClean="0"/>
              <a:t>nfs</a:t>
            </a:r>
            <a:r>
              <a:rPr lang="en-US" sz="1000" dirty="0" smtClean="0"/>
              <a:t>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-access true -v3 enabled</a:t>
            </a:r>
          </a:p>
          <a:p>
            <a:r>
              <a:rPr lang="en-US" sz="1000" dirty="0" smtClean="0"/>
              <a:t>Create a volume </a:t>
            </a:r>
          </a:p>
          <a:p>
            <a:r>
              <a:rPr lang="en-US" sz="1000" dirty="0" err="1" smtClean="0"/>
              <a:t>Syntex</a:t>
            </a:r>
            <a:r>
              <a:rPr lang="en-US" sz="1000" dirty="0" smtClean="0"/>
              <a:t> : volume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 -volume &lt;ora1_volname&gt; -aggregate &lt;</a:t>
            </a:r>
            <a:r>
              <a:rPr lang="en-US" sz="1000" dirty="0" err="1" smtClean="0"/>
              <a:t>aggrname</a:t>
            </a:r>
            <a:r>
              <a:rPr lang="en-US" sz="1000" dirty="0" smtClean="0"/>
              <a:t>&gt; -size &lt;size&gt; -policy default</a:t>
            </a:r>
          </a:p>
          <a:p>
            <a:r>
              <a:rPr lang="en-US" sz="1000" dirty="0" smtClean="0"/>
              <a:t>Example: volume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-aggregate aggr3_thin -size 100MB  -state online -type RW -policy default -space-guarantee none</a:t>
            </a:r>
          </a:p>
          <a:p>
            <a:r>
              <a:rPr lang="en-US" sz="1000" dirty="0" err="1" smtClean="0"/>
              <a:t>vol</a:t>
            </a:r>
            <a:r>
              <a:rPr lang="en-US" sz="1000" dirty="0" smtClean="0"/>
              <a:t> show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 -fields </a:t>
            </a:r>
            <a:r>
              <a:rPr lang="en-US" sz="1000" dirty="0" err="1" smtClean="0"/>
              <a:t>vserver,volume,space</a:t>
            </a:r>
            <a:r>
              <a:rPr lang="en-US" sz="1000" dirty="0" smtClean="0"/>
              <a:t>-</a:t>
            </a:r>
            <a:r>
              <a:rPr lang="en-US" sz="1000" dirty="0" err="1" smtClean="0"/>
              <a:t>guarantee,percent</a:t>
            </a:r>
            <a:r>
              <a:rPr lang="en-US" sz="1000" dirty="0" smtClean="0"/>
              <a:t>-snapshot-</a:t>
            </a:r>
            <a:r>
              <a:rPr lang="en-US" sz="1000" dirty="0" err="1" smtClean="0"/>
              <a:t>space,junction</a:t>
            </a:r>
            <a:r>
              <a:rPr lang="en-US" sz="1000" dirty="0" smtClean="0"/>
              <a:t>-</a:t>
            </a:r>
            <a:r>
              <a:rPr lang="en-US" sz="1000" dirty="0" err="1" smtClean="0"/>
              <a:t>path,policy</a:t>
            </a:r>
            <a:endParaRPr lang="en-US" sz="1000" dirty="0" smtClean="0"/>
          </a:p>
          <a:p>
            <a:r>
              <a:rPr lang="en-US" sz="1000" dirty="0" smtClean="0"/>
              <a:t>Mount the volume (volume mount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-junction-path /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Name space of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“prod “  for  is  &lt;root of the 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:&lt;junction name&gt;    ( /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Create a LIF for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  (network interface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 -</a:t>
            </a:r>
            <a:r>
              <a:rPr lang="en-US" sz="1000" dirty="0" err="1" smtClean="0"/>
              <a:t>lif</a:t>
            </a:r>
            <a:r>
              <a:rPr lang="en-US" sz="1000" dirty="0" smtClean="0"/>
              <a:t> &lt;</a:t>
            </a:r>
            <a:r>
              <a:rPr lang="en-US" sz="1000" dirty="0" err="1" smtClean="0"/>
              <a:t>vsname</a:t>
            </a:r>
            <a:r>
              <a:rPr lang="en-US" sz="1000" dirty="0" smtClean="0"/>
              <a:t>&gt;_lif1 -role data -data-protocol </a:t>
            </a:r>
            <a:r>
              <a:rPr lang="en-US" sz="1000" dirty="0" err="1" smtClean="0"/>
              <a:t>nfs,cifs</a:t>
            </a:r>
            <a:r>
              <a:rPr lang="en-US" sz="1000" dirty="0" smtClean="0"/>
              <a:t> -home-node &lt;node&gt; -home-port &lt;port&gt; -address &lt;</a:t>
            </a:r>
            <a:r>
              <a:rPr lang="en-US" sz="1000" dirty="0" err="1" smtClean="0"/>
              <a:t>ip</a:t>
            </a:r>
            <a:r>
              <a:rPr lang="en-US" sz="1000" dirty="0" smtClean="0"/>
              <a:t>&gt; -</a:t>
            </a:r>
            <a:r>
              <a:rPr lang="en-US" sz="1000" dirty="0" err="1" smtClean="0"/>
              <a:t>netmask</a:t>
            </a:r>
            <a:r>
              <a:rPr lang="en-US" sz="1000" dirty="0" smtClean="0"/>
              <a:t> &lt;</a:t>
            </a:r>
            <a:r>
              <a:rPr lang="en-US" sz="1000" dirty="0" err="1" smtClean="0"/>
              <a:t>netmask</a:t>
            </a:r>
            <a:r>
              <a:rPr lang="en-US" sz="1000" dirty="0" smtClean="0"/>
              <a:t>&gt; -status-admin up)</a:t>
            </a:r>
          </a:p>
          <a:p>
            <a:r>
              <a:rPr lang="en-US" sz="1000" dirty="0" smtClean="0"/>
              <a:t>network interface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</a:t>
            </a:r>
            <a:r>
              <a:rPr lang="en-US" sz="1000" dirty="0" err="1" smtClean="0"/>
              <a:t>lif</a:t>
            </a:r>
            <a:r>
              <a:rPr lang="en-US" sz="1000" dirty="0" smtClean="0"/>
              <a:t> </a:t>
            </a:r>
            <a:r>
              <a:rPr lang="en-US" sz="1000" dirty="0" err="1" smtClean="0"/>
              <a:t>lif_prod</a:t>
            </a:r>
            <a:r>
              <a:rPr lang="en-US" sz="1000" dirty="0" smtClean="0"/>
              <a:t> -role data -data-protocol </a:t>
            </a:r>
            <a:r>
              <a:rPr lang="en-US" sz="1000" dirty="0" err="1" smtClean="0"/>
              <a:t>nfs</a:t>
            </a:r>
            <a:r>
              <a:rPr lang="en-US" sz="1000" dirty="0" smtClean="0"/>
              <a:t> -home-node Cluster1-01 -home-port e0c -address 192.168.43.50 -</a:t>
            </a:r>
            <a:r>
              <a:rPr lang="en-US" sz="1000" dirty="0" err="1" smtClean="0"/>
              <a:t>netmask</a:t>
            </a:r>
            <a:r>
              <a:rPr lang="en-US" sz="1000" dirty="0" smtClean="0"/>
              <a:t> 255.255.255.0 -status-admin up</a:t>
            </a:r>
          </a:p>
          <a:p>
            <a:r>
              <a:rPr lang="en-US" sz="1000" dirty="0" smtClean="0"/>
              <a:t>Default route will added , addition routes can be added  by network routing-groups route create command</a:t>
            </a:r>
          </a:p>
          <a:p>
            <a:r>
              <a:rPr lang="en-US" sz="1000" dirty="0" smtClean="0"/>
              <a:t>                           --  Client can access </a:t>
            </a:r>
            <a:r>
              <a:rPr lang="en-US" sz="1000" dirty="0" err="1" smtClean="0"/>
              <a:t>vol</a:t>
            </a:r>
            <a:r>
              <a:rPr lang="en-US" sz="1000" dirty="0" smtClean="0"/>
              <a:t> as ( &lt;</a:t>
            </a:r>
            <a:r>
              <a:rPr lang="en-US" sz="1000" dirty="0" err="1" smtClean="0"/>
              <a:t>lif</a:t>
            </a:r>
            <a:r>
              <a:rPr lang="en-US" sz="1000" dirty="0" smtClean="0"/>
              <a:t> of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&gt;:&lt;namespace of </a:t>
            </a:r>
            <a:r>
              <a:rPr lang="en-US" sz="1000" dirty="0" err="1" smtClean="0"/>
              <a:t>vserver</a:t>
            </a:r>
            <a:r>
              <a:rPr lang="en-US" sz="1000" dirty="0" smtClean="0"/>
              <a:t>)  </a:t>
            </a:r>
            <a:r>
              <a:rPr lang="en-US" sz="1000" dirty="0" err="1" smtClean="0"/>
              <a:t>i.e</a:t>
            </a:r>
            <a:r>
              <a:rPr lang="en-US" sz="1000" dirty="0" smtClean="0"/>
              <a:t>  (192.168.43.50 :/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 storage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 smtClean="0"/>
              <a:t>Create an export policy ( the export file in 7-Mode)</a:t>
            </a:r>
          </a:p>
          <a:p>
            <a:r>
              <a:rPr lang="en-US" sz="1000" dirty="0" err="1" smtClean="0"/>
              <a:t>vserver</a:t>
            </a:r>
            <a:r>
              <a:rPr lang="en-US" sz="1000" dirty="0" smtClean="0"/>
              <a:t> export-policy create </a:t>
            </a:r>
            <a:r>
              <a:rPr lang="en-US" sz="1000" dirty="0" err="1" smtClean="0"/>
              <a:t>prod_nfs_policy</a:t>
            </a:r>
            <a:r>
              <a:rPr lang="en-US" sz="1000" dirty="0" smtClean="0"/>
              <a:t>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</a:t>
            </a:r>
          </a:p>
          <a:p>
            <a:r>
              <a:rPr lang="en-US" sz="1000" dirty="0" smtClean="0"/>
              <a:t>Create a rule      (Lines of export file in 7 –Mode)</a:t>
            </a:r>
          </a:p>
          <a:p>
            <a:r>
              <a:rPr lang="en-US" sz="1000" dirty="0" smtClean="0"/>
              <a:t>export-policy rule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</a:t>
            </a:r>
            <a:r>
              <a:rPr lang="en-US" sz="1000" dirty="0" err="1" smtClean="0"/>
              <a:t>policyname</a:t>
            </a:r>
            <a:r>
              <a:rPr lang="en-US" sz="1000" dirty="0" smtClean="0"/>
              <a:t> </a:t>
            </a:r>
            <a:r>
              <a:rPr lang="en-US" sz="1000" dirty="0" err="1" smtClean="0"/>
              <a:t>prod_nfs_policy</a:t>
            </a:r>
            <a:r>
              <a:rPr lang="en-US" sz="1000" dirty="0" smtClean="0"/>
              <a:t> -</a:t>
            </a:r>
            <a:r>
              <a:rPr lang="en-US" sz="1000" dirty="0" err="1" smtClean="0"/>
              <a:t>clientmatch</a:t>
            </a:r>
            <a:r>
              <a:rPr lang="en-US" sz="1000" dirty="0" smtClean="0"/>
              <a:t> 192.168.43.10/255.255.255.255 -</a:t>
            </a:r>
            <a:r>
              <a:rPr lang="en-US" sz="1000" dirty="0" err="1" smtClean="0"/>
              <a:t>rorule</a:t>
            </a:r>
            <a:r>
              <a:rPr lang="en-US" sz="1000" dirty="0" smtClean="0"/>
              <a:t> any -</a:t>
            </a:r>
            <a:r>
              <a:rPr lang="en-US" sz="1000" dirty="0" err="1" smtClean="0"/>
              <a:t>rwrule</a:t>
            </a:r>
            <a:r>
              <a:rPr lang="en-US" sz="1000" dirty="0" smtClean="0"/>
              <a:t> any -anon 0       ( /</a:t>
            </a:r>
            <a:r>
              <a:rPr lang="en-US" sz="1000" dirty="0" err="1" smtClean="0"/>
              <a:t>vol</a:t>
            </a:r>
            <a:r>
              <a:rPr lang="en-US" sz="1000" dirty="0" smtClean="0"/>
              <a:t>/vol1                    sec=sys ;</a:t>
            </a:r>
            <a:r>
              <a:rPr lang="en-US" sz="1000" dirty="0" err="1" smtClean="0"/>
              <a:t>rw</a:t>
            </a:r>
            <a:r>
              <a:rPr lang="en-US" sz="1000" dirty="0" smtClean="0"/>
              <a:t>=();</a:t>
            </a:r>
            <a:r>
              <a:rPr lang="en-US" sz="1000" dirty="0" err="1" smtClean="0"/>
              <a:t>ro</a:t>
            </a:r>
            <a:r>
              <a:rPr lang="en-US" sz="1000" dirty="0" smtClean="0"/>
              <a:t>=();anon=0 )</a:t>
            </a:r>
          </a:p>
          <a:p>
            <a:r>
              <a:rPr lang="en-US" sz="1000" dirty="0" smtClean="0"/>
              <a:t>Apply to the volume </a:t>
            </a:r>
          </a:p>
          <a:p>
            <a:r>
              <a:rPr lang="en-US" sz="1000" dirty="0" smtClean="0"/>
              <a:t>volume modify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-policy </a:t>
            </a:r>
            <a:r>
              <a:rPr lang="en-US" sz="1000" dirty="0" err="1" smtClean="0"/>
              <a:t>prod_nfs_policy</a:t>
            </a:r>
            <a:endParaRPr lang="en-US" sz="1000" dirty="0" smtClean="0"/>
          </a:p>
          <a:p>
            <a:r>
              <a:rPr lang="en-US" sz="1000" dirty="0" smtClean="0"/>
              <a:t>volume modify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</a:t>
            </a:r>
            <a:r>
              <a:rPr lang="en-US" sz="1000" dirty="0" err="1" smtClean="0"/>
              <a:t>prod_root</a:t>
            </a:r>
            <a:r>
              <a:rPr lang="en-US" sz="1000" dirty="0" smtClean="0"/>
              <a:t> -policy </a:t>
            </a:r>
            <a:r>
              <a:rPr lang="en-US" sz="1000" dirty="0" err="1" smtClean="0"/>
              <a:t>prod_nfs_policy</a:t>
            </a:r>
            <a:endParaRPr lang="en-US" sz="1000" dirty="0" smtClean="0"/>
          </a:p>
          <a:p>
            <a:r>
              <a:rPr lang="en-US" sz="1000" dirty="0" smtClean="0"/>
              <a:t>Mount the volume </a:t>
            </a:r>
          </a:p>
          <a:p>
            <a:r>
              <a:rPr lang="en-US" sz="1000" dirty="0" smtClean="0"/>
              <a:t>mount 192.168.43.50:/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/</a:t>
            </a:r>
            <a:r>
              <a:rPr lang="en-US" sz="1000" dirty="0" err="1" smtClean="0"/>
              <a:t>mnt</a:t>
            </a:r>
            <a:r>
              <a:rPr lang="en-US" sz="1000" dirty="0" smtClean="0"/>
              <a:t>/filer</a:t>
            </a:r>
          </a:p>
          <a:p>
            <a:r>
              <a:rPr lang="en-US" sz="1000" dirty="0" smtClean="0"/>
              <a:t>Create a volume in 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node and add to name space </a:t>
            </a:r>
          </a:p>
          <a:p>
            <a:r>
              <a:rPr lang="en-US" sz="1000" dirty="0" smtClean="0"/>
              <a:t>volume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prod1_vol -aggregate aggr4_thin -size 100MB  -state online -type RW -policy default</a:t>
            </a:r>
          </a:p>
          <a:p>
            <a:r>
              <a:rPr lang="en-US" sz="1000" dirty="0" smtClean="0"/>
              <a:t>volume mount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prod1_vol -junction-path /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/prod1_vol</a:t>
            </a:r>
          </a:p>
          <a:p>
            <a:r>
              <a:rPr lang="en-US" sz="1000" dirty="0" smtClean="0"/>
              <a:t>Check the volume  in /</a:t>
            </a:r>
            <a:r>
              <a:rPr lang="en-US" sz="1000" dirty="0" err="1" smtClean="0"/>
              <a:t>mnt</a:t>
            </a:r>
            <a:r>
              <a:rPr lang="en-US" sz="1000" dirty="0" smtClean="0"/>
              <a:t>/filer  , change the policy and verify access </a:t>
            </a:r>
          </a:p>
          <a:p>
            <a:r>
              <a:rPr lang="en-US" sz="1000" dirty="0" smtClean="0"/>
              <a:t>Hence client  can  browse diff node without </a:t>
            </a:r>
            <a:r>
              <a:rPr lang="en-US" sz="1000" dirty="0" err="1" smtClean="0"/>
              <a:t>mounting.With</a:t>
            </a:r>
            <a:r>
              <a:rPr lang="en-US" sz="1000" dirty="0" smtClean="0"/>
              <a:t> p-</a:t>
            </a:r>
            <a:r>
              <a:rPr lang="en-US" sz="1000" dirty="0" err="1" smtClean="0"/>
              <a:t>nfs</a:t>
            </a:r>
            <a:r>
              <a:rPr lang="en-US" sz="1000" dirty="0" smtClean="0"/>
              <a:t> they even take the direct path to next node internally </a:t>
            </a:r>
          </a:p>
          <a:p>
            <a:r>
              <a:rPr lang="en-US" sz="1000" dirty="0" smtClean="0"/>
              <a:t>Create </a:t>
            </a:r>
            <a:r>
              <a:rPr lang="en-US" sz="1000" dirty="0" err="1" smtClean="0"/>
              <a:t>qtree</a:t>
            </a:r>
            <a:r>
              <a:rPr lang="en-US" sz="1000" dirty="0" smtClean="0"/>
              <a:t> ,No export policy on </a:t>
            </a:r>
            <a:r>
              <a:rPr lang="en-US" sz="1000" dirty="0" err="1" smtClean="0"/>
              <a:t>qtree</a:t>
            </a:r>
            <a:r>
              <a:rPr lang="en-US" sz="1000" dirty="0" smtClean="0"/>
              <a:t> . Quota can be applied </a:t>
            </a:r>
          </a:p>
          <a:p>
            <a:r>
              <a:rPr lang="en-US" sz="1000" dirty="0" err="1" smtClean="0"/>
              <a:t>qtree</a:t>
            </a:r>
            <a:r>
              <a:rPr lang="en-US" sz="1000" dirty="0" smtClean="0"/>
              <a:t>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-volume 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-</a:t>
            </a:r>
            <a:r>
              <a:rPr lang="en-US" sz="1000" dirty="0" err="1" smtClean="0"/>
              <a:t>qtree</a:t>
            </a:r>
            <a:r>
              <a:rPr lang="en-US" sz="1000" dirty="0" smtClean="0"/>
              <a:t> test -security-style </a:t>
            </a:r>
            <a:r>
              <a:rPr lang="en-US" sz="1000" dirty="0" err="1" smtClean="0"/>
              <a:t>unix</a:t>
            </a:r>
            <a:endParaRPr lang="en-US" sz="1000" dirty="0" smtClean="0"/>
          </a:p>
          <a:p>
            <a:r>
              <a:rPr lang="en-US" sz="1000" dirty="0" err="1" smtClean="0"/>
              <a:t>vol</a:t>
            </a:r>
            <a:r>
              <a:rPr lang="en-US" sz="1000" dirty="0" smtClean="0"/>
              <a:t> quota policy rule create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 -policy-name default -volume </a:t>
            </a:r>
            <a:r>
              <a:rPr lang="en-US" sz="1000" dirty="0" err="1" smtClean="0"/>
              <a:t>prod_vol</a:t>
            </a:r>
            <a:r>
              <a:rPr lang="en-US" sz="1000" dirty="0" smtClean="0"/>
              <a:t> -target test -type tree -disk-limit 1mb</a:t>
            </a:r>
          </a:p>
          <a:p>
            <a:r>
              <a:rPr lang="en-US" sz="1000" dirty="0" smtClean="0"/>
              <a:t>volume quota on -</a:t>
            </a:r>
            <a:r>
              <a:rPr lang="en-US" sz="1000" dirty="0" err="1" smtClean="0"/>
              <a:t>vserver</a:t>
            </a:r>
            <a:r>
              <a:rPr lang="en-US" sz="1000" dirty="0" smtClean="0"/>
              <a:t> prod-volume </a:t>
            </a:r>
            <a:r>
              <a:rPr lang="en-US" sz="1000" dirty="0" err="1" smtClean="0"/>
              <a:t>prod_vol</a:t>
            </a:r>
            <a:endParaRPr lang="en-US" sz="1000" dirty="0" smtClean="0"/>
          </a:p>
          <a:p>
            <a:r>
              <a:rPr lang="en-US" sz="1000" dirty="0" smtClean="0"/>
              <a:t>volume quota report </a:t>
            </a:r>
            <a:r>
              <a:rPr lang="en-US" sz="1000" dirty="0" err="1" smtClean="0"/>
              <a:t>prod_vol</a:t>
            </a:r>
            <a:endParaRPr lang="en-US" sz="1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Non-disruptive </a:t>
            </a:r>
            <a:r>
              <a:rPr lang="en-US" dirty="0" err="1" smtClean="0"/>
              <a:t>vol</a:t>
            </a:r>
            <a:r>
              <a:rPr lang="en-US" dirty="0" smtClean="0"/>
              <a:t> 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Volumes can be moved across any </a:t>
            </a:r>
            <a:r>
              <a:rPr lang="en-US" sz="1400" dirty="0" err="1" smtClean="0"/>
              <a:t>aggr</a:t>
            </a:r>
            <a:r>
              <a:rPr lang="en-US" sz="1400" dirty="0" smtClean="0"/>
              <a:t> non disruptively (</a:t>
            </a:r>
            <a:r>
              <a:rPr lang="en-US" sz="1400" dirty="0" err="1" smtClean="0"/>
              <a:t>datamotion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Volumes name/policy/parameters/junction path remains same</a:t>
            </a:r>
          </a:p>
          <a:p>
            <a:r>
              <a:rPr lang="en-US" sz="1400" dirty="0" smtClean="0"/>
              <a:t>Complete transparent move , normal client operation on mounts </a:t>
            </a:r>
          </a:p>
          <a:p>
            <a:r>
              <a:rPr lang="en-US" sz="1400" dirty="0" smtClean="0"/>
              <a:t>New writes will be on new volume image while old data is being copying</a:t>
            </a:r>
          </a:p>
          <a:p>
            <a:r>
              <a:rPr lang="en-US" sz="1400" dirty="0" smtClean="0"/>
              <a:t>It’s a 4 phase process :</a:t>
            </a:r>
            <a:r>
              <a:rPr lang="en-US" sz="1400" dirty="0" err="1" smtClean="0"/>
              <a:t>validation,setup,interative,cutover</a:t>
            </a:r>
            <a:endParaRPr lang="en-US" sz="1400" dirty="0" smtClean="0"/>
          </a:p>
          <a:p>
            <a:r>
              <a:rPr lang="en-US" sz="1400" dirty="0" smtClean="0"/>
              <a:t>Use snap to determine and copy the change blocks</a:t>
            </a:r>
          </a:p>
          <a:p>
            <a:r>
              <a:rPr lang="en-US" sz="1400" dirty="0" smtClean="0"/>
              <a:t>Cutover will done after </a:t>
            </a:r>
            <a:r>
              <a:rPr lang="en-US" sz="1400" dirty="0" err="1" smtClean="0"/>
              <a:t>quiscing</a:t>
            </a:r>
            <a:r>
              <a:rPr lang="en-US" sz="1400" dirty="0" smtClean="0"/>
              <a:t> , It can done </a:t>
            </a:r>
            <a:r>
              <a:rPr lang="en-US" sz="1400" dirty="0" err="1" smtClean="0"/>
              <a:t>automaticaly</a:t>
            </a:r>
            <a:r>
              <a:rPr lang="en-US" sz="1400" dirty="0" smtClean="0"/>
              <a:t> or manual , If cutover is not completed in 30-100 sec ( definable ,def 45 ) . IO will be back to source if any problem</a:t>
            </a:r>
          </a:p>
          <a:p>
            <a:r>
              <a:rPr lang="en-US" sz="1400" dirty="0" smtClean="0"/>
              <a:t>  Syntax : volume move start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</a:t>
            </a:r>
            <a:r>
              <a:rPr lang="en-US" sz="1400" dirty="0" smtClean="0"/>
              <a:t> -destination-aggregate aggr4_thin -cutover-window 45 -cutover-attempts 3 -cutover-action </a:t>
            </a:r>
            <a:r>
              <a:rPr lang="en-US" sz="1400" dirty="0" err="1" smtClean="0"/>
              <a:t>defer_on_failure</a:t>
            </a:r>
            <a:r>
              <a:rPr lang="en-US" sz="1400" dirty="0" smtClean="0"/>
              <a:t>  false –foreground </a:t>
            </a:r>
          </a:p>
          <a:p>
            <a:r>
              <a:rPr lang="en-US" sz="1400" dirty="0" err="1" smtClean="0"/>
              <a:t>vol</a:t>
            </a:r>
            <a:r>
              <a:rPr lang="en-US" sz="1400" dirty="0" smtClean="0"/>
              <a:t> show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 -volume </a:t>
            </a:r>
            <a:r>
              <a:rPr lang="en-US" sz="1400" dirty="0" err="1" smtClean="0"/>
              <a:t>prod_vol</a:t>
            </a:r>
            <a:r>
              <a:rPr lang="en-US" sz="1400" dirty="0" smtClean="0"/>
              <a:t> -fields </a:t>
            </a:r>
            <a:r>
              <a:rPr lang="en-US" sz="1400" dirty="0" err="1" smtClean="0"/>
              <a:t>vserver,volume,aggr,space</a:t>
            </a:r>
            <a:r>
              <a:rPr lang="en-US" sz="1400" dirty="0" smtClean="0"/>
              <a:t>-</a:t>
            </a:r>
            <a:r>
              <a:rPr lang="en-US" sz="1400" dirty="0" err="1" smtClean="0"/>
              <a:t>guarantee,percent</a:t>
            </a:r>
            <a:r>
              <a:rPr lang="en-US" sz="1400" dirty="0" smtClean="0"/>
              <a:t>-snapshot-</a:t>
            </a:r>
            <a:r>
              <a:rPr lang="en-US" sz="1400" dirty="0" err="1" smtClean="0"/>
              <a:t>space,junction</a:t>
            </a:r>
            <a:r>
              <a:rPr lang="en-US" sz="1400" dirty="0" smtClean="0"/>
              <a:t>-path</a:t>
            </a:r>
          </a:p>
          <a:p>
            <a:r>
              <a:rPr lang="en-US" sz="1400" dirty="0" err="1" smtClean="0"/>
              <a:t>vol</a:t>
            </a:r>
            <a:r>
              <a:rPr lang="en-US" sz="1400" dirty="0" smtClean="0"/>
              <a:t> move show will show the process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Non-disruptive Interface migrate 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LIF’s can be migrated to different interface non-disruptively.</a:t>
            </a:r>
          </a:p>
          <a:p>
            <a:r>
              <a:rPr lang="en-US" sz="1400" dirty="0" smtClean="0"/>
              <a:t>In case of  failure or network outage it will failover to healthy interface  </a:t>
            </a:r>
          </a:p>
          <a:p>
            <a:r>
              <a:rPr lang="en-US" sz="1400" dirty="0" smtClean="0"/>
              <a:t>LIF’s can manually or automatically revert to home interface</a:t>
            </a:r>
          </a:p>
          <a:p>
            <a:r>
              <a:rPr lang="en-US" sz="1400" dirty="0" smtClean="0"/>
              <a:t>Failover candidate is decided by failover group</a:t>
            </a:r>
          </a:p>
          <a:p>
            <a:r>
              <a:rPr lang="en-US" sz="1400" dirty="0" smtClean="0"/>
              <a:t>SAN and Node-mgmt LIF can not migrate, Cluster LIF can be migrated to same Node but Cluster mgmt LIF can migrate to any interface</a:t>
            </a:r>
          </a:p>
          <a:p>
            <a:r>
              <a:rPr lang="en-US" sz="1400" dirty="0" smtClean="0"/>
              <a:t>Three types : sys defined holding interfaces all data ports on  two nodes , cluster wide includes all data ports of all nodes (default)</a:t>
            </a:r>
          </a:p>
          <a:p>
            <a:r>
              <a:rPr lang="en-US" sz="1400" dirty="0" smtClean="0"/>
              <a:t>Failover policies controls the failover, next available : any available interface of failover group, priority  as per order , disable </a:t>
            </a:r>
          </a:p>
          <a:p>
            <a:r>
              <a:rPr lang="en-US" sz="1400" dirty="0" smtClean="0"/>
              <a:t>Migrate a LIF to an interface on other node </a:t>
            </a:r>
          </a:p>
          <a:p>
            <a:r>
              <a:rPr lang="en-US" sz="1400" dirty="0" err="1" smtClean="0"/>
              <a:t>Syntex</a:t>
            </a:r>
            <a:r>
              <a:rPr lang="en-US" sz="1400" dirty="0" smtClean="0"/>
              <a:t> :  Net </a:t>
            </a:r>
            <a:r>
              <a:rPr lang="en-US" sz="1400" dirty="0" err="1" smtClean="0"/>
              <a:t>int</a:t>
            </a:r>
            <a:r>
              <a:rPr lang="en-US" sz="1400" dirty="0" smtClean="0"/>
              <a:t> show </a:t>
            </a:r>
          </a:p>
          <a:p>
            <a:r>
              <a:rPr lang="en-US" sz="1400" dirty="0" smtClean="0"/>
              <a:t>network </a:t>
            </a:r>
            <a:r>
              <a:rPr lang="en-US" sz="1400" dirty="0" err="1" smtClean="0"/>
              <a:t>int</a:t>
            </a:r>
            <a:r>
              <a:rPr lang="en-US" sz="1400" dirty="0" smtClean="0"/>
              <a:t> migrate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</a:t>
            </a:r>
            <a:r>
              <a:rPr lang="en-US" sz="1400" dirty="0" err="1" smtClean="0"/>
              <a:t>lif</a:t>
            </a:r>
            <a:r>
              <a:rPr lang="en-US" sz="1400" dirty="0" smtClean="0"/>
              <a:t> </a:t>
            </a:r>
            <a:r>
              <a:rPr lang="en-US" sz="1400" dirty="0" err="1" smtClean="0"/>
              <a:t>lif_prod</a:t>
            </a:r>
            <a:r>
              <a:rPr lang="en-US" sz="1400" dirty="0" smtClean="0"/>
              <a:t> -destination-node Cluster1-03 -destination-port e0d -force </a:t>
            </a:r>
          </a:p>
          <a:p>
            <a:r>
              <a:rPr lang="en-US" sz="1400" dirty="0" smtClean="0"/>
              <a:t>net </a:t>
            </a:r>
            <a:r>
              <a:rPr lang="en-US" sz="1400" dirty="0" err="1" smtClean="0"/>
              <a:t>int</a:t>
            </a:r>
            <a:r>
              <a:rPr lang="en-US" sz="1400" dirty="0" smtClean="0"/>
              <a:t> revert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</a:t>
            </a:r>
            <a:r>
              <a:rPr lang="en-US" sz="1400" dirty="0" err="1" smtClean="0"/>
              <a:t>lif</a:t>
            </a:r>
            <a:r>
              <a:rPr lang="en-US" sz="1400" dirty="0" smtClean="0"/>
              <a:t> </a:t>
            </a:r>
            <a:r>
              <a:rPr lang="en-US" sz="1400" dirty="0" err="1" smtClean="0"/>
              <a:t>lif_prod</a:t>
            </a:r>
            <a:endParaRPr lang="en-US" sz="1400" dirty="0" smtClean="0"/>
          </a:p>
          <a:p>
            <a:r>
              <a:rPr lang="en-US" sz="1400" dirty="0" smtClean="0"/>
              <a:t>We can create a user defined failover group  to select specific interface to failover 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951412"/>
          </a:xfrm>
        </p:spPr>
        <p:txBody>
          <a:bodyPr/>
          <a:lstStyle/>
          <a:p>
            <a:r>
              <a:rPr lang="en-US" sz="1400" dirty="0" smtClean="0"/>
              <a:t>Create a failover group with policy </a:t>
            </a:r>
            <a:r>
              <a:rPr lang="en-US" sz="1400" dirty="0" err="1" smtClean="0"/>
              <a:t>nextavail</a:t>
            </a:r>
            <a:r>
              <a:rPr lang="en-US" sz="1400" dirty="0" smtClean="0"/>
              <a:t> holding  same interface of cluster node </a:t>
            </a:r>
          </a:p>
          <a:p>
            <a:r>
              <a:rPr lang="en-US" sz="1400" dirty="0" smtClean="0"/>
              <a:t>net </a:t>
            </a:r>
            <a:r>
              <a:rPr lang="en-US" sz="1400" dirty="0" err="1" smtClean="0"/>
              <a:t>int</a:t>
            </a:r>
            <a:r>
              <a:rPr lang="en-US" sz="1400" dirty="0" smtClean="0"/>
              <a:t> failover-groups create -failover-group  </a:t>
            </a:r>
            <a:r>
              <a:rPr lang="en-US" sz="1400" dirty="0" err="1" smtClean="0"/>
              <a:t>prod_failover</a:t>
            </a:r>
            <a:r>
              <a:rPr lang="en-US" sz="1400" dirty="0" smtClean="0"/>
              <a:t> -node Cluster1-03 -port e0e</a:t>
            </a:r>
          </a:p>
          <a:p>
            <a:r>
              <a:rPr lang="en-US" sz="1400" dirty="0" smtClean="0"/>
              <a:t>net interface failover-groups create -failover-group </a:t>
            </a:r>
            <a:r>
              <a:rPr lang="en-US" sz="1400" dirty="0" err="1" smtClean="0"/>
              <a:t>prod_failover</a:t>
            </a:r>
            <a:r>
              <a:rPr lang="en-US" sz="1400" dirty="0" smtClean="0"/>
              <a:t> -node Cluster1-03 -port e0c</a:t>
            </a:r>
          </a:p>
          <a:p>
            <a:r>
              <a:rPr lang="en-US" sz="1400" dirty="0" smtClean="0"/>
              <a:t>Modify </a:t>
            </a:r>
            <a:r>
              <a:rPr lang="en-US" sz="1400" dirty="0" err="1" smtClean="0"/>
              <a:t>lif</a:t>
            </a:r>
            <a:r>
              <a:rPr lang="en-US" sz="1400" dirty="0" smtClean="0"/>
              <a:t>  to the new failover group with auto-revert on </a:t>
            </a:r>
          </a:p>
          <a:p>
            <a:r>
              <a:rPr lang="en-US" sz="1400" dirty="0" smtClean="0"/>
              <a:t> net </a:t>
            </a:r>
            <a:r>
              <a:rPr lang="en-US" sz="1400" dirty="0" err="1" smtClean="0"/>
              <a:t>int</a:t>
            </a:r>
            <a:r>
              <a:rPr lang="en-US" sz="1400" dirty="0" smtClean="0"/>
              <a:t> modify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</a:t>
            </a:r>
            <a:r>
              <a:rPr lang="en-US" sz="1400" dirty="0" err="1" smtClean="0"/>
              <a:t>lif</a:t>
            </a:r>
            <a:r>
              <a:rPr lang="en-US" sz="1400" dirty="0" smtClean="0"/>
              <a:t> </a:t>
            </a:r>
            <a:r>
              <a:rPr lang="en-US" sz="1400" dirty="0" err="1" smtClean="0"/>
              <a:t>lif_prod</a:t>
            </a:r>
            <a:r>
              <a:rPr lang="en-US" sz="1400" dirty="0" smtClean="0"/>
              <a:t> -failover-group </a:t>
            </a:r>
            <a:r>
              <a:rPr lang="en-US" sz="1400" dirty="0" err="1" smtClean="0"/>
              <a:t>prod_failover</a:t>
            </a:r>
            <a:r>
              <a:rPr lang="en-US" sz="1400" dirty="0" smtClean="0"/>
              <a:t> -failover-policy </a:t>
            </a:r>
            <a:r>
              <a:rPr lang="en-US" sz="1400" dirty="0" err="1" smtClean="0"/>
              <a:t>nextavail</a:t>
            </a:r>
            <a:r>
              <a:rPr lang="en-US" sz="1400" dirty="0" smtClean="0"/>
              <a:t> -auto-revert true</a:t>
            </a:r>
          </a:p>
          <a:p>
            <a:r>
              <a:rPr lang="en-US" sz="1400" dirty="0" smtClean="0"/>
              <a:t>Fail one interface to see the failover and its non-disruptive</a:t>
            </a:r>
          </a:p>
          <a:p>
            <a:r>
              <a:rPr lang="en-US" sz="1400" dirty="0" smtClean="0"/>
              <a:t> After the failed interface recovered , it will automatically revert back  </a:t>
            </a:r>
          </a:p>
          <a:p>
            <a:r>
              <a:rPr lang="en-US" sz="1400" dirty="0" smtClean="0"/>
              <a:t>Automatic revert back is not recommended  as it may result in flip-flop</a:t>
            </a:r>
          </a:p>
          <a:p>
            <a:r>
              <a:rPr lang="en-US" sz="1400" dirty="0" smtClean="0"/>
              <a:t>Snapshots are point in time copy of a volume , it is used in different business continuity purpose </a:t>
            </a:r>
          </a:p>
          <a:p>
            <a:r>
              <a:rPr lang="en-US" sz="1400" dirty="0" err="1" smtClean="0"/>
              <a:t>Schdules</a:t>
            </a:r>
            <a:r>
              <a:rPr lang="en-US" sz="1400" dirty="0" smtClean="0"/>
              <a:t> are called as job schedules and they can be used globally in any operation </a:t>
            </a:r>
          </a:p>
          <a:p>
            <a:r>
              <a:rPr lang="en-US" sz="1400" dirty="0" err="1" smtClean="0"/>
              <a:t>Syntex</a:t>
            </a:r>
            <a:r>
              <a:rPr lang="en-US" sz="1400" dirty="0" smtClean="0"/>
              <a:t> : snapshot create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</a:t>
            </a:r>
            <a:r>
              <a:rPr lang="en-US" sz="1400" dirty="0" smtClean="0"/>
              <a:t> -snapshot test -foreground true</a:t>
            </a:r>
          </a:p>
          <a:p>
            <a:r>
              <a:rPr lang="en-US" sz="1400" dirty="0" smtClean="0"/>
              <a:t>snapshot show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</a:t>
            </a:r>
            <a:endParaRPr lang="en-US" sz="1400" dirty="0" smtClean="0"/>
          </a:p>
          <a:p>
            <a:r>
              <a:rPr lang="en-US" sz="1400" dirty="0" smtClean="0"/>
              <a:t>  job schedule </a:t>
            </a:r>
            <a:r>
              <a:rPr lang="en-US" sz="1400" dirty="0" err="1" smtClean="0"/>
              <a:t>cron</a:t>
            </a:r>
            <a:r>
              <a:rPr lang="en-US" sz="1400" dirty="0" smtClean="0"/>
              <a:t> modify -name daily_3pm -minute 30 -hour 15</a:t>
            </a:r>
          </a:p>
          <a:p>
            <a:r>
              <a:rPr lang="en-US" sz="1400" dirty="0" smtClean="0"/>
              <a:t>snapshot policy create -policy daily_3pm -enabled true -schedule1 daily_3pm -count1 7 -prefix1 sv_3pm_snap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Snapmirror</a:t>
            </a:r>
            <a:r>
              <a:rPr lang="en-US" dirty="0" smtClean="0"/>
              <a:t> (LS and 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 smtClean="0"/>
              <a:t>Snapmirror</a:t>
            </a:r>
            <a:r>
              <a:rPr lang="en-US" sz="1400" dirty="0" smtClean="0"/>
              <a:t> engine is same with 7-mode however there are couple of changes</a:t>
            </a:r>
          </a:p>
          <a:p>
            <a:r>
              <a:rPr lang="en-US" sz="1400" dirty="0" err="1" smtClean="0"/>
              <a:t>Intercluster</a:t>
            </a:r>
            <a:r>
              <a:rPr lang="en-US" sz="1400" dirty="0" smtClean="0"/>
              <a:t>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uses </a:t>
            </a:r>
            <a:r>
              <a:rPr lang="en-US" sz="1400" dirty="0" err="1" smtClean="0"/>
              <a:t>SpinNP</a:t>
            </a:r>
            <a:r>
              <a:rPr lang="en-US" sz="1400" dirty="0" smtClean="0"/>
              <a:t> as transport protocol </a:t>
            </a:r>
          </a:p>
          <a:p>
            <a:r>
              <a:rPr lang="en-US" sz="1400" dirty="0" smtClean="0"/>
              <a:t>No QSM , no Sync mirror, no cascading ,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to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replication </a:t>
            </a:r>
          </a:p>
          <a:p>
            <a:r>
              <a:rPr lang="en-US" sz="1400" dirty="0" smtClean="0"/>
              <a:t>Load sharing (LS)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is used to load </a:t>
            </a:r>
            <a:r>
              <a:rPr lang="en-US" sz="1400" dirty="0" err="1" smtClean="0"/>
              <a:t>balacing</a:t>
            </a:r>
            <a:r>
              <a:rPr lang="en-US" sz="1400" dirty="0" smtClean="0"/>
              <a:t> of High read required applications and it will be within </a:t>
            </a:r>
            <a:r>
              <a:rPr lang="en-US" sz="1400" dirty="0" err="1" smtClean="0"/>
              <a:t>vserver</a:t>
            </a:r>
            <a:endParaRPr lang="en-US" sz="1400" dirty="0" smtClean="0"/>
          </a:p>
          <a:p>
            <a:r>
              <a:rPr lang="en-US" sz="1400" dirty="0" smtClean="0"/>
              <a:t> DP mirror’s are for disaster recovery purpose , they can be within same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/ other / </a:t>
            </a:r>
            <a:r>
              <a:rPr lang="en-US" sz="1400" dirty="0" err="1" smtClean="0"/>
              <a:t>intercluster</a:t>
            </a:r>
            <a:r>
              <a:rPr lang="en-US" sz="1400" dirty="0" smtClean="0"/>
              <a:t> </a:t>
            </a:r>
            <a:r>
              <a:rPr lang="en-US" sz="1400" dirty="0" err="1" smtClean="0"/>
              <a:t>vservers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LS mirror’s are RO if mounted as normal , they can be mounted as RW with .admin mount point , there can be many LS copies , any one can be promoted as source copy </a:t>
            </a:r>
          </a:p>
          <a:p>
            <a:r>
              <a:rPr lang="en-US" sz="1400" dirty="0" smtClean="0"/>
              <a:t>For both the mirror , we have to create volume of type DP</a:t>
            </a:r>
          </a:p>
          <a:p>
            <a:r>
              <a:rPr lang="en-US" sz="1400" dirty="0" err="1" smtClean="0"/>
              <a:t>Snapmirror’s</a:t>
            </a:r>
            <a:r>
              <a:rPr lang="en-US" sz="1400" dirty="0" smtClean="0"/>
              <a:t> happen in three phase </a:t>
            </a:r>
          </a:p>
          <a:p>
            <a:r>
              <a:rPr lang="en-US" sz="1400" dirty="0" smtClean="0"/>
              <a:t>Create a mirror this is not initialization (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create)</a:t>
            </a:r>
          </a:p>
          <a:p>
            <a:r>
              <a:rPr lang="en-US" sz="1400" dirty="0" smtClean="0"/>
              <a:t>Initialize the mirror (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initialize ,</a:t>
            </a:r>
            <a:r>
              <a:rPr lang="en-US" sz="1400" dirty="0" err="1" smtClean="0"/>
              <a:t>snamirror</a:t>
            </a:r>
            <a:r>
              <a:rPr lang="en-US" sz="1400" dirty="0" smtClean="0"/>
              <a:t> </a:t>
            </a:r>
            <a:r>
              <a:rPr lang="en-US" sz="1400" dirty="0" smtClean="0"/>
              <a:t>initialize-</a:t>
            </a:r>
            <a:r>
              <a:rPr lang="en-US" sz="1400" dirty="0" err="1" smtClean="0"/>
              <a:t>ls</a:t>
            </a:r>
            <a:r>
              <a:rPr lang="en-US" sz="1400" dirty="0" smtClean="0"/>
              <a:t>-set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Update/promote/break the mirror  (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update/promote/break)</a:t>
            </a:r>
          </a:p>
          <a:p>
            <a:r>
              <a:rPr lang="en-US" sz="1400" dirty="0" smtClean="0"/>
              <a:t>Mirror can use global job schedules </a:t>
            </a:r>
          </a:p>
          <a:p>
            <a:r>
              <a:rPr lang="en-US" sz="1400" dirty="0" smtClean="0"/>
              <a:t>Update command for the first run perform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initialize </a:t>
            </a:r>
          </a:p>
          <a:p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Snapmirror</a:t>
            </a:r>
            <a:r>
              <a:rPr lang="en-US" dirty="0" smtClean="0"/>
              <a:t> LS (lab)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Create a volume with type DP of same size </a:t>
            </a:r>
          </a:p>
          <a:p>
            <a:r>
              <a:rPr lang="en-US" sz="1400" dirty="0" err="1" smtClean="0"/>
              <a:t>vol</a:t>
            </a:r>
            <a:r>
              <a:rPr lang="en-US" sz="1400" dirty="0" smtClean="0"/>
              <a:t> create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prod_vol_LS</a:t>
            </a:r>
            <a:r>
              <a:rPr lang="en-US" sz="1400" dirty="0" smtClean="0"/>
              <a:t> -aggregate aggr3_thin -size 100m -type DP </a:t>
            </a:r>
          </a:p>
          <a:p>
            <a:r>
              <a:rPr lang="en-US" sz="1400" dirty="0" smtClean="0"/>
              <a:t>Create a </a:t>
            </a:r>
            <a:r>
              <a:rPr lang="en-US" sz="1400" dirty="0" err="1" smtClean="0"/>
              <a:t>snapmirror</a:t>
            </a:r>
            <a:endParaRPr lang="en-US" sz="1400" dirty="0" smtClean="0"/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create -source-path </a:t>
            </a:r>
            <a:r>
              <a:rPr lang="en-US" sz="1400" dirty="0" err="1" smtClean="0"/>
              <a:t>prod:prod_vol</a:t>
            </a:r>
            <a:r>
              <a:rPr lang="en-US" sz="1400" dirty="0" smtClean="0"/>
              <a:t> -destination-path </a:t>
            </a:r>
            <a:r>
              <a:rPr lang="en-US" sz="1400" dirty="0" err="1" smtClean="0"/>
              <a:t>prod:prod_vol_LS</a:t>
            </a:r>
            <a:r>
              <a:rPr lang="en-US" sz="1400" dirty="0" smtClean="0"/>
              <a:t> -type LS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show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</a:t>
            </a:r>
          </a:p>
          <a:p>
            <a:r>
              <a:rPr lang="en-US" sz="1400" dirty="0" smtClean="0"/>
              <a:t>Initialize the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initialize-</a:t>
            </a:r>
            <a:r>
              <a:rPr lang="en-US" sz="1400" dirty="0" err="1" smtClean="0"/>
              <a:t>ls</a:t>
            </a:r>
            <a:r>
              <a:rPr lang="en-US" sz="1400" dirty="0" smtClean="0"/>
              <a:t>-set -source-path </a:t>
            </a:r>
            <a:r>
              <a:rPr lang="en-US" sz="1400" dirty="0" err="1" smtClean="0"/>
              <a:t>prod:prod_vol</a:t>
            </a:r>
            <a:r>
              <a:rPr lang="en-US" sz="1400" dirty="0" smtClean="0"/>
              <a:t> -foreground false </a:t>
            </a:r>
          </a:p>
          <a:p>
            <a:r>
              <a:rPr lang="en-US" sz="1400" dirty="0" smtClean="0"/>
              <a:t>After mirror completely synced , mount the source volume , it will be RO</a:t>
            </a:r>
          </a:p>
          <a:p>
            <a:r>
              <a:rPr lang="en-US" sz="1400" dirty="0" smtClean="0"/>
              <a:t>Mount the volume with .admin path , It will be RW </a:t>
            </a:r>
          </a:p>
          <a:p>
            <a:r>
              <a:rPr lang="en-US" sz="1400" dirty="0" smtClean="0"/>
              <a:t>We can create multiple relations ,  any one can be promoted as source (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promote)</a:t>
            </a:r>
          </a:p>
          <a:p>
            <a:r>
              <a:rPr lang="en-US" sz="1400" dirty="0" smtClean="0"/>
              <a:t>Maximum one LS copy / node 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Snapmirror</a:t>
            </a:r>
            <a:r>
              <a:rPr lang="en-US" dirty="0" smtClean="0"/>
              <a:t> DP (Lab)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Create a destination volume same or bigger size </a:t>
            </a:r>
          </a:p>
          <a:p>
            <a:r>
              <a:rPr lang="en-US" sz="1400" dirty="0" err="1" smtClean="0"/>
              <a:t>vol</a:t>
            </a:r>
            <a:r>
              <a:rPr lang="en-US" sz="1400" dirty="0" smtClean="0"/>
              <a:t> create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prod_vol_DP</a:t>
            </a:r>
            <a:r>
              <a:rPr lang="en-US" sz="1400" dirty="0" smtClean="0"/>
              <a:t> -aggregate aggr4_thin -size 100m -type DP</a:t>
            </a:r>
          </a:p>
          <a:p>
            <a:r>
              <a:rPr lang="en-US" sz="1400" dirty="0" smtClean="0"/>
              <a:t>Create a DP mirror on that volume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create -source-path </a:t>
            </a:r>
            <a:r>
              <a:rPr lang="en-US" sz="1400" dirty="0" err="1" smtClean="0"/>
              <a:t>prod:prod_vol</a:t>
            </a:r>
            <a:r>
              <a:rPr lang="en-US" sz="1400" dirty="0" smtClean="0"/>
              <a:t> -destination-path </a:t>
            </a:r>
            <a:r>
              <a:rPr lang="en-US" sz="1400" dirty="0" err="1" smtClean="0"/>
              <a:t>prod:prod_vol_DP</a:t>
            </a:r>
            <a:r>
              <a:rPr lang="en-US" sz="1400" dirty="0" smtClean="0"/>
              <a:t> -type DP</a:t>
            </a:r>
          </a:p>
          <a:p>
            <a:r>
              <a:rPr lang="en-US" sz="1400" dirty="0" smtClean="0"/>
              <a:t>Initialize / update the same 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initialize -destination-path </a:t>
            </a:r>
            <a:r>
              <a:rPr lang="en-US" sz="1400" dirty="0" err="1" smtClean="0"/>
              <a:t>prod:prod_vol_DP;snapmirror</a:t>
            </a:r>
            <a:r>
              <a:rPr lang="en-US" sz="1400" dirty="0" smtClean="0"/>
              <a:t> show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</a:t>
            </a:r>
          </a:p>
          <a:p>
            <a:r>
              <a:rPr lang="en-US" sz="1400" dirty="0" smtClean="0"/>
              <a:t>Update the same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update -destination-path </a:t>
            </a:r>
            <a:r>
              <a:rPr lang="en-US" sz="1400" dirty="0" err="1" smtClean="0"/>
              <a:t>prod:prod_vol_DP</a:t>
            </a:r>
            <a:endParaRPr lang="en-US" sz="1400" dirty="0" smtClean="0"/>
          </a:p>
          <a:p>
            <a:r>
              <a:rPr lang="en-US" sz="1400" dirty="0" err="1" smtClean="0"/>
              <a:t>Quisce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</a:t>
            </a:r>
            <a:r>
              <a:rPr lang="en-US" sz="1400" dirty="0" err="1" smtClean="0"/>
              <a:t>quiesce</a:t>
            </a:r>
            <a:r>
              <a:rPr lang="en-US" sz="1400" dirty="0" smtClean="0"/>
              <a:t> -destination-path </a:t>
            </a:r>
            <a:r>
              <a:rPr lang="en-US" sz="1400" dirty="0" err="1" smtClean="0"/>
              <a:t>prod:prod_vol_DP</a:t>
            </a:r>
            <a:endParaRPr lang="en-US" sz="1400" dirty="0" smtClean="0"/>
          </a:p>
          <a:p>
            <a:r>
              <a:rPr lang="en-US" sz="1400" dirty="0" smtClean="0"/>
              <a:t>Break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break -destination-path </a:t>
            </a:r>
            <a:r>
              <a:rPr lang="en-US" sz="1400" dirty="0" err="1" smtClean="0"/>
              <a:t>prod:prod_vol_DP</a:t>
            </a:r>
            <a:endParaRPr lang="en-US" sz="1400" dirty="0" smtClean="0"/>
          </a:p>
          <a:p>
            <a:r>
              <a:rPr lang="en-US" sz="1400" dirty="0" err="1" smtClean="0"/>
              <a:t>vol</a:t>
            </a:r>
            <a:r>
              <a:rPr lang="en-US" sz="1400" dirty="0" smtClean="0"/>
              <a:t> show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  , It will be now a RW volume hence can be mounted anywhere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5332412"/>
          </a:xfrm>
        </p:spPr>
        <p:txBody>
          <a:bodyPr/>
          <a:lstStyle/>
          <a:p>
            <a:r>
              <a:rPr lang="en-US" sz="1400" dirty="0" err="1" smtClean="0"/>
              <a:t>Snapvault</a:t>
            </a:r>
            <a:r>
              <a:rPr lang="en-US" sz="1400" dirty="0" smtClean="0"/>
              <a:t> is now added in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engine .This is a new feature in 8.2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commands to be used for 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 ,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type have to be XDP</a:t>
            </a:r>
          </a:p>
          <a:p>
            <a:r>
              <a:rPr lang="en-US" sz="1400" dirty="0" smtClean="0"/>
              <a:t>Like DP . 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 can be within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/across </a:t>
            </a:r>
            <a:r>
              <a:rPr lang="en-US" sz="1400" dirty="0" err="1" smtClean="0"/>
              <a:t>vservers</a:t>
            </a:r>
            <a:r>
              <a:rPr lang="en-US" sz="1400" dirty="0" smtClean="0"/>
              <a:t>/across clusters </a:t>
            </a:r>
          </a:p>
          <a:p>
            <a:r>
              <a:rPr lang="en-US" sz="1400" dirty="0" smtClean="0"/>
              <a:t>It uses same schedules , </a:t>
            </a:r>
            <a:r>
              <a:rPr lang="en-US" sz="1400" dirty="0" err="1" smtClean="0"/>
              <a:t>snapmirror’s</a:t>
            </a:r>
            <a:r>
              <a:rPr lang="en-US" sz="1400" dirty="0" smtClean="0"/>
              <a:t> policies have to be modified to have correct snap name and updates </a:t>
            </a:r>
          </a:p>
          <a:p>
            <a:r>
              <a:rPr lang="en-US" sz="1400" dirty="0" smtClean="0"/>
              <a:t>Fan –in  (7:1 ) , 7 clusters can be backed up to one cluster </a:t>
            </a:r>
          </a:p>
          <a:p>
            <a:r>
              <a:rPr lang="en-US" sz="1400" dirty="0" smtClean="0"/>
              <a:t>Fan-out (1:4 ), </a:t>
            </a:r>
            <a:r>
              <a:rPr lang="en-US" sz="1400" dirty="0" err="1" smtClean="0"/>
              <a:t>snapmirror,snapvault</a:t>
            </a:r>
            <a:r>
              <a:rPr lang="en-US" sz="1400" dirty="0" smtClean="0"/>
              <a:t> . One volume max 4 relations </a:t>
            </a:r>
          </a:p>
          <a:p>
            <a:r>
              <a:rPr lang="en-US" sz="1400" dirty="0" smtClean="0"/>
              <a:t>Create a volume for 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create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prod_vol__vault</a:t>
            </a:r>
            <a:r>
              <a:rPr lang="en-US" sz="1400" dirty="0" smtClean="0"/>
              <a:t> -aggregate aggr4_thin -size 100m  -type DP</a:t>
            </a:r>
          </a:p>
          <a:p>
            <a:r>
              <a:rPr lang="en-US" sz="1400" dirty="0" smtClean="0"/>
              <a:t>Create and initialize a mirror of type XDP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create -source-path </a:t>
            </a:r>
            <a:r>
              <a:rPr lang="en-US" sz="1400" dirty="0" err="1" smtClean="0"/>
              <a:t>prod:prod_vol</a:t>
            </a:r>
            <a:r>
              <a:rPr lang="en-US" sz="1400" dirty="0" smtClean="0"/>
              <a:t> -destination-path </a:t>
            </a:r>
            <a:r>
              <a:rPr lang="en-US" sz="1400" dirty="0" err="1" smtClean="0"/>
              <a:t>prod:prod_vol__vault</a:t>
            </a:r>
            <a:r>
              <a:rPr lang="en-US" sz="1400" dirty="0" smtClean="0"/>
              <a:t> -type XDP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initialize -destination-path </a:t>
            </a:r>
            <a:r>
              <a:rPr lang="en-US" sz="1400" dirty="0" err="1" smtClean="0"/>
              <a:t>prod:prod_vol__vault</a:t>
            </a:r>
            <a:endParaRPr lang="en-US" sz="1400" dirty="0" smtClean="0"/>
          </a:p>
          <a:p>
            <a:r>
              <a:rPr lang="en-US" sz="1400" dirty="0" smtClean="0"/>
              <a:t>Configure schedule and snap name / label  in source </a:t>
            </a:r>
          </a:p>
          <a:p>
            <a:r>
              <a:rPr lang="en-US" sz="1400" dirty="0" smtClean="0"/>
              <a:t>volume snapshot policy create  -policy </a:t>
            </a:r>
            <a:r>
              <a:rPr lang="en-US" sz="1400" dirty="0" err="1" smtClean="0"/>
              <a:t>prod_vault</a:t>
            </a:r>
            <a:r>
              <a:rPr lang="en-US" sz="1400" dirty="0" smtClean="0"/>
              <a:t> -enabled true -schedule1 </a:t>
            </a:r>
            <a:r>
              <a:rPr lang="en-US" sz="1400" dirty="0" err="1" smtClean="0"/>
              <a:t>prod_vault</a:t>
            </a:r>
            <a:r>
              <a:rPr lang="en-US" sz="1400" dirty="0" smtClean="0"/>
              <a:t> -count1 7 -snapmirror-label1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-prefix1 </a:t>
            </a:r>
            <a:r>
              <a:rPr lang="en-US" sz="1400" dirty="0" err="1" smtClean="0"/>
              <a:t>sv_test_snap</a:t>
            </a:r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Snapvault</a:t>
            </a:r>
            <a:r>
              <a:rPr lang="en-US" dirty="0" smtClean="0"/>
              <a:t> -cont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modify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-volume </a:t>
            </a:r>
            <a:r>
              <a:rPr lang="en-US" sz="1400" dirty="0" err="1" smtClean="0"/>
              <a:t>prod_vol</a:t>
            </a:r>
            <a:r>
              <a:rPr lang="en-US" sz="1400" dirty="0" smtClean="0"/>
              <a:t> -snapshot-policy </a:t>
            </a:r>
            <a:r>
              <a:rPr lang="en-US" sz="1400" dirty="0" err="1" smtClean="0"/>
              <a:t>prod_vault</a:t>
            </a:r>
            <a:endParaRPr lang="en-US" sz="1400" dirty="0" smtClean="0"/>
          </a:p>
          <a:p>
            <a:r>
              <a:rPr lang="en-US" sz="1400" dirty="0" smtClean="0"/>
              <a:t>Do the same for destination also but keep the level same</a:t>
            </a:r>
          </a:p>
          <a:p>
            <a:r>
              <a:rPr lang="en-US" sz="1400" dirty="0" smtClean="0"/>
              <a:t>Create a schedule </a:t>
            </a:r>
          </a:p>
          <a:p>
            <a:r>
              <a:rPr lang="en-US" sz="1400" dirty="0" smtClean="0"/>
              <a:t>job schedule </a:t>
            </a:r>
            <a:r>
              <a:rPr lang="en-US" sz="1400" dirty="0" err="1" smtClean="0"/>
              <a:t>cron</a:t>
            </a:r>
            <a:r>
              <a:rPr lang="en-US" sz="1400" dirty="0" smtClean="0"/>
              <a:t> create </a:t>
            </a:r>
            <a:r>
              <a:rPr lang="en-US" sz="1400" dirty="0" err="1" smtClean="0"/>
              <a:t>prod_snapvault</a:t>
            </a:r>
            <a:r>
              <a:rPr lang="en-US" sz="1400" dirty="0" smtClean="0"/>
              <a:t> -minute 00 -hour 00</a:t>
            </a:r>
          </a:p>
          <a:p>
            <a:r>
              <a:rPr lang="en-US" sz="1400" dirty="0" smtClean="0"/>
              <a:t>Create a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(</a:t>
            </a:r>
            <a:r>
              <a:rPr lang="en-US" sz="1400" dirty="0" err="1" smtClean="0"/>
              <a:t>xfr</a:t>
            </a:r>
            <a:r>
              <a:rPr lang="en-US" sz="1400" dirty="0" smtClean="0"/>
              <a:t>) policy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policy create </a:t>
            </a:r>
            <a:r>
              <a:rPr lang="en-US" sz="1400" dirty="0" err="1" smtClean="0"/>
              <a:t>prod_snapvault</a:t>
            </a:r>
            <a:r>
              <a:rPr lang="en-US" sz="1400" dirty="0" smtClean="0"/>
              <a:t>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</a:t>
            </a:r>
          </a:p>
          <a:p>
            <a:r>
              <a:rPr lang="en-US" sz="1400" dirty="0" smtClean="0"/>
              <a:t>Add a rule to it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policy add-rule -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prod -policy </a:t>
            </a:r>
            <a:r>
              <a:rPr lang="en-US" sz="1400" dirty="0" err="1" smtClean="0"/>
              <a:t>prod_snapvault</a:t>
            </a:r>
            <a:r>
              <a:rPr lang="en-US" sz="1400" dirty="0" smtClean="0"/>
              <a:t> -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-label 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 -keep 14</a:t>
            </a:r>
          </a:p>
          <a:p>
            <a:r>
              <a:rPr lang="en-US" sz="1400" dirty="0" smtClean="0"/>
              <a:t>Modify the </a:t>
            </a:r>
            <a:r>
              <a:rPr lang="en-US" sz="1400" dirty="0" err="1" smtClean="0"/>
              <a:t>snapmirror</a:t>
            </a:r>
            <a:r>
              <a:rPr lang="en-US" sz="1400" dirty="0" smtClean="0"/>
              <a:t> to this policy </a:t>
            </a:r>
          </a:p>
          <a:p>
            <a:r>
              <a:rPr lang="en-US" sz="1400" dirty="0" err="1" smtClean="0"/>
              <a:t>snapmirror</a:t>
            </a:r>
            <a:r>
              <a:rPr lang="en-US" sz="1400" dirty="0" smtClean="0"/>
              <a:t> modify -destination-path </a:t>
            </a:r>
            <a:r>
              <a:rPr lang="en-US" sz="1400" dirty="0" err="1" smtClean="0"/>
              <a:t>prod:prod_vol__vault</a:t>
            </a:r>
            <a:r>
              <a:rPr lang="en-US" sz="1400" dirty="0" smtClean="0"/>
              <a:t> -policy </a:t>
            </a:r>
            <a:r>
              <a:rPr lang="en-US" sz="1400" dirty="0" err="1" smtClean="0"/>
              <a:t>prod_snapvault</a:t>
            </a:r>
            <a:endParaRPr lang="en-US" sz="1400" dirty="0" smtClean="0"/>
          </a:p>
          <a:p>
            <a:r>
              <a:rPr lang="en-US" sz="1400" dirty="0" smtClean="0"/>
              <a:t>Hence source will keep 7 days where destination will keep 14 days with level “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”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C-Mode and Why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5332412"/>
          </a:xfrm>
        </p:spPr>
        <p:txBody>
          <a:bodyPr/>
          <a:lstStyle/>
          <a:p>
            <a:r>
              <a:rPr lang="en-US" sz="1400" dirty="0" smtClean="0"/>
              <a:t>Data ONTAP 8 merges the capabilities of Data ONTAP 7G and Data ONTAP GX into a single code base with two distinct operating modes: 7-Mode, which delivers capabilities equivalent to the Data ONTAP 7.3.x releases, and Cluster-Mode, which supports </a:t>
            </a:r>
            <a:r>
              <a:rPr lang="en-US" sz="1400" dirty="0" err="1" smtClean="0"/>
              <a:t>multicontroller</a:t>
            </a:r>
            <a:r>
              <a:rPr lang="en-US" sz="1400" dirty="0" smtClean="0"/>
              <a:t> configurations with a global namespace and clustered file system. As a result, Data ONTAP 8 allows you to scale up or scale out storage capacity and performance in whatever way makes the most sense for your business.</a:t>
            </a:r>
          </a:p>
          <a:p>
            <a:r>
              <a:rPr lang="en-US" sz="1400" dirty="0" smtClean="0"/>
              <a:t>With Cluster-Mode the basic building blocks are the standard FAS or V-Series HA pairs with which you are already familiar (active-active configuration in which each controller is responsible for half the disks under normal operation and takes over the other controller’s workload in the event of a failure). Each controller in an HA pair is referred to as a cluster “node”; multiple HA pairs are joined together in a cluster using a dedicated 10 Gigabit Ethernet (10GbE) cluster interconnect. This interconnect is redundant for reliability purposes and is used for both cluster communication and data movement.</a:t>
            </a:r>
          </a:p>
          <a:p>
            <a:r>
              <a:rPr lang="en-US" sz="1400" dirty="0" smtClean="0"/>
              <a:t>The building blocks you use in Cluster-Mode need not be the same, and you can build a cluster using the FAS HA pairs you already own. When it’s time to scale performance, you can add a new FAS system to your cluster, and you can non-disruptively “retire” older systems from the cluster should that become necessary</a:t>
            </a:r>
          </a:p>
          <a:p>
            <a:r>
              <a:rPr lang="en-US" sz="1400" dirty="0" smtClean="0"/>
              <a:t>Benefits includes Capacity scaling , Performance scaling , </a:t>
            </a:r>
            <a:r>
              <a:rPr lang="en-US" sz="1400" dirty="0" err="1" smtClean="0"/>
              <a:t>Qos</a:t>
            </a:r>
            <a:r>
              <a:rPr lang="en-US" sz="1400" dirty="0" smtClean="0"/>
              <a:t> , P-</a:t>
            </a:r>
            <a:r>
              <a:rPr lang="en-US" sz="1400" dirty="0" err="1" smtClean="0"/>
              <a:t>nfs</a:t>
            </a:r>
            <a:r>
              <a:rPr lang="en-US" sz="1400" dirty="0" smtClean="0"/>
              <a:t> , </a:t>
            </a:r>
            <a:r>
              <a:rPr lang="en-US" sz="1400" dirty="0" err="1" smtClean="0"/>
              <a:t>snapvault</a:t>
            </a:r>
            <a:r>
              <a:rPr lang="en-US" sz="1400" dirty="0" smtClean="0"/>
              <a:t> (with 8.2) , Flexibility: data management and movement , Transparency: namespaces, storage failover, NAS LIF failover and migration, resource use and balancing, </a:t>
            </a:r>
            <a:r>
              <a:rPr lang="en-US" sz="1400" dirty="0" err="1" smtClean="0"/>
              <a:t>nondisruptive</a:t>
            </a:r>
            <a:r>
              <a:rPr lang="en-US" sz="1400" dirty="0" smtClean="0"/>
              <a:t> </a:t>
            </a:r>
            <a:r>
              <a:rPr lang="en-US" sz="1400" dirty="0" err="1" smtClean="0"/>
              <a:t>operationNetApp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799012"/>
          </a:xfrm>
        </p:spPr>
        <p:txBody>
          <a:bodyPr/>
          <a:lstStyle/>
          <a:p>
            <a:r>
              <a:rPr lang="en-US" sz="1100" b="1" dirty="0" smtClean="0"/>
              <a:t>Key software components :</a:t>
            </a:r>
          </a:p>
          <a:p>
            <a:r>
              <a:rPr lang="en-US" sz="1100" b="1" dirty="0" smtClean="0"/>
              <a:t>RDB</a:t>
            </a:r>
            <a:r>
              <a:rPr lang="en-US" sz="1100" dirty="0" smtClean="0"/>
              <a:t> : </a:t>
            </a:r>
            <a:r>
              <a:rPr lang="en-US" sz="1100" dirty="0" smtClean="0"/>
              <a:t>The RDB units contain data that helps to manage the cluster </a:t>
            </a:r>
            <a:r>
              <a:rPr lang="en-US" sz="1100" dirty="0" smtClean="0"/>
              <a:t>,It have below components</a:t>
            </a:r>
          </a:p>
          <a:p>
            <a:r>
              <a:rPr lang="en-US" sz="1100" b="1" dirty="0" smtClean="0"/>
              <a:t>VLDB</a:t>
            </a:r>
            <a:r>
              <a:rPr lang="en-US" sz="1100" dirty="0" smtClean="0"/>
              <a:t> :  </a:t>
            </a:r>
            <a:r>
              <a:rPr lang="en-US" sz="1100" dirty="0" smtClean="0"/>
              <a:t>The VLDB tracks where the volumes and aggregates are </a:t>
            </a:r>
            <a:endParaRPr lang="en-US" sz="1100" dirty="0" smtClean="0"/>
          </a:p>
          <a:p>
            <a:r>
              <a:rPr lang="en-US" sz="1100" b="1" dirty="0" err="1" smtClean="0"/>
              <a:t>Vifmgr</a:t>
            </a:r>
            <a:r>
              <a:rPr lang="en-US" sz="1100" b="1" dirty="0" smtClean="0"/>
              <a:t> </a:t>
            </a:r>
            <a:r>
              <a:rPr lang="en-US" sz="1100" dirty="0" smtClean="0"/>
              <a:t>: </a:t>
            </a:r>
            <a:r>
              <a:rPr lang="en-US" sz="1100" dirty="0" smtClean="0"/>
              <a:t>The </a:t>
            </a:r>
            <a:r>
              <a:rPr lang="en-US" sz="1100" dirty="0" err="1" smtClean="0"/>
              <a:t>VifMgr</a:t>
            </a:r>
            <a:r>
              <a:rPr lang="en-US" sz="1100" dirty="0" smtClean="0"/>
              <a:t> is responsible for creating and monitoring NFS, CIFS, and </a:t>
            </a:r>
            <a:r>
              <a:rPr lang="en-US" sz="1100" dirty="0" err="1" smtClean="0"/>
              <a:t>iSCSI</a:t>
            </a:r>
            <a:r>
              <a:rPr lang="en-US" sz="1100" dirty="0" smtClean="0"/>
              <a:t> LIFs </a:t>
            </a:r>
            <a:endParaRPr lang="en-US" sz="1100" dirty="0" smtClean="0"/>
          </a:p>
          <a:p>
            <a:r>
              <a:rPr lang="en-US" sz="1100" b="1" dirty="0" smtClean="0"/>
              <a:t>CSM</a:t>
            </a:r>
            <a:r>
              <a:rPr lang="en-US" sz="1100" dirty="0" smtClean="0"/>
              <a:t>  :  </a:t>
            </a:r>
            <a:r>
              <a:rPr lang="en-US" sz="1100" dirty="0" smtClean="0"/>
              <a:t>Provides a communication mechanism between any network or SCSI module and any data module</a:t>
            </a:r>
            <a:endParaRPr lang="en-US" sz="1100" dirty="0" smtClean="0"/>
          </a:p>
          <a:p>
            <a:r>
              <a:rPr lang="en-US" sz="1100" b="1" dirty="0" smtClean="0"/>
              <a:t>BCOM</a:t>
            </a:r>
            <a:r>
              <a:rPr lang="en-US" sz="1100" dirty="0" smtClean="0"/>
              <a:t>: The </a:t>
            </a:r>
            <a:r>
              <a:rPr lang="en-US" sz="1100" dirty="0" smtClean="0"/>
              <a:t>BCOM RDB unit hosts the SAN ring that contains the replicated configuration information data for block data access, including LUN maps and initiator groups </a:t>
            </a:r>
            <a:endParaRPr lang="en-US" sz="1100" dirty="0" smtClean="0"/>
          </a:p>
          <a:p>
            <a:r>
              <a:rPr lang="en-US" sz="1100" b="1" dirty="0" smtClean="0"/>
              <a:t>Modules </a:t>
            </a:r>
            <a:r>
              <a:rPr lang="en-US" sz="1100" dirty="0" smtClean="0"/>
              <a:t>  :  Network  (N-Blade), data  (D-blade), SCSI module (S-Blade)</a:t>
            </a:r>
          </a:p>
          <a:p>
            <a:r>
              <a:rPr lang="en-US" sz="1100" dirty="0" smtClean="0"/>
              <a:t>Network module manage networking ,NFS ,CIFS</a:t>
            </a:r>
            <a:endParaRPr lang="en-US" sz="1100" dirty="0" smtClean="0"/>
          </a:p>
          <a:p>
            <a:r>
              <a:rPr lang="en-US" sz="1100" dirty="0" smtClean="0"/>
              <a:t>SCSI module translate client requests into Spin Network Protocol (</a:t>
            </a:r>
            <a:r>
              <a:rPr lang="en-US" sz="1100" dirty="0" err="1" smtClean="0"/>
              <a:t>SpinNP</a:t>
            </a:r>
            <a:r>
              <a:rPr lang="en-US" sz="1100" dirty="0" smtClean="0"/>
              <a:t>) requests and vice versa </a:t>
            </a:r>
            <a:endParaRPr lang="en-US" sz="1100" dirty="0" smtClean="0"/>
          </a:p>
          <a:p>
            <a:r>
              <a:rPr lang="en-US" sz="1100" dirty="0" smtClean="0"/>
              <a:t>The data module, which contains the WAFL (Write Anywhere File Layout) file system, manages </a:t>
            </a:r>
            <a:r>
              <a:rPr lang="en-US" sz="1100" dirty="0" err="1" smtClean="0"/>
              <a:t>SpinNP</a:t>
            </a:r>
            <a:r>
              <a:rPr lang="en-US" sz="1100" dirty="0" smtClean="0"/>
              <a:t> requests </a:t>
            </a:r>
            <a:endParaRPr lang="en-US" sz="1100" dirty="0" smtClean="0"/>
          </a:p>
          <a:p>
            <a:r>
              <a:rPr lang="en-US" sz="1100" dirty="0" smtClean="0"/>
              <a:t>The cluster </a:t>
            </a:r>
            <a:r>
              <a:rPr lang="en-US" sz="1100" dirty="0" smtClean="0"/>
              <a:t>session </a:t>
            </a:r>
            <a:r>
              <a:rPr lang="en-US" sz="1100" dirty="0" smtClean="0"/>
              <a:t>manager (CSM) is the </a:t>
            </a:r>
            <a:r>
              <a:rPr lang="en-US" sz="1100" dirty="0" err="1" smtClean="0"/>
              <a:t>SpinNP</a:t>
            </a:r>
            <a:r>
              <a:rPr lang="en-US" sz="1100" dirty="0" smtClean="0"/>
              <a:t> layer between the network, SCSI, and data modules </a:t>
            </a:r>
            <a:endParaRPr lang="en-US" sz="1100" dirty="0" smtClean="0"/>
          </a:p>
          <a:p>
            <a:r>
              <a:rPr lang="en-US" sz="1100" b="1" dirty="0" smtClean="0"/>
              <a:t>A write process </a:t>
            </a:r>
            <a:r>
              <a:rPr lang="en-US" sz="1100" dirty="0" smtClean="0"/>
              <a:t>: </a:t>
            </a:r>
            <a:r>
              <a:rPr lang="en-US" sz="1100" dirty="0" smtClean="0"/>
              <a:t>A </a:t>
            </a:r>
            <a:r>
              <a:rPr lang="en-US" sz="1100" dirty="0" smtClean="0"/>
              <a:t>NAS or SAN client sends a write request to a data logical interface (LIF). The network module (NAS) or SCSI module (SAN) that is currently associated with that LIF translates the NFS or CIFS (NAS), FC, </a:t>
            </a:r>
            <a:r>
              <a:rPr lang="en-US" sz="1100" dirty="0" err="1" smtClean="0"/>
              <a:t>FCoE</a:t>
            </a:r>
            <a:r>
              <a:rPr lang="en-US" sz="1100" dirty="0" smtClean="0"/>
              <a:t>, or </a:t>
            </a:r>
            <a:r>
              <a:rPr lang="en-US" sz="1100" dirty="0" err="1" smtClean="0"/>
              <a:t>iSCSI</a:t>
            </a:r>
            <a:r>
              <a:rPr lang="en-US" sz="1100" dirty="0" smtClean="0"/>
              <a:t> (SAN) request to a </a:t>
            </a:r>
            <a:r>
              <a:rPr lang="en-US" sz="1100" dirty="0" err="1" smtClean="0"/>
              <a:t>SpinNP</a:t>
            </a:r>
            <a:r>
              <a:rPr lang="en-US" sz="1100" dirty="0" smtClean="0"/>
              <a:t> request. The </a:t>
            </a:r>
            <a:r>
              <a:rPr lang="en-US" sz="1100" dirty="0" err="1" smtClean="0"/>
              <a:t>SpinNP</a:t>
            </a:r>
            <a:r>
              <a:rPr lang="en-US" sz="1100" dirty="0" smtClean="0"/>
              <a:t> request goes through the CSM to the local </a:t>
            </a:r>
            <a:r>
              <a:rPr lang="en-US" sz="1100" dirty="0" smtClean="0"/>
              <a:t>/remote data </a:t>
            </a:r>
            <a:r>
              <a:rPr lang="en-US" sz="1100" dirty="0" smtClean="0"/>
              <a:t>module. The data module sends the data to nonvolatile RAM (NVRAM) and to the disks. The response works its way back to the client </a:t>
            </a:r>
            <a:endParaRPr lang="en-US" sz="1100" dirty="0" smtClean="0"/>
          </a:p>
          <a:p>
            <a:r>
              <a:rPr lang="en-US" sz="1100" dirty="0" smtClean="0"/>
              <a:t>The RDB units  are replicated to each node vol0 , One node will have master database and it is replicated </a:t>
            </a:r>
          </a:p>
          <a:p>
            <a:r>
              <a:rPr lang="en-US" sz="1100" dirty="0" smtClean="0"/>
              <a:t>M-Host  :  </a:t>
            </a:r>
            <a:r>
              <a:rPr lang="en-US" sz="1100" dirty="0" smtClean="0"/>
              <a:t>The management RDB unit contains information that is needed by the management gateway daemon (</a:t>
            </a:r>
            <a:r>
              <a:rPr lang="en-US" sz="1100" dirty="0" err="1" smtClean="0"/>
              <a:t>mgwd</a:t>
            </a:r>
            <a:r>
              <a:rPr lang="en-US" sz="1100" dirty="0" smtClean="0"/>
              <a:t>) process on each node </a:t>
            </a:r>
            <a:endParaRPr lang="en-US" sz="1100" dirty="0" smtClean="0"/>
          </a:p>
          <a:p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600200"/>
            <a:ext cx="73914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799012"/>
          </a:xfrm>
        </p:spPr>
        <p:txBody>
          <a:bodyPr/>
          <a:lstStyle/>
          <a:p>
            <a:r>
              <a:rPr lang="en-US" sz="1200" dirty="0" smtClean="0"/>
              <a:t>Performance is monitored from dash broad  , which will have below parameters </a:t>
            </a:r>
            <a:endParaRPr lang="en-US" sz="1200" dirty="0" smtClean="0"/>
          </a:p>
          <a:p>
            <a:r>
              <a:rPr lang="en-US" sz="1200" dirty="0" smtClean="0"/>
              <a:t> Node name or cluster summary </a:t>
            </a:r>
          </a:p>
          <a:p>
            <a:r>
              <a:rPr lang="en-US" sz="1200" dirty="0" smtClean="0"/>
              <a:t> Average operation latency, in microseconds </a:t>
            </a:r>
          </a:p>
          <a:p>
            <a:r>
              <a:rPr lang="en-US" sz="1200" dirty="0" smtClean="0"/>
              <a:t> Total number of operations </a:t>
            </a:r>
          </a:p>
          <a:p>
            <a:r>
              <a:rPr lang="en-US" sz="1200" dirty="0" smtClean="0"/>
              <a:t> Percentage of data network use </a:t>
            </a:r>
          </a:p>
          <a:p>
            <a:r>
              <a:rPr lang="en-US" sz="1200" dirty="0" smtClean="0"/>
              <a:t> Data that is received on the data network,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 Data that is sent on the data network,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 Percentage of cluster network use </a:t>
            </a:r>
          </a:p>
          <a:p>
            <a:r>
              <a:rPr lang="en-US" sz="1200" dirty="0" smtClean="0"/>
              <a:t> Data that is received on the cluster network,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 Data that is sent on the cluster network,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 Data that is read from storage,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 Data that is written to storage, in </a:t>
            </a:r>
            <a:r>
              <a:rPr lang="en-US" sz="1200" dirty="0" err="1" smtClean="0"/>
              <a:t>MBps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 smtClean="0"/>
              <a:t>Statistics command can be used to get details of the objects </a:t>
            </a:r>
          </a:p>
          <a:p>
            <a:r>
              <a:rPr lang="en-US" sz="1200" dirty="0" smtClean="0"/>
              <a:t>statistics show –node &lt;node&gt; –object &lt;object&gt; </a:t>
            </a:r>
            <a:endParaRPr lang="en-US" sz="1200" dirty="0" smtClean="0"/>
          </a:p>
          <a:p>
            <a:r>
              <a:rPr lang="en-US" sz="1200" dirty="0" smtClean="0"/>
              <a:t>Examples :</a:t>
            </a:r>
          </a:p>
          <a:p>
            <a:r>
              <a:rPr lang="en-US" sz="1200" dirty="0" smtClean="0"/>
              <a:t>statistics start -</a:t>
            </a:r>
            <a:r>
              <a:rPr lang="en-US" sz="1200" dirty="0" err="1" smtClean="0"/>
              <a:t>vserver</a:t>
            </a:r>
            <a:r>
              <a:rPr lang="en-US" sz="1200" dirty="0" smtClean="0"/>
              <a:t> prod -object volume</a:t>
            </a:r>
          </a:p>
          <a:p>
            <a:r>
              <a:rPr lang="en-US" sz="1200" dirty="0" smtClean="0"/>
              <a:t>statistics </a:t>
            </a:r>
            <a:r>
              <a:rPr lang="en-US" sz="1200" dirty="0" smtClean="0"/>
              <a:t>periodic -object volume -node Cluster1-01 -interval 1 -instance </a:t>
            </a:r>
            <a:r>
              <a:rPr lang="en-US" sz="1200" dirty="0" err="1" smtClean="0"/>
              <a:t>prod_vol</a:t>
            </a:r>
            <a:r>
              <a:rPr lang="en-US" sz="1200" dirty="0" smtClean="0"/>
              <a:t> -counter "</a:t>
            </a:r>
            <a:r>
              <a:rPr lang="en-US" sz="1200" dirty="0" err="1" smtClean="0"/>
              <a:t>read_ops</a:t>
            </a:r>
            <a:r>
              <a:rPr lang="en-US" sz="1200" dirty="0" smtClean="0"/>
              <a:t>“</a:t>
            </a:r>
          </a:p>
          <a:p>
            <a:r>
              <a:rPr lang="en-US" sz="1200" dirty="0" err="1" smtClean="0"/>
              <a:t>QoS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000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C-Dot is planned to be implement as Archive solution for LION ,LOON and </a:t>
            </a:r>
            <a:r>
              <a:rPr lang="en-US" sz="1400" dirty="0" err="1" smtClean="0"/>
              <a:t>WiSP</a:t>
            </a:r>
            <a:endParaRPr lang="en-US" sz="1400" dirty="0" smtClean="0"/>
          </a:p>
          <a:p>
            <a:r>
              <a:rPr lang="en-US" sz="1400" dirty="0" smtClean="0"/>
              <a:t>It is also planned to use as main </a:t>
            </a:r>
            <a:r>
              <a:rPr lang="en-US" sz="1400" dirty="0" err="1" smtClean="0"/>
              <a:t>netapp</a:t>
            </a:r>
            <a:r>
              <a:rPr lang="en-US" sz="1400" dirty="0" smtClean="0"/>
              <a:t> data storage holding different database and application</a:t>
            </a:r>
          </a:p>
          <a:p>
            <a:r>
              <a:rPr lang="en-US" sz="1400" dirty="0" smtClean="0"/>
              <a:t>Naming standards :</a:t>
            </a:r>
          </a:p>
          <a:p>
            <a:r>
              <a:rPr lang="en-US" sz="1400" dirty="0" smtClean="0"/>
              <a:t>Cluster name : EG-CPS-CLSH-E01</a:t>
            </a:r>
          </a:p>
          <a:p>
            <a:r>
              <a:rPr lang="en-US" sz="1400" dirty="0" smtClean="0"/>
              <a:t>Node name :  </a:t>
            </a:r>
            <a:r>
              <a:rPr lang="en-US" sz="1400" dirty="0" smtClean="0"/>
              <a:t>EG-CPS-CLSH-E01-N01 </a:t>
            </a:r>
            <a:endParaRPr lang="en-US" sz="1400" dirty="0" smtClean="0"/>
          </a:p>
          <a:p>
            <a:r>
              <a:rPr lang="en-US" sz="1400" dirty="0" err="1" smtClean="0"/>
              <a:t>Vserver</a:t>
            </a:r>
            <a:r>
              <a:rPr lang="en-US" sz="1400" dirty="0" smtClean="0"/>
              <a:t> name : </a:t>
            </a:r>
            <a:r>
              <a:rPr lang="en-US" sz="1400" dirty="0" smtClean="0"/>
              <a:t>EG-CPS-CLSH-E01 </a:t>
            </a:r>
            <a:r>
              <a:rPr lang="en-US" sz="1400" dirty="0" smtClean="0"/>
              <a:t>(admin) , </a:t>
            </a:r>
            <a:r>
              <a:rPr lang="en-US" sz="1400" dirty="0" smtClean="0"/>
              <a:t>EG-CIS-CLSH-E01-N01 (node) ,</a:t>
            </a:r>
            <a:r>
              <a:rPr lang="en-US" sz="1400" dirty="0" smtClean="0"/>
              <a:t> </a:t>
            </a:r>
            <a:r>
              <a:rPr lang="en-US" sz="1400" dirty="0" smtClean="0"/>
              <a:t>EG-CISCL01-E0129 (data)</a:t>
            </a:r>
          </a:p>
          <a:p>
            <a:r>
              <a:rPr lang="en-US" sz="1400" dirty="0" err="1" smtClean="0"/>
              <a:t>Lif</a:t>
            </a:r>
            <a:r>
              <a:rPr lang="en-US" sz="1400" dirty="0" smtClean="0"/>
              <a:t> name :  </a:t>
            </a:r>
            <a:r>
              <a:rPr lang="en-US" sz="1400" dirty="0" smtClean="0"/>
              <a:t>EG-CPSPR01-E0129-LIF</a:t>
            </a:r>
          </a:p>
          <a:p>
            <a:r>
              <a:rPr lang="en-US" sz="1400" dirty="0" err="1" smtClean="0"/>
              <a:t>Aggr</a:t>
            </a:r>
            <a:r>
              <a:rPr lang="en-US" sz="1400" dirty="0" smtClean="0"/>
              <a:t> name : </a:t>
            </a:r>
            <a:r>
              <a:rPr lang="en-US" sz="1400" dirty="0" smtClean="0"/>
              <a:t>aggr03_data_sas1200_N01</a:t>
            </a:r>
          </a:p>
          <a:p>
            <a:r>
              <a:rPr lang="en-US" sz="1400" dirty="0" smtClean="0"/>
              <a:t>Volume name :  </a:t>
            </a:r>
            <a:r>
              <a:rPr lang="en-US" sz="1400" dirty="0" smtClean="0"/>
              <a:t>&lt;</a:t>
            </a:r>
            <a:r>
              <a:rPr lang="en-US" sz="1400" dirty="0" err="1" smtClean="0"/>
              <a:t>cb</a:t>
            </a:r>
            <a:r>
              <a:rPr lang="en-US" sz="1400" dirty="0" smtClean="0"/>
              <a:t>#&gt;_&lt;app&gt;_&lt;ret&gt;_</a:t>
            </a:r>
            <a:r>
              <a:rPr lang="en-US" sz="1400" dirty="0" smtClean="0"/>
              <a:t>noxaarch1_nosnap  (archive)</a:t>
            </a:r>
          </a:p>
          <a:p>
            <a:r>
              <a:rPr lang="en-US" sz="1400" dirty="0" smtClean="0"/>
              <a:t>                           &lt;</a:t>
            </a:r>
            <a:r>
              <a:rPr lang="en-US" sz="1400" dirty="0" err="1" smtClean="0"/>
              <a:t>bu</a:t>
            </a:r>
            <a:r>
              <a:rPr lang="en-US" sz="1400" dirty="0" smtClean="0"/>
              <a:t>&gt;_&lt;app&gt;_&lt;#&gt;_</a:t>
            </a:r>
            <a:r>
              <a:rPr lang="en-US" sz="1400" dirty="0" smtClean="0"/>
              <a:t>n01oradata1_nosnap  ( Flat file)</a:t>
            </a:r>
          </a:p>
          <a:p>
            <a:r>
              <a:rPr lang="en-US" sz="1400" dirty="0" smtClean="0"/>
              <a:t>We can use 7-Mode transition tool to easily migrate data from7_mode to C-Mode.</a:t>
            </a:r>
          </a:p>
          <a:p>
            <a:r>
              <a:rPr lang="en-US" sz="1400" dirty="0" err="1" smtClean="0"/>
              <a:t>Hnas</a:t>
            </a:r>
            <a:r>
              <a:rPr lang="en-US" sz="1400" dirty="0" smtClean="0"/>
              <a:t> to C-Mode Migration can be done by using our standard method of HNAS maintenance (Switching to secondary arch etc)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110538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eft-Right Arrow 4"/>
          <p:cNvSpPr/>
          <p:nvPr/>
        </p:nvSpPr>
        <p:spPr>
          <a:xfrm>
            <a:off x="3124200" y="2819400"/>
            <a:ext cx="304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638800" y="2819400"/>
            <a:ext cx="3048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Unit (FAS 32xx)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323975"/>
            <a:ext cx="72199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(C-Mode 8.2)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itchFamily="34" charset="0"/>
              <a:buChar char="•"/>
            </a:pPr>
            <a:r>
              <a:rPr lang="en-US" sz="1600" dirty="0" smtClean="0"/>
              <a:t>49,152 LUNs in a 8-node SAN cluster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dirty="0" smtClean="0"/>
              <a:t>12,000 volumes in 24-node cluster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dirty="0" smtClean="0"/>
              <a:t>Infinite Volumes support for NFS v4, </a:t>
            </a:r>
            <a:r>
              <a:rPr lang="en-US" sz="1600" dirty="0" err="1" smtClean="0"/>
              <a:t>pNFS</a:t>
            </a:r>
            <a:r>
              <a:rPr lang="en-US" sz="1600" dirty="0" smtClean="0"/>
              <a:t>, SMB 1.0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dirty="0" smtClean="0"/>
              <a:t>400 TB aggregates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dirty="0" smtClean="0"/>
              <a:t>100K  NFS clients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kern="1200" dirty="0" smtClean="0">
                <a:solidFill>
                  <a:srgbClr val="000000"/>
                </a:solidFill>
                <a:latin typeface="Arial" charset="0"/>
              </a:rPr>
              <a:t>8,000 LUNs per </a:t>
            </a:r>
            <a:r>
              <a:rPr lang="en-US" sz="1600" kern="1200" dirty="0" smtClean="0">
                <a:solidFill>
                  <a:srgbClr val="000000"/>
                </a:solidFill>
                <a:latin typeface="Arial" charset="0"/>
              </a:rPr>
              <a:t>node</a:t>
            </a:r>
          </a:p>
          <a:p>
            <a:pPr marL="285750" lvl="1">
              <a:buFont typeface="Arial" pitchFamily="34" charset="0"/>
              <a:buChar char="•"/>
            </a:pPr>
            <a:r>
              <a:rPr lang="en-US" sz="1600" kern="1200" dirty="0" smtClean="0">
                <a:solidFill>
                  <a:srgbClr val="000000"/>
                </a:solidFill>
                <a:latin typeface="Arial" charset="0"/>
              </a:rPr>
              <a:t>Max number of volume 1000/node</a:t>
            </a:r>
            <a:endParaRPr lang="en-US" sz="1600" kern="1200" dirty="0" smtClean="0">
              <a:solidFill>
                <a:srgbClr val="000000"/>
              </a:solidFill>
              <a:latin typeface="Arial" charset="0"/>
            </a:endParaRPr>
          </a:p>
          <a:p>
            <a:pPr marL="285750" lvl="1">
              <a:buNone/>
            </a:pPr>
            <a:endParaRPr lang="en-US" sz="1600" dirty="0" smtClean="0"/>
          </a:p>
          <a:p>
            <a:pPr marL="285750" lvl="1">
              <a:buNone/>
            </a:pPr>
            <a:r>
              <a:rPr lang="en-US" sz="1600" b="1" dirty="0" smtClean="0"/>
              <a:t>TR standards :</a:t>
            </a:r>
          </a:p>
          <a:p>
            <a:pPr marL="0" lvl="0" indent="0" eaLnBrk="0" hangingPunct="0">
              <a:spcBef>
                <a:spcPct val="20000"/>
              </a:spcBef>
              <a:buClr>
                <a:srgbClr val="84BD00"/>
              </a:buClr>
              <a:buNone/>
            </a:pPr>
            <a:r>
              <a:rPr lang="en-US" sz="1600" kern="1200" dirty="0" smtClean="0">
                <a:solidFill>
                  <a:srgbClr val="000000"/>
                </a:solidFill>
                <a:latin typeface="Arial" charset="0"/>
              </a:rPr>
              <a:t>;.  2 to 8 node cluster</a:t>
            </a:r>
          </a:p>
          <a:p>
            <a:pPr marL="0" lvl="0" indent="0" eaLnBrk="0" hangingPunct="0">
              <a:spcBef>
                <a:spcPct val="20000"/>
              </a:spcBef>
              <a:buClr>
                <a:srgbClr val="84BD00"/>
              </a:buClr>
              <a:buNone/>
            </a:pPr>
            <a:r>
              <a:rPr lang="en-US" sz="1600" dirty="0" smtClean="0"/>
              <a:t>   Two 10Gb connections per node on the TR data network</a:t>
            </a:r>
            <a:r>
              <a:rPr lang="en-US" sz="1600" kern="1200" dirty="0" smtClean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Times New Roman"/>
                <a:ea typeface="Times New Roman"/>
              </a:rPr>
              <a:t>Two 10Gb connections per node for to the private cluster switches, assuming that a switched cluster is being installed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latin typeface="Times New Roman"/>
                <a:ea typeface="Times New Roman"/>
              </a:rPr>
              <a:t>Two 1Gb connections </a:t>
            </a:r>
            <a:r>
              <a:rPr lang="en-US" sz="1600" b="1" dirty="0" smtClean="0">
                <a:latin typeface="Times New Roman"/>
                <a:ea typeface="Times New Roman"/>
              </a:rPr>
              <a:t>per cluster</a:t>
            </a:r>
            <a:r>
              <a:rPr lang="en-US" sz="1600" dirty="0" smtClean="0">
                <a:latin typeface="Times New Roman"/>
                <a:ea typeface="Times New Roman"/>
              </a:rPr>
              <a:t> on the TR management network for the private cluster switches, assuming that a switched cluster is being installed</a:t>
            </a: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port and Physical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875212"/>
          </a:xfrm>
        </p:spPr>
        <p:txBody>
          <a:bodyPr/>
          <a:lstStyle/>
          <a:p>
            <a:r>
              <a:rPr lang="en-US" sz="1600" dirty="0" smtClean="0"/>
              <a:t>Physical network ports exist on a controller, with corresponding network port definitions in the Data ONTAP operating system</a:t>
            </a:r>
          </a:p>
          <a:p>
            <a:r>
              <a:rPr lang="en-US" sz="1600" dirty="0" smtClean="0"/>
              <a:t>– Node-management ports (by default, one for each node)</a:t>
            </a:r>
          </a:p>
          <a:p>
            <a:r>
              <a:rPr lang="en-US" sz="1600" dirty="0" smtClean="0"/>
              <a:t>– Cluster ports (by default, two for each node)</a:t>
            </a:r>
          </a:p>
          <a:p>
            <a:r>
              <a:rPr lang="en-US" sz="1600" dirty="0" smtClean="0"/>
              <a:t>–  Data ports (by default, two for each node)</a:t>
            </a:r>
          </a:p>
          <a:p>
            <a:r>
              <a:rPr lang="en-US" sz="1600" dirty="0" smtClean="0"/>
              <a:t>–  </a:t>
            </a:r>
            <a:r>
              <a:rPr lang="en-US" sz="1600" dirty="0" err="1" smtClean="0"/>
              <a:t>Intercluster</a:t>
            </a:r>
            <a:r>
              <a:rPr lang="en-US" sz="1600" dirty="0" smtClean="0"/>
              <a:t> ports (by default, none)</a:t>
            </a:r>
          </a:p>
          <a:p>
            <a:r>
              <a:rPr lang="en-US" sz="1600" dirty="0" smtClean="0"/>
              <a:t>.- FC SAN environments use host bus adapter (HBA) ports as data ports.</a:t>
            </a:r>
          </a:p>
          <a:p>
            <a:r>
              <a:rPr lang="en-US" sz="1600" b="1" dirty="0" smtClean="0"/>
              <a:t>For example :</a:t>
            </a:r>
          </a:p>
          <a:p>
            <a:r>
              <a:rPr lang="en-US" sz="1600" dirty="0" smtClean="0"/>
              <a:t>FAS3270 system as an example, the e1a and e2a ports are defined as having the role of a cluster. The e0a, e0b, e1b, e2b, e3a, and e3b ports are defined for data. The e1a and e1b ports are on a network interface card (NIC) in slot 1 at the top right of the controller. The e2 and e3 ports are also found on NICs. The e0M port is, by default, defined with the role of management.</a:t>
            </a:r>
          </a:p>
          <a:p>
            <a:r>
              <a:rPr lang="en-US" sz="1600" dirty="0" smtClean="0"/>
              <a:t>Physical storage is same as 7-Mode , </a:t>
            </a:r>
            <a:r>
              <a:rPr lang="en-US" sz="1600" dirty="0" err="1" smtClean="0"/>
              <a:t>aggr</a:t>
            </a:r>
            <a:r>
              <a:rPr lang="en-US" sz="1600" dirty="0" smtClean="0"/>
              <a:t> are bound to individual nodes , Raid 4 and DP supported, TR naming standard is </a:t>
            </a:r>
            <a:r>
              <a:rPr lang="en-US" sz="1600" i="1" dirty="0" smtClean="0"/>
              <a:t>&lt;cluster&gt;_&lt;node&gt;_root or &lt;cluster&gt;_&lt;node&gt;_aggr1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component different from 7-Mode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875212"/>
          </a:xfrm>
        </p:spPr>
        <p:txBody>
          <a:bodyPr/>
          <a:lstStyle/>
          <a:p>
            <a:r>
              <a:rPr lang="en-US" sz="1400" b="1" dirty="0" err="1" smtClean="0"/>
              <a:t>Vserver</a:t>
            </a:r>
            <a:r>
              <a:rPr lang="en-US" sz="1400" b="1" dirty="0" smtClean="0"/>
              <a:t> , </a:t>
            </a:r>
            <a:r>
              <a:rPr lang="en-US" sz="1400" b="1" dirty="0" err="1" smtClean="0"/>
              <a:t>NameSpace</a:t>
            </a:r>
            <a:r>
              <a:rPr lang="en-US" sz="1400" b="1" dirty="0" smtClean="0"/>
              <a:t> , Logical interface</a:t>
            </a:r>
          </a:p>
          <a:p>
            <a:r>
              <a:rPr lang="en-US" sz="1400" b="1" dirty="0" err="1" smtClean="0"/>
              <a:t>Vserver</a:t>
            </a:r>
            <a:r>
              <a:rPr lang="en-US" sz="1400" dirty="0" smtClean="0"/>
              <a:t> represent grouping of physical and logical resources , It is almost similar to </a:t>
            </a:r>
            <a:r>
              <a:rPr lang="en-US" sz="1400" dirty="0" err="1" smtClean="0"/>
              <a:t>vfiler</a:t>
            </a:r>
            <a:r>
              <a:rPr lang="en-US" sz="1400" dirty="0" smtClean="0"/>
              <a:t> concept of 7 mode , however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are not bounded to one HA cluster , it is a floating entity across the cluster  </a:t>
            </a:r>
          </a:p>
          <a:p>
            <a:r>
              <a:rPr lang="en-US" sz="1400" dirty="0" smtClean="0"/>
              <a:t>There are be three types of </a:t>
            </a:r>
            <a:r>
              <a:rPr lang="en-US" sz="1400" dirty="0" err="1" smtClean="0"/>
              <a:t>vservers</a:t>
            </a:r>
            <a:r>
              <a:rPr lang="en-US" sz="1400" dirty="0" smtClean="0"/>
              <a:t> </a:t>
            </a:r>
          </a:p>
          <a:p>
            <a:r>
              <a:rPr lang="en-US" sz="1400" b="1" dirty="0" smtClean="0"/>
              <a:t>Node </a:t>
            </a:r>
            <a:r>
              <a:rPr lang="en-US" sz="1400" b="1" dirty="0" err="1" smtClean="0"/>
              <a:t>vserver</a:t>
            </a:r>
            <a:r>
              <a:rPr lang="en-US" sz="1400" b="1" dirty="0" smtClean="0"/>
              <a:t> </a:t>
            </a:r>
            <a:r>
              <a:rPr lang="en-US" sz="1400" dirty="0" smtClean="0"/>
              <a:t>: It present a physical node , created at installation time , one per node </a:t>
            </a:r>
          </a:p>
          <a:p>
            <a:r>
              <a:rPr lang="en-US" sz="1400" b="1" dirty="0" smtClean="0"/>
              <a:t>Admin </a:t>
            </a:r>
            <a:r>
              <a:rPr lang="en-US" sz="1400" b="1" dirty="0" err="1" smtClean="0"/>
              <a:t>Vserver</a:t>
            </a:r>
            <a:r>
              <a:rPr lang="en-US" sz="1400" b="1" dirty="0" smtClean="0"/>
              <a:t> </a:t>
            </a:r>
            <a:r>
              <a:rPr lang="en-US" sz="1400" dirty="0" smtClean="0"/>
              <a:t>: It represent the entire cluster , is used to configure and run commands to the cluster </a:t>
            </a:r>
          </a:p>
          <a:p>
            <a:r>
              <a:rPr lang="en-US" sz="1400" b="1" dirty="0" smtClean="0"/>
              <a:t>Data </a:t>
            </a:r>
            <a:r>
              <a:rPr lang="en-US" sz="1400" b="1" dirty="0" err="1" smtClean="0"/>
              <a:t>vserver</a:t>
            </a:r>
            <a:r>
              <a:rPr lang="en-US" sz="1400" b="1" dirty="0" smtClean="0"/>
              <a:t>  </a:t>
            </a:r>
            <a:r>
              <a:rPr lang="en-US" sz="1400" dirty="0" smtClean="0"/>
              <a:t>: It present the entity that clients use to access the data . </a:t>
            </a:r>
          </a:p>
          <a:p>
            <a:r>
              <a:rPr lang="en-US" sz="1400" b="1" dirty="0" smtClean="0"/>
              <a:t>Name space </a:t>
            </a:r>
            <a:r>
              <a:rPr lang="en-US" sz="1400" dirty="0" smtClean="0"/>
              <a:t>:  This is a logical representation paths that clients use access data , this is constructed by mounting volumes in different part of path . Volumes refer the part of the namespace where it mounts as junction path. For example: Client access a volume vol1 on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A  by  &lt;</a:t>
            </a:r>
            <a:r>
              <a:rPr lang="en-US" sz="1400" dirty="0" err="1" smtClean="0"/>
              <a:t>vserver</a:t>
            </a:r>
            <a:r>
              <a:rPr lang="en-US" sz="1400" dirty="0" smtClean="0"/>
              <a:t>&gt;:&lt;name space &gt;  (like A:/vol1). here vol1 is mounted in junction path vol1 on root of the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(A) which is / . Root volume (/) is created by default when we create a </a:t>
            </a:r>
            <a:r>
              <a:rPr lang="en-US" sz="1400" dirty="0" err="1" smtClean="0"/>
              <a:t>vserver</a:t>
            </a:r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LIF</a:t>
            </a:r>
            <a:r>
              <a:rPr lang="en-US" sz="1400" dirty="0" smtClean="0"/>
              <a:t> :  LIF is logical representation on physical network, hence they are associated with port  (Cluster/mgmt/Data). We can have 128 </a:t>
            </a:r>
            <a:r>
              <a:rPr lang="en-US" sz="1400" dirty="0" err="1" smtClean="0"/>
              <a:t>Lif</a:t>
            </a:r>
            <a:r>
              <a:rPr lang="en-US" sz="1400" dirty="0" smtClean="0"/>
              <a:t> / node. By default there will be one Node-mgmt </a:t>
            </a:r>
            <a:r>
              <a:rPr lang="en-US" sz="1400" dirty="0" err="1" smtClean="0"/>
              <a:t>lif</a:t>
            </a:r>
            <a:r>
              <a:rPr lang="en-US" sz="1400" dirty="0" smtClean="0"/>
              <a:t>/node, one cluster mgmt </a:t>
            </a:r>
            <a:r>
              <a:rPr lang="en-US" sz="1400" dirty="0" err="1" smtClean="0"/>
              <a:t>lif</a:t>
            </a:r>
            <a:r>
              <a:rPr lang="en-US" sz="1400" dirty="0" smtClean="0"/>
              <a:t>, Two cluster </a:t>
            </a:r>
            <a:r>
              <a:rPr lang="en-US" sz="1400" dirty="0" err="1" smtClean="0"/>
              <a:t>lif</a:t>
            </a:r>
            <a:r>
              <a:rPr lang="en-US" sz="1400" dirty="0" smtClean="0"/>
              <a:t> . We have to create data </a:t>
            </a:r>
            <a:r>
              <a:rPr lang="en-US" sz="1400" dirty="0" err="1" smtClean="0"/>
              <a:t>lif</a:t>
            </a:r>
            <a:r>
              <a:rPr lang="en-US" sz="1400" dirty="0" smtClean="0"/>
              <a:t> and assigned it to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. </a:t>
            </a:r>
            <a:r>
              <a:rPr lang="en-US" sz="1400" dirty="0" err="1" smtClean="0"/>
              <a:t>Lif</a:t>
            </a:r>
            <a:r>
              <a:rPr lang="en-US" sz="1400" dirty="0" smtClean="0"/>
              <a:t> holds the IP and routing tables . One </a:t>
            </a:r>
            <a:r>
              <a:rPr lang="en-US" sz="1400" dirty="0" err="1" smtClean="0"/>
              <a:t>vserver</a:t>
            </a:r>
            <a:r>
              <a:rPr lang="en-US" sz="1400" dirty="0" smtClean="0"/>
              <a:t> can have many </a:t>
            </a:r>
            <a:r>
              <a:rPr lang="en-US" sz="1400" dirty="0" err="1" smtClean="0"/>
              <a:t>Lif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701039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Standards &amp;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75" y="1525588"/>
            <a:ext cx="7369175" cy="4875212"/>
          </a:xfrm>
        </p:spPr>
        <p:txBody>
          <a:bodyPr/>
          <a:lstStyle/>
          <a:p>
            <a:r>
              <a:rPr lang="en-US" dirty="0" smtClean="0"/>
              <a:t>Maximum 128 </a:t>
            </a:r>
            <a:r>
              <a:rPr lang="en-US" dirty="0" err="1" smtClean="0"/>
              <a:t>vserver</a:t>
            </a:r>
            <a:r>
              <a:rPr lang="en-US" dirty="0" smtClean="0"/>
              <a:t> per Node </a:t>
            </a:r>
          </a:p>
          <a:p>
            <a:r>
              <a:rPr lang="en-US" dirty="0" smtClean="0"/>
              <a:t>Maximum 128 LIF per cluster </a:t>
            </a:r>
          </a:p>
          <a:p>
            <a:r>
              <a:rPr lang="en-US" dirty="0" smtClean="0"/>
              <a:t>P-NFS can be obtained with the help of Namespace</a:t>
            </a:r>
          </a:p>
          <a:p>
            <a:r>
              <a:rPr lang="en-US" dirty="0" smtClean="0"/>
              <a:t>TR standards : One </a:t>
            </a:r>
            <a:r>
              <a:rPr lang="en-US" dirty="0" err="1" smtClean="0"/>
              <a:t>vserver</a:t>
            </a:r>
            <a:r>
              <a:rPr lang="en-US" dirty="0" smtClean="0"/>
              <a:t> per App instance</a:t>
            </a:r>
          </a:p>
          <a:p>
            <a:r>
              <a:rPr lang="en-US" dirty="0" smtClean="0"/>
              <a:t>One LIF per </a:t>
            </a:r>
            <a:r>
              <a:rPr lang="en-US" dirty="0" err="1" smtClean="0"/>
              <a:t>vserver</a:t>
            </a:r>
            <a:endParaRPr lang="en-US" dirty="0" smtClean="0"/>
          </a:p>
          <a:p>
            <a:r>
              <a:rPr lang="en-US" dirty="0" smtClean="0"/>
              <a:t>FAS32XX and FAS62XX hardware</a:t>
            </a:r>
          </a:p>
          <a:p>
            <a:r>
              <a:rPr lang="en-US" dirty="0" smtClean="0"/>
              <a:t>2 node switch less , up </a:t>
            </a:r>
            <a:r>
              <a:rPr lang="en-US" dirty="0" smtClean="0"/>
              <a:t>to </a:t>
            </a:r>
            <a:r>
              <a:rPr lang="en-US" dirty="0" smtClean="0"/>
              <a:t>8 node with Switch </a:t>
            </a:r>
          </a:p>
          <a:p>
            <a:r>
              <a:rPr lang="en-US" dirty="0" smtClean="0"/>
              <a:t>DS2246 AND DS4246 SAS shelf  </a:t>
            </a:r>
          </a:p>
          <a:p>
            <a:r>
              <a:rPr lang="en-US" dirty="0" smtClean="0"/>
              <a:t>Multiple volume per </a:t>
            </a:r>
            <a:r>
              <a:rPr lang="en-US" dirty="0" err="1" smtClean="0"/>
              <a:t>vserver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_presentation_template_05-01-08">
  <a:themeElements>
    <a:clrScheme name="tr_presentation_template_05-01-08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r_presentation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presentation_template_05-01-08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presentation_template_05-01-08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34F17E570B0E4BAD9BE07BEB7B2CAD" ma:contentTypeVersion="0" ma:contentTypeDescription="Create a new document." ma:contentTypeScope="" ma:versionID="fb60650587a20877e988905d390423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CDF6AB-B0C7-4E96-B53F-A17E7C10FFE4}"/>
</file>

<file path=customXml/itemProps2.xml><?xml version="1.0" encoding="utf-8"?>
<ds:datastoreItem xmlns:ds="http://schemas.openxmlformats.org/officeDocument/2006/customXml" ds:itemID="{ACE30951-9615-41BF-915B-A73475AF58AE}"/>
</file>

<file path=customXml/itemProps3.xml><?xml version="1.0" encoding="utf-8"?>
<ds:datastoreItem xmlns:ds="http://schemas.openxmlformats.org/officeDocument/2006/customXml" ds:itemID="{5B14769D-F03F-4933-AC0E-2FEE4DE4E581}"/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3373</Words>
  <Application>Microsoft Office PowerPoint</Application>
  <PresentationFormat>On-screen Show (4:3)</PresentationFormat>
  <Paragraphs>252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tr_presentation_template_05-01-08</vt:lpstr>
      <vt:lpstr>Ontap Cluster Mode 8.2</vt:lpstr>
      <vt:lpstr>What is C-Mode and Why </vt:lpstr>
      <vt:lpstr>Arch</vt:lpstr>
      <vt:lpstr>Hardware Unit (FAS 32xx)</vt:lpstr>
      <vt:lpstr>Specification (C-Mode 8.2)</vt:lpstr>
      <vt:lpstr>Network port and Physical Storage</vt:lpstr>
      <vt:lpstr>Three main component different from 7-Mode</vt:lpstr>
      <vt:lpstr>All together </vt:lpstr>
      <vt:lpstr>Some more Standards &amp; Limits</vt:lpstr>
      <vt:lpstr>Provision storage </vt:lpstr>
      <vt:lpstr>Provision storage (cont.)</vt:lpstr>
      <vt:lpstr>Non-disruptive vol move</vt:lpstr>
      <vt:lpstr>Non-disruptive Interface migrate or failure</vt:lpstr>
      <vt:lpstr>Cont. and snapshots</vt:lpstr>
      <vt:lpstr>Snapmirror (LS and DR)</vt:lpstr>
      <vt:lpstr>Snapmirror LS (lab)</vt:lpstr>
      <vt:lpstr>Snapmirror DP (Lab)</vt:lpstr>
      <vt:lpstr>Snapvault</vt:lpstr>
      <vt:lpstr>Snapvault -cont</vt:lpstr>
      <vt:lpstr>Cluster database</vt:lpstr>
      <vt:lpstr>Putting it all together</vt:lpstr>
      <vt:lpstr>Performance and reports</vt:lpstr>
      <vt:lpstr>Implementation in TR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Insourcing (Sanpvault)</dc:title>
  <dc:creator>bgogoi</dc:creator>
  <cp:lastModifiedBy>u0132107</cp:lastModifiedBy>
  <cp:revision>251</cp:revision>
  <dcterms:created xsi:type="dcterms:W3CDTF">2011-11-27T19:14:55Z</dcterms:created>
  <dcterms:modified xsi:type="dcterms:W3CDTF">2014-04-29T16:30:26Z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0x0101003534F17E570B0E4BAD9BE07BEB7B2CAD</vt:lpwstr>
  </property>
</Properties>
</file>