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notesSlides/notesSlide6.xml" ContentType="application/vnd.openxmlformats-officedocument.presentationml.notesSlide+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slideLayouts/slideLayout16.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2.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13.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4" r:id="rId1"/>
  </p:sldMasterIdLst>
  <p:notesMasterIdLst>
    <p:notesMasterId r:id="rId36"/>
  </p:notesMasterIdLst>
  <p:handoutMasterIdLst>
    <p:handoutMasterId r:id="rId37"/>
  </p:handoutMasterIdLst>
  <p:sldIdLst>
    <p:sldId id="375" r:id="rId2"/>
    <p:sldId id="256" r:id="rId3"/>
    <p:sldId id="257" r:id="rId4"/>
    <p:sldId id="369" r:id="rId5"/>
    <p:sldId id="370" r:id="rId6"/>
    <p:sldId id="258" r:id="rId7"/>
    <p:sldId id="259" r:id="rId8"/>
    <p:sldId id="260" r:id="rId9"/>
    <p:sldId id="365" r:id="rId10"/>
    <p:sldId id="366" r:id="rId11"/>
    <p:sldId id="262" r:id="rId12"/>
    <p:sldId id="264" r:id="rId13"/>
    <p:sldId id="265" r:id="rId14"/>
    <p:sldId id="371" r:id="rId15"/>
    <p:sldId id="266" r:id="rId16"/>
    <p:sldId id="267" r:id="rId17"/>
    <p:sldId id="268" r:id="rId18"/>
    <p:sldId id="269" r:id="rId19"/>
    <p:sldId id="271" r:id="rId20"/>
    <p:sldId id="272" r:id="rId21"/>
    <p:sldId id="372" r:id="rId22"/>
    <p:sldId id="275" r:id="rId23"/>
    <p:sldId id="283" r:id="rId24"/>
    <p:sldId id="277" r:id="rId25"/>
    <p:sldId id="278" r:id="rId26"/>
    <p:sldId id="279" r:id="rId27"/>
    <p:sldId id="363" r:id="rId28"/>
    <p:sldId id="373" r:id="rId29"/>
    <p:sldId id="284" r:id="rId30"/>
    <p:sldId id="285" r:id="rId31"/>
    <p:sldId id="374" r:id="rId32"/>
    <p:sldId id="358" r:id="rId33"/>
    <p:sldId id="295" r:id="rId34"/>
    <p:sldId id="351" r:id="rId35"/>
  </p:sldIdLst>
  <p:sldSz cx="12188825" cy="6858000"/>
  <p:notesSz cx="6858000" cy="9144000"/>
  <p:defaultTex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3028806-B180-4D4B-9B31-F13A39709CC2}">
          <p14:sldIdLst>
            <p14:sldId id="375"/>
            <p14:sldId id="256"/>
            <p14:sldId id="257"/>
            <p14:sldId id="369"/>
            <p14:sldId id="370"/>
            <p14:sldId id="258"/>
            <p14:sldId id="259"/>
            <p14:sldId id="260"/>
          </p14:sldIdLst>
        </p14:section>
        <p14:section name="Volume Latency OPM" id="{0DA1A098-FD9F-6945-ACB0-A7E07F6F6864}">
          <p14:sldIdLst>
            <p14:sldId id="365"/>
            <p14:sldId id="366"/>
            <p14:sldId id="262"/>
          </p14:sldIdLst>
        </p14:section>
        <p14:section name="Volume Latency OCI" id="{BEB059F4-CA3C-EC40-887E-54F40DF3533F}">
          <p14:sldIdLst/>
        </p14:section>
        <p14:section name="Slides" id="{1550DA43-9954-8149-9765-3C3E27253CE5}">
          <p14:sldIdLst>
            <p14:sldId id="264"/>
            <p14:sldId id="265"/>
            <p14:sldId id="371"/>
            <p14:sldId id="266"/>
            <p14:sldId id="267"/>
            <p14:sldId id="268"/>
            <p14:sldId id="269"/>
          </p14:sldIdLst>
        </p14:section>
        <p14:section name="Node and Aggregate Utilization OPM" id="{E071EBE3-01C9-7D44-B778-B79754096CEE}">
          <p14:sldIdLst>
            <p14:sldId id="271"/>
            <p14:sldId id="272"/>
          </p14:sldIdLst>
        </p14:section>
        <p14:section name="Node and Aggregate Utilization OCI" id="{088374C2-0589-F844-A78F-DEE9439B91CA}">
          <p14:sldIdLst/>
        </p14:section>
        <p14:section name="Slides" id="{35403823-C638-A24A-8497-97E1524B4D69}">
          <p14:sldIdLst>
            <p14:sldId id="372"/>
            <p14:sldId id="275"/>
            <p14:sldId id="283"/>
          </p14:sldIdLst>
        </p14:section>
        <p14:section name="Latency and disk utilization OPM" id="{EDDBFDC3-97E3-A84D-8AC2-55D9DBD9D8A9}">
          <p14:sldIdLst>
            <p14:sldId id="277"/>
            <p14:sldId id="278"/>
            <p14:sldId id="279"/>
            <p14:sldId id="363"/>
          </p14:sldIdLst>
        </p14:section>
        <p14:section name="Latency and disk utilization OCI" id="{739262DA-5ED4-3043-A16B-8722D710B6A3}">
          <p14:sldIdLst/>
        </p14:section>
        <p14:section name="Slides" id="{1B3944BC-4D45-BE41-9F0E-B6FAE891237E}">
          <p14:sldIdLst>
            <p14:sldId id="373"/>
            <p14:sldId id="284"/>
            <p14:sldId id="285"/>
          </p14:sldIdLst>
        </p14:section>
        <p14:section name="OCI Reports" id="{7DDC8F68-9332-FE4A-8D3B-75D43FFECD12}">
          <p14:sldIdLst>
            <p14:sldId id="374"/>
            <p14:sldId id="358"/>
          </p14:sldIdLst>
        </p14:section>
        <p14:section name="Slides" id="{9310A73F-C152-F148-A29D-8012F24EC6A5}">
          <p14:sldIdLst>
            <p14:sldId id="295"/>
            <p14:sldId id="351"/>
          </p14:sldIdLst>
        </p14:section>
      </p14:sectionLst>
    </p:ext>
    <p:ext uri="{EFAFB233-063F-42B5-8137-9DF3F51BA10A}">
      <p15:sldGuideLst xmlns:p15="http://schemas.microsoft.com/office/powerpoint/2012/main" xmlns="">
        <p15:guide id="2" orient="horz" pos="4080" userDrawn="1">
          <p15:clr>
            <a:srgbClr val="A4A3A4"/>
          </p15:clr>
        </p15:guide>
        <p15:guide id="4" pos="239" userDrawn="1">
          <p15:clr>
            <a:srgbClr val="A4A3A4"/>
          </p15:clr>
        </p15:guide>
        <p15:guide id="8" orient="horz" pos="864">
          <p15:clr>
            <a:srgbClr val="A4A3A4"/>
          </p15:clr>
        </p15:guide>
        <p15:guide id="9" orient="horz" pos="4189">
          <p15:clr>
            <a:srgbClr val="A4A3A4"/>
          </p15:clr>
        </p15:guide>
        <p15:guide id="10" pos="7439"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324715"/>
    <a:srgbClr val="9EA2A2"/>
    <a:srgbClr val="FFFFFF"/>
    <a:srgbClr val="0186FF"/>
    <a:srgbClr val="2999FF"/>
    <a:srgbClr val="80B737"/>
    <a:srgbClr val="8DC63F"/>
    <a:srgbClr val="0D0D0D"/>
    <a:srgbClr val="0000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91108" autoAdjust="0"/>
  </p:normalViewPr>
  <p:slideViewPr>
    <p:cSldViewPr snapToGrid="0" snapToObjects="1">
      <p:cViewPr varScale="1">
        <p:scale>
          <a:sx n="102" d="100"/>
          <a:sy n="102" d="100"/>
        </p:scale>
        <p:origin x="-348" y="-90"/>
      </p:cViewPr>
      <p:guideLst>
        <p:guide orient="horz" pos="4080"/>
        <p:guide orient="horz" pos="864"/>
        <p:guide orient="horz" pos="4189"/>
        <p:guide pos="239"/>
        <p:guide pos="7439"/>
      </p:guideLst>
    </p:cSldViewPr>
  </p:slideViewPr>
  <p:outlineViewPr>
    <p:cViewPr>
      <p:scale>
        <a:sx n="33" d="100"/>
        <a:sy n="33" d="100"/>
      </p:scale>
      <p:origin x="0" y="-22614"/>
    </p:cViewPr>
  </p:outlineViewPr>
  <p:notesTextViewPr>
    <p:cViewPr>
      <p:scale>
        <a:sx n="150" d="100"/>
        <a:sy n="150" d="100"/>
      </p:scale>
      <p:origin x="0" y="0"/>
    </p:cViewPr>
  </p:notesTextViewPr>
  <p:sorterViewPr>
    <p:cViewPr varScale="1">
      <p:scale>
        <a:sx n="1" d="1"/>
        <a:sy n="1" d="1"/>
      </p:scale>
      <p:origin x="0" y="12942"/>
    </p:cViewPr>
  </p:sorterViewPr>
  <p:notesViewPr>
    <p:cSldViewPr snapToGrid="0" snapToObjects="1">
      <p:cViewPr varScale="1">
        <p:scale>
          <a:sx n="63" d="100"/>
          <a:sy n="63" d="100"/>
        </p:scale>
        <p:origin x="-2656"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NetApp Logo"/>
          <p:cNvGrpSpPr>
            <a:grpSpLocks noChangeAspect="1"/>
          </p:cNvGrpSpPr>
          <p:nvPr/>
        </p:nvGrpSpPr>
        <p:grpSpPr bwMode="gray">
          <a:xfrm>
            <a:off x="6176473" y="8839202"/>
            <a:ext cx="511222" cy="136854"/>
            <a:chOff x="1841" y="1625"/>
            <a:chExt cx="3997" cy="1070"/>
          </a:xfrm>
        </p:grpSpPr>
        <p:sp>
          <p:nvSpPr>
            <p:cNvPr id="17"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18"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19"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0"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1"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2"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3"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4"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5"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6"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grpSp>
      <p:sp>
        <p:nvSpPr>
          <p:cNvPr id="27" name="Footer Placeholder 3"/>
          <p:cNvSpPr>
            <a:spLocks noGrp="1"/>
          </p:cNvSpPr>
          <p:nvPr>
            <p:ph type="ftr" sz="quarter" idx="2"/>
          </p:nvPr>
        </p:nvSpPr>
        <p:spPr>
          <a:xfrm>
            <a:off x="742250" y="8868334"/>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dirty="0" smtClean="0"/>
              <a:t>© 2015 </a:t>
            </a:r>
            <a:r>
              <a:rPr lang="en-US" dirty="0" err="1" smtClean="0"/>
              <a:t>NetApp</a:t>
            </a:r>
            <a:r>
              <a:rPr lang="en-US" dirty="0" smtClean="0"/>
              <a:t>, Inc. All rights reserved. </a:t>
            </a:r>
            <a:r>
              <a:rPr lang="en-US" dirty="0" err="1" smtClean="0"/>
              <a:t>NetApp</a:t>
            </a:r>
            <a:r>
              <a:rPr lang="en-US" dirty="0" smtClean="0"/>
              <a:t> Proprietary – Limited Use Only</a:t>
            </a:r>
            <a:endParaRPr lang="en-US" dirty="0"/>
          </a:p>
        </p:txBody>
      </p:sp>
      <p:sp>
        <p:nvSpPr>
          <p:cNvPr id="28" name="Slide Number Placeholder 5"/>
          <p:cNvSpPr>
            <a:spLocks noGrp="1"/>
          </p:cNvSpPr>
          <p:nvPr>
            <p:ph type="sldNum" sz="quarter" idx="3"/>
          </p:nvPr>
        </p:nvSpPr>
        <p:spPr>
          <a:xfrm>
            <a:off x="382587" y="8852945"/>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xmlns="" val="21543279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35" tIns="45718" rIns="91435" bIns="45718" rtlCol="0" anchor="ctr"/>
          <a:lstStyle/>
          <a:p>
            <a:endParaRPr lang="en-US"/>
          </a:p>
        </p:txBody>
      </p:sp>
      <p:sp>
        <p:nvSpPr>
          <p:cNvPr id="5" name="Notes Placeholder 4"/>
          <p:cNvSpPr>
            <a:spLocks noGrp="1"/>
          </p:cNvSpPr>
          <p:nvPr>
            <p:ph type="body" sz="quarter" idx="3"/>
          </p:nvPr>
        </p:nvSpPr>
        <p:spPr>
          <a:xfrm>
            <a:off x="382588" y="4343400"/>
            <a:ext cx="6092825" cy="4114800"/>
          </a:xfrm>
          <a:prstGeom prst="rect">
            <a:avLst/>
          </a:prstGeom>
        </p:spPr>
        <p:txBody>
          <a:bodyPr vert="horz" lIns="91435" tIns="45718" rIns="91435" bIns="45718"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2" name="NetApp Logo"/>
          <p:cNvGrpSpPr>
            <a:grpSpLocks noChangeAspect="1"/>
          </p:cNvGrpSpPr>
          <p:nvPr/>
        </p:nvGrpSpPr>
        <p:grpSpPr bwMode="gray">
          <a:xfrm>
            <a:off x="6176473" y="8839202"/>
            <a:ext cx="511222" cy="136854"/>
            <a:chOff x="1841" y="1625"/>
            <a:chExt cx="3997" cy="1070"/>
          </a:xfrm>
        </p:grpSpPr>
        <p:sp>
          <p:nvSpPr>
            <p:cNvPr id="23"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4"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5"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6"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7"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8"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29"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30"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31"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sp>
          <p:nvSpPr>
            <p:cNvPr id="32"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chemeClr val="bg2"/>
                </a:solidFill>
              </a:endParaRPr>
            </a:p>
          </p:txBody>
        </p:sp>
      </p:grpSp>
      <p:sp>
        <p:nvSpPr>
          <p:cNvPr id="18" name="Footer Placeholder 3"/>
          <p:cNvSpPr>
            <a:spLocks noGrp="1"/>
          </p:cNvSpPr>
          <p:nvPr>
            <p:ph type="ftr" sz="quarter" idx="4"/>
          </p:nvPr>
        </p:nvSpPr>
        <p:spPr>
          <a:xfrm>
            <a:off x="742250" y="8868334"/>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dirty="0" smtClean="0"/>
              <a:t>© 2015 </a:t>
            </a:r>
            <a:r>
              <a:rPr lang="en-US" dirty="0" err="1" smtClean="0"/>
              <a:t>NetApp</a:t>
            </a:r>
            <a:r>
              <a:rPr lang="en-US" dirty="0" smtClean="0"/>
              <a:t>, Inc. All rights reserved. </a:t>
            </a:r>
            <a:r>
              <a:rPr lang="en-US" dirty="0" err="1" smtClean="0"/>
              <a:t>NetApp</a:t>
            </a:r>
            <a:r>
              <a:rPr lang="en-US" dirty="0" smtClean="0"/>
              <a:t> Proprietary – Limited Use Only</a:t>
            </a:r>
            <a:endParaRPr lang="en-US" dirty="0"/>
          </a:p>
        </p:txBody>
      </p:sp>
      <p:sp>
        <p:nvSpPr>
          <p:cNvPr id="33" name="Slide Number Placeholder 5"/>
          <p:cNvSpPr>
            <a:spLocks noGrp="1"/>
          </p:cNvSpPr>
          <p:nvPr>
            <p:ph type="sldNum" sz="quarter" idx="5"/>
          </p:nvPr>
        </p:nvSpPr>
        <p:spPr>
          <a:xfrm>
            <a:off x="382587" y="8852945"/>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xmlns="" val="466532148"/>
      </p:ext>
    </p:extLst>
  </p:cSld>
  <p:clrMap bg1="lt1" tx1="dk1" bg2="lt2" tx2="dk2" accent1="accent1" accent2="accent2" accent3="accent3" accent4="accent4" accent5="accent5" accent6="accent6" hlink="hlink" folHlink="folHlink"/>
  <p:hf hdr="0"/>
  <p:notesStyle>
    <a:lvl1pPr marL="0" indent="0" algn="l" defTabSz="915216"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114401" indent="-114401" algn="l" defTabSz="915216" rtl="0" eaLnBrk="1" latinLnBrk="0" hangingPunct="1">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2pPr>
    <a:lvl3pPr marL="228804" indent="-114401" algn="l" defTabSz="915216" rtl="0" eaLnBrk="1" latinLnBrk="0" hangingPunct="1">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3pPr>
    <a:lvl4pPr marL="343205" indent="-114401" algn="l" defTabSz="915216" rtl="0" eaLnBrk="1" latinLnBrk="0" hangingPunct="1">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457608" indent="-114401" algn="l" defTabSz="915216" rtl="0" eaLnBrk="1" latinLnBrk="0" hangingPunct="1">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5pPr>
    <a:lvl6pPr marL="2288038" algn="l" defTabSz="915216" rtl="0" eaLnBrk="1" latinLnBrk="0" hangingPunct="1">
      <a:defRPr sz="1200" kern="1200">
        <a:solidFill>
          <a:schemeClr val="tx1"/>
        </a:solidFill>
        <a:latin typeface="+mn-lt"/>
        <a:ea typeface="+mn-ea"/>
        <a:cs typeface="+mn-cs"/>
      </a:defRPr>
    </a:lvl6pPr>
    <a:lvl7pPr marL="2745646" algn="l" defTabSz="915216" rtl="0" eaLnBrk="1" latinLnBrk="0" hangingPunct="1">
      <a:defRPr sz="1200" kern="1200">
        <a:solidFill>
          <a:schemeClr val="tx1"/>
        </a:solidFill>
        <a:latin typeface="+mn-lt"/>
        <a:ea typeface="+mn-ea"/>
        <a:cs typeface="+mn-cs"/>
      </a:defRPr>
    </a:lvl7pPr>
    <a:lvl8pPr marL="3203253" algn="l" defTabSz="915216" rtl="0" eaLnBrk="1" latinLnBrk="0" hangingPunct="1">
      <a:defRPr sz="1200" kern="1200">
        <a:solidFill>
          <a:schemeClr val="tx1"/>
        </a:solidFill>
        <a:latin typeface="+mn-lt"/>
        <a:ea typeface="+mn-ea"/>
        <a:cs typeface="+mn-cs"/>
      </a:defRPr>
    </a:lvl8pPr>
    <a:lvl9pPr marL="3660861" algn="l" defTabSz="91521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B7F30-5760-4E32-8022-702D8A7F2905}" type="slidenum">
              <a:rPr lang="en-US" smtClean="0"/>
              <a:pPr>
                <a:defRPr/>
              </a:pPr>
              <a:t>2</a:t>
            </a:fld>
            <a:endParaRPr lang="en-US" dirty="0"/>
          </a:p>
        </p:txBody>
      </p:sp>
    </p:spTree>
    <p:extLst>
      <p:ext uri="{BB962C8B-B14F-4D97-AF65-F5344CB8AC3E}">
        <p14:creationId xmlns:p14="http://schemas.microsoft.com/office/powerpoint/2010/main" xmlns="" val="90255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 Latency</a:t>
            </a:r>
            <a:r>
              <a:rPr lang="en-US" baseline="0" dirty="0" smtClean="0"/>
              <a:t> event reported on volume “vol002_perf” around 10AM on 01/19</a:t>
            </a:r>
          </a:p>
          <a:p>
            <a:endParaRPr lang="en-US" baseline="0" dirty="0" smtClean="0"/>
          </a:p>
          <a:p>
            <a:r>
              <a:rPr lang="en-US" baseline="0" dirty="0" smtClean="0"/>
              <a:t>We already know how to view metrics over time ranges of interest. Here we’ve narrow the time range and see a latency event that correlates with application slowness.</a:t>
            </a:r>
          </a:p>
          <a:p>
            <a:r>
              <a:rPr lang="en-US" baseline="0" dirty="0" smtClean="0"/>
              <a:t>Note increase in volume latency from around </a:t>
            </a:r>
            <a:r>
              <a:rPr lang="en-US" b="1" baseline="0" dirty="0" smtClean="0"/>
              <a:t>1 </a:t>
            </a:r>
            <a:r>
              <a:rPr lang="en-US" b="1" baseline="0" dirty="0" err="1" smtClean="0"/>
              <a:t>msec</a:t>
            </a:r>
            <a:r>
              <a:rPr lang="en-US" b="1" baseline="0" dirty="0" smtClean="0"/>
              <a:t> to 7 </a:t>
            </a:r>
            <a:r>
              <a:rPr lang="en-US" b="1" baseline="0" dirty="0" err="1" smtClean="0"/>
              <a:t>msecs</a:t>
            </a:r>
            <a:r>
              <a:rPr lang="en-US" baseline="0" dirty="0" smtClean="0"/>
              <a:t>. </a:t>
            </a:r>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24</a:t>
            </a:fld>
            <a:endParaRPr lang="en-US" dirty="0"/>
          </a:p>
        </p:txBody>
      </p:sp>
    </p:spTree>
    <p:extLst>
      <p:ext uri="{BB962C8B-B14F-4D97-AF65-F5344CB8AC3E}">
        <p14:creationId xmlns:p14="http://schemas.microsoft.com/office/powerpoint/2010/main" xmlns="" val="175338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Navigate</a:t>
            </a:r>
            <a:r>
              <a:rPr lang="en-US" baseline="0" dirty="0" smtClean="0"/>
              <a:t> to node landing page and view node utilization (as described earlier) during same time range (around 10AM).</a:t>
            </a:r>
          </a:p>
          <a:p>
            <a:endParaRPr lang="en-US" baseline="0" dirty="0" smtClean="0"/>
          </a:p>
          <a:p>
            <a:r>
              <a:rPr lang="en-US" baseline="0" dirty="0" smtClean="0"/>
              <a:t>And we can see that CPU utilization actually decreases during the time of the reported event.</a:t>
            </a:r>
          </a:p>
          <a:p>
            <a:endParaRPr lang="en-US" baseline="0" dirty="0" smtClean="0"/>
          </a:p>
          <a:p>
            <a:r>
              <a:rPr lang="en-US" baseline="0" dirty="0" smtClean="0"/>
              <a:t>Lets check the aggregate next.</a:t>
            </a:r>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25</a:t>
            </a:fld>
            <a:endParaRPr lang="en-US" dirty="0"/>
          </a:p>
        </p:txBody>
      </p:sp>
    </p:spTree>
    <p:extLst>
      <p:ext uri="{BB962C8B-B14F-4D97-AF65-F5344CB8AC3E}">
        <p14:creationId xmlns:p14="http://schemas.microsoft.com/office/powerpoint/2010/main" xmlns="" val="17533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Performance</a:t>
            </a:r>
            <a:r>
              <a:rPr lang="en-US" baseline="0" dirty="0" smtClean="0"/>
              <a:t> Manager we can visualize </a:t>
            </a:r>
            <a:r>
              <a:rPr lang="en-US" dirty="0" smtClean="0"/>
              <a:t>node and aggregate utilization on the same</a:t>
            </a:r>
            <a:r>
              <a:rPr lang="en-US" baseline="0" dirty="0" smtClean="0"/>
              <a:t> chart. </a:t>
            </a:r>
          </a:p>
          <a:p>
            <a:endParaRPr lang="en-US" baseline="0" dirty="0" smtClean="0"/>
          </a:p>
          <a:p>
            <a:r>
              <a:rPr lang="en-US" dirty="0" smtClean="0"/>
              <a:t>Note that during the time range</a:t>
            </a:r>
            <a:r>
              <a:rPr lang="en-US" baseline="0" dirty="0" smtClean="0"/>
              <a:t> of interest CPU utilization drops, as we observed earlier, while disk utilization increases. So we’ve confirmed that there is correlation between the latency event and disk resource consumption on the node.</a:t>
            </a:r>
          </a:p>
          <a:p>
            <a:endParaRPr lang="en-US" baseline="0" dirty="0" smtClean="0"/>
          </a:p>
          <a:p>
            <a:r>
              <a:rPr lang="en-US" baseline="0" dirty="0" smtClean="0"/>
              <a:t>Now lets attempt to correlate workload behavior with this increase in resource consumption.</a:t>
            </a:r>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26</a:t>
            </a:fld>
            <a:endParaRPr lang="en-US" dirty="0"/>
          </a:p>
        </p:txBody>
      </p:sp>
    </p:spTree>
    <p:extLst>
      <p:ext uri="{BB962C8B-B14F-4D97-AF65-F5344CB8AC3E}">
        <p14:creationId xmlns:p14="http://schemas.microsoft.com/office/powerpoint/2010/main" xmlns="" val="1753382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screen shot</a:t>
            </a:r>
            <a:r>
              <a:rPr lang="en-US" baseline="0" dirty="0" smtClean="0"/>
              <a:t> we’re on a </a:t>
            </a:r>
            <a:r>
              <a:rPr lang="en-US" b="1" baseline="0" dirty="0" smtClean="0"/>
              <a:t>volume landing page </a:t>
            </a:r>
            <a:r>
              <a:rPr lang="en-US" baseline="0" dirty="0" smtClean="0"/>
              <a:t>using Performance Manager explorer. From the volume landing page we can </a:t>
            </a:r>
            <a:r>
              <a:rPr lang="en-US" b="1" baseline="0" dirty="0" smtClean="0"/>
              <a:t>add additional volumes </a:t>
            </a:r>
            <a:r>
              <a:rPr lang="en-US" baseline="0" dirty="0" smtClean="0"/>
              <a:t>from the same aggregate. Here we’ve placed other volumes of interest stack their metrics on the charts.</a:t>
            </a:r>
          </a:p>
          <a:p>
            <a:endParaRPr lang="en-US" baseline="0" dirty="0" smtClean="0"/>
          </a:p>
          <a:p>
            <a:r>
              <a:rPr lang="en-US" baseline="0" dirty="0" smtClean="0"/>
              <a:t>Recall </a:t>
            </a:r>
            <a:r>
              <a:rPr lang="en-US" b="1" baseline="0" dirty="0" smtClean="0"/>
              <a:t>vol002 </a:t>
            </a:r>
            <a:r>
              <a:rPr lang="en-US" baseline="0" dirty="0" smtClean="0"/>
              <a:t>had the latency event during the time range of interest. We can see that there was additional latency on another volume, vol004, but we do not see any correlating IOPS increase. In fact, quite the opposite. </a:t>
            </a:r>
            <a:r>
              <a:rPr lang="en-US" dirty="0" smtClean="0"/>
              <a:t>In</a:t>
            </a:r>
            <a:r>
              <a:rPr lang="en-US" baseline="0" dirty="0" smtClean="0"/>
              <a:t> this instance however, it’s fairly easy to identify the volume workload consuming the disk resource. The volume vol004_perf (pinkish line) shows a sharp increase in throughput (MBps) in the bottom chart. Note that using IOPS alone to identify would not have helped here.</a:t>
            </a:r>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27</a:t>
            </a:fld>
            <a:endParaRPr lang="en-US" dirty="0"/>
          </a:p>
        </p:txBody>
      </p:sp>
    </p:spTree>
    <p:extLst>
      <p:ext uri="{BB962C8B-B14F-4D97-AF65-F5344CB8AC3E}">
        <p14:creationId xmlns:p14="http://schemas.microsoft.com/office/powerpoint/2010/main" xmlns="" val="4142509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3</a:t>
            </a:fld>
            <a:endParaRPr lang="en-US" dirty="0"/>
          </a:p>
        </p:txBody>
      </p:sp>
    </p:spTree>
    <p:extLst>
      <p:ext uri="{BB962C8B-B14F-4D97-AF65-F5344CB8AC3E}">
        <p14:creationId xmlns:p14="http://schemas.microsoft.com/office/powerpoint/2010/main" xmlns="" val="2354495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4</a:t>
            </a:fld>
            <a:endParaRPr lang="en-US" dirty="0"/>
          </a:p>
        </p:txBody>
      </p:sp>
    </p:spTree>
    <p:extLst>
      <p:ext uri="{BB962C8B-B14F-4D97-AF65-F5344CB8AC3E}">
        <p14:creationId xmlns:p14="http://schemas.microsoft.com/office/powerpoint/2010/main" xmlns="" val="94371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The tools we are showing here</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smtClean="0">
                <a:solidFill>
                  <a:schemeClr val="tx1"/>
                </a:solidFill>
                <a:effectLst/>
                <a:latin typeface="Arial" panose="020B0604020202020204" pitchFamily="34" charset="0"/>
                <a:ea typeface="+mn-ea"/>
                <a:cs typeface="Arial" panose="020B0604020202020204" pitchFamily="34" charset="0"/>
              </a:rPr>
              <a:t>primarily address performance </a:t>
            </a:r>
            <a:r>
              <a:rPr lang="en-US" sz="1200" b="1" kern="1200" dirty="0" smtClean="0">
                <a:solidFill>
                  <a:schemeClr val="tx1"/>
                </a:solidFill>
                <a:effectLst/>
                <a:latin typeface="Arial" panose="020B0604020202020204" pitchFamily="34" charset="0"/>
                <a:ea typeface="+mn-ea"/>
                <a:cs typeface="Arial" panose="020B0604020202020204" pitchFamily="34" charset="0"/>
              </a:rPr>
              <a:t>tracking, trending, and overall performance visualization</a:t>
            </a:r>
            <a:r>
              <a:rPr lang="en-US" sz="1200" b="0" kern="1200" baseline="0" dirty="0" smtClean="0">
                <a:solidFill>
                  <a:schemeClr val="tx1"/>
                </a:solidFill>
                <a:effectLst/>
                <a:latin typeface="Arial" panose="020B0604020202020204" pitchFamily="34" charset="0"/>
                <a:ea typeface="+mn-ea"/>
                <a:cs typeface="Arial" panose="020B0604020202020204" pitchFamily="34" charset="0"/>
              </a:rPr>
              <a:t> and to be clear, this is OPM 2.0. </a:t>
            </a:r>
            <a:r>
              <a:rPr lang="en-US" sz="1200" kern="1200" dirty="0" smtClean="0">
                <a:solidFill>
                  <a:schemeClr val="tx1"/>
                </a:solidFill>
                <a:effectLst/>
                <a:latin typeface="Arial" panose="020B0604020202020204" pitchFamily="34" charset="0"/>
                <a:ea typeface="+mn-ea"/>
                <a:cs typeface="Arial" panose="020B0604020202020204" pitchFamily="34" charset="0"/>
              </a:rPr>
              <a:t>That said, don’t be surprised to see that the</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workflows shown here </a:t>
            </a:r>
            <a:r>
              <a:rPr lang="en-US" sz="1200" kern="1200" dirty="0" smtClean="0">
                <a:solidFill>
                  <a:schemeClr val="tx1"/>
                </a:solidFill>
                <a:effectLst/>
                <a:latin typeface="Arial" panose="020B0604020202020204" pitchFamily="34" charset="0"/>
                <a:ea typeface="+mn-ea"/>
                <a:cs typeface="Arial" panose="020B0604020202020204" pitchFamily="34" charset="0"/>
              </a:rPr>
              <a:t>often require</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200" b="1" kern="1200" baseline="0" dirty="0" smtClean="0">
                <a:solidFill>
                  <a:schemeClr val="tx1"/>
                </a:solidFill>
                <a:effectLst/>
                <a:latin typeface="Arial" panose="020B0604020202020204" pitchFamily="34" charset="0"/>
                <a:ea typeface="+mn-ea"/>
                <a:cs typeface="Arial" panose="020B0604020202020204" pitchFamily="34" charset="0"/>
              </a:rPr>
              <a:t>manual </a:t>
            </a:r>
            <a:r>
              <a:rPr lang="en-US" sz="1200" b="1" kern="1200" dirty="0" smtClean="0">
                <a:solidFill>
                  <a:schemeClr val="tx1"/>
                </a:solidFill>
                <a:effectLst/>
                <a:latin typeface="Arial" panose="020B0604020202020204" pitchFamily="34" charset="0"/>
                <a:ea typeface="+mn-ea"/>
                <a:cs typeface="Arial" panose="020B0604020202020204" pitchFamily="34" charset="0"/>
              </a:rPr>
              <a:t>correlation</a:t>
            </a:r>
            <a:r>
              <a:rPr lang="en-US" sz="12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of</a:t>
            </a:r>
            <a:r>
              <a:rPr lang="en-US" sz="1200" kern="1200" dirty="0" smtClean="0">
                <a:solidFill>
                  <a:schemeClr val="tx1"/>
                </a:solidFill>
                <a:effectLst/>
                <a:latin typeface="Arial" panose="020B0604020202020204" pitchFamily="34" charset="0"/>
                <a:ea typeface="+mn-ea"/>
                <a:cs typeface="Arial" panose="020B0604020202020204" pitchFamily="34" charset="0"/>
              </a:rPr>
              <a:t> metrics and information from </a:t>
            </a:r>
            <a:r>
              <a:rPr lang="en-US" sz="1200" b="1" kern="1200" dirty="0" smtClean="0">
                <a:solidFill>
                  <a:schemeClr val="tx1"/>
                </a:solidFill>
                <a:effectLst/>
                <a:latin typeface="Arial" panose="020B0604020202020204" pitchFamily="34" charset="0"/>
                <a:ea typeface="+mn-ea"/>
                <a:cs typeface="Arial" panose="020B0604020202020204" pitchFamily="34" charset="0"/>
              </a:rPr>
              <a:t>several different pages </a:t>
            </a:r>
            <a:r>
              <a:rPr lang="en-US" sz="1200" kern="1200" dirty="0" smtClean="0">
                <a:solidFill>
                  <a:schemeClr val="tx1"/>
                </a:solidFill>
                <a:effectLst/>
                <a:latin typeface="Arial" panose="020B0604020202020204" pitchFamily="34" charset="0"/>
                <a:ea typeface="+mn-ea"/>
                <a:cs typeface="Arial" panose="020B0604020202020204" pitchFamily="34" charset="0"/>
              </a:rPr>
              <a:t>with the tool (you</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may need to resort pencil and paper)</a:t>
            </a:r>
            <a:r>
              <a:rPr lang="en-US" sz="1200" kern="1200" dirty="0" smtClean="0">
                <a:solidFill>
                  <a:schemeClr val="tx1"/>
                </a:solidFill>
                <a:effectLst/>
                <a:latin typeface="Arial" panose="020B0604020202020204" pitchFamily="34" charset="0"/>
                <a:ea typeface="+mn-ea"/>
                <a:cs typeface="Arial" panose="020B0604020202020204" pitchFamily="34" charset="0"/>
              </a:rPr>
              <a:t>. In</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this session </a:t>
            </a:r>
            <a:r>
              <a:rPr lang="en-US" sz="1200" kern="1200" dirty="0" smtClean="0">
                <a:solidFill>
                  <a:schemeClr val="tx1"/>
                </a:solidFill>
                <a:effectLst/>
                <a:latin typeface="Arial" panose="020B0604020202020204" pitchFamily="34" charset="0"/>
                <a:ea typeface="+mn-ea"/>
                <a:cs typeface="Arial" panose="020B0604020202020204" pitchFamily="34" charset="0"/>
              </a:rPr>
              <a:t>we are going to show by viewing </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only a few key metrics using </a:t>
            </a:r>
            <a:r>
              <a:rPr lang="en-US" sz="1200" kern="1200" dirty="0" smtClean="0">
                <a:solidFill>
                  <a:schemeClr val="tx1"/>
                </a:solidFill>
                <a:effectLst/>
                <a:latin typeface="Arial" panose="020B0604020202020204" pitchFamily="34" charset="0"/>
                <a:ea typeface="+mn-ea"/>
                <a:cs typeface="Arial" panose="020B0604020202020204" pitchFamily="34" charset="0"/>
              </a:rPr>
              <a:t>OnCommand tools available today that it is possible</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to perform simple performance resource capacity planning.</a:t>
            </a: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Arial" panose="020B0604020202020204" pitchFamily="34" charset="0"/>
              <a:ea typeface="+mn-ea"/>
              <a:cs typeface="Arial" panose="020B0604020202020204" pitchFamily="34" charset="0"/>
            </a:endParaRP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Arial" panose="020B0604020202020204" pitchFamily="34" charset="0"/>
                <a:ea typeface="+mn-ea"/>
                <a:cs typeface="Arial" panose="020B0604020202020204" pitchFamily="34" charset="0"/>
              </a:rPr>
              <a:t>Please keep in mind that as we go through these slide they are captured from a </a:t>
            </a:r>
            <a:r>
              <a:rPr lang="en-US" sz="1200" b="1" kern="1200" baseline="0" dirty="0" smtClean="0">
                <a:solidFill>
                  <a:schemeClr val="tx1"/>
                </a:solidFill>
                <a:effectLst/>
                <a:latin typeface="Arial" panose="020B0604020202020204" pitchFamily="34" charset="0"/>
                <a:ea typeface="+mn-ea"/>
                <a:cs typeface="Arial" panose="020B0604020202020204" pitchFamily="34" charset="0"/>
              </a:rPr>
              <a:t>lab environment</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A production environment would look fairly different.</a:t>
            </a: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Arial" panose="020B0604020202020204" pitchFamily="34" charset="0"/>
              <a:ea typeface="+mn-ea"/>
              <a:cs typeface="Arial" panose="020B0604020202020204" pitchFamily="34" charset="0"/>
            </a:endParaRP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Finally, lets be clear that this is </a:t>
            </a:r>
            <a:r>
              <a:rPr lang="en-US" sz="1200" b="1" kern="1200" dirty="0" smtClean="0">
                <a:solidFill>
                  <a:schemeClr val="tx1"/>
                </a:solidFill>
                <a:effectLst/>
                <a:latin typeface="Arial" panose="020B0604020202020204" pitchFamily="34" charset="0"/>
                <a:ea typeface="+mn-ea"/>
                <a:cs typeface="Arial" panose="020B0604020202020204" pitchFamily="34" charset="0"/>
              </a:rPr>
              <a:t>not a presentation or demo about performance management tools</a:t>
            </a:r>
            <a:r>
              <a:rPr lang="en-US" sz="1200" kern="1200" dirty="0" smtClean="0">
                <a:solidFill>
                  <a:schemeClr val="tx1"/>
                </a:solidFill>
                <a:effectLst/>
                <a:latin typeface="Arial" panose="020B0604020202020204" pitchFamily="34" charset="0"/>
                <a:ea typeface="+mn-ea"/>
                <a:cs typeface="Arial" panose="020B0604020202020204" pitchFamily="34" charset="0"/>
              </a:rPr>
              <a:t>. We have entire product team for that. There are </a:t>
            </a:r>
            <a:r>
              <a:rPr lang="en-US" sz="1200" b="1" kern="1200" dirty="0" smtClean="0">
                <a:solidFill>
                  <a:schemeClr val="tx1"/>
                </a:solidFill>
                <a:effectLst/>
                <a:latin typeface="Arial" panose="020B0604020202020204" pitchFamily="34" charset="0"/>
                <a:ea typeface="+mn-ea"/>
                <a:cs typeface="Arial" panose="020B0604020202020204" pitchFamily="34" charset="0"/>
              </a:rPr>
              <a:t>references</a:t>
            </a:r>
            <a:r>
              <a:rPr lang="en-US" sz="1200" b="1" kern="1200" baseline="0" dirty="0" smtClean="0">
                <a:solidFill>
                  <a:schemeClr val="tx1"/>
                </a:solidFill>
                <a:effectLst/>
                <a:latin typeface="Arial" panose="020B0604020202020204" pitchFamily="34" charset="0"/>
                <a:ea typeface="+mn-ea"/>
                <a:cs typeface="Arial" panose="020B0604020202020204" pitchFamily="34" charset="0"/>
              </a:rPr>
              <a:t> at the end of the presentation </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so you can access the standard collateral on WWW or Field Portal site. </a:t>
            </a:r>
            <a:r>
              <a:rPr lang="en-US" sz="1200" kern="1200" dirty="0" smtClean="0">
                <a:solidFill>
                  <a:schemeClr val="tx1"/>
                </a:solidFill>
                <a:effectLst/>
                <a:latin typeface="Arial" panose="020B0604020202020204" pitchFamily="34" charset="0"/>
                <a:ea typeface="+mn-ea"/>
                <a:cs typeface="Arial" panose="020B0604020202020204" pitchFamily="34" charset="0"/>
              </a:rPr>
              <a:t> This</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session is </a:t>
            </a:r>
            <a:r>
              <a:rPr lang="en-US" sz="1200" kern="1200" dirty="0" smtClean="0">
                <a:solidFill>
                  <a:schemeClr val="tx1"/>
                </a:solidFill>
                <a:effectLst/>
                <a:latin typeface="Arial" panose="020B0604020202020204" pitchFamily="34" charset="0"/>
                <a:ea typeface="+mn-ea"/>
                <a:cs typeface="Arial" panose="020B0604020202020204" pitchFamily="34" charset="0"/>
              </a:rPr>
              <a:t>laser focused on showing how these performance management tools tie into Tony’s discussion</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here</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Let’s get started</a:t>
            </a:r>
            <a:r>
              <a:rPr lang="en-US" sz="1200" kern="1200" baseline="0" dirty="0" smtClean="0">
                <a:solidFill>
                  <a:schemeClr val="tx1"/>
                </a:solidFill>
                <a:effectLst/>
                <a:latin typeface="Arial" panose="020B0604020202020204" pitchFamily="34" charset="0"/>
                <a:ea typeface="+mn-ea"/>
                <a:cs typeface="Arial" panose="020B0604020202020204" pitchFamily="34" charset="0"/>
              </a:rPr>
              <a:t> on viewing volume level latency which is a key factor in this discussion. Start at the Performance Manager dashboard. Here you can see overall cluster status and metrics. There are too many different ways to navigate to the volume landing page to cover so we’re simply going to use the the “View Cluster Details” page that takes us to the cluster landing page.</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9</a:t>
            </a:fld>
            <a:endParaRPr lang="en-US" dirty="0"/>
          </a:p>
        </p:txBody>
      </p:sp>
    </p:spTree>
    <p:extLst>
      <p:ext uri="{BB962C8B-B14F-4D97-AF65-F5344CB8AC3E}">
        <p14:creationId xmlns:p14="http://schemas.microsoft.com/office/powerpoint/2010/main" xmlns="" val="365856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cluster landing page has</a:t>
            </a:r>
            <a:r>
              <a:rPr lang="en-US" baseline="0" dirty="0" smtClean="0"/>
              <a:t> event and metric summaries over the last 3 days. Just below there is the cluster object inventory.</a:t>
            </a:r>
          </a:p>
          <a:p>
            <a:endParaRPr lang="en-US" dirty="0" smtClean="0"/>
          </a:p>
          <a:p>
            <a:r>
              <a:rPr lang="en-US" dirty="0" smtClean="0"/>
              <a:t>We’re going to select volume.</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10</a:t>
            </a:fld>
            <a:endParaRPr lang="en-US" dirty="0"/>
          </a:p>
        </p:txBody>
      </p:sp>
    </p:spTree>
    <p:extLst>
      <p:ext uri="{BB962C8B-B14F-4D97-AF65-F5344CB8AC3E}">
        <p14:creationId xmlns:p14="http://schemas.microsoft.com/office/powerpoint/2010/main" xmlns="" val="1184452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navigate to the v</a:t>
            </a:r>
            <a:r>
              <a:rPr lang="en-US" dirty="0" smtClean="0"/>
              <a:t>olume </a:t>
            </a:r>
            <a:r>
              <a:rPr lang="en-US" baseline="0" dirty="0" smtClean="0"/>
              <a:t>landing page. At first you’ll see volume metric summaries over the last 3 days.</a:t>
            </a:r>
          </a:p>
          <a:p>
            <a:endParaRPr lang="en-US" baseline="0" dirty="0" smtClean="0"/>
          </a:p>
          <a:p>
            <a:r>
              <a:rPr lang="en-US" baseline="0" dirty="0" smtClean="0"/>
              <a:t>Just below you’ll see the Performance Explorer. Here you can select from a menu of metrics over custom time ranges. Our performance management tools retain data for extensive time periods and we suggest you take advantage of that.</a:t>
            </a:r>
          </a:p>
          <a:p>
            <a:endParaRPr lang="en-US" baseline="0" dirty="0" smtClean="0"/>
          </a:p>
          <a:p>
            <a:pPr defTabSz="915165">
              <a:defRPr/>
            </a:pPr>
            <a:r>
              <a:rPr lang="en-US" dirty="0" smtClean="0"/>
              <a:t>Here we can see </a:t>
            </a:r>
            <a:r>
              <a:rPr lang="en-US" baseline="0" dirty="0" smtClean="0"/>
              <a:t>the l</a:t>
            </a:r>
            <a:r>
              <a:rPr lang="en-US" dirty="0" smtClean="0"/>
              <a:t>atency</a:t>
            </a:r>
            <a:r>
              <a:rPr lang="en-US" baseline="0" dirty="0" smtClean="0"/>
              <a:t> metric chart.</a:t>
            </a:r>
            <a:endParaRPr lang="en-US" dirty="0" smtClean="0"/>
          </a:p>
          <a:p>
            <a:endParaRPr lang="en-US" dirty="0" smtClean="0"/>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Don’t let the simplicity of this chart fool you. Nothing else matters more than what is seen here and this is typically the place to always start.</a:t>
            </a: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Viewing the latency of the volume workload where applications reside can save many man-hours, spread out over days and weeks, of work.</a:t>
            </a: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Use and leverage the retention database for all it’s worth.</a:t>
            </a:r>
          </a:p>
          <a:p>
            <a:pPr marL="0" marR="0" indent="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the Application is reporting slowness, this chart can easily eliminate the storage system as the cause of the issue. View latency during production hours or ranges in question. A flat line or low peak indicates storage is not the source of a given problem or any impending issue. If the latency is higher than expected and trends track with long periods of slow application times during production hours, you may have a storage issue and Tony will cover that in more detail. If there is a perceived issue, it can only be one of a few things: a storage performance problem such as a bug or configuration issue, or a capacity resource shortage such as CPU too high or disk bottleneck. NetApp Technical Support are absolute experts at discovering performance problems (break/fix). We’re here to talk about capacity planning with the single goal to bring latency down to acceptable levels.</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11</a:t>
            </a:fld>
            <a:endParaRPr lang="en-US" dirty="0"/>
          </a:p>
        </p:txBody>
      </p:sp>
    </p:spTree>
    <p:extLst>
      <p:ext uri="{BB962C8B-B14F-4D97-AF65-F5344CB8AC3E}">
        <p14:creationId xmlns:p14="http://schemas.microsoft.com/office/powerpoint/2010/main" xmlns="" val="3176408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13</a:t>
            </a:fld>
            <a:endParaRPr lang="en-US" dirty="0"/>
          </a:p>
        </p:txBody>
      </p:sp>
    </p:spTree>
    <p:extLst>
      <p:ext uri="{BB962C8B-B14F-4D97-AF65-F5344CB8AC3E}">
        <p14:creationId xmlns:p14="http://schemas.microsoft.com/office/powerpoint/2010/main" xmlns="" val="394819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Tony said, as resource consumption increases, latency geometrically</a:t>
            </a:r>
            <a:r>
              <a:rPr lang="en-US" baseline="0" dirty="0" smtClean="0"/>
              <a:t> increases (the “handle).</a:t>
            </a:r>
          </a:p>
          <a:p>
            <a:endParaRPr lang="en-US" dirty="0" smtClean="0"/>
          </a:p>
          <a:p>
            <a:r>
              <a:rPr lang="en-US" dirty="0" smtClean="0"/>
              <a:t>We’re starting</a:t>
            </a:r>
            <a:r>
              <a:rPr lang="en-US" baseline="0" dirty="0" smtClean="0"/>
              <a:t> out on the node landing page. </a:t>
            </a:r>
            <a:r>
              <a:rPr lang="en-US" dirty="0" smtClean="0"/>
              <a:t>You can navigate to the node landing page from</a:t>
            </a:r>
            <a:r>
              <a:rPr lang="en-US" baseline="0" dirty="0" smtClean="0"/>
              <a:t> the dashboard very easily so we won’t be going over that again.</a:t>
            </a:r>
          </a:p>
          <a:p>
            <a:endParaRPr lang="en-US" baseline="0" dirty="0" smtClean="0"/>
          </a:p>
          <a:p>
            <a:r>
              <a:rPr lang="en-US" baseline="0" dirty="0" smtClean="0"/>
              <a:t>Here we see the familiar metric summaries and the performance explorer.</a:t>
            </a:r>
          </a:p>
          <a:p>
            <a:endParaRPr lang="en-US" baseline="0" dirty="0" smtClean="0"/>
          </a:p>
          <a:p>
            <a:r>
              <a:rPr lang="en-US" baseline="0" dirty="0" smtClean="0"/>
              <a:t>In this case we selected a </a:t>
            </a:r>
            <a:r>
              <a:rPr lang="en-US" b="1" baseline="0" dirty="0" smtClean="0"/>
              <a:t>time range of interest</a:t>
            </a:r>
            <a:r>
              <a:rPr lang="en-US" baseline="0" dirty="0" smtClean="0"/>
              <a:t>, typically production hours, and selected the node utilization charts. The point of this slide is to show that we can visualize node resource consumption trends or over narrow time ranges.</a:t>
            </a:r>
          </a:p>
          <a:p>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19</a:t>
            </a:fld>
            <a:endParaRPr lang="en-US" dirty="0"/>
          </a:p>
        </p:txBody>
      </p:sp>
    </p:spTree>
    <p:extLst>
      <p:ext uri="{BB962C8B-B14F-4D97-AF65-F5344CB8AC3E}">
        <p14:creationId xmlns:p14="http://schemas.microsoft.com/office/powerpoint/2010/main" xmlns="" val="1222936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the same with aggregate objects.</a:t>
            </a:r>
          </a:p>
          <a:p>
            <a:pPr>
              <a:buNone/>
            </a:pPr>
            <a:endParaRPr lang="en-US" baseline="0" dirty="0" smtClean="0"/>
          </a:p>
          <a:p>
            <a:endParaRPr lang="en-US" dirty="0"/>
          </a:p>
        </p:txBody>
      </p:sp>
      <p:sp>
        <p:nvSpPr>
          <p:cNvPr id="4" name="Footer Placeholder 3"/>
          <p:cNvSpPr>
            <a:spLocks noGrp="1"/>
          </p:cNvSpPr>
          <p:nvPr>
            <p:ph type="ftr" sz="quarter" idx="10"/>
          </p:nvPr>
        </p:nvSpPr>
        <p:spPr/>
        <p:txBody>
          <a:bodyPr/>
          <a:lstStyle/>
          <a:p>
            <a:r>
              <a:rPr lang="en-US" smtClean="0"/>
              <a:t>© 2015 NetApp, Inc. All rights reserved. NetApp Proprietary – Limited Use Only</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20</a:t>
            </a:fld>
            <a:endParaRPr lang="en-US" dirty="0"/>
          </a:p>
        </p:txBody>
      </p:sp>
    </p:spTree>
    <p:extLst>
      <p:ext uri="{BB962C8B-B14F-4D97-AF65-F5344CB8AC3E}">
        <p14:creationId xmlns:p14="http://schemas.microsoft.com/office/powerpoint/2010/main" xmlns="" val="1222936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Vertical">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4" y="858"/>
            <a:ext cx="12188952" cy="6856284"/>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0" y="0"/>
            <a:ext cx="2743206" cy="2286005"/>
          </a:xfrm>
          <a:prstGeom prst="rect">
            <a:avLst/>
          </a:prstGeom>
        </p:spPr>
      </p:pic>
      <p:sp>
        <p:nvSpPr>
          <p:cNvPr id="2" name="Title 1"/>
          <p:cNvSpPr>
            <a:spLocks noGrp="1"/>
          </p:cNvSpPr>
          <p:nvPr>
            <p:ph type="ctrTitle"/>
          </p:nvPr>
        </p:nvSpPr>
        <p:spPr bwMode="gray">
          <a:xfrm>
            <a:off x="1571982" y="2586360"/>
            <a:ext cx="6416549" cy="1470025"/>
          </a:xfrm>
        </p:spPr>
        <p:txBody>
          <a:bodyPr wrap="square" lIns="91521" tIns="45761" rIns="0" bIns="45761">
            <a:noAutofit/>
          </a:bodyPr>
          <a:lstStyle>
            <a:lvl1pPr algn="l">
              <a:lnSpc>
                <a:spcPct val="95000"/>
              </a:lnSpc>
              <a:defRPr sz="4400" b="0">
                <a:solidFill>
                  <a:schemeClr val="tx1"/>
                </a:solidFill>
              </a:defRPr>
            </a:lvl1pPr>
          </a:lstStyle>
          <a:p>
            <a:r>
              <a:rPr lang="en-US" smtClean="0"/>
              <a:t>Click to edit Master title style</a:t>
            </a:r>
            <a:endParaRPr lang="en-US" dirty="0"/>
          </a:p>
        </p:txBody>
      </p:sp>
      <p:sp>
        <p:nvSpPr>
          <p:cNvPr id="25" name="Text Placeholder 24"/>
          <p:cNvSpPr>
            <a:spLocks noGrp="1"/>
          </p:cNvSpPr>
          <p:nvPr>
            <p:ph type="body" sz="quarter" idx="10"/>
          </p:nvPr>
        </p:nvSpPr>
        <p:spPr bwMode="gray">
          <a:xfrm>
            <a:off x="1571982" y="4083425"/>
            <a:ext cx="6416549"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0" b="0">
                <a:solidFill>
                  <a:schemeClr val="accent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8"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9"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223723215"/>
      </p:ext>
    </p:extLst>
  </p:cSld>
  <p:clrMapOvr>
    <a:masterClrMapping/>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50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gue 3">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27" y="1"/>
            <a:ext cx="12188952" cy="2285999"/>
          </a:xfrm>
          <a:prstGeom prst="rect">
            <a:avLst/>
          </a:prstGeom>
        </p:spPr>
      </p:pic>
      <p:sp>
        <p:nvSpPr>
          <p:cNvPr id="25" name="Text Placeholder 24"/>
          <p:cNvSpPr>
            <a:spLocks noGrp="1"/>
          </p:cNvSpPr>
          <p:nvPr>
            <p:ph type="body" sz="quarter" idx="10"/>
          </p:nvPr>
        </p:nvSpPr>
        <p:spPr bwMode="auto">
          <a:xfrm>
            <a:off x="1571982" y="4085413"/>
            <a:ext cx="9044796" cy="928189"/>
          </a:xfrm>
        </p:spPr>
        <p:txBody>
          <a:bodyPr wrap="square" lIns="91521">
            <a:noAutofit/>
          </a:bodyPr>
          <a:lstStyle>
            <a:lvl1pPr marL="0" indent="0">
              <a:lnSpc>
                <a:spcPct val="85000"/>
              </a:lnSpc>
              <a:spcBef>
                <a:spcPts val="0"/>
              </a:spcBef>
              <a:spcAft>
                <a:spcPts val="600"/>
              </a:spcAft>
              <a:buFontTx/>
              <a:buNone/>
              <a:defRPr sz="22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smtClean="0"/>
              <a:t>Click to edit Master text styles</a:t>
            </a:r>
          </a:p>
        </p:txBody>
      </p:sp>
      <p:sp>
        <p:nvSpPr>
          <p:cNvPr id="2" name="Title 1"/>
          <p:cNvSpPr>
            <a:spLocks noGrp="1"/>
          </p:cNvSpPr>
          <p:nvPr>
            <p:ph type="ctrTitle"/>
          </p:nvPr>
        </p:nvSpPr>
        <p:spPr bwMode="auto">
          <a:xfrm>
            <a:off x="1571981" y="2586360"/>
            <a:ext cx="9044797" cy="1470025"/>
          </a:xfrm>
        </p:spPr>
        <p:txBody>
          <a:bodyPr wrap="square" lIns="91521">
            <a:noAutofit/>
          </a:bodyPr>
          <a:lstStyle>
            <a:lvl1pPr algn="l">
              <a:lnSpc>
                <a:spcPct val="95000"/>
              </a:lnSpc>
              <a:defRPr sz="4400" b="0">
                <a:solidFill>
                  <a:schemeClr val="accent1"/>
                </a:solidFill>
              </a:defRPr>
            </a:lvl1pPr>
          </a:lstStyle>
          <a:p>
            <a:r>
              <a:rPr lang="en-US" smtClean="0"/>
              <a:t>Click to edit Master title style</a:t>
            </a:r>
            <a:endParaRPr lang="en-US" dirty="0"/>
          </a:p>
        </p:txBody>
      </p:sp>
      <p:pic>
        <p:nvPicPr>
          <p:cNvPr id="17" name="Picture 16" descr="netapp-4.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10669066" y="6275742"/>
            <a:ext cx="1316736" cy="533976"/>
          </a:xfrm>
          <a:prstGeom prst="rect">
            <a:avLst/>
          </a:prstGeom>
        </p:spPr>
      </p:pic>
      <p:sp>
        <p:nvSpPr>
          <p:cNvPr id="22"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29"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0" y="0"/>
            <a:ext cx="2743200" cy="2286000"/>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744687930"/>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3">
    <p:bg>
      <p:bgPr>
        <a:solidFill>
          <a:schemeClr val="bg1"/>
        </a:solidFill>
        <a:effectLst/>
      </p:bgPr>
    </p:bg>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9"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2743200" cy="22860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
        <p:nvSpPr>
          <p:cNvPr id="10" name="Text Placeholder 3"/>
          <p:cNvSpPr>
            <a:spLocks noGrp="1"/>
          </p:cNvSpPr>
          <p:nvPr>
            <p:ph type="body" sz="quarter" idx="10"/>
          </p:nvPr>
        </p:nvSpPr>
        <p:spPr>
          <a:xfrm>
            <a:off x="1571983" y="2586936"/>
            <a:ext cx="9044670" cy="1470025"/>
          </a:xfrm>
        </p:spPr>
        <p:txBody>
          <a:bodyPr anchor="b"/>
          <a:lstStyle>
            <a:lvl1pPr marL="0" indent="0">
              <a:buNone/>
              <a:defRPr sz="4400">
                <a:solidFill>
                  <a:schemeClr val="accent1"/>
                </a:solidFill>
              </a:defRPr>
            </a:lvl1pPr>
          </a:lstStyle>
          <a:p>
            <a:pPr lvl="0"/>
            <a:r>
              <a:rPr lang="en-US" smtClean="0"/>
              <a:t>Click to edit Master text styles</a:t>
            </a:r>
          </a:p>
        </p:txBody>
      </p:sp>
    </p:spTree>
    <p:extLst>
      <p:ext uri="{BB962C8B-B14F-4D97-AF65-F5344CB8AC3E}">
        <p14:creationId xmlns:p14="http://schemas.microsoft.com/office/powerpoint/2010/main" xmlns="" val="3949504133"/>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itle 3"/>
          <p:cNvSpPr>
            <a:spLocks noGrp="1"/>
          </p:cNvSpPr>
          <p:nvPr>
            <p:ph type="title"/>
          </p:nvPr>
        </p:nvSpPr>
        <p:spPr>
          <a:xfrm>
            <a:off x="262963" y="232383"/>
            <a:ext cx="11658600" cy="912741"/>
          </a:xfrm>
        </p:spPr>
        <p:txBody>
          <a:bodyPr wrap="square" lIns="91521">
            <a:noAutofit/>
          </a:bodyPr>
          <a:lstStyle>
            <a:lvl1pPr>
              <a:defRPr sz="3000"/>
            </a:lvl1pPr>
          </a:lstStyle>
          <a:p>
            <a:r>
              <a:rPr lang="en-US" smtClean="0"/>
              <a:t>Click to edit Master title style</a:t>
            </a:r>
            <a:endParaRPr lang="en-US" dirty="0"/>
          </a:p>
        </p:txBody>
      </p:sp>
      <p:sp>
        <p:nvSpPr>
          <p:cNvPr id="50" name="Content Placeholder 39"/>
          <p:cNvSpPr>
            <a:spLocks noGrp="1"/>
          </p:cNvSpPr>
          <p:nvPr>
            <p:ph sz="quarter" idx="15"/>
          </p:nvPr>
        </p:nvSpPr>
        <p:spPr bwMode="gray">
          <a:xfrm>
            <a:off x="262963" y="1733422"/>
            <a:ext cx="11658600" cy="4480055"/>
          </a:xfrm>
        </p:spPr>
        <p:txBody>
          <a:bodyPr wrap="square" lIns="91521">
            <a:noAutofit/>
          </a:bodyPr>
          <a:lstStyle>
            <a:lvl1pPr marL="343205" indent="-343205">
              <a:buFont typeface="+mj-lt"/>
              <a:buAutoNum type="arabicParenR"/>
              <a:defRPr sz="2200">
                <a:solidFill>
                  <a:schemeClr val="accent1"/>
                </a:solidFill>
              </a:defRPr>
            </a:lvl1pPr>
            <a:lvl2pPr marL="572009" indent="-228804">
              <a:buClr>
                <a:schemeClr val="accent1"/>
              </a:buClr>
              <a:buFont typeface="Wingdings" panose="05000000000000000000" pitchFamily="2" charset="2"/>
              <a:buChar char="§"/>
              <a:defRPr sz="1800"/>
            </a:lvl2pPr>
            <a:lvl3pPr marL="800813" indent="-228804">
              <a:buClr>
                <a:schemeClr val="tx1">
                  <a:lumMod val="65000"/>
                  <a:lumOff val="35000"/>
                </a:schemeClr>
              </a:buClr>
              <a:buFont typeface="Wingdings" panose="05000000000000000000" pitchFamily="2" charset="2"/>
              <a:buChar char="§"/>
              <a:defRPr sz="1600"/>
            </a:lvl3pPr>
            <a:lvl4pPr marL="1029617" indent="-228804">
              <a:buClr>
                <a:schemeClr val="tx1">
                  <a:lumMod val="65000"/>
                  <a:lumOff val="35000"/>
                </a:schemeClr>
              </a:buClr>
              <a:buFont typeface="Wingdings" panose="05000000000000000000" pitchFamily="2" charset="2"/>
              <a:buChar char="§"/>
              <a:defRPr sz="1400"/>
            </a:lvl4pPr>
            <a:lvl5pPr marL="1258421" indent="-228804">
              <a:buClr>
                <a:schemeClr val="tx1">
                  <a:lumMod val="65000"/>
                  <a:lumOff val="35000"/>
                </a:schemeClr>
              </a:buClr>
              <a:buFont typeface="Wingdings" panose="05000000000000000000" pitchFamily="2" charset="2"/>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2"/>
          <p:cNvSpPr>
            <a:spLocks noGrp="1"/>
          </p:cNvSpPr>
          <p:nvPr>
            <p:ph type="body" idx="10" hasCustomPrompt="1"/>
          </p:nvPr>
        </p:nvSpPr>
        <p:spPr bwMode="gray">
          <a:xfrm>
            <a:off x="275725" y="1106418"/>
            <a:ext cx="1164776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9"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1"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2312530498"/>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963" y="240329"/>
            <a:ext cx="11658600" cy="904795"/>
          </a:xfrm>
        </p:spPr>
        <p:txBody>
          <a:bodyPr wrap="square" lIns="91521">
            <a:noAutofit/>
          </a:bodyPr>
          <a:lstStyle>
            <a:lvl1pPr>
              <a:defRPr sz="3000"/>
            </a:lvl1pPr>
          </a:lstStyle>
          <a:p>
            <a:r>
              <a:rPr lang="en-US" smtClean="0"/>
              <a:t>Click to edit Master title style</a:t>
            </a:r>
            <a:endParaRPr lang="en-US" dirty="0"/>
          </a:p>
        </p:txBody>
      </p:sp>
      <p:sp>
        <p:nvSpPr>
          <p:cNvPr id="48" name="Content Placeholder 3"/>
          <p:cNvSpPr>
            <a:spLocks noGrp="1"/>
          </p:cNvSpPr>
          <p:nvPr>
            <p:ph sz="quarter" idx="14"/>
          </p:nvPr>
        </p:nvSpPr>
        <p:spPr>
          <a:xfrm>
            <a:off x="262963" y="1733551"/>
            <a:ext cx="11658600" cy="4479925"/>
          </a:xfrm>
        </p:spPr>
        <p:txBody>
          <a:bodyPr wrap="square"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Text Placeholder 2"/>
          <p:cNvSpPr>
            <a:spLocks noGrp="1"/>
          </p:cNvSpPr>
          <p:nvPr>
            <p:ph type="body" idx="10" hasCustomPrompt="1"/>
          </p:nvPr>
        </p:nvSpPr>
        <p:spPr bwMode="gray">
          <a:xfrm>
            <a:off x="275725" y="1106418"/>
            <a:ext cx="11649456"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0"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1"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3"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2044129621"/>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No Subtitle, No Source">
    <p:spTree>
      <p:nvGrpSpPr>
        <p:cNvPr id="1" name=""/>
        <p:cNvGrpSpPr/>
        <p:nvPr/>
      </p:nvGrpSpPr>
      <p:grpSpPr>
        <a:xfrm>
          <a:off x="0" y="0"/>
          <a:ext cx="0" cy="0"/>
          <a:chOff x="0" y="0"/>
          <a:chExt cx="0" cy="0"/>
        </a:xfrm>
      </p:grpSpPr>
      <p:sp>
        <p:nvSpPr>
          <p:cNvPr id="2" name="Title 1"/>
          <p:cNvSpPr>
            <a:spLocks noGrp="1"/>
          </p:cNvSpPr>
          <p:nvPr>
            <p:ph type="title"/>
          </p:nvPr>
        </p:nvSpPr>
        <p:spPr>
          <a:xfrm>
            <a:off x="262963" y="240329"/>
            <a:ext cx="11658600" cy="904795"/>
          </a:xfrm>
        </p:spPr>
        <p:txBody>
          <a:bodyPr wrap="square" lIns="91521">
            <a:noAutofit/>
          </a:bodyPr>
          <a:lstStyle>
            <a:lvl1pPr>
              <a:defRPr sz="3000"/>
            </a:lvl1pPr>
          </a:lstStyle>
          <a:p>
            <a:r>
              <a:rPr lang="en-US" smtClean="0"/>
              <a:t>Click to edit Master title style</a:t>
            </a:r>
            <a:endParaRPr lang="en-US" dirty="0"/>
          </a:p>
        </p:txBody>
      </p:sp>
      <p:sp>
        <p:nvSpPr>
          <p:cNvPr id="48" name="Content Placeholder 3"/>
          <p:cNvSpPr>
            <a:spLocks noGrp="1"/>
          </p:cNvSpPr>
          <p:nvPr>
            <p:ph sz="quarter" idx="14"/>
          </p:nvPr>
        </p:nvSpPr>
        <p:spPr>
          <a:xfrm>
            <a:off x="262963" y="1506527"/>
            <a:ext cx="11658600" cy="4706949"/>
          </a:xfrm>
        </p:spPr>
        <p:txBody>
          <a:bodyPr wrap="square"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1"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188618535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2963" y="1733422"/>
            <a:ext cx="5715000" cy="4480055"/>
          </a:xfrm>
        </p:spPr>
        <p:txBody>
          <a:bodyPr wrap="square"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262963" y="240329"/>
            <a:ext cx="11658600" cy="904795"/>
          </a:xfrm>
        </p:spPr>
        <p:txBody>
          <a:bodyPr wrap="square" lIns="91521">
            <a:noAutofit/>
          </a:bodyPr>
          <a:lstStyle/>
          <a:p>
            <a:r>
              <a:rPr lang="en-US" smtClean="0"/>
              <a:t>Click to edit Master title style</a:t>
            </a:r>
            <a:endParaRPr lang="en-US" dirty="0"/>
          </a:p>
        </p:txBody>
      </p:sp>
      <p:sp>
        <p:nvSpPr>
          <p:cNvPr id="83" name="Content Placeholder 3"/>
          <p:cNvSpPr>
            <a:spLocks noGrp="1"/>
          </p:cNvSpPr>
          <p:nvPr>
            <p:ph sz="quarter" idx="14"/>
          </p:nvPr>
        </p:nvSpPr>
        <p:spPr>
          <a:xfrm>
            <a:off x="6206563" y="1733422"/>
            <a:ext cx="5715000" cy="4479925"/>
          </a:xfrm>
        </p:spPr>
        <p:txBody>
          <a:bodyPr wrap="square"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 name="Text Placeholder 2"/>
          <p:cNvSpPr>
            <a:spLocks noGrp="1"/>
          </p:cNvSpPr>
          <p:nvPr>
            <p:ph type="body" idx="10" hasCustomPrompt="1"/>
          </p:nvPr>
        </p:nvSpPr>
        <p:spPr bwMode="gray">
          <a:xfrm>
            <a:off x="275725" y="1106418"/>
            <a:ext cx="11649456"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1"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2"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4"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3589784808"/>
      </p:ext>
    </p:extLst>
  </p:cSld>
  <p:clrMapOvr>
    <a:masterClrMapping/>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2963" y="1733422"/>
            <a:ext cx="3749040" cy="4480055"/>
          </a:xfrm>
        </p:spPr>
        <p:txBody>
          <a:bodyPr wrap="square"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8" name="Content Placeholder 39"/>
          <p:cNvSpPr>
            <a:spLocks noGrp="1"/>
          </p:cNvSpPr>
          <p:nvPr>
            <p:ph sz="quarter" idx="17"/>
          </p:nvPr>
        </p:nvSpPr>
        <p:spPr bwMode="gray">
          <a:xfrm>
            <a:off x="4217743" y="1733422"/>
            <a:ext cx="3749040" cy="4480055"/>
          </a:xfrm>
        </p:spPr>
        <p:txBody>
          <a:bodyPr wrap="square"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Content Placeholder 39"/>
          <p:cNvSpPr>
            <a:spLocks noGrp="1"/>
          </p:cNvSpPr>
          <p:nvPr>
            <p:ph sz="quarter" idx="18"/>
          </p:nvPr>
        </p:nvSpPr>
        <p:spPr bwMode="gray">
          <a:xfrm>
            <a:off x="8172523" y="1733422"/>
            <a:ext cx="3749040" cy="4480055"/>
          </a:xfrm>
        </p:spPr>
        <p:txBody>
          <a:bodyPr wrap="square"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262963" y="240329"/>
            <a:ext cx="11658600" cy="904795"/>
          </a:xfrm>
        </p:spPr>
        <p:txBody>
          <a:bodyPr wrap="square" lIns="91521">
            <a:noAutofit/>
          </a:bodyPr>
          <a:lstStyle>
            <a:lvl1pPr>
              <a:defRPr sz="3000"/>
            </a:lvl1pPr>
          </a:lstStyle>
          <a:p>
            <a:r>
              <a:rPr lang="en-US" smtClean="0"/>
              <a:t>Click to edit Master title style</a:t>
            </a:r>
            <a:endParaRPr lang="en-US" dirty="0"/>
          </a:p>
        </p:txBody>
      </p:sp>
      <p:sp>
        <p:nvSpPr>
          <p:cNvPr id="41" name="Text Placeholder 2"/>
          <p:cNvSpPr>
            <a:spLocks noGrp="1"/>
          </p:cNvSpPr>
          <p:nvPr>
            <p:ph type="body" idx="10" hasCustomPrompt="1"/>
          </p:nvPr>
        </p:nvSpPr>
        <p:spPr bwMode="gray">
          <a:xfrm>
            <a:off x="275725" y="1106418"/>
            <a:ext cx="11649456"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1"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3"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5"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1746365253"/>
      </p:ext>
    </p:extLst>
  </p:cSld>
  <p:clrMapOvr>
    <a:masterClrMapping/>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Quad">
    <p:spTree>
      <p:nvGrpSpPr>
        <p:cNvPr id="1" name=""/>
        <p:cNvGrpSpPr/>
        <p:nvPr/>
      </p:nvGrpSpPr>
      <p:grpSpPr>
        <a:xfrm>
          <a:off x="0" y="0"/>
          <a:ext cx="0" cy="0"/>
          <a:chOff x="0" y="0"/>
          <a:chExt cx="0" cy="0"/>
        </a:xfrm>
      </p:grpSpPr>
      <p:sp>
        <p:nvSpPr>
          <p:cNvPr id="3" name="Title 2"/>
          <p:cNvSpPr>
            <a:spLocks noGrp="1"/>
          </p:cNvSpPr>
          <p:nvPr>
            <p:ph type="title"/>
          </p:nvPr>
        </p:nvSpPr>
        <p:spPr>
          <a:xfrm>
            <a:off x="262963" y="240329"/>
            <a:ext cx="11658600" cy="904795"/>
          </a:xfrm>
        </p:spPr>
        <p:txBody>
          <a:bodyPr lIns="91521">
            <a:noAutofit/>
          </a:bodyPr>
          <a:lstStyle>
            <a:lvl1pPr>
              <a:defRPr sz="3000"/>
            </a:lvl1pPr>
          </a:lstStyle>
          <a:p>
            <a:r>
              <a:rPr lang="en-US" smtClean="0"/>
              <a:t>Click to edit Master title style</a:t>
            </a:r>
            <a:endParaRPr lang="en-US" dirty="0"/>
          </a:p>
        </p:txBody>
      </p:sp>
      <p:sp>
        <p:nvSpPr>
          <p:cNvPr id="79" name="Content Placeholder 39"/>
          <p:cNvSpPr>
            <a:spLocks noGrp="1"/>
          </p:cNvSpPr>
          <p:nvPr>
            <p:ph sz="quarter" idx="15"/>
          </p:nvPr>
        </p:nvSpPr>
        <p:spPr bwMode="gray">
          <a:xfrm>
            <a:off x="262962" y="1733424"/>
            <a:ext cx="5715000" cy="2091765"/>
          </a:xfrm>
        </p:spPr>
        <p:txBody>
          <a:bodyPr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0" name="Content Placeholder 3"/>
          <p:cNvSpPr>
            <a:spLocks noGrp="1"/>
          </p:cNvSpPr>
          <p:nvPr>
            <p:ph sz="quarter" idx="14"/>
          </p:nvPr>
        </p:nvSpPr>
        <p:spPr>
          <a:xfrm>
            <a:off x="6206563" y="1733552"/>
            <a:ext cx="5715000" cy="2091704"/>
          </a:xfrm>
        </p:spPr>
        <p:txBody>
          <a:bodyPr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1" name="Content Placeholder 39"/>
          <p:cNvSpPr>
            <a:spLocks noGrp="1"/>
          </p:cNvSpPr>
          <p:nvPr>
            <p:ph sz="quarter" idx="20"/>
          </p:nvPr>
        </p:nvSpPr>
        <p:spPr bwMode="gray">
          <a:xfrm>
            <a:off x="262962" y="4062938"/>
            <a:ext cx="5715000" cy="2091765"/>
          </a:xfrm>
        </p:spPr>
        <p:txBody>
          <a:bodyPr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2" name="Content Placeholder 3"/>
          <p:cNvSpPr>
            <a:spLocks noGrp="1"/>
          </p:cNvSpPr>
          <p:nvPr>
            <p:ph sz="quarter" idx="21"/>
          </p:nvPr>
        </p:nvSpPr>
        <p:spPr>
          <a:xfrm>
            <a:off x="6206563" y="4063067"/>
            <a:ext cx="5715000" cy="2091704"/>
          </a:xfrm>
        </p:spPr>
        <p:txBody>
          <a:bodyPr lIns="9152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Text Placeholder 2"/>
          <p:cNvSpPr>
            <a:spLocks noGrp="1"/>
          </p:cNvSpPr>
          <p:nvPr>
            <p:ph type="body" idx="10" hasCustomPrompt="1"/>
          </p:nvPr>
        </p:nvSpPr>
        <p:spPr bwMode="gray">
          <a:xfrm>
            <a:off x="275725" y="1106418"/>
            <a:ext cx="11649456"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2"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4"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6"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3783140740"/>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Stat">
    <p:spTree>
      <p:nvGrpSpPr>
        <p:cNvPr id="1" name=""/>
        <p:cNvGrpSpPr/>
        <p:nvPr/>
      </p:nvGrpSpPr>
      <p:grpSpPr>
        <a:xfrm>
          <a:off x="0" y="0"/>
          <a:ext cx="0" cy="0"/>
          <a:chOff x="0" y="0"/>
          <a:chExt cx="0" cy="0"/>
        </a:xfrm>
      </p:grpSpPr>
      <p:sp>
        <p:nvSpPr>
          <p:cNvPr id="37" name="Title 1"/>
          <p:cNvSpPr>
            <a:spLocks noGrp="1"/>
          </p:cNvSpPr>
          <p:nvPr>
            <p:ph type="title" hasCustomPrompt="1"/>
          </p:nvPr>
        </p:nvSpPr>
        <p:spPr bwMode="gray">
          <a:xfrm>
            <a:off x="6240635" y="1733550"/>
            <a:ext cx="5680927" cy="2235708"/>
          </a:xfrm>
        </p:spPr>
        <p:txBody>
          <a:bodyPr lIns="91521" tIns="45761" rIns="91521" bIns="45761" anchor="b">
            <a:noAutofit/>
          </a:bodyPr>
          <a:lstStyle>
            <a:lvl1pPr algn="l">
              <a:lnSpc>
                <a:spcPct val="80000"/>
              </a:lnSpc>
              <a:defRPr sz="4800" b="0" cap="none" baseline="0">
                <a:solidFill>
                  <a:schemeClr val="tx1"/>
                </a:solidFill>
              </a:defRPr>
            </a:lvl1pPr>
          </a:lstStyle>
          <a:p>
            <a:r>
              <a:rPr lang="en-US" dirty="0" smtClean="0"/>
              <a:t>Click To Edit Master Title Style</a:t>
            </a:r>
            <a:endParaRPr lang="en-US" dirty="0"/>
          </a:p>
        </p:txBody>
      </p:sp>
      <p:sp>
        <p:nvSpPr>
          <p:cNvPr id="38" name="Text Placeholder 2"/>
          <p:cNvSpPr>
            <a:spLocks noGrp="1"/>
          </p:cNvSpPr>
          <p:nvPr>
            <p:ph type="body" idx="1" hasCustomPrompt="1"/>
          </p:nvPr>
        </p:nvSpPr>
        <p:spPr bwMode="gray">
          <a:xfrm>
            <a:off x="6240635" y="4006792"/>
            <a:ext cx="5680928" cy="492443"/>
          </a:xfrm>
        </p:spPr>
        <p:txBody>
          <a:bodyPr lIns="91521" tIns="45761" rIns="91521" bIns="45761" anchor="t">
            <a:noAutofit/>
          </a:bodyPr>
          <a:lstStyle>
            <a:lvl1pPr marL="0" indent="0">
              <a:buNone/>
              <a:defRPr sz="2600" cap="none" baseline="0">
                <a:solidFill>
                  <a:schemeClr val="accent1"/>
                </a:solidFill>
              </a:defRPr>
            </a:lvl1pPr>
            <a:lvl2pPr marL="457608" indent="0">
              <a:buNone/>
              <a:defRPr sz="1900">
                <a:solidFill>
                  <a:schemeClr val="tx1">
                    <a:tint val="75000"/>
                  </a:schemeClr>
                </a:solidFill>
              </a:defRPr>
            </a:lvl2pPr>
            <a:lvl3pPr marL="915216" indent="0">
              <a:buNone/>
              <a:defRPr sz="1600">
                <a:solidFill>
                  <a:schemeClr val="tx1">
                    <a:tint val="75000"/>
                  </a:schemeClr>
                </a:solidFill>
              </a:defRPr>
            </a:lvl3pPr>
            <a:lvl4pPr marL="1372822" indent="0">
              <a:buNone/>
              <a:defRPr sz="1500">
                <a:solidFill>
                  <a:schemeClr val="tx1">
                    <a:tint val="75000"/>
                  </a:schemeClr>
                </a:solidFill>
              </a:defRPr>
            </a:lvl4pPr>
            <a:lvl5pPr marL="1830430" indent="0">
              <a:buNone/>
              <a:defRPr sz="1500">
                <a:solidFill>
                  <a:schemeClr val="tx1">
                    <a:tint val="75000"/>
                  </a:schemeClr>
                </a:solidFill>
              </a:defRPr>
            </a:lvl5pPr>
            <a:lvl6pPr marL="2288038" indent="0">
              <a:buNone/>
              <a:defRPr sz="1500">
                <a:solidFill>
                  <a:schemeClr val="tx1">
                    <a:tint val="75000"/>
                  </a:schemeClr>
                </a:solidFill>
              </a:defRPr>
            </a:lvl6pPr>
            <a:lvl7pPr marL="2745646" indent="0">
              <a:buNone/>
              <a:defRPr sz="1500">
                <a:solidFill>
                  <a:schemeClr val="tx1">
                    <a:tint val="75000"/>
                  </a:schemeClr>
                </a:solidFill>
              </a:defRPr>
            </a:lvl7pPr>
            <a:lvl8pPr marL="3203253" indent="0">
              <a:buNone/>
              <a:defRPr sz="1500">
                <a:solidFill>
                  <a:schemeClr val="tx1">
                    <a:tint val="75000"/>
                  </a:schemeClr>
                </a:solidFill>
              </a:defRPr>
            </a:lvl8pPr>
            <a:lvl9pPr marL="3660861" indent="0">
              <a:buNone/>
              <a:defRPr sz="1500">
                <a:solidFill>
                  <a:schemeClr val="tx1">
                    <a:tint val="75000"/>
                  </a:schemeClr>
                </a:solidFill>
              </a:defRPr>
            </a:lvl9pPr>
          </a:lstStyle>
          <a:p>
            <a:pPr lvl="0"/>
            <a:r>
              <a:rPr lang="en-US" dirty="0" smtClean="0"/>
              <a:t>Click to edit master text styles</a:t>
            </a:r>
          </a:p>
        </p:txBody>
      </p:sp>
      <p:sp>
        <p:nvSpPr>
          <p:cNvPr id="8"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0"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2"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364855149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71" name="Rectangle 70"/>
          <p:cNvSpPr/>
          <p:nvPr userDrawn="1"/>
        </p:nvSpPr>
        <p:spPr bwMode="gray">
          <a:xfrm>
            <a:off x="374652" y="1733424"/>
            <a:ext cx="5569599" cy="2091765"/>
          </a:xfrm>
          <a:prstGeom prst="rect">
            <a:avLst/>
          </a:prstGeom>
          <a:solidFill>
            <a:schemeClr val="bg2">
              <a:alpha val="20000"/>
            </a:schemeClr>
          </a:solidFill>
          <a:ln w="12700">
            <a:gradFill flip="none" rotWithShape="1">
              <a:gsLst>
                <a:gs pos="100000">
                  <a:schemeClr val="bg1">
                    <a:alpha val="90000"/>
                  </a:schemeClr>
                </a:gs>
                <a:gs pos="0">
                  <a:schemeClr val="bg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lvl="0" fontAlgn="base">
              <a:spcBef>
                <a:spcPct val="0"/>
              </a:spcBef>
              <a:spcAft>
                <a:spcPct val="0"/>
              </a:spcAft>
              <a:buClr>
                <a:srgbClr val="84BD00"/>
              </a:buClr>
              <a:buFont typeface="Wingdings" pitchFamily="2" charset="2"/>
              <a:buNone/>
            </a:pPr>
            <a:endParaRPr lang="en-US" sz="1500">
              <a:solidFill>
                <a:srgbClr val="000000"/>
              </a:solidFill>
            </a:endParaRPr>
          </a:p>
        </p:txBody>
      </p:sp>
      <p:sp>
        <p:nvSpPr>
          <p:cNvPr id="72" name="Rectangle 71"/>
          <p:cNvSpPr/>
          <p:nvPr userDrawn="1"/>
        </p:nvSpPr>
        <p:spPr bwMode="gray">
          <a:xfrm>
            <a:off x="374652" y="4121711"/>
            <a:ext cx="5569599" cy="2091764"/>
          </a:xfrm>
          <a:prstGeom prst="rect">
            <a:avLst/>
          </a:prstGeom>
          <a:solidFill>
            <a:schemeClr val="bg2">
              <a:alpha val="20000"/>
            </a:schemeClr>
          </a:solidFill>
          <a:ln w="12700">
            <a:gradFill flip="none" rotWithShape="1">
              <a:gsLst>
                <a:gs pos="100000">
                  <a:schemeClr val="bg1">
                    <a:alpha val="90000"/>
                  </a:schemeClr>
                </a:gs>
                <a:gs pos="0">
                  <a:schemeClr val="bg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lvl="0" fontAlgn="base">
              <a:spcBef>
                <a:spcPct val="0"/>
              </a:spcBef>
              <a:spcAft>
                <a:spcPct val="0"/>
              </a:spcAft>
              <a:buClr>
                <a:srgbClr val="84BD00"/>
              </a:buClr>
              <a:buFont typeface="Wingdings" pitchFamily="2" charset="2"/>
              <a:buNone/>
            </a:pPr>
            <a:endParaRPr lang="en-US" sz="1500">
              <a:solidFill>
                <a:srgbClr val="000000"/>
              </a:solidFill>
            </a:endParaRPr>
          </a:p>
        </p:txBody>
      </p:sp>
      <p:sp>
        <p:nvSpPr>
          <p:cNvPr id="3" name="Title 2"/>
          <p:cNvSpPr>
            <a:spLocks noGrp="1"/>
          </p:cNvSpPr>
          <p:nvPr>
            <p:ph type="title"/>
          </p:nvPr>
        </p:nvSpPr>
        <p:spPr>
          <a:xfrm>
            <a:off x="262963" y="240329"/>
            <a:ext cx="11658600" cy="904795"/>
          </a:xfrm>
        </p:spPr>
        <p:txBody>
          <a:bodyPr wrap="square" lIns="91521" tIns="45761" rIns="91521" bIns="45761">
            <a:noAutofit/>
          </a:bodyPr>
          <a:lstStyle/>
          <a:p>
            <a:r>
              <a:rPr lang="en-US" smtClean="0"/>
              <a:t>Click to edit Master title style</a:t>
            </a:r>
            <a:endParaRPr lang="en-US" dirty="0"/>
          </a:p>
        </p:txBody>
      </p:sp>
      <p:sp>
        <p:nvSpPr>
          <p:cNvPr id="74" name="Content Placeholder 3"/>
          <p:cNvSpPr>
            <a:spLocks noGrp="1"/>
          </p:cNvSpPr>
          <p:nvPr>
            <p:ph sz="quarter" idx="14"/>
          </p:nvPr>
        </p:nvSpPr>
        <p:spPr>
          <a:xfrm>
            <a:off x="6206564" y="1733551"/>
            <a:ext cx="5718618" cy="4479925"/>
          </a:xfrm>
        </p:spPr>
        <p:txBody>
          <a:bodyPr wrap="square" lIns="91521" tIns="45761" rIns="91521" bIns="45761">
            <a:noAutofit/>
          </a:bodyPr>
          <a:lstStyle>
            <a:lvl1pPr marL="0" indent="0">
              <a:buFont typeface="Arial" panose="020B0604020202020204" pitchFamily="34" charset="0"/>
              <a:buChar char="​"/>
              <a:defRPr>
                <a:solidFill>
                  <a:schemeClr val="accent1"/>
                </a:solidFill>
              </a:defRPr>
            </a:lvl1pPr>
            <a:lvl2pPr marL="170014" indent="-170014">
              <a:buClr>
                <a:schemeClr val="accent1"/>
              </a:buClr>
              <a:buFont typeface="Wingdings" panose="05000000000000000000" pitchFamily="2" charset="2"/>
              <a:buChar char="§"/>
              <a:defRPr/>
            </a:lvl2pPr>
            <a:lvl3pPr marL="346383" indent="-176370">
              <a:buFont typeface="Wingdings" panose="05000000000000000000" pitchFamily="2" charset="2"/>
              <a:buChar char="§"/>
              <a:defRPr/>
            </a:lvl3pPr>
            <a:lvl4pPr marL="575187" indent="-228804">
              <a:buFont typeface="Wingdings" panose="05000000000000000000" pitchFamily="2" charset="2"/>
              <a:buChar char="§"/>
              <a:defRPr/>
            </a:lvl4pPr>
            <a:lvl5pPr marL="803991" indent="-228804">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3" name="Content Placeholder 39"/>
          <p:cNvSpPr>
            <a:spLocks noGrp="1"/>
          </p:cNvSpPr>
          <p:nvPr>
            <p:ph sz="quarter" idx="20"/>
          </p:nvPr>
        </p:nvSpPr>
        <p:spPr bwMode="gray">
          <a:xfrm>
            <a:off x="493526" y="1852295"/>
            <a:ext cx="3354578" cy="1854020"/>
          </a:xfrm>
        </p:spPr>
        <p:txBody>
          <a:bodyPr wrap="square" lIns="91521" tIns="45761" rIns="91521" bIns="45761">
            <a:noAutofit/>
          </a:bodyPr>
          <a:lstStyle>
            <a:lvl1pPr marL="0" indent="0">
              <a:buFont typeface="Arial" panose="020B0604020202020204" pitchFamily="34" charset="0"/>
              <a:buChar char="​"/>
              <a:defRPr sz="1800">
                <a:solidFill>
                  <a:schemeClr val="accent1"/>
                </a:solidFill>
              </a:defRPr>
            </a:lvl1pPr>
            <a:lvl2pPr marL="170014" indent="-170014">
              <a:buClr>
                <a:schemeClr val="accent1"/>
              </a:buClr>
              <a:buFont typeface="Wingdings" panose="05000000000000000000" pitchFamily="2" charset="2"/>
              <a:buChar char="§"/>
              <a:defRPr sz="1400"/>
            </a:lvl2pPr>
            <a:lvl3pPr marL="346383" indent="-176370">
              <a:buFont typeface="Wingdings" panose="05000000000000000000" pitchFamily="2" charset="2"/>
              <a:buChar char="§"/>
              <a:defRPr sz="1200"/>
            </a:lvl3pPr>
            <a:lvl4pPr marL="516398" indent="-170014">
              <a:buFont typeface="Wingdings" panose="05000000000000000000" pitchFamily="2" charset="2"/>
              <a:buChar char="§"/>
              <a:defRPr sz="1100"/>
            </a:lvl4pPr>
            <a:lvl5pPr marL="686412" indent="-170014">
              <a:buFont typeface="Wingdings" panose="05000000000000000000" pitchFamily="2" charset="2"/>
              <a:buChar char="§"/>
              <a:defRPr sz="10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p:nvPr userDrawn="1"/>
        </p:nvSpPr>
        <p:spPr>
          <a:xfrm>
            <a:off x="3970022" y="1852295"/>
            <a:ext cx="1855357" cy="185535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521" tIns="45761" rIns="91521" bIns="45761" rtlCol="0" anchor="ctr">
            <a:noAutofit/>
          </a:bodyPr>
          <a:lstStyle/>
          <a:p>
            <a:pPr algn="ctr">
              <a:lnSpc>
                <a:spcPct val="85000"/>
              </a:lnSpc>
            </a:pPr>
            <a:endParaRPr lang="en-US" sz="1500" dirty="0" smtClean="0"/>
          </a:p>
        </p:txBody>
      </p:sp>
      <p:sp>
        <p:nvSpPr>
          <p:cNvPr id="11" name="Picture Placeholder 10"/>
          <p:cNvSpPr>
            <a:spLocks noGrp="1"/>
          </p:cNvSpPr>
          <p:nvPr>
            <p:ph type="pic" sz="quarter" idx="22" hasCustomPrompt="1"/>
          </p:nvPr>
        </p:nvSpPr>
        <p:spPr>
          <a:xfrm>
            <a:off x="4090991" y="1970499"/>
            <a:ext cx="1615517" cy="1617613"/>
          </a:xfrm>
        </p:spPr>
        <p:txBody>
          <a:bodyPr wrap="square" lIns="91521" tIns="45761" rIns="91521" bIns="45761">
            <a:noAutofit/>
          </a:bodyPr>
          <a:lstStyle>
            <a:lvl1pPr marL="0" indent="0" algn="ctr">
              <a:lnSpc>
                <a:spcPct val="85000"/>
              </a:lnSpc>
              <a:buFontTx/>
              <a:buNone/>
              <a:defRPr sz="1100" baseline="0">
                <a:solidFill>
                  <a:schemeClr val="bg2"/>
                </a:solidFill>
              </a:defRPr>
            </a:lvl1pPr>
          </a:lstStyle>
          <a:p>
            <a:r>
              <a:rPr lang="en-US" dirty="0" smtClean="0"/>
              <a:t>CLICK TO INSERT LOGO, OR USE PLACEHOLDER TO ALIGN LOGO.</a:t>
            </a:r>
            <a:endParaRPr lang="en-US" dirty="0"/>
          </a:p>
        </p:txBody>
      </p:sp>
      <p:sp>
        <p:nvSpPr>
          <p:cNvPr id="92" name="Content Placeholder 39"/>
          <p:cNvSpPr>
            <a:spLocks noGrp="1"/>
          </p:cNvSpPr>
          <p:nvPr>
            <p:ph sz="quarter" idx="23"/>
          </p:nvPr>
        </p:nvSpPr>
        <p:spPr bwMode="gray">
          <a:xfrm>
            <a:off x="493523" y="4240583"/>
            <a:ext cx="5331855" cy="1854020"/>
          </a:xfrm>
        </p:spPr>
        <p:txBody>
          <a:bodyPr wrap="square" lIns="91521" tIns="45761" rIns="91521" bIns="45761">
            <a:noAutofit/>
          </a:bodyPr>
          <a:lstStyle>
            <a:lvl1pPr marL="0" indent="0">
              <a:buFont typeface="Arial" panose="020B0604020202020204" pitchFamily="34" charset="0"/>
              <a:buChar char="​"/>
              <a:defRPr sz="1800">
                <a:solidFill>
                  <a:schemeClr val="accent1"/>
                </a:solidFill>
              </a:defRPr>
            </a:lvl1pPr>
            <a:lvl2pPr marL="170014" indent="-170014">
              <a:buClr>
                <a:schemeClr val="accent1"/>
              </a:buClr>
              <a:buFont typeface="Wingdings" panose="05000000000000000000" pitchFamily="2" charset="2"/>
              <a:buChar char="§"/>
              <a:defRPr sz="1400"/>
            </a:lvl2pPr>
            <a:lvl3pPr marL="346383" indent="-176370">
              <a:buFont typeface="Wingdings" panose="05000000000000000000" pitchFamily="2" charset="2"/>
              <a:buChar char="§"/>
              <a:defRPr sz="1200"/>
            </a:lvl3pPr>
            <a:lvl4pPr marL="516398" indent="-170014">
              <a:buFont typeface="Wingdings" panose="05000000000000000000" pitchFamily="2" charset="2"/>
              <a:buChar char="§"/>
              <a:defRPr sz="1100"/>
            </a:lvl4pPr>
            <a:lvl5pPr marL="686412" indent="-170014">
              <a:buFont typeface="Wingdings" panose="05000000000000000000" pitchFamily="2" charset="2"/>
              <a:buChar char="§"/>
              <a:defRPr sz="10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2"/>
          <p:cNvSpPr>
            <a:spLocks noGrp="1"/>
          </p:cNvSpPr>
          <p:nvPr>
            <p:ph type="body" idx="10" hasCustomPrompt="1"/>
          </p:nvPr>
        </p:nvSpPr>
        <p:spPr bwMode="gray">
          <a:xfrm>
            <a:off x="275725" y="1106418"/>
            <a:ext cx="11649456"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15"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7"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9"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3706704661"/>
      </p:ext>
    </p:extLst>
  </p:cSld>
  <p:clrMapOvr>
    <a:masterClrMapping/>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B">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4" y="858"/>
            <a:ext cx="12188952" cy="6856284"/>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0" y="0"/>
            <a:ext cx="2743206" cy="2286005"/>
          </a:xfrm>
          <a:prstGeom prst="rect">
            <a:avLst/>
          </a:prstGeom>
        </p:spPr>
      </p:pic>
      <p:sp>
        <p:nvSpPr>
          <p:cNvPr id="2" name="Title 1"/>
          <p:cNvSpPr>
            <a:spLocks noGrp="1"/>
          </p:cNvSpPr>
          <p:nvPr>
            <p:ph type="ctrTitle"/>
          </p:nvPr>
        </p:nvSpPr>
        <p:spPr bwMode="gray">
          <a:xfrm>
            <a:off x="1571981" y="2586360"/>
            <a:ext cx="6344351" cy="1470025"/>
          </a:xfrm>
        </p:spPr>
        <p:txBody>
          <a:bodyPr wrap="square" lIns="91521" tIns="45761" rIns="0" bIns="45761">
            <a:noAutofit/>
          </a:bodyPr>
          <a:lstStyle>
            <a:lvl1pPr algn="l">
              <a:lnSpc>
                <a:spcPct val="95000"/>
              </a:lnSpc>
              <a:defRPr sz="4400" b="0">
                <a:solidFill>
                  <a:schemeClr val="tx1"/>
                </a:solidFill>
              </a:defRPr>
            </a:lvl1pPr>
          </a:lstStyle>
          <a:p>
            <a:r>
              <a:rPr lang="en-US" smtClean="0"/>
              <a:t>Click to edit Master title style</a:t>
            </a:r>
            <a:endParaRPr lang="en-US" dirty="0"/>
          </a:p>
        </p:txBody>
      </p:sp>
      <p:sp>
        <p:nvSpPr>
          <p:cNvPr id="25" name="Text Placeholder 24"/>
          <p:cNvSpPr>
            <a:spLocks noGrp="1"/>
          </p:cNvSpPr>
          <p:nvPr>
            <p:ph type="body" sz="quarter" idx="10"/>
          </p:nvPr>
        </p:nvSpPr>
        <p:spPr bwMode="gray">
          <a:xfrm>
            <a:off x="1571982" y="4083425"/>
            <a:ext cx="6344349"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tx1"/>
                </a:solidFill>
              </a:defRPr>
            </a:lvl1pPr>
          </a:lstStyle>
          <a:p>
            <a:r>
              <a:rPr lang="en-US" smtClean="0"/>
              <a:t>© 2016 NetApp, Inc. All rights reserved.  </a:t>
            </a:r>
            <a:endParaRPr lang="en-US" dirty="0"/>
          </a:p>
        </p:txBody>
      </p:sp>
      <p:sp>
        <p:nvSpPr>
          <p:cNvPr id="11"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tx1"/>
                </a:solidFill>
              </a:defRPr>
            </a:lvl1pPr>
          </a:lstStyle>
          <a:p>
            <a:fld id="{B071A5F3-A4FF-4CEE-8215-C08835B585C1}" type="slidenum">
              <a:rPr lang="en-US" smtClean="0"/>
              <a:pPr/>
              <a:t>‹#›</a:t>
            </a:fld>
            <a:endParaRPr lang="en-US" dirty="0"/>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16436568"/>
      </p:ext>
    </p:extLst>
  </p:cSld>
  <p:clrMapOvr>
    <a:masterClrMapping/>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1632" userDrawn="1">
          <p15:clr>
            <a:srgbClr val="FBAE40"/>
          </p15:clr>
        </p15:guide>
        <p15:guide id="2" pos="499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Title 7"/>
          <p:cNvSpPr>
            <a:spLocks noGrp="1"/>
          </p:cNvSpPr>
          <p:nvPr>
            <p:ph type="title" hasCustomPrompt="1"/>
          </p:nvPr>
        </p:nvSpPr>
        <p:spPr bwMode="gray">
          <a:xfrm>
            <a:off x="1276350" y="193675"/>
            <a:ext cx="9610105" cy="4701053"/>
          </a:xfrm>
        </p:spPr>
        <p:txBody>
          <a:bodyPr wrap="square" lIns="91521" tIns="45761" rIns="91521" bIns="45761">
            <a:noAutofit/>
          </a:bodyPr>
          <a:lstStyle>
            <a:lvl1pPr marL="117579" indent="-117579">
              <a:lnSpc>
                <a:spcPct val="120000"/>
              </a:lnSpc>
              <a:defRPr sz="2600" b="0"/>
            </a:lvl1pPr>
          </a:lstStyle>
          <a:p>
            <a:r>
              <a:rPr lang="en-US" dirty="0" smtClean="0"/>
              <a:t>Click to Edit Quote</a:t>
            </a:r>
            <a:endParaRPr lang="en-US" dirty="0"/>
          </a:p>
        </p:txBody>
      </p:sp>
      <p:sp>
        <p:nvSpPr>
          <p:cNvPr id="29" name="Text Placeholder 2"/>
          <p:cNvSpPr>
            <a:spLocks noGrp="1"/>
          </p:cNvSpPr>
          <p:nvPr>
            <p:ph type="body" idx="1" hasCustomPrompt="1"/>
          </p:nvPr>
        </p:nvSpPr>
        <p:spPr bwMode="gray">
          <a:xfrm>
            <a:off x="1276350" y="5174130"/>
            <a:ext cx="9610105" cy="321628"/>
          </a:xfrm>
        </p:spPr>
        <p:txBody>
          <a:bodyPr wrap="square" lIns="91521" tIns="45761" rIns="91521" bIns="45761" anchor="t">
            <a:noAutofit/>
          </a:bodyPr>
          <a:lstStyle>
            <a:lvl1pPr marL="0" indent="0" algn="l">
              <a:buNone/>
              <a:defRPr sz="2000" b="1" cap="none" baseline="0">
                <a:solidFill>
                  <a:schemeClr val="accent1"/>
                </a:solidFill>
              </a:defRPr>
            </a:lvl1pPr>
            <a:lvl2pPr marL="457608" indent="0">
              <a:buNone/>
              <a:defRPr sz="1900">
                <a:solidFill>
                  <a:schemeClr val="tx1">
                    <a:tint val="75000"/>
                  </a:schemeClr>
                </a:solidFill>
              </a:defRPr>
            </a:lvl2pPr>
            <a:lvl3pPr marL="915216" indent="0">
              <a:buNone/>
              <a:defRPr sz="1600">
                <a:solidFill>
                  <a:schemeClr val="tx1">
                    <a:tint val="75000"/>
                  </a:schemeClr>
                </a:solidFill>
              </a:defRPr>
            </a:lvl3pPr>
            <a:lvl4pPr marL="1372822" indent="0">
              <a:buNone/>
              <a:defRPr sz="1500">
                <a:solidFill>
                  <a:schemeClr val="tx1">
                    <a:tint val="75000"/>
                  </a:schemeClr>
                </a:solidFill>
              </a:defRPr>
            </a:lvl4pPr>
            <a:lvl5pPr marL="1830430" indent="0">
              <a:buNone/>
              <a:defRPr sz="1500">
                <a:solidFill>
                  <a:schemeClr val="tx1">
                    <a:tint val="75000"/>
                  </a:schemeClr>
                </a:solidFill>
              </a:defRPr>
            </a:lvl5pPr>
            <a:lvl6pPr marL="2288038" indent="0">
              <a:buNone/>
              <a:defRPr sz="1500">
                <a:solidFill>
                  <a:schemeClr val="tx1">
                    <a:tint val="75000"/>
                  </a:schemeClr>
                </a:solidFill>
              </a:defRPr>
            </a:lvl6pPr>
            <a:lvl7pPr marL="2745646" indent="0">
              <a:buNone/>
              <a:defRPr sz="1500">
                <a:solidFill>
                  <a:schemeClr val="tx1">
                    <a:tint val="75000"/>
                  </a:schemeClr>
                </a:solidFill>
              </a:defRPr>
            </a:lvl7pPr>
            <a:lvl8pPr marL="3203253" indent="0">
              <a:buNone/>
              <a:defRPr sz="1500">
                <a:solidFill>
                  <a:schemeClr val="tx1">
                    <a:tint val="75000"/>
                  </a:schemeClr>
                </a:solidFill>
              </a:defRPr>
            </a:lvl8pPr>
            <a:lvl9pPr marL="3660861" indent="0">
              <a:buNone/>
              <a:defRPr sz="15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1"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3"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4261269615"/>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262963" y="240329"/>
            <a:ext cx="11658600" cy="904795"/>
          </a:xfrm>
        </p:spPr>
        <p:txBody>
          <a:bodyPr lIns="91521" tIns="45761" rIns="91521" bIns="45761">
            <a:noAutofit/>
          </a:bodyPr>
          <a:lstStyle>
            <a:lvl1pPr>
              <a:defRPr sz="3000"/>
            </a:lvl1pPr>
          </a:lstStyle>
          <a:p>
            <a:r>
              <a:rPr lang="en-US" smtClean="0"/>
              <a:t>Click to edit Master title style</a:t>
            </a:r>
            <a:endParaRPr lang="en-US" dirty="0"/>
          </a:p>
        </p:txBody>
      </p:sp>
      <p:sp>
        <p:nvSpPr>
          <p:cNvPr id="40" name="Text Placeholder 2"/>
          <p:cNvSpPr>
            <a:spLocks noGrp="1"/>
          </p:cNvSpPr>
          <p:nvPr>
            <p:ph type="body" idx="10" hasCustomPrompt="1"/>
          </p:nvPr>
        </p:nvSpPr>
        <p:spPr bwMode="gray">
          <a:xfrm>
            <a:off x="275725" y="1106418"/>
            <a:ext cx="11649456"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smtClean="0"/>
              <a:t>Click to edit master text styles</a:t>
            </a:r>
          </a:p>
        </p:txBody>
      </p:sp>
      <p:sp>
        <p:nvSpPr>
          <p:cNvPr id="8"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0"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2"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455103331"/>
      </p:ext>
    </p:extLst>
  </p:cSld>
  <p:clrMapOvr>
    <a:masterClrMapping/>
  </p:clrMapOvr>
  <p:transition spd="med">
    <p:fade/>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8"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0"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483284912"/>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8" name="Media Placeholder 2"/>
          <p:cNvSpPr>
            <a:spLocks noGrp="1"/>
          </p:cNvSpPr>
          <p:nvPr>
            <p:ph type="media" sz="quarter" idx="19" hasCustomPrompt="1"/>
          </p:nvPr>
        </p:nvSpPr>
        <p:spPr>
          <a:xfrm>
            <a:off x="1622426" y="566739"/>
            <a:ext cx="8943976" cy="5030787"/>
          </a:xfrm>
        </p:spPr>
        <p:txBody>
          <a:bodyPr lIns="91521" tIns="45761" rIns="91521" bIns="45761" anchor="ctr">
            <a:noAutofit/>
          </a:bodyPr>
          <a:lstStyle>
            <a:lvl1pPr marL="0" indent="0" algn="ctr">
              <a:buNone/>
              <a:defRPr baseline="0"/>
            </a:lvl1pPr>
          </a:lstStyle>
          <a:p>
            <a:r>
              <a:rPr lang="en-US" dirty="0" smtClean="0"/>
              <a:t>Insert video here</a:t>
            </a:r>
            <a:endParaRPr lang="en-US" dirty="0"/>
          </a:p>
        </p:txBody>
      </p:sp>
      <p:sp>
        <p:nvSpPr>
          <p:cNvPr id="9"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0"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7" name="Text Placeholder 6"/>
          <p:cNvSpPr>
            <a:spLocks noGrp="1"/>
          </p:cNvSpPr>
          <p:nvPr>
            <p:ph type="body" sz="quarter" idx="16" hasCustomPrompt="1"/>
          </p:nvPr>
        </p:nvSpPr>
        <p:spPr>
          <a:xfrm>
            <a:off x="294413" y="6238647"/>
            <a:ext cx="10374996"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smtClean="0"/>
              <a:t>Click to insert source information</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2818542569"/>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6"/>
            <a:ext cx="12188952" cy="2285999"/>
          </a:xfrm>
          <a:prstGeom prst="rect">
            <a:avLst/>
          </a:prstGeom>
        </p:spPr>
      </p:pic>
      <p:sp>
        <p:nvSpPr>
          <p:cNvPr id="25" name="Text Placeholder 24"/>
          <p:cNvSpPr>
            <a:spLocks noGrp="1"/>
          </p:cNvSpPr>
          <p:nvPr>
            <p:ph type="body" sz="quarter" idx="10"/>
          </p:nvPr>
        </p:nvSpPr>
        <p:spPr bwMode="auto">
          <a:xfrm>
            <a:off x="1571981" y="4085413"/>
            <a:ext cx="9044797" cy="928189"/>
          </a:xfrm>
        </p:spPr>
        <p:txBody>
          <a:bodyPr wrap="square" lIns="91521">
            <a:noAutofit/>
          </a:bodyPr>
          <a:lstStyle>
            <a:lvl1pPr marL="0" indent="0">
              <a:lnSpc>
                <a:spcPct val="85000"/>
              </a:lnSpc>
              <a:spcBef>
                <a:spcPts val="0"/>
              </a:spcBef>
              <a:spcAft>
                <a:spcPts val="600"/>
              </a:spcAft>
              <a:buFontTx/>
              <a:buNone/>
              <a:defRPr sz="2200" b="0">
                <a:solidFill>
                  <a:schemeClr val="accent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smtClean="0"/>
              <a:t>Click to edit Master text styles</a:t>
            </a:r>
          </a:p>
        </p:txBody>
      </p:sp>
      <p:sp>
        <p:nvSpPr>
          <p:cNvPr id="2" name="Title 1"/>
          <p:cNvSpPr>
            <a:spLocks noGrp="1"/>
          </p:cNvSpPr>
          <p:nvPr>
            <p:ph type="ctrTitle"/>
          </p:nvPr>
        </p:nvSpPr>
        <p:spPr bwMode="auto">
          <a:xfrm>
            <a:off x="1571981" y="2586360"/>
            <a:ext cx="9044798" cy="1472184"/>
          </a:xfrm>
        </p:spPr>
        <p:txBody>
          <a:bodyPr wrap="square" lIns="91521">
            <a:noAutofit/>
          </a:bodyPr>
          <a:lstStyle>
            <a:lvl1pPr algn="l">
              <a:lnSpc>
                <a:spcPct val="95000"/>
              </a:lnSpc>
              <a:defRPr sz="4400" b="0">
                <a:solidFill>
                  <a:schemeClr val="tx1"/>
                </a:solidFill>
              </a:defRPr>
            </a:lvl1pPr>
          </a:lstStyle>
          <a:p>
            <a:r>
              <a:rPr lang="en-US" smtClean="0"/>
              <a:t>Click to edit Master title style</a:t>
            </a:r>
            <a:endParaRPr lang="en-US" dirty="0"/>
          </a:p>
        </p:txBody>
      </p:sp>
      <p:pic>
        <p:nvPicPr>
          <p:cNvPr id="17" name="Picture 16" descr="netapp-4.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10669066" y="6275742"/>
            <a:ext cx="1316736" cy="533976"/>
          </a:xfrm>
          <a:prstGeom prst="rect">
            <a:avLst/>
          </a:prstGeom>
        </p:spPr>
      </p:pic>
      <p:pic>
        <p:nvPicPr>
          <p:cNvPr id="20" name="Picture 19"/>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0" y="0"/>
            <a:ext cx="2743206" cy="2286005"/>
          </a:xfrm>
          <a:prstGeom prst="rect">
            <a:avLst/>
          </a:prstGeom>
        </p:spPr>
      </p:pic>
      <p:sp>
        <p:nvSpPr>
          <p:cNvPr id="22"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29"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10" name="Picture 9"/>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3758839900"/>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4" y="858"/>
            <a:ext cx="12188952" cy="6856284"/>
          </a:xfrm>
          <a:prstGeom prst="rect">
            <a:avLst/>
          </a:prstGeom>
        </p:spPr>
      </p:pic>
      <p:sp>
        <p:nvSpPr>
          <p:cNvPr id="6"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1"/>
                </a:solidFill>
              </a:defRPr>
            </a:lvl1pPr>
          </a:lstStyle>
          <a:p>
            <a:r>
              <a:rPr lang="en-US" smtClean="0"/>
              <a:t>© 2016 NetApp, Inc. All rights reserved.  </a:t>
            </a:r>
            <a:endParaRPr lang="en-US" dirty="0"/>
          </a:p>
        </p:txBody>
      </p:sp>
      <p:sp>
        <p:nvSpPr>
          <p:cNvPr id="7"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1"/>
                </a:solidFill>
              </a:defRPr>
            </a:lvl1pPr>
          </a:lstStyle>
          <a:p>
            <a:fld id="{B071A5F3-A4FF-4CEE-8215-C08835B585C1}" type="slidenum">
              <a:rPr lang="en-US" smtClean="0"/>
              <a:pPr/>
              <a:t>‹#›</a:t>
            </a:fld>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771173" y="6493639"/>
            <a:ext cx="1052614" cy="192024"/>
          </a:xfrm>
          <a:prstGeom prst="rect">
            <a:avLst/>
          </a:prstGeom>
        </p:spPr>
      </p:pic>
      <p:sp>
        <p:nvSpPr>
          <p:cNvPr id="9" name="Text Placeholder 3"/>
          <p:cNvSpPr>
            <a:spLocks noGrp="1"/>
          </p:cNvSpPr>
          <p:nvPr>
            <p:ph type="body" sz="quarter" idx="10"/>
          </p:nvPr>
        </p:nvSpPr>
        <p:spPr>
          <a:xfrm>
            <a:off x="1571983" y="2568464"/>
            <a:ext cx="9044670" cy="1470025"/>
          </a:xfrm>
        </p:spPr>
        <p:txBody>
          <a:bodyPr anchor="b"/>
          <a:lstStyle>
            <a:lvl1pPr marL="0" indent="0">
              <a:buNone/>
              <a:defRPr sz="4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xmlns="" val="341066007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892"/>
            <a:ext cx="12188952" cy="6856284"/>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0" y="0"/>
            <a:ext cx="2743206" cy="2286005"/>
          </a:xfrm>
          <a:prstGeom prst="rect">
            <a:avLst/>
          </a:prstGeom>
        </p:spPr>
      </p:pic>
      <p:sp>
        <p:nvSpPr>
          <p:cNvPr id="2" name="Title 1"/>
          <p:cNvSpPr>
            <a:spLocks noGrp="1"/>
          </p:cNvSpPr>
          <p:nvPr>
            <p:ph type="ctrTitle"/>
          </p:nvPr>
        </p:nvSpPr>
        <p:spPr bwMode="gray">
          <a:xfrm>
            <a:off x="1571982" y="2586360"/>
            <a:ext cx="9044797" cy="1470025"/>
          </a:xfrm>
        </p:spPr>
        <p:txBody>
          <a:bodyPr wrap="square" lIns="91521" tIns="45761" rIns="0" bIns="45761">
            <a:noAutofit/>
          </a:bodyPr>
          <a:lstStyle>
            <a:lvl1pPr algn="l">
              <a:lnSpc>
                <a:spcPct val="95000"/>
              </a:lnSpc>
              <a:defRPr sz="4400" b="0">
                <a:solidFill>
                  <a:schemeClr val="tx1"/>
                </a:solidFill>
              </a:defRPr>
            </a:lvl1pPr>
          </a:lstStyle>
          <a:p>
            <a:r>
              <a:rPr lang="en-US" smtClean="0"/>
              <a:t>Click to edit Master title style</a:t>
            </a:r>
            <a:endParaRPr lang="en-US" dirty="0"/>
          </a:p>
        </p:txBody>
      </p:sp>
      <p:sp>
        <p:nvSpPr>
          <p:cNvPr id="25" name="Text Placeholder 24"/>
          <p:cNvSpPr>
            <a:spLocks noGrp="1"/>
          </p:cNvSpPr>
          <p:nvPr>
            <p:ph type="body" sz="quarter" idx="10"/>
          </p:nvPr>
        </p:nvSpPr>
        <p:spPr bwMode="gray">
          <a:xfrm>
            <a:off x="1571982" y="4083425"/>
            <a:ext cx="9044670"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0" b="0">
                <a:solidFill>
                  <a:schemeClr val="accent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9"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0"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13" name="Picture 12"/>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574614280"/>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gue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4" y="0"/>
            <a:ext cx="12188952" cy="2285999"/>
          </a:xfrm>
          <a:prstGeom prst="rect">
            <a:avLst/>
          </a:prstGeom>
        </p:spPr>
      </p:pic>
      <p:sp>
        <p:nvSpPr>
          <p:cNvPr id="25" name="Text Placeholder 24"/>
          <p:cNvSpPr>
            <a:spLocks noGrp="1"/>
          </p:cNvSpPr>
          <p:nvPr>
            <p:ph type="body" sz="quarter" idx="10"/>
          </p:nvPr>
        </p:nvSpPr>
        <p:spPr bwMode="auto">
          <a:xfrm>
            <a:off x="1571982" y="4085413"/>
            <a:ext cx="9044796" cy="928189"/>
          </a:xfrm>
        </p:spPr>
        <p:txBody>
          <a:bodyPr wrap="square" lIns="91521">
            <a:noAutofit/>
          </a:bodyPr>
          <a:lstStyle>
            <a:lvl1pPr marL="0" indent="0">
              <a:lnSpc>
                <a:spcPct val="85000"/>
              </a:lnSpc>
              <a:spcBef>
                <a:spcPts val="0"/>
              </a:spcBef>
              <a:spcAft>
                <a:spcPts val="600"/>
              </a:spcAft>
              <a:buFontTx/>
              <a:buNone/>
              <a:defRPr sz="2200" b="0">
                <a:solidFill>
                  <a:schemeClr val="accent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smtClean="0"/>
              <a:t>Click to edit Master text styles</a:t>
            </a:r>
          </a:p>
        </p:txBody>
      </p:sp>
      <p:sp>
        <p:nvSpPr>
          <p:cNvPr id="2" name="Title 1"/>
          <p:cNvSpPr>
            <a:spLocks noGrp="1"/>
          </p:cNvSpPr>
          <p:nvPr>
            <p:ph type="ctrTitle"/>
          </p:nvPr>
        </p:nvSpPr>
        <p:spPr bwMode="auto">
          <a:xfrm>
            <a:off x="1571981" y="2586360"/>
            <a:ext cx="9044797" cy="1470025"/>
          </a:xfrm>
        </p:spPr>
        <p:txBody>
          <a:bodyPr wrap="square" lIns="91521">
            <a:noAutofit/>
          </a:bodyPr>
          <a:lstStyle>
            <a:lvl1pPr algn="l">
              <a:lnSpc>
                <a:spcPct val="95000"/>
              </a:lnSpc>
              <a:defRPr sz="4400" b="0">
                <a:solidFill>
                  <a:schemeClr val="tx1"/>
                </a:solidFill>
              </a:defRPr>
            </a:lvl1pPr>
          </a:lstStyle>
          <a:p>
            <a:r>
              <a:rPr lang="en-US" smtClean="0"/>
              <a:t>Click to edit Master title style</a:t>
            </a:r>
            <a:endParaRPr lang="en-US" dirty="0"/>
          </a:p>
        </p:txBody>
      </p:sp>
      <p:pic>
        <p:nvPicPr>
          <p:cNvPr id="17" name="Picture 16" descr="netapp-4.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10669066" y="6275742"/>
            <a:ext cx="1316736" cy="533976"/>
          </a:xfrm>
          <a:prstGeom prst="rect">
            <a:avLst/>
          </a:prstGeom>
        </p:spPr>
      </p:pic>
      <p:pic>
        <p:nvPicPr>
          <p:cNvPr id="20" name="Picture 19"/>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0" y="0"/>
            <a:ext cx="2743206" cy="2286005"/>
          </a:xfrm>
          <a:prstGeom prst="rect">
            <a:avLst/>
          </a:prstGeom>
        </p:spPr>
      </p:pic>
      <p:sp>
        <p:nvSpPr>
          <p:cNvPr id="22"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29"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10" name="Picture 9"/>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1444339624"/>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2">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892"/>
            <a:ext cx="12188952" cy="6856284"/>
          </a:xfrm>
          <a:prstGeom prst="rect">
            <a:avLst/>
          </a:prstGeom>
        </p:spPr>
      </p:pic>
      <p:sp>
        <p:nvSpPr>
          <p:cNvPr id="8"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9"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
        <p:nvSpPr>
          <p:cNvPr id="4" name="Text Placeholder 3"/>
          <p:cNvSpPr>
            <a:spLocks noGrp="1"/>
          </p:cNvSpPr>
          <p:nvPr>
            <p:ph type="body" sz="quarter" idx="10"/>
          </p:nvPr>
        </p:nvSpPr>
        <p:spPr>
          <a:xfrm>
            <a:off x="1571983" y="2586936"/>
            <a:ext cx="9044670" cy="1470025"/>
          </a:xfrm>
        </p:spPr>
        <p:txBody>
          <a:bodyPr anchor="b"/>
          <a:lstStyle>
            <a:lvl1pPr marL="0" indent="0">
              <a:buNone/>
              <a:defRPr sz="4400"/>
            </a:lvl1pPr>
          </a:lstStyle>
          <a:p>
            <a:pPr lvl="0"/>
            <a:r>
              <a:rPr lang="en-US" smtClean="0"/>
              <a:t>Click to edit Master text styles</a:t>
            </a:r>
          </a:p>
        </p:txBody>
      </p:sp>
    </p:spTree>
    <p:extLst>
      <p:ext uri="{BB962C8B-B14F-4D97-AF65-F5344CB8AC3E}">
        <p14:creationId xmlns:p14="http://schemas.microsoft.com/office/powerpoint/2010/main" xmlns="" val="4270562845"/>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892"/>
            <a:ext cx="12188952" cy="6856284"/>
          </a:xfrm>
          <a:prstGeom prst="rect">
            <a:avLst/>
          </a:prstGeom>
        </p:spPr>
      </p:pic>
      <p:sp>
        <p:nvSpPr>
          <p:cNvPr id="2" name="Title 1"/>
          <p:cNvSpPr>
            <a:spLocks noGrp="1"/>
          </p:cNvSpPr>
          <p:nvPr>
            <p:ph type="ctrTitle"/>
          </p:nvPr>
        </p:nvSpPr>
        <p:spPr bwMode="gray">
          <a:xfrm>
            <a:off x="1571982" y="2586360"/>
            <a:ext cx="9044797" cy="1470025"/>
          </a:xfrm>
        </p:spPr>
        <p:txBody>
          <a:bodyPr wrap="square" lIns="91521" tIns="45761" rIns="0" bIns="45761">
            <a:noAutofit/>
          </a:bodyPr>
          <a:lstStyle>
            <a:lvl1pPr algn="l">
              <a:lnSpc>
                <a:spcPct val="95000"/>
              </a:lnSpc>
              <a:defRPr sz="4400" b="0">
                <a:solidFill>
                  <a:schemeClr val="accent1"/>
                </a:solidFill>
              </a:defRPr>
            </a:lvl1pPr>
          </a:lstStyle>
          <a:p>
            <a:r>
              <a:rPr lang="en-US" smtClean="0"/>
              <a:t>Click to edit Master title style</a:t>
            </a:r>
            <a:endParaRPr lang="en-US" dirty="0"/>
          </a:p>
        </p:txBody>
      </p:sp>
      <p:sp>
        <p:nvSpPr>
          <p:cNvPr id="25" name="Text Placeholder 24"/>
          <p:cNvSpPr>
            <a:spLocks noGrp="1"/>
          </p:cNvSpPr>
          <p:nvPr>
            <p:ph type="body" sz="quarter" idx="10"/>
          </p:nvPr>
        </p:nvSpPr>
        <p:spPr bwMode="gray">
          <a:xfrm>
            <a:off x="1571982" y="4083425"/>
            <a:ext cx="9044670"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8"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tx1"/>
                </a:solidFill>
              </a:defRPr>
            </a:lvl1pPr>
          </a:lstStyle>
          <a:p>
            <a:r>
              <a:rPr lang="en-US" smtClean="0"/>
              <a:t>© 2016 NetApp, Inc. All rights reserved.  </a:t>
            </a:r>
            <a:endParaRPr lang="en-US" dirty="0"/>
          </a:p>
        </p:txBody>
      </p:sp>
      <p:sp>
        <p:nvSpPr>
          <p:cNvPr id="11"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tx1"/>
                </a:solidFill>
              </a:defRPr>
            </a:lvl1pPr>
          </a:lstStyle>
          <a:p>
            <a:fld id="{B071A5F3-A4FF-4CEE-8215-C08835B585C1}" type="slidenum">
              <a:rPr lang="en-US" smtClean="0"/>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2743200" cy="2286000"/>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365512213"/>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3B">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571982" y="2586360"/>
            <a:ext cx="9044797" cy="1470025"/>
          </a:xfrm>
        </p:spPr>
        <p:txBody>
          <a:bodyPr wrap="square" lIns="91521" tIns="45761" rIns="0" bIns="45761">
            <a:noAutofit/>
          </a:bodyPr>
          <a:lstStyle>
            <a:lvl1pPr algn="l">
              <a:lnSpc>
                <a:spcPct val="95000"/>
              </a:lnSpc>
              <a:defRPr sz="4400" b="0">
                <a:solidFill>
                  <a:schemeClr val="accent1"/>
                </a:solidFill>
              </a:defRPr>
            </a:lvl1pPr>
          </a:lstStyle>
          <a:p>
            <a:r>
              <a:rPr lang="en-US" smtClean="0"/>
              <a:t>Click to edit Master title style</a:t>
            </a:r>
            <a:endParaRPr lang="en-US" dirty="0"/>
          </a:p>
        </p:txBody>
      </p:sp>
      <p:sp>
        <p:nvSpPr>
          <p:cNvPr id="25" name="Text Placeholder 24"/>
          <p:cNvSpPr>
            <a:spLocks noGrp="1"/>
          </p:cNvSpPr>
          <p:nvPr>
            <p:ph type="body" sz="quarter" idx="10"/>
          </p:nvPr>
        </p:nvSpPr>
        <p:spPr bwMode="gray">
          <a:xfrm>
            <a:off x="1571982" y="4083425"/>
            <a:ext cx="9044797" cy="2009781"/>
          </a:xfrm>
        </p:spPr>
        <p:txBody>
          <a:bodyPr wrap="square" lIns="91521" tIns="45761" rIns="0" bIns="45761">
            <a:noAutofit/>
          </a:bodyPr>
          <a:lstStyle>
            <a:lvl1pPr marL="0" indent="0">
              <a:lnSpc>
                <a:spcPct val="85000"/>
              </a:lnSpc>
              <a:spcAft>
                <a:spcPts val="1601"/>
              </a:spcAft>
              <a:buFont typeface="Arial" panose="020B0604020202020204" pitchFamily="34" charset="0"/>
              <a:buChar char="​"/>
              <a:defRPr sz="26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9"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2743200" cy="22860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771173" y="6495179"/>
            <a:ext cx="1044172" cy="190484"/>
          </a:xfrm>
          <a:prstGeom prst="rect">
            <a:avLst/>
          </a:prstGeom>
        </p:spPr>
      </p:pic>
    </p:spTree>
    <p:extLst>
      <p:ext uri="{BB962C8B-B14F-4D97-AF65-F5344CB8AC3E}">
        <p14:creationId xmlns:p14="http://schemas.microsoft.com/office/powerpoint/2010/main" xmlns="" val="3785870460"/>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2963" y="240329"/>
            <a:ext cx="11658600" cy="904795"/>
          </a:xfrm>
          <a:prstGeom prst="rect">
            <a:avLst/>
          </a:prstGeom>
        </p:spPr>
        <p:txBody>
          <a:bodyPr vert="horz" wrap="square" lIns="91521" tIns="45761" rIns="91521" bIns="45761"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2963" y="1686767"/>
            <a:ext cx="11658600" cy="4480053"/>
          </a:xfrm>
          <a:prstGeom prst="rect">
            <a:avLst/>
          </a:prstGeom>
        </p:spPr>
        <p:txBody>
          <a:bodyPr vert="horz" wrap="square" lIns="91521" tIns="45761" rIns="91521" bIns="4576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889177" y="6472733"/>
            <a:ext cx="6538761"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smtClean="0"/>
              <a:t>© 2016 NetApp, Inc. All rights reserved.  </a:t>
            </a:r>
            <a:endParaRPr lang="en-US" dirty="0"/>
          </a:p>
        </p:txBody>
      </p:sp>
      <p:sp>
        <p:nvSpPr>
          <p:cNvPr id="13" name="Slide Number Placeholder 5"/>
          <p:cNvSpPr>
            <a:spLocks noGrp="1"/>
          </p:cNvSpPr>
          <p:nvPr>
            <p:ph type="sldNum" sz="quarter" idx="4"/>
          </p:nvPr>
        </p:nvSpPr>
        <p:spPr>
          <a:xfrm>
            <a:off x="294413" y="6462573"/>
            <a:ext cx="448537"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xmlns="" val="3899451843"/>
      </p:ext>
    </p:extLst>
  </p:cSld>
  <p:clrMap bg1="lt1" tx1="dk1" bg2="lt2" tx2="dk2" accent1="accent1" accent2="accent2" accent3="accent3" accent4="accent4" accent5="accent5" accent6="accent6" hlink="hlink" folHlink="folHlink"/>
  <p:sldLayoutIdLst>
    <p:sldLayoutId id="2147483855" r:id="rId1"/>
    <p:sldLayoutId id="2147483939" r:id="rId2"/>
    <p:sldLayoutId id="2147483858" r:id="rId3"/>
    <p:sldLayoutId id="2147483869" r:id="rId4"/>
    <p:sldLayoutId id="2147483940" r:id="rId5"/>
    <p:sldLayoutId id="2147483941" r:id="rId6"/>
    <p:sldLayoutId id="2147483942" r:id="rId7"/>
    <p:sldLayoutId id="2147483943" r:id="rId8"/>
    <p:sldLayoutId id="2147483946" r:id="rId9"/>
    <p:sldLayoutId id="2147483944" r:id="rId10"/>
    <p:sldLayoutId id="2147483945" r:id="rId11"/>
    <p:sldLayoutId id="2147483857" r:id="rId12"/>
    <p:sldLayoutId id="2147483859" r:id="rId13"/>
    <p:sldLayoutId id="2147483957"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Lst>
  <p:transition spd="med">
    <p:fade/>
  </p:transition>
  <p:timing>
    <p:tnLst>
      <p:par>
        <p:cTn id="1" dur="indefinite" restart="never" nodeType="tmRoot"/>
      </p:par>
    </p:tnLst>
  </p:timing>
  <p:hf hdr="0" dt="0"/>
  <p:txStyles>
    <p:titleStyle>
      <a:lvl1pPr algn="l" defTabSz="915216" rtl="0" eaLnBrk="1" latinLnBrk="0" hangingPunct="1">
        <a:lnSpc>
          <a:spcPct val="80000"/>
        </a:lnSpc>
        <a:spcBef>
          <a:spcPct val="0"/>
        </a:spcBef>
        <a:buNone/>
        <a:defRPr sz="3000" b="0" kern="1200" baseline="0">
          <a:solidFill>
            <a:schemeClr val="tx1"/>
          </a:solidFill>
          <a:latin typeface="+mj-lt"/>
          <a:ea typeface="+mj-ea"/>
          <a:cs typeface="+mj-cs"/>
        </a:defRPr>
      </a:lvl1pPr>
    </p:titleStyle>
    <p:bodyStyle>
      <a:lvl1pPr marL="235159" indent="-235159" algn="l" defTabSz="915216" rtl="0" eaLnBrk="1" latinLnBrk="0" hangingPunct="1">
        <a:lnSpc>
          <a:spcPct val="95000"/>
        </a:lnSpc>
        <a:spcBef>
          <a:spcPts val="1201"/>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www.netapp.com/us/products/management-software/performance-manager.aspx" TargetMode="External"/><Relationship Id="rId2" Type="http://schemas.openxmlformats.org/officeDocument/2006/relationships/hyperlink" Target="http://www.netapp.com/us/media/tr-4211.pdf" TargetMode="External"/><Relationship Id="rId1" Type="http://schemas.openxmlformats.org/officeDocument/2006/relationships/slideLayout" Target="../slideLayouts/slideLayout13.xml"/><Relationship Id="rId6" Type="http://schemas.openxmlformats.org/officeDocument/2006/relationships/hyperlink" Target="https://fieldportal.netapp.com/content/206678?assetComponentId=206776" TargetMode="External"/><Relationship Id="rId5" Type="http://schemas.openxmlformats.org/officeDocument/2006/relationships/hyperlink" Target="http://www.netapp.com/us/products/management-software/oncommand-insight/" TargetMode="External"/><Relationship Id="rId4" Type="http://schemas.openxmlformats.org/officeDocument/2006/relationships/hyperlink" Target="https://fieldportal.netapp.com/content/206742?assetComponentId=20684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Thomson Reuter Performance Classes</a:t>
            </a:r>
            <a:endParaRPr lang="en-US" dirty="0"/>
          </a:p>
        </p:txBody>
      </p:sp>
      <p:sp>
        <p:nvSpPr>
          <p:cNvPr id="3" name="Content Placeholder 2"/>
          <p:cNvSpPr>
            <a:spLocks noGrp="1"/>
          </p:cNvSpPr>
          <p:nvPr>
            <p:ph sz="quarter" idx="14"/>
          </p:nvPr>
        </p:nvSpPr>
        <p:spPr/>
        <p:txBody>
          <a:bodyPr/>
          <a:lstStyle/>
          <a:p>
            <a:r>
              <a:rPr lang="en-US" sz="2000" dirty="0" smtClean="0"/>
              <a:t>Class </a:t>
            </a:r>
            <a:r>
              <a:rPr lang="en-US" sz="2000" dirty="0"/>
              <a:t>1: July </a:t>
            </a:r>
            <a:r>
              <a:rPr lang="en-US" sz="2000" dirty="0" smtClean="0"/>
              <a:t>1</a:t>
            </a:r>
          </a:p>
          <a:p>
            <a:pPr lvl="1"/>
            <a:r>
              <a:rPr lang="en-US" sz="1600" dirty="0" smtClean="0"/>
              <a:t>Happy System Performance</a:t>
            </a:r>
            <a:endParaRPr lang="en-US" sz="1600" dirty="0"/>
          </a:p>
          <a:p>
            <a:r>
              <a:rPr lang="en-US" sz="2000" dirty="0" smtClean="0"/>
              <a:t>Class </a:t>
            </a:r>
            <a:r>
              <a:rPr lang="en-US" sz="2000" dirty="0"/>
              <a:t>2: July </a:t>
            </a:r>
            <a:r>
              <a:rPr lang="en-US" sz="2000" dirty="0" smtClean="0"/>
              <a:t>8</a:t>
            </a:r>
          </a:p>
          <a:p>
            <a:pPr lvl="1"/>
            <a:r>
              <a:rPr lang="en-US" sz="1600" dirty="0" smtClean="0"/>
              <a:t>Advanced Performance Troubleshooting</a:t>
            </a:r>
            <a:endParaRPr lang="en-US" sz="1600" dirty="0"/>
          </a:p>
          <a:p>
            <a:r>
              <a:rPr lang="en-US" sz="2000" dirty="0" smtClean="0"/>
              <a:t>Class 3: </a:t>
            </a:r>
            <a:r>
              <a:rPr lang="en-US" sz="2000" dirty="0"/>
              <a:t>July </a:t>
            </a:r>
            <a:r>
              <a:rPr lang="en-US" sz="2000" dirty="0" smtClean="0"/>
              <a:t>14</a:t>
            </a:r>
            <a:r>
              <a:rPr lang="en-US" sz="2000" dirty="0"/>
              <a:t>   </a:t>
            </a:r>
            <a:endParaRPr lang="en-US" sz="2000" dirty="0" smtClean="0"/>
          </a:p>
          <a:p>
            <a:pPr lvl="1"/>
            <a:r>
              <a:rPr lang="en-US" sz="1600" dirty="0" smtClean="0"/>
              <a:t>Advanced Performance “Lab”</a:t>
            </a:r>
            <a:r>
              <a:rPr lang="en-US" sz="1600" dirty="0"/>
              <a:t>       </a:t>
            </a:r>
            <a:endParaRPr lang="en-US" sz="1600" dirty="0" smtClean="0"/>
          </a:p>
          <a:p>
            <a:r>
              <a:rPr lang="en-US" sz="2000" dirty="0" smtClean="0"/>
              <a:t>Class </a:t>
            </a:r>
            <a:r>
              <a:rPr lang="en-US" sz="2000" dirty="0"/>
              <a:t>4: July </a:t>
            </a:r>
            <a:r>
              <a:rPr lang="en-US" sz="2000" dirty="0" smtClean="0"/>
              <a:t>15</a:t>
            </a:r>
          </a:p>
          <a:p>
            <a:pPr lvl="1"/>
            <a:r>
              <a:rPr lang="en-US" sz="1600" dirty="0" smtClean="0"/>
              <a:t>System Sizing Presentation</a:t>
            </a:r>
            <a:endParaRPr lang="en-US" sz="1600" dirty="0"/>
          </a:p>
          <a:p>
            <a:r>
              <a:rPr lang="en-US" sz="2000" dirty="0" smtClean="0"/>
              <a:t>Class </a:t>
            </a:r>
            <a:r>
              <a:rPr lang="en-US" sz="2000" dirty="0"/>
              <a:t>5:July </a:t>
            </a:r>
            <a:r>
              <a:rPr lang="en-US" sz="2000" dirty="0" smtClean="0"/>
              <a:t>22</a:t>
            </a:r>
          </a:p>
          <a:p>
            <a:pPr lvl="1"/>
            <a:r>
              <a:rPr lang="en-US" sz="1600" dirty="0" smtClean="0"/>
              <a:t>OCPM “Lab”</a:t>
            </a:r>
            <a:endParaRPr lang="en-US" sz="1600" dirty="0"/>
          </a:p>
          <a:p>
            <a:r>
              <a:rPr lang="en-US" sz="2000" dirty="0" smtClean="0"/>
              <a:t>Class </a:t>
            </a:r>
            <a:r>
              <a:rPr lang="en-US" sz="2000" dirty="0"/>
              <a:t>6: </a:t>
            </a:r>
            <a:r>
              <a:rPr lang="en-US" sz="2000" dirty="0" smtClean="0"/>
              <a:t>July 29</a:t>
            </a:r>
          </a:p>
          <a:p>
            <a:pPr lvl="1"/>
            <a:r>
              <a:rPr lang="en-US" sz="1600" dirty="0" smtClean="0"/>
              <a:t>Open Question and Answer</a:t>
            </a:r>
            <a:endParaRPr lang="en-US" sz="1600" dirty="0"/>
          </a:p>
        </p:txBody>
      </p:sp>
      <p:sp>
        <p:nvSpPr>
          <p:cNvPr id="4" name="Text Placeholder 3"/>
          <p:cNvSpPr>
            <a:spLocks noGrp="1"/>
          </p:cNvSpPr>
          <p:nvPr>
            <p:ph type="body" idx="10"/>
          </p:nvPr>
        </p:nvSpPr>
        <p:spPr/>
        <p:txBody>
          <a:bodyPr/>
          <a:lstStyle/>
          <a:p>
            <a:endParaRPr lang="en-US"/>
          </a:p>
        </p:txBody>
      </p:sp>
      <p:sp>
        <p:nvSpPr>
          <p:cNvPr id="5" name="Footer Placeholder 4"/>
          <p:cNvSpPr>
            <a:spLocks noGrp="1"/>
          </p:cNvSpPr>
          <p:nvPr>
            <p:ph type="ftr" sz="quarter" idx="3"/>
          </p:nvPr>
        </p:nvSpPr>
        <p:spPr/>
        <p:txBody>
          <a:bodyPr/>
          <a:lstStyle/>
          <a:p>
            <a:r>
              <a:rPr lang="en-US" dirty="0"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1</a:t>
            </a:fld>
            <a:endParaRPr lang="en-US" dirty="0"/>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xmlns="" val="67842473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10</a:t>
            </a:fld>
            <a:endParaRPr lang="en-US" dirty="0"/>
          </a:p>
        </p:txBody>
      </p:sp>
      <p:pic>
        <p:nvPicPr>
          <p:cNvPr id="2" name="Picture 1"/>
          <p:cNvPicPr>
            <a:picLocks noChangeAspect="1"/>
          </p:cNvPicPr>
          <p:nvPr/>
        </p:nvPicPr>
        <p:blipFill>
          <a:blip r:embed="rId3" cstate="print"/>
          <a:stretch>
            <a:fillRect/>
          </a:stretch>
        </p:blipFill>
        <p:spPr>
          <a:xfrm>
            <a:off x="1422912" y="748483"/>
            <a:ext cx="8857074" cy="5144827"/>
          </a:xfrm>
          <a:prstGeom prst="rect">
            <a:avLst/>
          </a:prstGeom>
        </p:spPr>
      </p:pic>
      <p:sp>
        <p:nvSpPr>
          <p:cNvPr id="3" name="Rectangle 2"/>
          <p:cNvSpPr/>
          <p:nvPr/>
        </p:nvSpPr>
        <p:spPr>
          <a:xfrm>
            <a:off x="6573616" y="4000267"/>
            <a:ext cx="1469950" cy="82307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5283644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11</a:t>
            </a:fld>
            <a:endParaRPr lang="en-US" dirty="0"/>
          </a:p>
        </p:txBody>
      </p:sp>
      <p:pic>
        <p:nvPicPr>
          <p:cNvPr id="2" name="Picture 1"/>
          <p:cNvPicPr>
            <a:picLocks noChangeAspect="1"/>
          </p:cNvPicPr>
          <p:nvPr/>
        </p:nvPicPr>
        <p:blipFill>
          <a:blip r:embed="rId3" cstate="print"/>
          <a:stretch>
            <a:fillRect/>
          </a:stretch>
        </p:blipFill>
        <p:spPr>
          <a:xfrm>
            <a:off x="1230631" y="240329"/>
            <a:ext cx="9559435" cy="6041403"/>
          </a:xfrm>
          <a:prstGeom prst="rect">
            <a:avLst/>
          </a:prstGeom>
        </p:spPr>
      </p:pic>
      <p:sp>
        <p:nvSpPr>
          <p:cNvPr id="7" name="Rectangle 6"/>
          <p:cNvSpPr/>
          <p:nvPr/>
        </p:nvSpPr>
        <p:spPr>
          <a:xfrm>
            <a:off x="1230631" y="811319"/>
            <a:ext cx="1826865" cy="33380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12" name="Rectangle 11"/>
          <p:cNvSpPr/>
          <p:nvPr/>
        </p:nvSpPr>
        <p:spPr>
          <a:xfrm>
            <a:off x="1900453" y="3138995"/>
            <a:ext cx="2403560" cy="49384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8" name="Rectangle 7"/>
          <p:cNvSpPr/>
          <p:nvPr/>
        </p:nvSpPr>
        <p:spPr>
          <a:xfrm>
            <a:off x="6571190" y="4859976"/>
            <a:ext cx="4309454" cy="142175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195857144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Latency</a:t>
            </a:r>
            <a:endParaRPr lang="en-US" dirty="0"/>
          </a:p>
        </p:txBody>
      </p:sp>
      <p:sp>
        <p:nvSpPr>
          <p:cNvPr id="3" name="Content Placeholder 2"/>
          <p:cNvSpPr>
            <a:spLocks noGrp="1"/>
          </p:cNvSpPr>
          <p:nvPr>
            <p:ph sz="quarter" idx="14"/>
          </p:nvPr>
        </p:nvSpPr>
        <p:spPr/>
        <p:txBody>
          <a:bodyPr/>
          <a:lstStyle/>
          <a:p>
            <a:pPr>
              <a:spcBef>
                <a:spcPts val="0"/>
              </a:spcBef>
            </a:pPr>
            <a:r>
              <a:rPr lang="en-US" dirty="0" smtClean="0"/>
              <a:t>How do these latencies occur?</a:t>
            </a:r>
          </a:p>
          <a:p>
            <a:pPr lvl="1">
              <a:spcBef>
                <a:spcPts val="0"/>
              </a:spcBef>
            </a:pPr>
            <a:r>
              <a:rPr lang="en-US" dirty="0" smtClean="0"/>
              <a:t>Reads, Typically</a:t>
            </a:r>
          </a:p>
          <a:p>
            <a:pPr lvl="2"/>
            <a:r>
              <a:rPr lang="en-US" dirty="0" smtClean="0"/>
              <a:t>40% from memory (caching, prefetching)</a:t>
            </a:r>
          </a:p>
          <a:p>
            <a:pPr lvl="2"/>
            <a:r>
              <a:rPr lang="en-US" dirty="0" smtClean="0"/>
              <a:t>40% from flash</a:t>
            </a:r>
          </a:p>
          <a:p>
            <a:pPr lvl="2"/>
            <a:r>
              <a:rPr lang="en-US" dirty="0" smtClean="0"/>
              <a:t>20% from disk</a:t>
            </a:r>
          </a:p>
          <a:p>
            <a:pPr lvl="1">
              <a:spcBef>
                <a:spcPts val="0"/>
              </a:spcBef>
            </a:pPr>
            <a:r>
              <a:rPr lang="en-US" dirty="0" smtClean="0"/>
              <a:t>Writes</a:t>
            </a:r>
          </a:p>
          <a:p>
            <a:pPr lvl="2">
              <a:spcBef>
                <a:spcPts val="0"/>
              </a:spcBef>
            </a:pPr>
            <a:r>
              <a:rPr lang="en-US" dirty="0" smtClean="0"/>
              <a:t>Posting to NVRAM/memory</a:t>
            </a:r>
          </a:p>
          <a:p>
            <a:pPr lvl="1">
              <a:spcBef>
                <a:spcPts val="0"/>
              </a:spcBef>
            </a:pPr>
            <a:r>
              <a:rPr lang="en-US" dirty="0" smtClean="0"/>
              <a:t>Metadata </a:t>
            </a:r>
          </a:p>
          <a:p>
            <a:pPr lvl="2"/>
            <a:r>
              <a:rPr lang="en-US" dirty="0" smtClean="0"/>
              <a:t>Highly cached in memory</a:t>
            </a:r>
            <a:endParaRPr lang="en-US" dirty="0"/>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12</a:t>
            </a:fld>
            <a:endParaRPr lang="en-US"/>
          </a:p>
        </p:txBody>
      </p:sp>
    </p:spTree>
    <p:extLst>
      <p:ext uri="{BB962C8B-B14F-4D97-AF65-F5344CB8AC3E}">
        <p14:creationId xmlns:p14="http://schemas.microsoft.com/office/powerpoint/2010/main" xmlns="" val="264297403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Latencies</a:t>
            </a:r>
            <a:endParaRPr lang="en-US" dirty="0"/>
          </a:p>
        </p:txBody>
      </p:sp>
      <p:sp>
        <p:nvSpPr>
          <p:cNvPr id="3" name="Content Placeholder 2"/>
          <p:cNvSpPr>
            <a:spLocks noGrp="1"/>
          </p:cNvSpPr>
          <p:nvPr>
            <p:ph sz="quarter" idx="14"/>
          </p:nvPr>
        </p:nvSpPr>
        <p:spPr/>
        <p:txBody>
          <a:bodyPr/>
          <a:lstStyle/>
          <a:p>
            <a:r>
              <a:rPr lang="en-US" dirty="0" smtClean="0"/>
              <a:t>How do these latencies occur?</a:t>
            </a:r>
          </a:p>
          <a:p>
            <a:pPr lvl="1"/>
            <a:r>
              <a:rPr lang="en-US" dirty="0" smtClean="0"/>
              <a:t>Latency vs. Throughput is a “Hockey Stick”</a:t>
            </a:r>
          </a:p>
          <a:p>
            <a:pPr lvl="2"/>
            <a:r>
              <a:rPr lang="en-US" dirty="0" smtClean="0"/>
              <a:t>Good Latency on the “Blade”</a:t>
            </a:r>
          </a:p>
          <a:p>
            <a:pPr lvl="2"/>
            <a:r>
              <a:rPr lang="en-US" dirty="0" smtClean="0"/>
              <a:t>Bad Latency on the “Handle”</a:t>
            </a:r>
          </a:p>
          <a:p>
            <a:pPr lvl="1"/>
            <a:r>
              <a:rPr lang="en-US" dirty="0" smtClean="0"/>
              <a:t>The “Handle”</a:t>
            </a:r>
          </a:p>
          <a:p>
            <a:pPr lvl="2"/>
            <a:r>
              <a:rPr lang="en-US" dirty="0" smtClean="0"/>
              <a:t>Due to Exhausting Resources in the System</a:t>
            </a:r>
            <a:endParaRPr lang="en-US" dirty="0"/>
          </a:p>
          <a:p>
            <a:pPr lvl="2"/>
            <a:r>
              <a:rPr lang="en-US" dirty="0" smtClean="0"/>
              <a:t>Causes Queuing to Occur, </a:t>
            </a:r>
            <a:r>
              <a:rPr lang="en-US" dirty="0"/>
              <a:t>O</a:t>
            </a:r>
            <a:r>
              <a:rPr lang="en-US" dirty="0" smtClean="0"/>
              <a:t>perations </a:t>
            </a:r>
            <a:r>
              <a:rPr lang="en-US" dirty="0"/>
              <a:t>W</a:t>
            </a:r>
            <a:r>
              <a:rPr lang="en-US" dirty="0" smtClean="0"/>
              <a:t>ait</a:t>
            </a:r>
          </a:p>
          <a:p>
            <a:r>
              <a:rPr lang="en-US" dirty="0" smtClean="0"/>
              <a:t>ONTAP key resources</a:t>
            </a:r>
            <a:endParaRPr lang="en-US" dirty="0"/>
          </a:p>
          <a:p>
            <a:pPr lvl="1"/>
            <a:r>
              <a:rPr lang="en-US" dirty="0" smtClean="0"/>
              <a:t>CPU</a:t>
            </a:r>
          </a:p>
          <a:p>
            <a:pPr lvl="1"/>
            <a:r>
              <a:rPr lang="en-US" dirty="0" smtClean="0"/>
              <a:t>Disk (highly unlikely in AFF)</a:t>
            </a:r>
          </a:p>
        </p:txBody>
      </p:sp>
      <p:sp>
        <p:nvSpPr>
          <p:cNvPr id="5" name="Footer Placeholder 4"/>
          <p:cNvSpPr>
            <a:spLocks noGrp="1"/>
          </p:cNvSpPr>
          <p:nvPr>
            <p:ph type="ftr" sz="quarter" idx="3"/>
          </p:nvPr>
        </p:nvSpPr>
        <p:spPr/>
        <p:txBody>
          <a:bodyPr/>
          <a:lstStyle/>
          <a:p>
            <a:pPr>
              <a:defRPr/>
            </a:pPr>
            <a:r>
              <a:rPr lang="en-US" dirty="0"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13</a:t>
            </a:fld>
            <a:endParaRPr lang="en-US"/>
          </a:p>
        </p:txBody>
      </p:sp>
      <p:pic>
        <p:nvPicPr>
          <p:cNvPr id="6" name="Picture 5"/>
          <p:cNvPicPr>
            <a:picLocks noChangeAspect="1"/>
          </p:cNvPicPr>
          <p:nvPr/>
        </p:nvPicPr>
        <p:blipFill>
          <a:blip r:embed="rId3" cstate="print"/>
          <a:stretch>
            <a:fillRect/>
          </a:stretch>
        </p:blipFill>
        <p:spPr>
          <a:xfrm rot="20663075">
            <a:off x="6211956" y="2285180"/>
            <a:ext cx="5303556" cy="2803929"/>
          </a:xfrm>
          <a:prstGeom prst="rect">
            <a:avLst/>
          </a:prstGeom>
        </p:spPr>
      </p:pic>
      <p:sp>
        <p:nvSpPr>
          <p:cNvPr id="7" name="TextBox 6"/>
          <p:cNvSpPr txBox="1"/>
          <p:nvPr/>
        </p:nvSpPr>
        <p:spPr>
          <a:xfrm>
            <a:off x="5475253" y="3062756"/>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800" b="0" i="0" u="none" strike="noStrike" kern="1200" cap="none" spc="0" normalizeH="0" baseline="0" noProof="0" dirty="0" smtClean="0">
                <a:ln>
                  <a:noFill/>
                </a:ln>
                <a:solidFill>
                  <a:schemeClr val="accent1"/>
                </a:solidFill>
                <a:effectLst/>
                <a:uLnTx/>
                <a:uFillTx/>
                <a:latin typeface="+mn-lt"/>
              </a:rPr>
              <a:t>Latency</a:t>
            </a:r>
          </a:p>
          <a:p>
            <a:pPr marL="0" marR="0" indent="0" algn="ctr" defTabSz="914400" rtl="0" eaLnBrk="1" fontAlgn="auto" latinLnBrk="0" hangingPunct="1">
              <a:lnSpc>
                <a:spcPct val="95000"/>
              </a:lnSpc>
              <a:spcBef>
                <a:spcPts val="400"/>
              </a:spcBef>
              <a:spcAft>
                <a:spcPts val="200"/>
              </a:spcAft>
              <a:buClrTx/>
              <a:buSzTx/>
              <a:buFontTx/>
              <a:buNone/>
              <a:tabLst/>
            </a:pPr>
            <a:r>
              <a:rPr lang="en-US" sz="1800" dirty="0" smtClean="0">
                <a:solidFill>
                  <a:schemeClr val="accent1"/>
                </a:solidFill>
              </a:rPr>
              <a:t>from</a:t>
            </a:r>
          </a:p>
          <a:p>
            <a:pPr marL="0" marR="0" indent="0" algn="ctr" defTabSz="914400" rtl="0" eaLnBrk="1" fontAlgn="auto" latinLnBrk="0" hangingPunct="1">
              <a:lnSpc>
                <a:spcPct val="95000"/>
              </a:lnSpc>
              <a:spcBef>
                <a:spcPts val="400"/>
              </a:spcBef>
              <a:spcAft>
                <a:spcPts val="200"/>
              </a:spcAft>
              <a:buClrTx/>
              <a:buSzTx/>
              <a:buFontTx/>
              <a:buNone/>
              <a:tabLst/>
            </a:pPr>
            <a:r>
              <a:rPr kumimoji="0" lang="en-US" sz="1800" b="0" i="0" u="none" strike="noStrike" kern="1200" cap="none" spc="0" normalizeH="0" baseline="0" noProof="0" dirty="0" smtClean="0">
                <a:ln>
                  <a:noFill/>
                </a:ln>
                <a:solidFill>
                  <a:schemeClr val="accent1"/>
                </a:solidFill>
                <a:effectLst/>
                <a:uLnTx/>
                <a:uFillTx/>
                <a:latin typeface="+mn-lt"/>
              </a:rPr>
              <a:t>Queuing</a:t>
            </a:r>
          </a:p>
        </p:txBody>
      </p:sp>
      <p:cxnSp>
        <p:nvCxnSpPr>
          <p:cNvPr id="9" name="Straight Arrow Connector 8"/>
          <p:cNvCxnSpPr/>
          <p:nvPr/>
        </p:nvCxnSpPr>
        <p:spPr>
          <a:xfrm flipV="1">
            <a:off x="6499289" y="1887918"/>
            <a:ext cx="0" cy="2791830"/>
          </a:xfrm>
          <a:prstGeom prst="straightConnector1">
            <a:avLst/>
          </a:prstGeom>
          <a:ln w="28575" cmpd="sng">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710698" y="4788555"/>
            <a:ext cx="242592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800" b="0" i="0" u="none" strike="noStrike" kern="1200" cap="none" spc="0" normalizeH="0" baseline="0" noProof="0" dirty="0" smtClean="0">
                <a:ln>
                  <a:noFill/>
                </a:ln>
                <a:solidFill>
                  <a:srgbClr val="0067C5"/>
                </a:solidFill>
                <a:effectLst/>
                <a:uLnTx/>
                <a:uFillTx/>
                <a:latin typeface="+mn-lt"/>
              </a:rPr>
              <a:t>Resource Utilization and Throughput</a:t>
            </a:r>
          </a:p>
        </p:txBody>
      </p:sp>
      <p:cxnSp>
        <p:nvCxnSpPr>
          <p:cNvPr id="14" name="Straight Arrow Connector 13"/>
          <p:cNvCxnSpPr/>
          <p:nvPr/>
        </p:nvCxnSpPr>
        <p:spPr>
          <a:xfrm>
            <a:off x="6499289" y="4781271"/>
            <a:ext cx="4838620" cy="7284"/>
          </a:xfrm>
          <a:prstGeom prst="straightConnector1">
            <a:avLst/>
          </a:prstGeom>
          <a:ln w="28575" cmpd="sng">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57635" y="4679745"/>
            <a:ext cx="914400" cy="914400"/>
          </a:xfrm>
          <a:prstGeom prst="rect">
            <a:avLst/>
          </a:prstGeom>
        </p:spPr>
        <p:txBody>
          <a:bodyPr vert="horz" wrap="non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endParaRPr kumimoji="0" lang="en-US" sz="1800" b="0" i="0" u="none" strike="noStrike" kern="1200" cap="none" spc="0" normalizeH="0" baseline="0" noProof="0" dirty="0" err="1" smtClean="0">
              <a:ln>
                <a:noFill/>
              </a:ln>
              <a:solidFill>
                <a:sysClr val="windowText" lastClr="000000"/>
              </a:solidFill>
              <a:effectLst/>
              <a:uLnTx/>
              <a:uFillTx/>
              <a:latin typeface="+mn-lt"/>
            </a:endParaRPr>
          </a:p>
        </p:txBody>
      </p:sp>
      <p:sp>
        <p:nvSpPr>
          <p:cNvPr id="23" name="Rectangle 22"/>
          <p:cNvSpPr/>
          <p:nvPr/>
        </p:nvSpPr>
        <p:spPr>
          <a:xfrm>
            <a:off x="6898849" y="3062755"/>
            <a:ext cx="1579712" cy="10220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261453763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Resource Performance Metrics</a:t>
            </a:r>
            <a:endParaRPr lang="en-US" dirty="0"/>
          </a:p>
        </p:txBody>
      </p:sp>
      <p:sp>
        <p:nvSpPr>
          <p:cNvPr id="4" name="Footer Placeholder 3"/>
          <p:cNvSpPr>
            <a:spLocks noGrp="1"/>
          </p:cNvSpPr>
          <p:nvPr>
            <p:ph type="ftr" sz="quarter" idx="3"/>
          </p:nvPr>
        </p:nvSpPr>
        <p:spPr/>
        <p:txBody>
          <a:bodyPr/>
          <a:lstStyle/>
          <a:p>
            <a:r>
              <a:rPr lang="en-US" dirty="0" smtClean="0"/>
              <a:t>© 2016 NetApp, Inc. All rights reserved.  </a:t>
            </a:r>
            <a:endParaRPr lang="en-US" dirty="0"/>
          </a:p>
        </p:txBody>
      </p:sp>
      <p:sp>
        <p:nvSpPr>
          <p:cNvPr id="5" name="Slide Number Placeholder 4"/>
          <p:cNvSpPr>
            <a:spLocks noGrp="1"/>
          </p:cNvSpPr>
          <p:nvPr>
            <p:ph type="sldNum" sz="quarter" idx="4"/>
          </p:nvPr>
        </p:nvSpPr>
        <p:spPr/>
        <p:txBody>
          <a:bodyPr/>
          <a:lstStyle/>
          <a:p>
            <a:fld id="{B071A5F3-A4FF-4CEE-8215-C08835B585C1}" type="slidenum">
              <a:rPr lang="en-US" smtClean="0"/>
              <a:pPr/>
              <a:t>14</a:t>
            </a:fld>
            <a:endParaRPr lang="en-US" dirty="0"/>
          </a:p>
        </p:txBody>
      </p:sp>
    </p:spTree>
    <p:extLst>
      <p:ext uri="{BB962C8B-B14F-4D97-AF65-F5344CB8AC3E}">
        <p14:creationId xmlns:p14="http://schemas.microsoft.com/office/powerpoint/2010/main" xmlns="" val="385050901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 – CPU, Disks</a:t>
            </a:r>
            <a:endParaRPr lang="en-US" dirty="0"/>
          </a:p>
        </p:txBody>
      </p:sp>
      <p:sp>
        <p:nvSpPr>
          <p:cNvPr id="3" name="Content Placeholder 2"/>
          <p:cNvSpPr>
            <a:spLocks noGrp="1"/>
          </p:cNvSpPr>
          <p:nvPr>
            <p:ph sz="quarter" idx="14"/>
          </p:nvPr>
        </p:nvSpPr>
        <p:spPr/>
        <p:txBody>
          <a:bodyPr/>
          <a:lstStyle/>
          <a:p>
            <a:r>
              <a:rPr lang="en-US" dirty="0" smtClean="0"/>
              <a:t>CPU – node utilization</a:t>
            </a:r>
          </a:p>
          <a:p>
            <a:pPr lvl="1"/>
            <a:r>
              <a:rPr lang="en-US" dirty="0" smtClean="0"/>
              <a:t>Today</a:t>
            </a:r>
          </a:p>
          <a:p>
            <a:pPr lvl="2"/>
            <a:r>
              <a:rPr lang="en-US" dirty="0" smtClean="0"/>
              <a:t>Max of </a:t>
            </a:r>
            <a:r>
              <a:rPr lang="en-US" dirty="0" err="1" smtClean="0"/>
              <a:t>Avg</a:t>
            </a:r>
            <a:r>
              <a:rPr lang="en-US" dirty="0" smtClean="0"/>
              <a:t> CPU, B2B CP Margin and Kahuna utilization</a:t>
            </a:r>
          </a:p>
          <a:p>
            <a:pPr lvl="2"/>
            <a:r>
              <a:rPr lang="en-US" dirty="0" smtClean="0"/>
              <a:t>Doesn’t cover WAFL thread overutilization well</a:t>
            </a:r>
          </a:p>
          <a:p>
            <a:pPr lvl="1"/>
            <a:r>
              <a:rPr lang="en-US" dirty="0" smtClean="0"/>
              <a:t>Future </a:t>
            </a:r>
          </a:p>
          <a:p>
            <a:pPr lvl="2"/>
            <a:r>
              <a:rPr lang="en-US" dirty="0" smtClean="0"/>
              <a:t>R&amp;D efforts underway to improve</a:t>
            </a:r>
          </a:p>
          <a:p>
            <a:r>
              <a:rPr lang="en-US" dirty="0" smtClean="0"/>
              <a:t>Aggregates – aggregate utilization</a:t>
            </a:r>
          </a:p>
          <a:p>
            <a:pPr lvl="1"/>
            <a:r>
              <a:rPr lang="en-US" dirty="0" smtClean="0"/>
              <a:t>Average of data disk utilization (should be uniform across aggregate)</a:t>
            </a:r>
            <a:endParaRPr lang="en-US" dirty="0"/>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15</a:t>
            </a:fld>
            <a:endParaRPr lang="en-US"/>
          </a:p>
        </p:txBody>
      </p:sp>
    </p:spTree>
    <p:extLst>
      <p:ext uri="{BB962C8B-B14F-4D97-AF65-F5344CB8AC3E}">
        <p14:creationId xmlns:p14="http://schemas.microsoft.com/office/powerpoint/2010/main" xmlns="" val="179422023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Discussion on Node Utilization</a:t>
            </a:r>
            <a:endParaRPr lang="en-US" dirty="0"/>
          </a:p>
        </p:txBody>
      </p:sp>
      <p:sp>
        <p:nvSpPr>
          <p:cNvPr id="3" name="Content Placeholder 2"/>
          <p:cNvSpPr>
            <a:spLocks noGrp="1"/>
          </p:cNvSpPr>
          <p:nvPr>
            <p:ph sz="quarter" idx="14"/>
          </p:nvPr>
        </p:nvSpPr>
        <p:spPr/>
        <p:txBody>
          <a:bodyPr/>
          <a:lstStyle/>
          <a:p>
            <a:r>
              <a:rPr lang="en-US" dirty="0" smtClean="0"/>
              <a:t>AVG_CPU is the average of the non-idle loop time for the cores</a:t>
            </a:r>
          </a:p>
          <a:p>
            <a:pPr lvl="1"/>
            <a:r>
              <a:rPr lang="en-US" dirty="0" smtClean="0"/>
              <a:t>Since 8.2.1, CPU_Busy and AVG_CPU are about the same.  Prior to 8.2.1, there was an overestimation factor in </a:t>
            </a:r>
            <a:r>
              <a:rPr lang="en-US" dirty="0" err="1" smtClean="0"/>
              <a:t>CPU_Busy</a:t>
            </a:r>
            <a:r>
              <a:rPr lang="en-US" dirty="0" smtClean="0"/>
              <a:t>        </a:t>
            </a:r>
            <a:r>
              <a:rPr lang="en-US" sz="1900" dirty="0" smtClean="0"/>
              <a:t>        </a:t>
            </a:r>
          </a:p>
          <a:p>
            <a:r>
              <a:rPr lang="en-US" dirty="0" smtClean="0"/>
              <a:t>CP Processing – moving write data to the disks</a:t>
            </a:r>
          </a:p>
          <a:p>
            <a:pPr lvl="1"/>
            <a:r>
              <a:rPr lang="en-US" dirty="0" smtClean="0"/>
              <a:t>Periodically triggered process  </a:t>
            </a:r>
          </a:p>
          <a:p>
            <a:pPr lvl="1"/>
            <a:r>
              <a:rPr lang="en-US" dirty="0" smtClean="0"/>
              <a:t>If the system write load gets too high, a CP won’t complete prior to next CP trigger</a:t>
            </a:r>
          </a:p>
          <a:p>
            <a:pPr lvl="2"/>
            <a:r>
              <a:rPr lang="en-US" dirty="0" smtClean="0"/>
              <a:t>Back-to-Back CPs occur, write latency increases dramatically</a:t>
            </a:r>
            <a:endParaRPr lang="en-US" sz="1800" dirty="0" smtClean="0"/>
          </a:p>
          <a:p>
            <a:pPr lvl="1"/>
            <a:r>
              <a:rPr lang="en-US" dirty="0" smtClean="0"/>
              <a:t>B2B CP Margin estimates headroom before this occurs</a:t>
            </a:r>
          </a:p>
          <a:p>
            <a:r>
              <a:rPr lang="en-US" sz="2200" dirty="0" smtClean="0"/>
              <a:t>In the past Kahuna (Serial) has been a major bottleneck in WAFL processing, especially CIFS (prior to 8.3)</a:t>
            </a:r>
          </a:p>
          <a:p>
            <a:pPr lvl="1"/>
            <a:r>
              <a:rPr lang="en-US" dirty="0" smtClean="0"/>
              <a:t>At about 60% utilization, CPU queuing occurs in WAFL processing</a:t>
            </a:r>
            <a:endParaRPr lang="en-US" dirty="0"/>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16</a:t>
            </a:fld>
            <a:endParaRPr lang="en-US"/>
          </a:p>
        </p:txBody>
      </p:sp>
    </p:spTree>
    <p:extLst>
      <p:ext uri="{BB962C8B-B14F-4D97-AF65-F5344CB8AC3E}">
        <p14:creationId xmlns:p14="http://schemas.microsoft.com/office/powerpoint/2010/main" xmlns="" val="272933032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WAFL “Bento”</a:t>
            </a:r>
            <a:endParaRPr lang="en-US" dirty="0"/>
          </a:p>
        </p:txBody>
      </p:sp>
      <p:sp>
        <p:nvSpPr>
          <p:cNvPr id="6" name="Content Placeholder 5"/>
          <p:cNvSpPr txBox="1">
            <a:spLocks noGrp="1"/>
          </p:cNvSpPr>
          <p:nvPr>
            <p:ph type="body" idx="10"/>
          </p:nvPr>
        </p:nvSpPr>
        <p:spPr>
          <a:xfrm>
            <a:off x="275725" y="1106418"/>
            <a:ext cx="2001959" cy="357873"/>
          </a:xfrm>
          <a:prstGeom prst="rect">
            <a:avLst/>
          </a:prstGeom>
          <a:noFill/>
        </p:spPr>
        <p:txBody>
          <a:bodyPr wrap="none" rtlCol="0">
            <a:spAutoFit/>
          </a:bodyPr>
          <a:lstStyle/>
          <a:p>
            <a:pPr marL="0" indent="0">
              <a:buClr>
                <a:schemeClr val="accent2"/>
              </a:buClr>
              <a:buFont typeface="Wingdings" pitchFamily="2" charset="2"/>
              <a:buNone/>
            </a:pPr>
            <a:r>
              <a:rPr lang="en-US" dirty="0" smtClean="0"/>
              <a:t>8.1-Newer WAFL</a:t>
            </a:r>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17</a:t>
            </a:fld>
            <a:endParaRPr lang="en-US"/>
          </a:p>
        </p:txBody>
      </p:sp>
      <p:pic>
        <p:nvPicPr>
          <p:cNvPr id="7" name="Picture 6" descr="Screen Shot 2014-04-30 at 8.51.10 A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7331" y="2057401"/>
            <a:ext cx="10142047" cy="1752272"/>
          </a:xfrm>
          <a:prstGeom prst="rect">
            <a:avLst/>
          </a:prstGeom>
        </p:spPr>
      </p:pic>
    </p:spTree>
    <p:extLst>
      <p:ext uri="{BB962C8B-B14F-4D97-AF65-F5344CB8AC3E}">
        <p14:creationId xmlns:p14="http://schemas.microsoft.com/office/powerpoint/2010/main" xmlns="" val="328224525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ONTAP Disk Behavior</a:t>
            </a:r>
            <a:endParaRPr lang="en-US" dirty="0"/>
          </a:p>
        </p:txBody>
      </p:sp>
      <p:sp>
        <p:nvSpPr>
          <p:cNvPr id="3" name="Content Placeholder 2"/>
          <p:cNvSpPr>
            <a:spLocks noGrp="1"/>
          </p:cNvSpPr>
          <p:nvPr>
            <p:ph sz="quarter" idx="14"/>
          </p:nvPr>
        </p:nvSpPr>
        <p:spPr/>
        <p:txBody>
          <a:bodyPr/>
          <a:lstStyle/>
          <a:p>
            <a:r>
              <a:rPr lang="en-US" dirty="0" smtClean="0"/>
              <a:t>Over </a:t>
            </a:r>
            <a:r>
              <a:rPr lang="en-US" dirty="0"/>
              <a:t>t</a:t>
            </a:r>
            <a:r>
              <a:rPr lang="en-US" dirty="0" smtClean="0"/>
              <a:t>ime data is randomly distributed all across the disk media surface</a:t>
            </a:r>
          </a:p>
          <a:p>
            <a:r>
              <a:rPr lang="en-US" dirty="0" smtClean="0"/>
              <a:t>Every disk IO looks like moderately-sized random access</a:t>
            </a:r>
          </a:p>
          <a:p>
            <a:r>
              <a:rPr lang="en-US" dirty="0" smtClean="0"/>
              <a:t>Rules of Thumb</a:t>
            </a:r>
          </a:p>
          <a:p>
            <a:pPr lvl="1"/>
            <a:r>
              <a:rPr lang="en-US" dirty="0" smtClean="0"/>
              <a:t>SAS random access time ~7ms</a:t>
            </a:r>
          </a:p>
          <a:p>
            <a:pPr lvl="2"/>
            <a:r>
              <a:rPr lang="en-US" dirty="0" smtClean="0"/>
              <a:t>Gives ~120 IOP/s per data spindle</a:t>
            </a:r>
          </a:p>
          <a:p>
            <a:pPr lvl="1"/>
            <a:r>
              <a:rPr lang="en-US" dirty="0" smtClean="0"/>
              <a:t>SATA random access time ~10ms </a:t>
            </a:r>
          </a:p>
          <a:p>
            <a:pPr lvl="2"/>
            <a:r>
              <a:rPr lang="en-US" dirty="0" smtClean="0"/>
              <a:t>Gives ~80 IOP/s per data spindle</a:t>
            </a:r>
          </a:p>
          <a:p>
            <a:r>
              <a:rPr lang="en-US" dirty="0" smtClean="0"/>
              <a:t>IOs can be queued on disk and software storage layer, latency = queue depth * access time</a:t>
            </a:r>
          </a:p>
          <a:p>
            <a:r>
              <a:rPr lang="en-US" dirty="0" smtClean="0"/>
              <a:t>Disk Reality SSPF (“Shortest Seek Position First”)</a:t>
            </a:r>
          </a:p>
          <a:p>
            <a:r>
              <a:rPr lang="en-US" dirty="0" smtClean="0"/>
              <a:t>Disk Queuing - BAD</a:t>
            </a:r>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18</a:t>
            </a:fld>
            <a:endParaRPr lang="en-US"/>
          </a:p>
        </p:txBody>
      </p:sp>
    </p:spTree>
    <p:extLst>
      <p:ext uri="{BB962C8B-B14F-4D97-AF65-F5344CB8AC3E}">
        <p14:creationId xmlns:p14="http://schemas.microsoft.com/office/powerpoint/2010/main" xmlns="" val="260464381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19</a:t>
            </a:fld>
            <a:endParaRPr lang="en-US" dirty="0"/>
          </a:p>
        </p:txBody>
      </p:sp>
      <p:grpSp>
        <p:nvGrpSpPr>
          <p:cNvPr id="3" name="Group 2"/>
          <p:cNvGrpSpPr/>
          <p:nvPr/>
        </p:nvGrpSpPr>
        <p:grpSpPr>
          <a:xfrm>
            <a:off x="742951" y="367719"/>
            <a:ext cx="10839450" cy="5989538"/>
            <a:chOff x="742950" y="367719"/>
            <a:chExt cx="11178613" cy="6342626"/>
          </a:xfrm>
        </p:grpSpPr>
        <p:pic>
          <p:nvPicPr>
            <p:cNvPr id="4" name="Picture 3"/>
            <p:cNvPicPr>
              <a:picLocks noChangeAspect="1"/>
            </p:cNvPicPr>
            <p:nvPr/>
          </p:nvPicPr>
          <p:blipFill>
            <a:blip r:embed="rId3" cstate="print"/>
            <a:stretch>
              <a:fillRect/>
            </a:stretch>
          </p:blipFill>
          <p:spPr>
            <a:xfrm>
              <a:off x="742950" y="367719"/>
              <a:ext cx="11062355" cy="6342626"/>
            </a:xfrm>
            <a:prstGeom prst="rect">
              <a:avLst/>
            </a:prstGeom>
          </p:spPr>
        </p:pic>
        <p:sp>
          <p:nvSpPr>
            <p:cNvPr id="11" name="Rectangle 10"/>
            <p:cNvSpPr/>
            <p:nvPr/>
          </p:nvSpPr>
          <p:spPr>
            <a:xfrm>
              <a:off x="742950" y="985520"/>
              <a:ext cx="1888353" cy="38608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12" name="Rectangle 11"/>
            <p:cNvSpPr/>
            <p:nvPr/>
          </p:nvSpPr>
          <p:spPr>
            <a:xfrm>
              <a:off x="6828481" y="4866640"/>
              <a:ext cx="5093082" cy="17272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grpSp>
      <p:sp>
        <p:nvSpPr>
          <p:cNvPr id="8" name="Rectangle 7"/>
          <p:cNvSpPr/>
          <p:nvPr/>
        </p:nvSpPr>
        <p:spPr>
          <a:xfrm>
            <a:off x="895351" y="3924268"/>
            <a:ext cx="3085670" cy="36458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105522675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71982" y="2586360"/>
            <a:ext cx="9238448" cy="1470025"/>
          </a:xfrm>
        </p:spPr>
        <p:txBody>
          <a:bodyPr/>
          <a:lstStyle/>
          <a:p>
            <a:r>
              <a:rPr lang="en-US" dirty="0" smtClean="0"/>
              <a:t>How to Manage Happy System Performance</a:t>
            </a:r>
            <a:endParaRPr lang="en-US" dirty="0"/>
          </a:p>
        </p:txBody>
      </p:sp>
      <p:sp>
        <p:nvSpPr>
          <p:cNvPr id="8" name="Text Placeholder 7"/>
          <p:cNvSpPr>
            <a:spLocks noGrp="1"/>
          </p:cNvSpPr>
          <p:nvPr>
            <p:ph type="body" sz="quarter" idx="10"/>
          </p:nvPr>
        </p:nvSpPr>
        <p:spPr/>
        <p:txBody>
          <a:bodyPr/>
          <a:lstStyle/>
          <a:p>
            <a:pPr>
              <a:lnSpc>
                <a:spcPct val="100000"/>
              </a:lnSpc>
              <a:spcBef>
                <a:spcPts val="0"/>
              </a:spcBef>
              <a:spcAft>
                <a:spcPts val="0"/>
              </a:spcAft>
              <a:buNone/>
            </a:pPr>
            <a:endParaRPr lang="en-US" sz="1800" dirty="0" smtClean="0"/>
          </a:p>
          <a:p>
            <a:pPr>
              <a:lnSpc>
                <a:spcPct val="100000"/>
              </a:lnSpc>
              <a:spcBef>
                <a:spcPts val="0"/>
              </a:spcBef>
              <a:spcAft>
                <a:spcPts val="0"/>
              </a:spcAft>
              <a:buNone/>
            </a:pPr>
            <a:r>
              <a:rPr lang="en-US" sz="1800" dirty="0" smtClean="0"/>
              <a:t>Tony Gaddis, Principal Performance Architect</a:t>
            </a:r>
          </a:p>
          <a:p>
            <a:pPr>
              <a:buNone/>
            </a:pPr>
            <a:endParaRPr lang="en-US" sz="1800" dirty="0"/>
          </a:p>
        </p:txBody>
      </p:sp>
      <p:sp>
        <p:nvSpPr>
          <p:cNvPr id="10" name="Footer Placeholder 9"/>
          <p:cNvSpPr>
            <a:spLocks noGrp="1"/>
          </p:cNvSpPr>
          <p:nvPr>
            <p:ph type="ftr" sz="quarter" idx="3"/>
          </p:nvPr>
        </p:nvSpPr>
        <p:spPr/>
        <p:txBody>
          <a:bodyPr/>
          <a:lstStyle/>
          <a:p>
            <a:pPr>
              <a:defRPr/>
            </a:pPr>
            <a:r>
              <a:rPr lang="en-US" smtClean="0"/>
              <a:t>© 2016 NetApp, Inc. All rights reserved.  </a:t>
            </a:r>
            <a:endParaRPr lang="en-US" dirty="0"/>
          </a:p>
        </p:txBody>
      </p:sp>
      <p:sp>
        <p:nvSpPr>
          <p:cNvPr id="9" name="Slide Number Placeholder 8"/>
          <p:cNvSpPr>
            <a:spLocks noGrp="1"/>
          </p:cNvSpPr>
          <p:nvPr>
            <p:ph type="sldNum" sz="quarter" idx="4"/>
          </p:nvPr>
        </p:nvSpPr>
        <p:spPr/>
        <p:txBody>
          <a:bodyPr/>
          <a:lstStyle/>
          <a:p>
            <a:pPr>
              <a:defRPr/>
            </a:pPr>
            <a:fld id="{A8F08185-882F-4F21-B6AB-5D917FCFAB1F}" type="slidenum">
              <a:rPr lang="en-US" smtClean="0"/>
              <a:pPr>
                <a:defRPr/>
              </a:pPr>
              <a:t>2</a:t>
            </a:fld>
            <a:endParaRPr lang="en-US"/>
          </a:p>
        </p:txBody>
      </p:sp>
      <p:sp>
        <p:nvSpPr>
          <p:cNvPr id="6" name="TextBox 5"/>
          <p:cNvSpPr txBox="1"/>
          <p:nvPr/>
        </p:nvSpPr>
        <p:spPr>
          <a:xfrm>
            <a:off x="1873468" y="6637867"/>
            <a:ext cx="184666" cy="384721"/>
          </a:xfrm>
          <a:prstGeom prst="rect">
            <a:avLst/>
          </a:prstGeom>
          <a:noFill/>
        </p:spPr>
        <p:txBody>
          <a:bodyPr wrap="none" rtlCol="0">
            <a:spAutoFit/>
          </a:bodyPr>
          <a:lstStyle/>
          <a:p>
            <a:pPr marL="0" indent="0">
              <a:buClr>
                <a:schemeClr val="accent2"/>
              </a:buClr>
              <a:buFont typeface="Wingdings" pitchFamily="2" charset="2"/>
              <a:buNone/>
            </a:pPr>
            <a:endParaRPr lang="en-US" dirty="0" err="1" smtClean="0"/>
          </a:p>
        </p:txBody>
      </p:sp>
    </p:spTree>
    <p:extLst>
      <p:ext uri="{BB962C8B-B14F-4D97-AF65-F5344CB8AC3E}">
        <p14:creationId xmlns:p14="http://schemas.microsoft.com/office/powerpoint/2010/main" xmlns="" val="255649665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20</a:t>
            </a:fld>
            <a:endParaRPr lang="en-US" dirty="0"/>
          </a:p>
        </p:txBody>
      </p:sp>
      <p:grpSp>
        <p:nvGrpSpPr>
          <p:cNvPr id="4" name="Group 3"/>
          <p:cNvGrpSpPr/>
          <p:nvPr/>
        </p:nvGrpSpPr>
        <p:grpSpPr>
          <a:xfrm>
            <a:off x="793745" y="448240"/>
            <a:ext cx="10854541" cy="6014334"/>
            <a:chOff x="793745" y="448239"/>
            <a:chExt cx="11127818" cy="6145601"/>
          </a:xfrm>
        </p:grpSpPr>
        <p:pic>
          <p:nvPicPr>
            <p:cNvPr id="2" name="Picture 1"/>
            <p:cNvPicPr>
              <a:picLocks noChangeAspect="1"/>
            </p:cNvPicPr>
            <p:nvPr/>
          </p:nvPicPr>
          <p:blipFill>
            <a:blip r:embed="rId3" cstate="print"/>
            <a:stretch>
              <a:fillRect/>
            </a:stretch>
          </p:blipFill>
          <p:spPr>
            <a:xfrm>
              <a:off x="889177" y="448239"/>
              <a:ext cx="10759109" cy="6024494"/>
            </a:xfrm>
            <a:prstGeom prst="rect">
              <a:avLst/>
            </a:prstGeom>
          </p:spPr>
        </p:pic>
        <p:sp>
          <p:nvSpPr>
            <p:cNvPr id="11" name="Rectangle 10"/>
            <p:cNvSpPr/>
            <p:nvPr/>
          </p:nvSpPr>
          <p:spPr>
            <a:xfrm>
              <a:off x="793745" y="1016000"/>
              <a:ext cx="1888353" cy="38608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12" name="Rectangle 11"/>
            <p:cNvSpPr/>
            <p:nvPr/>
          </p:nvSpPr>
          <p:spPr>
            <a:xfrm>
              <a:off x="6828481" y="4866640"/>
              <a:ext cx="5093082" cy="17272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grpSp>
    </p:spTree>
    <p:extLst>
      <p:ext uri="{BB962C8B-B14F-4D97-AF65-F5344CB8AC3E}">
        <p14:creationId xmlns:p14="http://schemas.microsoft.com/office/powerpoint/2010/main" xmlns="" val="311892019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71981" y="2586360"/>
            <a:ext cx="10616844" cy="1470025"/>
          </a:xfrm>
        </p:spPr>
        <p:txBody>
          <a:bodyPr/>
          <a:lstStyle/>
          <a:p>
            <a:r>
              <a:rPr lang="en-US" dirty="0" smtClean="0"/>
              <a:t>“Slow Application Performance” Example</a:t>
            </a:r>
            <a:endParaRPr lang="en-US" dirty="0"/>
          </a:p>
        </p:txBody>
      </p:sp>
      <p:sp>
        <p:nvSpPr>
          <p:cNvPr id="4" name="Footer Placeholder 3"/>
          <p:cNvSpPr>
            <a:spLocks noGrp="1"/>
          </p:cNvSpPr>
          <p:nvPr>
            <p:ph type="ftr" sz="quarter" idx="3"/>
          </p:nvPr>
        </p:nvSpPr>
        <p:spPr/>
        <p:txBody>
          <a:bodyPr/>
          <a:lstStyle/>
          <a:p>
            <a:r>
              <a:rPr lang="en-US" dirty="0" smtClean="0"/>
              <a:t>© 2016 NetApp, Inc. All rights reserved. </a:t>
            </a:r>
            <a:endParaRPr lang="en-US" dirty="0"/>
          </a:p>
        </p:txBody>
      </p:sp>
      <p:sp>
        <p:nvSpPr>
          <p:cNvPr id="5" name="Slide Number Placeholder 4"/>
          <p:cNvSpPr>
            <a:spLocks noGrp="1"/>
          </p:cNvSpPr>
          <p:nvPr>
            <p:ph type="sldNum" sz="quarter" idx="4"/>
          </p:nvPr>
        </p:nvSpPr>
        <p:spPr/>
        <p:txBody>
          <a:bodyPr/>
          <a:lstStyle/>
          <a:p>
            <a:fld id="{B071A5F3-A4FF-4CEE-8215-C08835B585C1}" type="slidenum">
              <a:rPr lang="en-US" smtClean="0"/>
              <a:pPr/>
              <a:t>21</a:t>
            </a:fld>
            <a:endParaRPr lang="en-US" dirty="0"/>
          </a:p>
        </p:txBody>
      </p:sp>
    </p:spTree>
    <p:extLst>
      <p:ext uri="{BB962C8B-B14F-4D97-AF65-F5344CB8AC3E}">
        <p14:creationId xmlns:p14="http://schemas.microsoft.com/office/powerpoint/2010/main" xmlns="" val="385050901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Question #1</a:t>
            </a:r>
            <a:endParaRPr lang="en-US" dirty="0"/>
          </a:p>
        </p:txBody>
      </p:sp>
      <p:sp>
        <p:nvSpPr>
          <p:cNvPr id="3" name="Content Placeholder 2"/>
          <p:cNvSpPr>
            <a:spLocks noGrp="1"/>
          </p:cNvSpPr>
          <p:nvPr>
            <p:ph sz="quarter" idx="14"/>
          </p:nvPr>
        </p:nvSpPr>
        <p:spPr/>
        <p:txBody>
          <a:bodyPr/>
          <a:lstStyle/>
          <a:p>
            <a:r>
              <a:rPr lang="en-US" dirty="0" smtClean="0"/>
              <a:t>Bad application performance due to storage?</a:t>
            </a:r>
          </a:p>
          <a:p>
            <a:pPr lvl="1"/>
            <a:r>
              <a:rPr lang="en-US" smtClean="0"/>
              <a:t>Does storage latency </a:t>
            </a:r>
            <a:r>
              <a:rPr lang="en-US" dirty="0" smtClean="0"/>
              <a:t>show correlation with slow application?</a:t>
            </a:r>
          </a:p>
          <a:p>
            <a:pPr lvl="1"/>
            <a:r>
              <a:rPr lang="en-US" dirty="0" smtClean="0"/>
              <a:t>If “No”, start a broader discussion to look at the whole system: servers, networking</a:t>
            </a:r>
          </a:p>
          <a:p>
            <a:pPr lvl="2"/>
            <a:r>
              <a:rPr lang="en-US" dirty="0" smtClean="0"/>
              <a:t>Probably will need help here</a:t>
            </a:r>
          </a:p>
          <a:p>
            <a:pPr lvl="1"/>
            <a:r>
              <a:rPr lang="en-US" dirty="0" smtClean="0"/>
              <a:t>If “Yes”</a:t>
            </a:r>
          </a:p>
          <a:p>
            <a:pPr lvl="2"/>
            <a:r>
              <a:rPr lang="en-US" dirty="0" smtClean="0"/>
              <a:t>Is there a correlation with node utilization or aggregate utilization</a:t>
            </a:r>
          </a:p>
          <a:p>
            <a:pPr lvl="2"/>
            <a:r>
              <a:rPr lang="en-US" dirty="0" smtClean="0"/>
              <a:t>Look at high IOP/throughput volumes</a:t>
            </a:r>
          </a:p>
          <a:p>
            <a:pPr lvl="3"/>
            <a:r>
              <a:rPr lang="en-US" dirty="0" smtClean="0"/>
              <a:t>Is there a correlating change?</a:t>
            </a:r>
          </a:p>
          <a:p>
            <a:pPr lvl="3"/>
            <a:r>
              <a:rPr lang="en-US" dirty="0" smtClean="0"/>
              <a:t>Identify highest IOP volumes</a:t>
            </a:r>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22</a:t>
            </a:fld>
            <a:endParaRPr lang="en-US"/>
          </a:p>
        </p:txBody>
      </p:sp>
    </p:spTree>
    <p:extLst>
      <p:ext uri="{BB962C8B-B14F-4D97-AF65-F5344CB8AC3E}">
        <p14:creationId xmlns:p14="http://schemas.microsoft.com/office/powerpoint/2010/main" xmlns="" val="16873589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Remediation – Stop the Pain, Fast</a:t>
            </a:r>
            <a:endParaRPr lang="en-US" dirty="0"/>
          </a:p>
        </p:txBody>
      </p:sp>
      <p:sp>
        <p:nvSpPr>
          <p:cNvPr id="3" name="Content Placeholder 2"/>
          <p:cNvSpPr>
            <a:spLocks noGrp="1"/>
          </p:cNvSpPr>
          <p:nvPr>
            <p:ph sz="quarter" idx="14"/>
          </p:nvPr>
        </p:nvSpPr>
        <p:spPr/>
        <p:txBody>
          <a:bodyPr/>
          <a:lstStyle/>
          <a:p>
            <a:r>
              <a:rPr lang="en-US" dirty="0" smtClean="0"/>
              <a:t>Either node or aggregate overutilization – fastest approaches</a:t>
            </a:r>
          </a:p>
          <a:p>
            <a:pPr lvl="1"/>
            <a:r>
              <a:rPr lang="en-US" dirty="0" smtClean="0"/>
              <a:t>Was this due to change in application workload</a:t>
            </a:r>
          </a:p>
          <a:p>
            <a:pPr lvl="2"/>
            <a:r>
              <a:rPr lang="en-US" dirty="0" smtClean="0"/>
              <a:t>Can clamp with </a:t>
            </a:r>
            <a:r>
              <a:rPr lang="en-US" dirty="0" err="1" smtClean="0"/>
              <a:t>QoS</a:t>
            </a:r>
            <a:r>
              <a:rPr lang="en-US" dirty="0" smtClean="0"/>
              <a:t>, while customer discusses situation with application owner</a:t>
            </a:r>
          </a:p>
          <a:p>
            <a:pPr lvl="1"/>
            <a:r>
              <a:rPr lang="en-US" dirty="0" smtClean="0"/>
              <a:t>Was this due to accumulated workload or system aging (more on this one later)?</a:t>
            </a:r>
          </a:p>
          <a:p>
            <a:pPr lvl="2"/>
            <a:r>
              <a:rPr lang="en-US" dirty="0" err="1" smtClean="0"/>
              <a:t>VolMove</a:t>
            </a:r>
            <a:r>
              <a:rPr lang="en-US" dirty="0" smtClean="0"/>
              <a:t> is your friend (assuming customer has recognized the need for performance capacity buffer, more in next question)</a:t>
            </a:r>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23</a:t>
            </a:fld>
            <a:endParaRPr lang="en-US"/>
          </a:p>
        </p:txBody>
      </p:sp>
    </p:spTree>
    <p:extLst>
      <p:ext uri="{BB962C8B-B14F-4D97-AF65-F5344CB8AC3E}">
        <p14:creationId xmlns:p14="http://schemas.microsoft.com/office/powerpoint/2010/main" xmlns="" val="284081368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24</a:t>
            </a:fld>
            <a:endParaRPr lang="en-US" dirty="0"/>
          </a:p>
        </p:txBody>
      </p:sp>
      <p:pic>
        <p:nvPicPr>
          <p:cNvPr id="8" name="Picture 7"/>
          <p:cNvPicPr>
            <a:picLocks noChangeAspect="1"/>
          </p:cNvPicPr>
          <p:nvPr/>
        </p:nvPicPr>
        <p:blipFill>
          <a:blip r:embed="rId3" cstate="print"/>
          <a:stretch>
            <a:fillRect/>
          </a:stretch>
        </p:blipFill>
        <p:spPr>
          <a:xfrm>
            <a:off x="1143000" y="457378"/>
            <a:ext cx="9631113" cy="6039154"/>
          </a:xfrm>
          <a:prstGeom prst="rect">
            <a:avLst/>
          </a:prstGeom>
        </p:spPr>
      </p:pic>
      <p:sp>
        <p:nvSpPr>
          <p:cNvPr id="7" name="Rectangle 6"/>
          <p:cNvSpPr/>
          <p:nvPr/>
        </p:nvSpPr>
        <p:spPr>
          <a:xfrm>
            <a:off x="8443388" y="5566751"/>
            <a:ext cx="2016680" cy="947475"/>
          </a:xfrm>
          <a:prstGeom prst="rect">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32908631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25</a:t>
            </a:fld>
            <a:endParaRPr lang="en-US" dirty="0"/>
          </a:p>
        </p:txBody>
      </p:sp>
      <p:pic>
        <p:nvPicPr>
          <p:cNvPr id="3" name="Picture 2"/>
          <p:cNvPicPr>
            <a:picLocks noChangeAspect="1"/>
          </p:cNvPicPr>
          <p:nvPr/>
        </p:nvPicPr>
        <p:blipFill>
          <a:blip r:embed="rId3" cstate="print"/>
          <a:stretch>
            <a:fillRect/>
          </a:stretch>
        </p:blipFill>
        <p:spPr>
          <a:xfrm>
            <a:off x="1143000" y="457200"/>
            <a:ext cx="10385542" cy="6035040"/>
          </a:xfrm>
          <a:prstGeom prst="rect">
            <a:avLst/>
          </a:prstGeom>
        </p:spPr>
      </p:pic>
      <p:sp>
        <p:nvSpPr>
          <p:cNvPr id="9" name="Rectangle 8"/>
          <p:cNvSpPr/>
          <p:nvPr/>
        </p:nvSpPr>
        <p:spPr>
          <a:xfrm>
            <a:off x="1239282" y="3980784"/>
            <a:ext cx="3042553" cy="40782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10" name="Rectangle 9"/>
          <p:cNvSpPr/>
          <p:nvPr/>
        </p:nvSpPr>
        <p:spPr>
          <a:xfrm>
            <a:off x="1084887" y="1052728"/>
            <a:ext cx="1717767" cy="3698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7" name="Rectangle 6"/>
          <p:cNvSpPr/>
          <p:nvPr/>
        </p:nvSpPr>
        <p:spPr>
          <a:xfrm>
            <a:off x="8980716" y="5175999"/>
            <a:ext cx="2016680" cy="947475"/>
          </a:xfrm>
          <a:prstGeom prst="rect">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82390098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26</a:t>
            </a:fld>
            <a:endParaRPr lang="en-US" dirty="0"/>
          </a:p>
        </p:txBody>
      </p:sp>
      <p:pic>
        <p:nvPicPr>
          <p:cNvPr id="3" name="Picture 2"/>
          <p:cNvPicPr>
            <a:picLocks noChangeAspect="1"/>
          </p:cNvPicPr>
          <p:nvPr/>
        </p:nvPicPr>
        <p:blipFill>
          <a:blip r:embed="rId3" cstate="print"/>
          <a:stretch>
            <a:fillRect/>
          </a:stretch>
        </p:blipFill>
        <p:spPr>
          <a:xfrm>
            <a:off x="666841" y="240329"/>
            <a:ext cx="10998364" cy="6222244"/>
          </a:xfrm>
          <a:prstGeom prst="rect">
            <a:avLst/>
          </a:prstGeom>
        </p:spPr>
      </p:pic>
      <p:sp>
        <p:nvSpPr>
          <p:cNvPr id="11" name="Rectangle 10"/>
          <p:cNvSpPr/>
          <p:nvPr/>
        </p:nvSpPr>
        <p:spPr>
          <a:xfrm>
            <a:off x="9078412" y="5456852"/>
            <a:ext cx="2016680" cy="845571"/>
          </a:xfrm>
          <a:prstGeom prst="rect">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12" name="Rectangle 11"/>
          <p:cNvSpPr/>
          <p:nvPr/>
        </p:nvSpPr>
        <p:spPr>
          <a:xfrm>
            <a:off x="742951" y="4063905"/>
            <a:ext cx="3150517" cy="34738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13" name="Rectangle 12"/>
          <p:cNvSpPr/>
          <p:nvPr/>
        </p:nvSpPr>
        <p:spPr>
          <a:xfrm>
            <a:off x="641361" y="924560"/>
            <a:ext cx="1701398" cy="36723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1665261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27</a:t>
            </a:fld>
            <a:endParaRPr lang="en-US" dirty="0"/>
          </a:p>
        </p:txBody>
      </p:sp>
      <p:sp>
        <p:nvSpPr>
          <p:cNvPr id="7" name="Text Placeholder 6"/>
          <p:cNvSpPr>
            <a:spLocks noGrp="1"/>
          </p:cNvSpPr>
          <p:nvPr>
            <p:ph type="body" sz="quarter" idx="16"/>
          </p:nvPr>
        </p:nvSpPr>
        <p:spPr/>
        <p:txBody>
          <a:bodyPr/>
          <a:lstStyle/>
          <a:p>
            <a:endParaRPr lang="en-US"/>
          </a:p>
        </p:txBody>
      </p:sp>
      <p:pic>
        <p:nvPicPr>
          <p:cNvPr id="8" name="Picture 7"/>
          <p:cNvPicPr>
            <a:picLocks noChangeAspect="1"/>
          </p:cNvPicPr>
          <p:nvPr/>
        </p:nvPicPr>
        <p:blipFill>
          <a:blip r:embed="rId3" cstate="print"/>
          <a:stretch>
            <a:fillRect/>
          </a:stretch>
        </p:blipFill>
        <p:spPr>
          <a:xfrm>
            <a:off x="294413" y="214546"/>
            <a:ext cx="11453720" cy="6024101"/>
          </a:xfrm>
          <a:prstGeom prst="rect">
            <a:avLst/>
          </a:prstGeom>
        </p:spPr>
      </p:pic>
      <p:sp>
        <p:nvSpPr>
          <p:cNvPr id="9" name="Rectangle 8"/>
          <p:cNvSpPr/>
          <p:nvPr/>
        </p:nvSpPr>
        <p:spPr>
          <a:xfrm>
            <a:off x="9078412" y="1948872"/>
            <a:ext cx="2016680" cy="4289775"/>
          </a:xfrm>
          <a:prstGeom prst="rect">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
        <p:nvSpPr>
          <p:cNvPr id="10" name="Rectangle 9"/>
          <p:cNvSpPr/>
          <p:nvPr/>
        </p:nvSpPr>
        <p:spPr>
          <a:xfrm>
            <a:off x="5025529" y="1478076"/>
            <a:ext cx="1423353" cy="361308"/>
          </a:xfrm>
          <a:prstGeom prst="rect">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89309167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71981" y="2586360"/>
            <a:ext cx="10017045" cy="1470025"/>
          </a:xfrm>
        </p:spPr>
        <p:txBody>
          <a:bodyPr/>
          <a:lstStyle/>
          <a:p>
            <a:r>
              <a:rPr lang="en-US" dirty="0" smtClean="0"/>
              <a:t>“Performance Management” Example</a:t>
            </a:r>
            <a:endParaRPr lang="en-US" dirty="0"/>
          </a:p>
        </p:txBody>
      </p:sp>
      <p:sp>
        <p:nvSpPr>
          <p:cNvPr id="4" name="Footer Placeholder 3"/>
          <p:cNvSpPr>
            <a:spLocks noGrp="1"/>
          </p:cNvSpPr>
          <p:nvPr>
            <p:ph type="ftr" sz="quarter" idx="3"/>
          </p:nvPr>
        </p:nvSpPr>
        <p:spPr/>
        <p:txBody>
          <a:bodyPr/>
          <a:lstStyle/>
          <a:p>
            <a:r>
              <a:rPr lang="en-US" dirty="0" smtClean="0"/>
              <a:t>© 2016 NetApp, Inc. All rights reserved.  </a:t>
            </a:r>
            <a:endParaRPr lang="en-US" dirty="0"/>
          </a:p>
        </p:txBody>
      </p:sp>
      <p:sp>
        <p:nvSpPr>
          <p:cNvPr id="5" name="Slide Number Placeholder 4"/>
          <p:cNvSpPr>
            <a:spLocks noGrp="1"/>
          </p:cNvSpPr>
          <p:nvPr>
            <p:ph type="sldNum" sz="quarter" idx="4"/>
          </p:nvPr>
        </p:nvSpPr>
        <p:spPr/>
        <p:txBody>
          <a:bodyPr/>
          <a:lstStyle/>
          <a:p>
            <a:fld id="{B071A5F3-A4FF-4CEE-8215-C08835B585C1}" type="slidenum">
              <a:rPr lang="en-US" smtClean="0"/>
              <a:pPr/>
              <a:t>28</a:t>
            </a:fld>
            <a:endParaRPr lang="en-US" dirty="0"/>
          </a:p>
        </p:txBody>
      </p:sp>
    </p:spTree>
    <p:extLst>
      <p:ext uri="{BB962C8B-B14F-4D97-AF65-F5344CB8AC3E}">
        <p14:creationId xmlns:p14="http://schemas.microsoft.com/office/powerpoint/2010/main" xmlns="" val="3850509012"/>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Systems – Happy Customers, Happy SEs</a:t>
            </a:r>
            <a:endParaRPr lang="en-US" dirty="0"/>
          </a:p>
        </p:txBody>
      </p:sp>
      <p:sp>
        <p:nvSpPr>
          <p:cNvPr id="3" name="Content Placeholder 2"/>
          <p:cNvSpPr>
            <a:spLocks noGrp="1"/>
          </p:cNvSpPr>
          <p:nvPr>
            <p:ph sz="quarter" idx="14"/>
          </p:nvPr>
        </p:nvSpPr>
        <p:spPr/>
        <p:txBody>
          <a:bodyPr/>
          <a:lstStyle/>
          <a:p>
            <a:r>
              <a:rPr lang="en-US" dirty="0" smtClean="0"/>
              <a:t>How do you manage your system to maintain happy performance?</a:t>
            </a:r>
          </a:p>
          <a:p>
            <a:r>
              <a:rPr lang="en-US" dirty="0" smtClean="0"/>
              <a:t>During “user hours” overutilization</a:t>
            </a:r>
          </a:p>
          <a:p>
            <a:pPr lvl="1"/>
            <a:r>
              <a:rPr lang="en-US" dirty="0" smtClean="0"/>
              <a:t>Rule of Thumb – When node utilization greater than 85%, a very high likelihood CPU queuing occurring, and user visible latency impact</a:t>
            </a:r>
          </a:p>
          <a:p>
            <a:pPr lvl="1"/>
            <a:r>
              <a:rPr lang="en-US" dirty="0" smtClean="0"/>
              <a:t>Rule of Thumb – When aggregate disk busy (utilization) greater than 50% for Flash Cache or Flash Pool aggregate, a very high likelihood of higher latency on disk IOs and user visible latency impact</a:t>
            </a:r>
            <a:endParaRPr lang="en-US" dirty="0"/>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29</a:t>
            </a:fld>
            <a:endParaRPr lang="en-US"/>
          </a:p>
        </p:txBody>
      </p:sp>
    </p:spTree>
    <p:extLst>
      <p:ext uri="{BB962C8B-B14F-4D97-AF65-F5344CB8AC3E}">
        <p14:creationId xmlns:p14="http://schemas.microsoft.com/office/powerpoint/2010/main" xmlns="" val="23647240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Focus</a:t>
            </a:r>
            <a:endParaRPr lang="en-US" dirty="0"/>
          </a:p>
        </p:txBody>
      </p:sp>
      <p:sp>
        <p:nvSpPr>
          <p:cNvPr id="3" name="Content Placeholder 2"/>
          <p:cNvSpPr>
            <a:spLocks noGrp="1"/>
          </p:cNvSpPr>
          <p:nvPr>
            <p:ph sz="quarter" idx="14"/>
          </p:nvPr>
        </p:nvSpPr>
        <p:spPr/>
        <p:txBody>
          <a:bodyPr/>
          <a:lstStyle/>
          <a:p>
            <a:pPr lvl="1">
              <a:spcBef>
                <a:spcPts val="0"/>
              </a:spcBef>
              <a:buClr>
                <a:schemeClr val="accent1"/>
              </a:buClr>
            </a:pPr>
            <a:r>
              <a:rPr lang="en-US" sz="2200" dirty="0" smtClean="0"/>
              <a:t>The Objective is to help answer the typical performance questions (without having to open a support case):</a:t>
            </a:r>
          </a:p>
          <a:p>
            <a:pPr lvl="2">
              <a:spcBef>
                <a:spcPts val="0"/>
              </a:spcBef>
            </a:pPr>
            <a:r>
              <a:rPr lang="en-US" sz="1800" dirty="0" smtClean="0"/>
              <a:t>My application ran fine yesterday, but is slow today; it must be due to storage?</a:t>
            </a:r>
          </a:p>
          <a:p>
            <a:pPr lvl="2">
              <a:spcBef>
                <a:spcPts val="0"/>
              </a:spcBef>
            </a:pPr>
            <a:r>
              <a:rPr lang="en-US" sz="1800" dirty="0" smtClean="0"/>
              <a:t>How do I manage my systems so they don’t have performance issues, fall off the cliff?</a:t>
            </a:r>
          </a:p>
          <a:p>
            <a:pPr marL="300038" lvl="1" indent="0">
              <a:buNone/>
            </a:pPr>
            <a:endParaRPr lang="en-US" dirty="0" smtClean="0"/>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3</a:t>
            </a:fld>
            <a:endParaRPr lang="en-US"/>
          </a:p>
        </p:txBody>
      </p:sp>
    </p:spTree>
    <p:extLst>
      <p:ext uri="{BB962C8B-B14F-4D97-AF65-F5344CB8AC3E}">
        <p14:creationId xmlns:p14="http://schemas.microsoft.com/office/powerpoint/2010/main" xmlns="" val="197736750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OPM, OCI, Harvest/</a:t>
            </a:r>
            <a:r>
              <a:rPr lang="en-US" dirty="0" err="1" smtClean="0"/>
              <a:t>Graphna</a:t>
            </a:r>
            <a:endParaRPr lang="en-US" dirty="0"/>
          </a:p>
        </p:txBody>
      </p:sp>
      <p:sp>
        <p:nvSpPr>
          <p:cNvPr id="3" name="Content Placeholder 2"/>
          <p:cNvSpPr>
            <a:spLocks noGrp="1"/>
          </p:cNvSpPr>
          <p:nvPr>
            <p:ph sz="quarter" idx="14"/>
          </p:nvPr>
        </p:nvSpPr>
        <p:spPr/>
        <p:txBody>
          <a:bodyPr/>
          <a:lstStyle/>
          <a:p>
            <a:r>
              <a:rPr lang="en-US" dirty="0" smtClean="0"/>
              <a:t>How do you manage your system to maintain happy performance?</a:t>
            </a:r>
          </a:p>
          <a:p>
            <a:r>
              <a:rPr lang="en-US" dirty="0" smtClean="0"/>
              <a:t>During “user hours” </a:t>
            </a:r>
          </a:p>
          <a:p>
            <a:pPr lvl="1"/>
            <a:r>
              <a:rPr lang="en-US" dirty="0" smtClean="0"/>
              <a:t>For an SLA of no latency impact during TO</a:t>
            </a:r>
          </a:p>
          <a:p>
            <a:pPr lvl="2"/>
            <a:r>
              <a:rPr lang="en-US" dirty="0" smtClean="0"/>
              <a:t>Maintain HA combined Node Utilization less than 100%</a:t>
            </a:r>
          </a:p>
          <a:p>
            <a:pPr lvl="1"/>
            <a:r>
              <a:rPr lang="en-US" dirty="0" smtClean="0"/>
              <a:t>For an SLA where latency impact during TO is an acceptable risk</a:t>
            </a:r>
          </a:p>
          <a:p>
            <a:pPr lvl="2"/>
            <a:r>
              <a:rPr lang="en-US" dirty="0" smtClean="0"/>
              <a:t>Maintain HA combined Node Utilization less than 150%</a:t>
            </a:r>
          </a:p>
          <a:p>
            <a:pPr lvl="1"/>
            <a:r>
              <a:rPr lang="en-US" dirty="0" smtClean="0"/>
              <a:t>Maintain aggregate utilization less than 50%</a:t>
            </a:r>
          </a:p>
          <a:p>
            <a:r>
              <a:rPr lang="en-US" dirty="0" smtClean="0"/>
              <a:t>Balance workload across nodes/aggregates</a:t>
            </a:r>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30</a:t>
            </a:fld>
            <a:endParaRPr lang="en-US"/>
          </a:p>
        </p:txBody>
      </p:sp>
    </p:spTree>
    <p:extLst>
      <p:ext uri="{BB962C8B-B14F-4D97-AF65-F5344CB8AC3E}">
        <p14:creationId xmlns:p14="http://schemas.microsoft.com/office/powerpoint/2010/main" xmlns="" val="2581792102"/>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A cup of coffee and an OCI report</a:t>
            </a:r>
            <a:endParaRPr lang="en-US" dirty="0"/>
          </a:p>
        </p:txBody>
      </p:sp>
      <p:sp>
        <p:nvSpPr>
          <p:cNvPr id="6" name="Title 5"/>
          <p:cNvSpPr>
            <a:spLocks noGrp="1"/>
          </p:cNvSpPr>
          <p:nvPr>
            <p:ph type="ctrTitle"/>
          </p:nvPr>
        </p:nvSpPr>
        <p:spPr>
          <a:xfrm>
            <a:off x="1571981" y="2586360"/>
            <a:ext cx="10474245" cy="1470025"/>
          </a:xfrm>
        </p:spPr>
        <p:txBody>
          <a:bodyPr/>
          <a:lstStyle/>
          <a:p>
            <a:r>
              <a:rPr lang="en-US" dirty="0" smtClean="0"/>
              <a:t>Customer #1 Performance Management</a:t>
            </a:r>
            <a:endParaRPr lang="en-US" dirty="0"/>
          </a:p>
        </p:txBody>
      </p:sp>
      <p:sp>
        <p:nvSpPr>
          <p:cNvPr id="4" name="Footer Placeholder 3"/>
          <p:cNvSpPr>
            <a:spLocks noGrp="1"/>
          </p:cNvSpPr>
          <p:nvPr>
            <p:ph type="ftr" sz="quarter" idx="3"/>
          </p:nvPr>
        </p:nvSpPr>
        <p:spPr/>
        <p:txBody>
          <a:bodyPr/>
          <a:lstStyle/>
          <a:p>
            <a:r>
              <a:rPr lang="en-US" dirty="0" smtClean="0"/>
              <a:t>© 2016 NetApp, Inc. All rights reserved.  </a:t>
            </a:r>
            <a:endParaRPr lang="en-US" dirty="0"/>
          </a:p>
        </p:txBody>
      </p:sp>
      <p:sp>
        <p:nvSpPr>
          <p:cNvPr id="5" name="Slide Number Placeholder 4"/>
          <p:cNvSpPr>
            <a:spLocks noGrp="1"/>
          </p:cNvSpPr>
          <p:nvPr>
            <p:ph type="sldNum" sz="quarter" idx="4"/>
          </p:nvPr>
        </p:nvSpPr>
        <p:spPr/>
        <p:txBody>
          <a:bodyPr/>
          <a:lstStyle/>
          <a:p>
            <a:fld id="{B071A5F3-A4FF-4CEE-8215-C08835B585C1}" type="slidenum">
              <a:rPr lang="en-US" smtClean="0"/>
              <a:pPr/>
              <a:t>31</a:t>
            </a:fld>
            <a:endParaRPr lang="en-US" dirty="0"/>
          </a:p>
        </p:txBody>
      </p:sp>
    </p:spTree>
    <p:extLst>
      <p:ext uri="{BB962C8B-B14F-4D97-AF65-F5344CB8AC3E}">
        <p14:creationId xmlns:p14="http://schemas.microsoft.com/office/powerpoint/2010/main" xmlns="" val="1856999197"/>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32</a:t>
            </a:fld>
            <a:endParaRPr lang="en-US" dirty="0"/>
          </a:p>
        </p:txBody>
      </p:sp>
      <p:pic>
        <p:nvPicPr>
          <p:cNvPr id="12" name="Picture 11" descr="Screen Shot 2016-01-25 at 8.57.50 A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3100" y="355600"/>
            <a:ext cx="10833100" cy="6134100"/>
          </a:xfrm>
          <a:prstGeom prst="rect">
            <a:avLst/>
          </a:prstGeom>
        </p:spPr>
      </p:pic>
    </p:spTree>
    <p:extLst>
      <p:ext uri="{BB962C8B-B14F-4D97-AF65-F5344CB8AC3E}">
        <p14:creationId xmlns:p14="http://schemas.microsoft.com/office/powerpoint/2010/main" xmlns="" val="291504431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Resources</a:t>
            </a:r>
            <a:endParaRPr lang="en-US" dirty="0"/>
          </a:p>
        </p:txBody>
      </p:sp>
      <p:sp>
        <p:nvSpPr>
          <p:cNvPr id="7" name="Content Placeholder 6"/>
          <p:cNvSpPr>
            <a:spLocks noGrp="1"/>
          </p:cNvSpPr>
          <p:nvPr>
            <p:ph sz="quarter" idx="14"/>
          </p:nvPr>
        </p:nvSpPr>
        <p:spPr/>
        <p:txBody>
          <a:bodyPr/>
          <a:lstStyle/>
          <a:p>
            <a:pPr lvl="0"/>
            <a:r>
              <a:rPr lang="en-US" dirty="0"/>
              <a:t>NetApp Storage Performance Primer</a:t>
            </a:r>
            <a:br>
              <a:rPr lang="en-US" dirty="0"/>
            </a:br>
            <a:r>
              <a:rPr lang="en-US" u="sng" dirty="0">
                <a:hlinkClick r:id="rId2"/>
              </a:rPr>
              <a:t>http://www.netapp.com/us/media/tr-4211.pdf</a:t>
            </a:r>
            <a:endParaRPr lang="en-US" dirty="0"/>
          </a:p>
          <a:p>
            <a:pPr lvl="0"/>
            <a:r>
              <a:rPr lang="en-US" dirty="0" smtClean="0"/>
              <a:t>OnCommand Performance Manager Product page</a:t>
            </a:r>
            <a:br>
              <a:rPr lang="en-US" dirty="0" smtClean="0"/>
            </a:br>
            <a:r>
              <a:rPr lang="en-US" u="sng" dirty="0" smtClean="0">
                <a:hlinkClick r:id="rId3"/>
              </a:rPr>
              <a:t>http://www.netapp.com/us/products/management-software/performance-manager.aspx</a:t>
            </a:r>
            <a:endParaRPr lang="en-US" u="sng" dirty="0" smtClean="0"/>
          </a:p>
          <a:p>
            <a:pPr lvl="0"/>
            <a:r>
              <a:rPr lang="en-US" dirty="0" smtClean="0"/>
              <a:t>OnCommand Performance Manager Field </a:t>
            </a:r>
            <a:r>
              <a:rPr lang="en-US" dirty="0"/>
              <a:t>Portal</a:t>
            </a:r>
            <a:br>
              <a:rPr lang="en-US" dirty="0"/>
            </a:br>
            <a:r>
              <a:rPr lang="en-US" dirty="0">
                <a:hlinkClick r:id="rId4"/>
              </a:rPr>
              <a:t>https://fieldportal.netapp.com/content/206742?assetComponentId=</a:t>
            </a:r>
            <a:r>
              <a:rPr lang="en-US" dirty="0" smtClean="0">
                <a:hlinkClick r:id="rId4"/>
              </a:rPr>
              <a:t>206841</a:t>
            </a:r>
            <a:endParaRPr lang="en-US" dirty="0" smtClean="0"/>
          </a:p>
          <a:p>
            <a:pPr lvl="0"/>
            <a:r>
              <a:rPr lang="en-US" dirty="0" smtClean="0"/>
              <a:t>OnCommand Insight </a:t>
            </a:r>
            <a:r>
              <a:rPr lang="en-US" dirty="0"/>
              <a:t>Product Page</a:t>
            </a:r>
            <a:br>
              <a:rPr lang="en-US" dirty="0"/>
            </a:br>
            <a:r>
              <a:rPr lang="en-US" dirty="0">
                <a:hlinkClick r:id="rId5"/>
              </a:rPr>
              <a:t>http://www.netapp.com/us/products/management-software/oncommand-insight</a:t>
            </a:r>
            <a:r>
              <a:rPr lang="en-US" dirty="0" smtClean="0">
                <a:hlinkClick r:id="rId5"/>
              </a:rPr>
              <a:t>/</a:t>
            </a:r>
            <a:endParaRPr lang="en-US" dirty="0"/>
          </a:p>
          <a:p>
            <a:pPr lvl="0"/>
            <a:r>
              <a:rPr lang="en-US" dirty="0" smtClean="0"/>
              <a:t>OnCommand Insight </a:t>
            </a:r>
            <a:r>
              <a:rPr lang="en-US" dirty="0"/>
              <a:t>Field Portal</a:t>
            </a:r>
            <a:r>
              <a:rPr lang="en-US" u="sng" dirty="0"/>
              <a:t/>
            </a:r>
            <a:br>
              <a:rPr lang="en-US" u="sng" dirty="0"/>
            </a:br>
            <a:r>
              <a:rPr lang="en-US" u="sng" dirty="0">
                <a:hlinkClick r:id="rId6"/>
              </a:rPr>
              <a:t>https://fieldportal.netapp.com/content/206678?assetComponentId=</a:t>
            </a:r>
            <a:r>
              <a:rPr lang="en-US" u="sng" dirty="0" smtClean="0">
                <a:hlinkClick r:id="rId6"/>
              </a:rPr>
              <a:t>206776</a:t>
            </a:r>
            <a:endParaRPr lang="en-US" u="sng" dirty="0" smtClean="0"/>
          </a:p>
          <a:p>
            <a:pPr lvl="0"/>
            <a:endParaRPr lang="en-US" dirty="0"/>
          </a:p>
          <a:p>
            <a:pPr marL="0" indent="0">
              <a:buNone/>
            </a:pPr>
            <a:endParaRPr lang="en-US" dirty="0"/>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33</a:t>
            </a:fld>
            <a:endParaRPr lang="en-US"/>
          </a:p>
        </p:txBody>
      </p:sp>
    </p:spTree>
    <p:extLst>
      <p:ext uri="{BB962C8B-B14F-4D97-AF65-F5344CB8AC3E}">
        <p14:creationId xmlns:p14="http://schemas.microsoft.com/office/powerpoint/2010/main" xmlns="" val="51420014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dirty="0" smtClean="0"/>
              <a:t>© 2016 NetApp, Inc. All rights reserved.  </a:t>
            </a:r>
            <a:endParaRPr lang="en-US" dirty="0"/>
          </a:p>
        </p:txBody>
      </p:sp>
      <p:sp>
        <p:nvSpPr>
          <p:cNvPr id="5" name="Slide Number Placeholder 4"/>
          <p:cNvSpPr>
            <a:spLocks noGrp="1"/>
          </p:cNvSpPr>
          <p:nvPr>
            <p:ph type="sldNum" sz="quarter" idx="4"/>
          </p:nvPr>
        </p:nvSpPr>
        <p:spPr/>
        <p:txBody>
          <a:bodyPr/>
          <a:lstStyle/>
          <a:p>
            <a:fld id="{B071A5F3-A4FF-4CEE-8215-C08835B585C1}" type="slidenum">
              <a:rPr lang="en-US" smtClean="0"/>
              <a:pPr/>
              <a:t>34</a:t>
            </a:fld>
            <a:endParaRPr lang="en-US" dirty="0"/>
          </a:p>
        </p:txBody>
      </p:sp>
      <p:sp>
        <p:nvSpPr>
          <p:cNvPr id="6" name="Text Placeholder 5"/>
          <p:cNvSpPr>
            <a:spLocks noGrp="1"/>
          </p:cNvSpPr>
          <p:nvPr>
            <p:ph type="body" sz="quarter" idx="10"/>
          </p:nvPr>
        </p:nvSpPr>
        <p:spPr/>
        <p:txBody>
          <a:bodyPr/>
          <a:lstStyle/>
          <a:p>
            <a:r>
              <a:rPr lang="en-US" dirty="0" smtClean="0"/>
              <a:t>Thank you.</a:t>
            </a:r>
            <a:endParaRPr lang="en-US" dirty="0"/>
          </a:p>
        </p:txBody>
      </p:sp>
    </p:spTree>
    <p:extLst>
      <p:ext uri="{BB962C8B-B14F-4D97-AF65-F5344CB8AC3E}">
        <p14:creationId xmlns:p14="http://schemas.microsoft.com/office/powerpoint/2010/main" xmlns="" val="348006076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7" name="Content Placeholder 6"/>
          <p:cNvSpPr>
            <a:spLocks noGrp="1"/>
          </p:cNvSpPr>
          <p:nvPr>
            <p:ph sz="quarter" idx="15"/>
          </p:nvPr>
        </p:nvSpPr>
        <p:spPr/>
        <p:txBody>
          <a:bodyPr/>
          <a:lstStyle/>
          <a:p>
            <a:r>
              <a:rPr lang="en-US" dirty="0"/>
              <a:t>THEORY</a:t>
            </a:r>
          </a:p>
          <a:p>
            <a:pPr lvl="1"/>
            <a:r>
              <a:rPr lang="en-US" dirty="0"/>
              <a:t>Latency</a:t>
            </a:r>
          </a:p>
          <a:p>
            <a:pPr lvl="2"/>
            <a:r>
              <a:rPr lang="en-US" dirty="0"/>
              <a:t>Key Limiting Resource</a:t>
            </a:r>
          </a:p>
          <a:p>
            <a:pPr lvl="1"/>
            <a:r>
              <a:rPr lang="en-US" dirty="0"/>
              <a:t>Key Resource Performance Metrics</a:t>
            </a:r>
          </a:p>
          <a:p>
            <a:pPr lvl="2"/>
            <a:r>
              <a:rPr lang="en-US" dirty="0"/>
              <a:t>In Depth Discussion</a:t>
            </a:r>
          </a:p>
          <a:p>
            <a:r>
              <a:rPr lang="en-US" dirty="0"/>
              <a:t>“Slow Application” Example</a:t>
            </a:r>
          </a:p>
          <a:p>
            <a:r>
              <a:rPr lang="en-US" dirty="0"/>
              <a:t>“Performance Management” </a:t>
            </a:r>
            <a:r>
              <a:rPr lang="en-US" dirty="0" smtClean="0"/>
              <a:t>Example</a:t>
            </a:r>
            <a:endParaRPr lang="en-US" dirty="0"/>
          </a:p>
        </p:txBody>
      </p:sp>
      <p:sp>
        <p:nvSpPr>
          <p:cNvPr id="6" name="Footer Placeholder 5"/>
          <p:cNvSpPr>
            <a:spLocks noGrp="1"/>
          </p:cNvSpPr>
          <p:nvPr>
            <p:ph type="ftr" sz="quarter" idx="3"/>
          </p:nvPr>
        </p:nvSpPr>
        <p:spPr/>
        <p:txBody>
          <a:bodyPr/>
          <a:lstStyle/>
          <a:p>
            <a:r>
              <a:rPr lang="en-US" dirty="0" smtClean="0"/>
              <a:t>© 2016 NetApp, Inc. All rights reserved.  </a:t>
            </a:r>
            <a:endParaRPr lang="en-US" dirty="0"/>
          </a:p>
        </p:txBody>
      </p:sp>
      <p:sp>
        <p:nvSpPr>
          <p:cNvPr id="8" name="Slide Number Placeholder 7"/>
          <p:cNvSpPr>
            <a:spLocks noGrp="1"/>
          </p:cNvSpPr>
          <p:nvPr>
            <p:ph type="sldNum" sz="quarter" idx="4"/>
          </p:nvPr>
        </p:nvSpPr>
        <p:spPr/>
        <p:txBody>
          <a:bodyPr/>
          <a:lstStyle/>
          <a:p>
            <a:fld id="{B071A5F3-A4FF-4CEE-8215-C08835B585C1}" type="slidenum">
              <a:rPr lang="en-US" smtClean="0"/>
              <a:pPr/>
              <a:t>4</a:t>
            </a:fld>
            <a:endParaRPr lang="en-US" dirty="0"/>
          </a:p>
        </p:txBody>
      </p:sp>
    </p:spTree>
    <p:extLst>
      <p:ext uri="{BB962C8B-B14F-4D97-AF65-F5344CB8AC3E}">
        <p14:creationId xmlns:p14="http://schemas.microsoft.com/office/powerpoint/2010/main" xmlns="" val="269020771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Latency</a:t>
            </a:r>
            <a:endParaRPr lang="en-US" dirty="0"/>
          </a:p>
        </p:txBody>
      </p:sp>
      <p:sp>
        <p:nvSpPr>
          <p:cNvPr id="4" name="Footer Placeholder 3"/>
          <p:cNvSpPr>
            <a:spLocks noGrp="1"/>
          </p:cNvSpPr>
          <p:nvPr>
            <p:ph type="ftr" sz="quarter" idx="3"/>
          </p:nvPr>
        </p:nvSpPr>
        <p:spPr/>
        <p:txBody>
          <a:bodyPr/>
          <a:lstStyle/>
          <a:p>
            <a:r>
              <a:rPr lang="en-US" dirty="0" smtClean="0"/>
              <a:t>© 2016 NetApp, Inc. All rights reserved.  </a:t>
            </a:r>
            <a:endParaRPr lang="en-US" dirty="0"/>
          </a:p>
        </p:txBody>
      </p:sp>
      <p:sp>
        <p:nvSpPr>
          <p:cNvPr id="5" name="Slide Number Placeholder 4"/>
          <p:cNvSpPr>
            <a:spLocks noGrp="1"/>
          </p:cNvSpPr>
          <p:nvPr>
            <p:ph type="sldNum" sz="quarter" idx="4"/>
          </p:nvPr>
        </p:nvSpPr>
        <p:spPr/>
        <p:txBody>
          <a:bodyPr/>
          <a:lstStyle/>
          <a:p>
            <a:fld id="{B071A5F3-A4FF-4CEE-8215-C08835B585C1}" type="slidenum">
              <a:rPr lang="en-US" smtClean="0"/>
              <a:pPr/>
              <a:t>5</a:t>
            </a:fld>
            <a:endParaRPr lang="en-US" dirty="0"/>
          </a:p>
        </p:txBody>
      </p:sp>
    </p:spTree>
    <p:extLst>
      <p:ext uri="{BB962C8B-B14F-4D97-AF65-F5344CB8AC3E}">
        <p14:creationId xmlns:p14="http://schemas.microsoft.com/office/powerpoint/2010/main" xmlns="" val="226541601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Systems - Latency</a:t>
            </a:r>
            <a:endParaRPr lang="en-US" dirty="0"/>
          </a:p>
        </p:txBody>
      </p:sp>
      <p:sp>
        <p:nvSpPr>
          <p:cNvPr id="3" name="Content Placeholder 2"/>
          <p:cNvSpPr>
            <a:spLocks noGrp="1"/>
          </p:cNvSpPr>
          <p:nvPr>
            <p:ph sz="quarter" idx="14"/>
          </p:nvPr>
        </p:nvSpPr>
        <p:spPr/>
        <p:txBody>
          <a:bodyPr/>
          <a:lstStyle/>
          <a:p>
            <a:r>
              <a:rPr lang="en-US" dirty="0" smtClean="0"/>
              <a:t>Latency is the performance SLA with the application</a:t>
            </a:r>
          </a:p>
          <a:p>
            <a:pPr lvl="1"/>
            <a:r>
              <a:rPr lang="en-US" dirty="0" smtClean="0"/>
              <a:t>If it is out of the “ordinary”, the phone rings…</a:t>
            </a:r>
          </a:p>
          <a:p>
            <a:r>
              <a:rPr lang="en-US" dirty="0" smtClean="0"/>
              <a:t>Latency is a “perception” more than a “known quantity”</a:t>
            </a:r>
          </a:p>
          <a:p>
            <a:pPr lvl="1"/>
            <a:r>
              <a:rPr lang="en-US" dirty="0" smtClean="0"/>
              <a:t>“My report is taking longer to run.”</a:t>
            </a:r>
          </a:p>
          <a:p>
            <a:pPr lvl="1"/>
            <a:r>
              <a:rPr lang="en-US" dirty="0" smtClean="0"/>
              <a:t>“My job is not completing on time.”</a:t>
            </a:r>
          </a:p>
          <a:p>
            <a:pPr lvl="1"/>
            <a:r>
              <a:rPr lang="en-US" dirty="0" smtClean="0"/>
              <a:t>“It takes forever to complete this command.” </a:t>
            </a:r>
          </a:p>
          <a:p>
            <a:pPr marL="0" indent="0">
              <a:buNone/>
            </a:pPr>
            <a:endParaRPr lang="en-US" dirty="0" smtClean="0"/>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6</a:t>
            </a:fld>
            <a:endParaRPr lang="en-US"/>
          </a:p>
        </p:txBody>
      </p:sp>
    </p:spTree>
    <p:extLst>
      <p:ext uri="{BB962C8B-B14F-4D97-AF65-F5344CB8AC3E}">
        <p14:creationId xmlns:p14="http://schemas.microsoft.com/office/powerpoint/2010/main" xmlns="" val="31196229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Systems – Latency</a:t>
            </a:r>
            <a:endParaRPr lang="en-US" dirty="0"/>
          </a:p>
        </p:txBody>
      </p:sp>
      <p:sp>
        <p:nvSpPr>
          <p:cNvPr id="3" name="Content Placeholder 2"/>
          <p:cNvSpPr>
            <a:spLocks noGrp="1"/>
          </p:cNvSpPr>
          <p:nvPr>
            <p:ph sz="quarter" idx="14"/>
          </p:nvPr>
        </p:nvSpPr>
        <p:spPr/>
        <p:txBody>
          <a:bodyPr/>
          <a:lstStyle/>
          <a:p>
            <a:r>
              <a:rPr lang="en-US" dirty="0" smtClean="0"/>
              <a:t>Whether storage has a problem or not, the phone may ring anyway</a:t>
            </a:r>
          </a:p>
          <a:p>
            <a:pPr lvl="1"/>
            <a:r>
              <a:rPr lang="en-US" dirty="0" smtClean="0"/>
              <a:t>Have to demonstrate the system is operating “normally”</a:t>
            </a:r>
          </a:p>
          <a:p>
            <a:pPr lvl="1"/>
            <a:r>
              <a:rPr lang="en-US" dirty="0" smtClean="0"/>
              <a:t>Tracking latency is key</a:t>
            </a:r>
          </a:p>
          <a:p>
            <a:pPr lvl="1"/>
            <a:r>
              <a:rPr lang="en-US" dirty="0" smtClean="0"/>
              <a:t>It is not unusual that the latency issue is somewhere other than the storage</a:t>
            </a:r>
          </a:p>
          <a:p>
            <a:r>
              <a:rPr lang="en-US" dirty="0" smtClean="0"/>
              <a:t>Customers must have some Performance Management Tool installed and know how to use it to manage their performance	</a:t>
            </a:r>
          </a:p>
          <a:p>
            <a:pPr lvl="1"/>
            <a:r>
              <a:rPr lang="en-US" dirty="0" smtClean="0"/>
              <a:t>OCPM, OCI, Harvest/</a:t>
            </a:r>
            <a:r>
              <a:rPr lang="en-US" dirty="0" err="1" smtClean="0"/>
              <a:t>Graphna</a:t>
            </a:r>
            <a:endParaRPr lang="en-US" dirty="0" smtClean="0"/>
          </a:p>
          <a:p>
            <a:pPr lvl="1"/>
            <a:r>
              <a:rPr lang="en-US" dirty="0" smtClean="0"/>
              <a:t>KEEP SIMPLE CASES OUT OF SUPPORT</a:t>
            </a:r>
          </a:p>
          <a:p>
            <a:pPr lvl="2"/>
            <a:r>
              <a:rPr lang="en-US" dirty="0" smtClean="0"/>
              <a:t>And from taking up a lot of your time</a:t>
            </a:r>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7</a:t>
            </a:fld>
            <a:endParaRPr lang="en-US"/>
          </a:p>
        </p:txBody>
      </p:sp>
    </p:spTree>
    <p:extLst>
      <p:ext uri="{BB962C8B-B14F-4D97-AF65-F5344CB8AC3E}">
        <p14:creationId xmlns:p14="http://schemas.microsoft.com/office/powerpoint/2010/main" xmlns="" val="158461802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Systems - Latency</a:t>
            </a:r>
            <a:endParaRPr lang="en-US" dirty="0"/>
          </a:p>
        </p:txBody>
      </p:sp>
      <p:sp>
        <p:nvSpPr>
          <p:cNvPr id="3" name="Content Placeholder 2"/>
          <p:cNvSpPr>
            <a:spLocks noGrp="1"/>
          </p:cNvSpPr>
          <p:nvPr>
            <p:ph sz="quarter" idx="14"/>
          </p:nvPr>
        </p:nvSpPr>
        <p:spPr/>
        <p:txBody>
          <a:bodyPr/>
          <a:lstStyle/>
          <a:p>
            <a:r>
              <a:rPr lang="en-US" dirty="0" smtClean="0"/>
              <a:t>What is “ordinary”? - </a:t>
            </a:r>
            <a:r>
              <a:rPr lang="en-US" sz="2200" dirty="0" smtClean="0"/>
              <a:t>Rule of Thumb for most systems</a:t>
            </a:r>
            <a:endParaRPr lang="en-US" sz="2200" dirty="0"/>
          </a:p>
          <a:p>
            <a:pPr lvl="2"/>
            <a:r>
              <a:rPr lang="en-US" sz="1800" dirty="0" smtClean="0"/>
              <a:t>&lt;5ms reads </a:t>
            </a:r>
          </a:p>
          <a:p>
            <a:pPr lvl="3"/>
            <a:r>
              <a:rPr lang="en-US" sz="1600" dirty="0" smtClean="0"/>
              <a:t>Aggregates with Flash Cache or Flash Pool</a:t>
            </a:r>
          </a:p>
          <a:p>
            <a:pPr lvl="2"/>
            <a:r>
              <a:rPr lang="en-US" sz="1800" dirty="0" smtClean="0"/>
              <a:t>&lt;2ms reads</a:t>
            </a:r>
          </a:p>
          <a:p>
            <a:pPr lvl="3"/>
            <a:r>
              <a:rPr lang="en-US" sz="1600" dirty="0" smtClean="0"/>
              <a:t>SSD aggregates</a:t>
            </a:r>
          </a:p>
          <a:p>
            <a:pPr lvl="2"/>
            <a:r>
              <a:rPr lang="en-US" sz="1800" dirty="0" smtClean="0"/>
              <a:t>&lt;2ms writes</a:t>
            </a:r>
          </a:p>
          <a:p>
            <a:pPr lvl="2"/>
            <a:r>
              <a:rPr lang="en-US" sz="1800" dirty="0" smtClean="0"/>
              <a:t>&lt;1ms metadata operations</a:t>
            </a:r>
            <a:endParaRPr lang="en-US" sz="1800" dirty="0"/>
          </a:p>
          <a:p>
            <a:r>
              <a:rPr lang="en-US" dirty="0" smtClean="0"/>
              <a:t>Caveats</a:t>
            </a:r>
          </a:p>
          <a:p>
            <a:pPr lvl="1"/>
            <a:r>
              <a:rPr lang="en-US" dirty="0" smtClean="0"/>
              <a:t>Exchange</a:t>
            </a:r>
          </a:p>
          <a:p>
            <a:pPr lvl="1"/>
            <a:r>
              <a:rPr lang="en-US" dirty="0" smtClean="0"/>
              <a:t>Tier 3</a:t>
            </a:r>
          </a:p>
          <a:p>
            <a:pPr lvl="1"/>
            <a:r>
              <a:rPr lang="en-US" dirty="0" smtClean="0"/>
              <a:t>Storage for Grids</a:t>
            </a:r>
          </a:p>
        </p:txBody>
      </p:sp>
      <p:sp>
        <p:nvSpPr>
          <p:cNvPr id="5" name="Footer Placeholder 4"/>
          <p:cNvSpPr>
            <a:spLocks noGrp="1"/>
          </p:cNvSpPr>
          <p:nvPr>
            <p:ph type="ftr" sz="quarter" idx="3"/>
          </p:nvPr>
        </p:nvSpPr>
        <p:spPr/>
        <p:txBody>
          <a:bodyPr/>
          <a:lstStyle/>
          <a:p>
            <a:pPr>
              <a:defRPr/>
            </a:pPr>
            <a:r>
              <a:rPr lang="en-US" smtClean="0"/>
              <a:t>© 2016 NetApp, Inc. All rights reserved.  </a:t>
            </a:r>
            <a:endParaRPr lang="en-US" dirty="0"/>
          </a:p>
        </p:txBody>
      </p:sp>
      <p:sp>
        <p:nvSpPr>
          <p:cNvPr id="4" name="Slide Number Placeholder 3"/>
          <p:cNvSpPr>
            <a:spLocks noGrp="1"/>
          </p:cNvSpPr>
          <p:nvPr>
            <p:ph type="sldNum" sz="quarter" idx="4"/>
          </p:nvPr>
        </p:nvSpPr>
        <p:spPr/>
        <p:txBody>
          <a:bodyPr/>
          <a:lstStyle/>
          <a:p>
            <a:pPr>
              <a:defRPr/>
            </a:pPr>
            <a:fld id="{077938D5-676B-4424-8B52-343AF2A1253B}" type="slidenum">
              <a:rPr lang="en-US" smtClean="0"/>
              <a:pPr>
                <a:defRPr/>
              </a:pPr>
              <a:t>8</a:t>
            </a:fld>
            <a:endParaRPr lang="en-US"/>
          </a:p>
        </p:txBody>
      </p:sp>
    </p:spTree>
    <p:extLst>
      <p:ext uri="{BB962C8B-B14F-4D97-AF65-F5344CB8AC3E}">
        <p14:creationId xmlns:p14="http://schemas.microsoft.com/office/powerpoint/2010/main" xmlns="" val="38799516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smtClean="0"/>
              <a:t>© 2016 NetApp, Inc. All rights reserved.  </a:t>
            </a:r>
            <a:endParaRPr lang="en-US" dirty="0"/>
          </a:p>
        </p:txBody>
      </p:sp>
      <p:sp>
        <p:nvSpPr>
          <p:cNvPr id="6" name="Slide Number Placeholder 5"/>
          <p:cNvSpPr>
            <a:spLocks noGrp="1"/>
          </p:cNvSpPr>
          <p:nvPr>
            <p:ph type="sldNum" sz="quarter" idx="4"/>
          </p:nvPr>
        </p:nvSpPr>
        <p:spPr/>
        <p:txBody>
          <a:bodyPr/>
          <a:lstStyle/>
          <a:p>
            <a:fld id="{B071A5F3-A4FF-4CEE-8215-C08835B585C1}" type="slidenum">
              <a:rPr lang="en-US" smtClean="0"/>
              <a:pPr/>
              <a:t>9</a:t>
            </a:fld>
            <a:endParaRPr lang="en-US" dirty="0"/>
          </a:p>
        </p:txBody>
      </p:sp>
      <p:pic>
        <p:nvPicPr>
          <p:cNvPr id="11" name="Picture 10"/>
          <p:cNvPicPr>
            <a:picLocks noChangeAspect="1"/>
          </p:cNvPicPr>
          <p:nvPr/>
        </p:nvPicPr>
        <p:blipFill>
          <a:blip r:embed="rId3" cstate="print"/>
          <a:stretch>
            <a:fillRect/>
          </a:stretch>
        </p:blipFill>
        <p:spPr>
          <a:xfrm>
            <a:off x="884323" y="2027462"/>
            <a:ext cx="10818142" cy="2896373"/>
          </a:xfrm>
          <a:prstGeom prst="rect">
            <a:avLst/>
          </a:prstGeom>
        </p:spPr>
      </p:pic>
      <p:sp>
        <p:nvSpPr>
          <p:cNvPr id="12" name="Rectangle 11"/>
          <p:cNvSpPr/>
          <p:nvPr/>
        </p:nvSpPr>
        <p:spPr>
          <a:xfrm>
            <a:off x="10125732" y="3199281"/>
            <a:ext cx="1576733" cy="36633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smtClean="0"/>
          </a:p>
        </p:txBody>
      </p:sp>
    </p:spTree>
    <p:extLst>
      <p:ext uri="{BB962C8B-B14F-4D97-AF65-F5344CB8AC3E}">
        <p14:creationId xmlns:p14="http://schemas.microsoft.com/office/powerpoint/2010/main" xmlns="" val="369855358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pt-template-16x9-en 2016">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NetApp_Template">
      <a:majorFont>
        <a:latin typeface="Arial"/>
        <a:ea typeface=""/>
        <a:cs typeface=""/>
      </a:majorFont>
      <a:minorFont>
        <a:latin typeface="Arial"/>
        <a:ea typeface=""/>
        <a:cs typeface=""/>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5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ctr">
        <a:noAutofit/>
      </a:bodyPr>
      <a:lstStyle>
        <a:defPPr marL="0" marR="0" indent="0" algn="l" defTabSz="914400" rtl="0" eaLnBrk="1" fontAlgn="auto" latinLnBrk="0" hangingPunct="1">
          <a:lnSpc>
            <a:spcPct val="95000"/>
          </a:lnSpc>
          <a:spcBef>
            <a:spcPts val="400"/>
          </a:spcBef>
          <a:spcAft>
            <a:spcPts val="200"/>
          </a:spcAft>
          <a:buClrTx/>
          <a:buSzTx/>
          <a:buFontTx/>
          <a:buNone/>
          <a:tabLst/>
          <a:defRPr kumimoji="0" sz="1800" b="0" i="0" u="none" strike="noStrike" kern="1200" cap="none" spc="0" normalizeH="0" baseline="0" noProof="0" dirty="0" err="1" smtClean="0">
            <a:ln>
              <a:noFill/>
            </a:ln>
            <a:solidFill>
              <a:sysClr val="windowText" lastClr="000000"/>
            </a:solidFill>
            <a:effectLst/>
            <a:uLnTx/>
            <a:uFillTx/>
            <a:latin typeface="+mn-lt"/>
          </a:defRPr>
        </a:defPPr>
      </a:lstStyle>
    </a:txDef>
  </a:objectDefaults>
  <a:extraClrSchemeLst/>
  <a:custClrLst>
    <a:custClr name="Custom Color 1">
      <a:srgbClr val="00C6A5"/>
    </a:custClr>
    <a:custClr name="Custom Color 2">
      <a:srgbClr val="ECECEC"/>
    </a:custClr>
    <a:custClr name="Custom Color 3">
      <a:srgbClr val="C8C9C7"/>
    </a:custClr>
    <a:custClr name="Custom Color 4">
      <a:srgbClr val="9EA2A2"/>
    </a:custClr>
    <a:custClr name="Custom Color 5">
      <a:srgbClr val="5B6770"/>
    </a:custClr>
    <a:custClr name="Custom Color 6">
      <a:srgbClr val="C8102E"/>
    </a:custClr>
  </a:custClrLst>
</a:theme>
</file>

<file path=ppt/theme/theme2.xml><?xml version="1.0" encoding="utf-8"?>
<a:theme xmlns:a="http://schemas.openxmlformats.org/drawingml/2006/main" name="Office Theme">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NetApp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tApp_Template_ALL">
      <a:dk1>
        <a:sysClr val="windowText" lastClr="000000"/>
      </a:dk1>
      <a:lt1>
        <a:sysClr val="window" lastClr="FFFFFF"/>
      </a:lt1>
      <a:dk2>
        <a:srgbClr val="8DC63F"/>
      </a:dk2>
      <a:lt2>
        <a:srgbClr val="9EA2A2"/>
      </a:lt2>
      <a:accent1>
        <a:srgbClr val="0067C5"/>
      </a:accent1>
      <a:accent2>
        <a:srgbClr val="00B0F0"/>
      </a:accent2>
      <a:accent3>
        <a:srgbClr val="F8DB08"/>
      </a:accent3>
      <a:accent4>
        <a:srgbClr val="FF9E00"/>
      </a:accent4>
      <a:accent5>
        <a:srgbClr val="C60047"/>
      </a:accent5>
      <a:accent6>
        <a:srgbClr val="7B00C6"/>
      </a:accent6>
      <a:hlink>
        <a:srgbClr val="0067C5"/>
      </a:hlink>
      <a:folHlink>
        <a:srgbClr val="9EA2A2"/>
      </a:folHlink>
    </a:clrScheme>
    <a:fontScheme name="NetAp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24ADB643B02748AD712FD7799DC21E" ma:contentTypeVersion="1" ma:contentTypeDescription="Create a new document." ma:contentTypeScope="" ma:versionID="c4d2027de48e4a8b7800e97c799a5836">
  <xsd:schema xmlns:xsd="http://www.w3.org/2001/XMLSchema" xmlns:xs="http://www.w3.org/2001/XMLSchema" xmlns:p="http://schemas.microsoft.com/office/2006/metadata/properties" xmlns:ns2="http://schemas.microsoft.com/sharepoint/v4" targetNamespace="http://schemas.microsoft.com/office/2006/metadata/properties" ma:root="true" ma:fieldsID="c79c8594d4fa4c9fd200c91a62336472"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9D6BEE-0A9B-4482-9E8D-39A4467131A7}"/>
</file>

<file path=customXml/itemProps2.xml><?xml version="1.0" encoding="utf-8"?>
<ds:datastoreItem xmlns:ds="http://schemas.openxmlformats.org/officeDocument/2006/customXml" ds:itemID="{54A6D506-2C58-45B4-BCAB-59F96B0E106A}"/>
</file>

<file path=customXml/itemProps3.xml><?xml version="1.0" encoding="utf-8"?>
<ds:datastoreItem xmlns:ds="http://schemas.openxmlformats.org/officeDocument/2006/customXml" ds:itemID="{AE15377A-7F9D-4F1B-A903-7CBD3EC1C344}"/>
</file>

<file path=docProps/app.xml><?xml version="1.0" encoding="utf-8"?>
<Properties xmlns="http://schemas.openxmlformats.org/officeDocument/2006/extended-properties" xmlns:vt="http://schemas.openxmlformats.org/officeDocument/2006/docPropsVTypes">
  <Template>ppt-template-16x9-en 2016</Template>
  <TotalTime>9955</TotalTime>
  <Words>2509</Words>
  <Application>Microsoft Office PowerPoint</Application>
  <PresentationFormat>Custom</PresentationFormat>
  <Paragraphs>294</Paragraphs>
  <Slides>34</Slides>
  <Notes>13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ppt-template-16x9-en 2016</vt:lpstr>
      <vt:lpstr>Thomson Reuter Performance Classes</vt:lpstr>
      <vt:lpstr>How to Manage Happy System Performance</vt:lpstr>
      <vt:lpstr>Presentation Focus</vt:lpstr>
      <vt:lpstr>Agenda </vt:lpstr>
      <vt:lpstr>Latency</vt:lpstr>
      <vt:lpstr>Happy Systems - Latency</vt:lpstr>
      <vt:lpstr>Happy Systems – Latency</vt:lpstr>
      <vt:lpstr>Happy Systems - Latency</vt:lpstr>
      <vt:lpstr>Slide 9</vt:lpstr>
      <vt:lpstr>Slide 10</vt:lpstr>
      <vt:lpstr>Slide 11</vt:lpstr>
      <vt:lpstr>Good Latency</vt:lpstr>
      <vt:lpstr>Bad Latencies</vt:lpstr>
      <vt:lpstr>Resource Performance Metrics</vt:lpstr>
      <vt:lpstr>Performance Measures – CPU, Disks</vt:lpstr>
      <vt:lpstr>Deeper Discussion on Node Utilization</vt:lpstr>
      <vt:lpstr>WAFL “Bento”</vt:lpstr>
      <vt:lpstr>ONTAP Disk Behavior</vt:lpstr>
      <vt:lpstr>Slide 19</vt:lpstr>
      <vt:lpstr>Slide 20</vt:lpstr>
      <vt:lpstr>“Slow Application Performance” Example</vt:lpstr>
      <vt:lpstr>Performance Question #1</vt:lpstr>
      <vt:lpstr>Remediation – Stop the Pain, Fast</vt:lpstr>
      <vt:lpstr>Slide 24</vt:lpstr>
      <vt:lpstr>Slide 25</vt:lpstr>
      <vt:lpstr>Slide 26</vt:lpstr>
      <vt:lpstr>Slide 27</vt:lpstr>
      <vt:lpstr>“Performance Management” Example</vt:lpstr>
      <vt:lpstr>Happy Systems – Happy Customers, Happy SEs</vt:lpstr>
      <vt:lpstr>Use OPM, OCI, Harvest/Graphna</vt:lpstr>
      <vt:lpstr>Customer #1 Performance Management</vt:lpstr>
      <vt:lpstr>Slide 32</vt:lpstr>
      <vt:lpstr>Other Resources</vt:lpstr>
      <vt:lpstr>Slide 34</vt:lpstr>
    </vt:vector>
  </TitlesOfParts>
  <Company>NetApp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Vertical title slide</dc:title>
  <dc:creator>Ruelas, Elda</dc:creator>
  <cp:lastModifiedBy>Susan Thoennes</cp:lastModifiedBy>
  <cp:revision>173</cp:revision>
  <cp:lastPrinted>2016-01-22T18:58:58Z</cp:lastPrinted>
  <dcterms:created xsi:type="dcterms:W3CDTF">2016-01-19T19:37:08Z</dcterms:created>
  <dcterms:modified xsi:type="dcterms:W3CDTF">2016-07-11T15:34:06Z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7169963</vt:lpwstr>
  </property>
  <property fmtid="{D5CDD505-2E9C-101B-9397-08002B2CF9AE}" pid="3" name="NXPowerLiteSettings">
    <vt:lpwstr>F980073804F000</vt:lpwstr>
  </property>
  <property fmtid="{D5CDD505-2E9C-101B-9397-08002B2CF9AE}" pid="4" name="NXPowerLiteVersion">
    <vt:lpwstr>D5.0.2</vt:lpwstr>
  </property>
  <property fmtid="{D5CDD505-2E9C-101B-9397-08002B2CF9AE}" pid="5" name="ContentTypeId">
    <vt:lpwstr>0x010100CF24ADB643B02748AD712FD7799DC21E</vt:lpwstr>
  </property>
</Properties>
</file>