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7" r:id="rId2"/>
    <p:sldId id="259" r:id="rId3"/>
    <p:sldId id="261" r:id="rId4"/>
    <p:sldId id="263" r:id="rId5"/>
    <p:sldId id="264" r:id="rId6"/>
    <p:sldId id="265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797A4-80D4-436E-ADCA-355A27F18E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12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13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14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15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16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17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18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593F1-2C6F-4779-BEDD-9B6133F8D528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R_TitleLogo_BW6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438" y="5967413"/>
            <a:ext cx="2741612" cy="889000"/>
          </a:xfrm>
          <a:prstGeom prst="rect">
            <a:avLst/>
          </a:prstGeom>
          <a:noFill/>
        </p:spPr>
      </p:pic>
      <p:pic>
        <p:nvPicPr>
          <p:cNvPr id="10243" name="Picture 3" descr="TR_TitleLogo_BW6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438" y="5967413"/>
            <a:ext cx="2741612" cy="889000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1950" y="292100"/>
            <a:ext cx="8382000" cy="1665288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800225"/>
          </a:xfrm>
        </p:spPr>
        <p:txBody>
          <a:bodyPr rIns="0"/>
          <a:lstStyle>
            <a:lvl1pPr>
              <a:spcBef>
                <a:spcPct val="0"/>
              </a:spcBef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55600" y="20605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47" name="Picture 7" descr="titleMaster_Logo600id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hidden">
          <a:xfrm>
            <a:off x="6045200" y="5965825"/>
            <a:ext cx="2746375" cy="8921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2B115E-B55B-4D57-AABA-CC61B988CD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5725" y="457200"/>
            <a:ext cx="1860550" cy="5641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0900" y="457200"/>
            <a:ext cx="5432425" cy="5641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79E5D0-72AB-4550-BE66-12176C7D8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22D1E7-EF5C-4FD3-AFD5-76666C3F1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4B7C48-FF7E-4208-B558-F62218A125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0" y="1528763"/>
            <a:ext cx="36464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528763"/>
            <a:ext cx="36464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9F3B66-F0C0-4916-98E7-1C8703B736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1B8CA5-0FC3-40EB-9E62-B8AD628CEF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534394-4CB7-48DC-BC0F-6C194A525E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58425D-7734-4B15-AACB-64D2FF14F9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C2AB45-4E5B-4B97-97F4-9D1D378BA4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71CE8C-C407-4A54-A352-193755B8FD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R_SlideLogo_BW6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1475" y="6315075"/>
            <a:ext cx="1652588" cy="536575"/>
          </a:xfrm>
          <a:prstGeom prst="rect">
            <a:avLst/>
          </a:prstGeom>
          <a:noFill/>
        </p:spPr>
      </p:pic>
      <p:pic>
        <p:nvPicPr>
          <p:cNvPr id="9219" name="Picture 3" descr="slideMaster_Logo60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hidden">
          <a:xfrm>
            <a:off x="377825" y="6323013"/>
            <a:ext cx="1644650" cy="528637"/>
          </a:xfrm>
          <a:prstGeom prst="rect">
            <a:avLst/>
          </a:prstGeom>
          <a:noFill/>
        </p:spPr>
      </p:pic>
      <p:sp>
        <p:nvSpPr>
          <p:cNvPr id="9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EC1A47F4-0BAE-4E56-A959-7BC9B6850C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50900" y="457200"/>
            <a:ext cx="7445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0900" y="1528763"/>
            <a:ext cx="74453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850900" y="1371600"/>
            <a:ext cx="7445375" cy="1588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5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87338" indent="-28575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569913" indent="-280988" algn="l" rtl="0" eaLnBrk="1" fontAlgn="base" hangingPunct="1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852488" indent="-280988" algn="l" rtl="0" eaLnBrk="1" fontAlgn="base" hangingPunct="1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135063" indent="-280988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5pPr>
      <a:lvl6pPr marL="1592263" indent="-280988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2049463" indent="-280988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506663" indent="-280988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963863" indent="-280988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c.manuscriptcentral.com/m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Thomson Scientific – </a:t>
            </a:r>
            <a:r>
              <a:rPr lang="en-US" dirty="0" err="1" smtClean="0"/>
              <a:t>ScholarOne</a:t>
            </a:r>
            <a:r>
              <a:rPr lang="en-US" dirty="0" smtClean="0"/>
              <a:t> Document Storage on </a:t>
            </a:r>
            <a:r>
              <a:rPr lang="en-US" dirty="0" err="1" smtClean="0"/>
              <a:t>NetApp</a:t>
            </a:r>
            <a:r>
              <a:rPr lang="en-US" dirty="0" smtClean="0"/>
              <a:t> in Eagan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PSTS Platform Support Linux/UNIX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DOCUMENTATION OF ROLE AND RESPONSIBILITY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PETER LEWIS</a:t>
            </a:r>
            <a:endParaRPr lang="en-US" dirty="0"/>
          </a:p>
          <a:p>
            <a:r>
              <a:rPr lang="en-US" dirty="0" smtClean="0"/>
              <a:t>9/3/2010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Protocols </a:t>
            </a:r>
          </a:p>
          <a:p>
            <a:pPr lvl="2"/>
            <a:r>
              <a:rPr lang="en-US" dirty="0" smtClean="0"/>
              <a:t>NFSv3</a:t>
            </a:r>
          </a:p>
          <a:p>
            <a:pPr lvl="3"/>
            <a:r>
              <a:rPr lang="en-US" dirty="0" err="1" smtClean="0"/>
              <a:t>Webservers</a:t>
            </a:r>
            <a:endParaRPr lang="en-US" dirty="0" smtClean="0"/>
          </a:p>
          <a:p>
            <a:pPr lvl="3"/>
            <a:r>
              <a:rPr lang="en-US" dirty="0" err="1" smtClean="0"/>
              <a:t>Jboss</a:t>
            </a:r>
            <a:r>
              <a:rPr lang="en-US" dirty="0" smtClean="0"/>
              <a:t> Application Servers</a:t>
            </a:r>
          </a:p>
          <a:p>
            <a:pPr lvl="3"/>
            <a:r>
              <a:rPr lang="en-US" dirty="0" smtClean="0"/>
              <a:t>Image Converters</a:t>
            </a:r>
          </a:p>
          <a:p>
            <a:pPr lvl="3"/>
            <a:r>
              <a:rPr lang="en-US" dirty="0" smtClean="0"/>
              <a:t>Digital Experts (Apple </a:t>
            </a:r>
            <a:r>
              <a:rPr lang="en-US" dirty="0" err="1" smtClean="0"/>
              <a:t>Xserves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CIFS via Linux Samba Gateway</a:t>
            </a:r>
          </a:p>
          <a:p>
            <a:pPr lvl="3"/>
            <a:r>
              <a:rPr lang="en-US" dirty="0" smtClean="0"/>
              <a:t>Document Converters</a:t>
            </a:r>
          </a:p>
          <a:p>
            <a:pPr lvl="1"/>
            <a:r>
              <a:rPr lang="en-US" sz="2000" dirty="0" smtClean="0"/>
              <a:t>Linux uses </a:t>
            </a:r>
            <a:r>
              <a:rPr lang="en-US" sz="2000" dirty="0" err="1" smtClean="0"/>
              <a:t>automount</a:t>
            </a:r>
            <a:r>
              <a:rPr lang="en-US" sz="2000" dirty="0" smtClean="0"/>
              <a:t> to map all the volumes under /shared/import</a:t>
            </a:r>
          </a:p>
          <a:p>
            <a:pPr lvl="1"/>
            <a:r>
              <a:rPr lang="en-US" sz="2000" dirty="0" smtClean="0"/>
              <a:t>OS X uses Net Info (</a:t>
            </a:r>
            <a:r>
              <a:rPr lang="en-US" sz="2000" dirty="0" err="1" smtClean="0"/>
              <a:t>nicl</a:t>
            </a:r>
            <a:r>
              <a:rPr lang="en-US" sz="2000" dirty="0" smtClean="0"/>
              <a:t>), new volumes must run script to add them</a:t>
            </a:r>
          </a:p>
          <a:p>
            <a:pPr lvl="1"/>
            <a:r>
              <a:rPr lang="en-US" sz="2000" dirty="0" smtClean="0"/>
              <a:t>Win2k3 mounts shares via </a:t>
            </a:r>
            <a:r>
              <a:rPr lang="en-US" sz="2000" dirty="0" err="1" smtClean="0"/>
              <a:t>autoexnt</a:t>
            </a:r>
            <a:r>
              <a:rPr lang="en-US" sz="2000" dirty="0" smtClean="0"/>
              <a:t> (translates </a:t>
            </a:r>
            <a:r>
              <a:rPr lang="en-US" sz="2000" dirty="0" err="1" smtClean="0"/>
              <a:t>unix</a:t>
            </a:r>
            <a:r>
              <a:rPr lang="en-US" sz="2000" dirty="0" smtClean="0"/>
              <a:t> </a:t>
            </a:r>
            <a:r>
              <a:rPr lang="en-US" sz="2000" dirty="0" err="1" smtClean="0"/>
              <a:t>symlinks</a:t>
            </a:r>
            <a:r>
              <a:rPr lang="en-US" sz="2000" dirty="0" smtClean="0"/>
              <a:t>)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/>
              <a:t>TECHNICAL OVERVIEW</a:t>
            </a:r>
            <a:br>
              <a:rPr lang="en-US" dirty="0"/>
            </a:br>
            <a:r>
              <a:rPr lang="en-US" dirty="0"/>
              <a:t>High Level System Access to the </a:t>
            </a:r>
            <a:r>
              <a:rPr lang="en-US" dirty="0" smtClean="0"/>
              <a:t>Storage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Architecture of the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/shared/</a:t>
            </a:r>
            <a:r>
              <a:rPr lang="en-US" dirty="0" err="1" smtClean="0"/>
              <a:t>gus</a:t>
            </a:r>
            <a:r>
              <a:rPr lang="en-US" dirty="0" smtClean="0"/>
              <a:t>/</a:t>
            </a:r>
            <a:r>
              <a:rPr lang="en-US" dirty="0" err="1" smtClean="0"/>
              <a:t>docfiles</a:t>
            </a:r>
            <a:r>
              <a:rPr lang="en-US" dirty="0" smtClean="0"/>
              <a:t>/&lt;stack&gt;/&lt;</a:t>
            </a:r>
            <a:r>
              <a:rPr lang="en-US" dirty="0" err="1" smtClean="0"/>
              <a:t>shortname</a:t>
            </a:r>
            <a:r>
              <a:rPr lang="en-US" dirty="0" smtClean="0"/>
              <a:t>&gt;</a:t>
            </a:r>
          </a:p>
          <a:p>
            <a:pPr lvl="3"/>
            <a:r>
              <a:rPr lang="en-US" dirty="0" err="1" smtClean="0"/>
              <a:t>Docfiles</a:t>
            </a:r>
            <a:r>
              <a:rPr lang="en-US" dirty="0" smtClean="0"/>
              <a:t> is symbolic link to /</a:t>
            </a:r>
            <a:r>
              <a:rPr lang="en-US" dirty="0" err="1" smtClean="0"/>
              <a:t>vol</a:t>
            </a:r>
            <a:r>
              <a:rPr lang="en-US" dirty="0" smtClean="0"/>
              <a:t>/s1links/</a:t>
            </a:r>
            <a:r>
              <a:rPr lang="en-US" dirty="0" err="1" smtClean="0"/>
              <a:t>docfiles</a:t>
            </a:r>
            <a:endParaRPr lang="en-US" dirty="0" smtClean="0"/>
          </a:p>
          <a:p>
            <a:pPr lvl="3"/>
            <a:r>
              <a:rPr lang="en-US" dirty="0" smtClean="0"/>
              <a:t>S1links/</a:t>
            </a:r>
            <a:r>
              <a:rPr lang="en-US" dirty="0" err="1" smtClean="0"/>
              <a:t>docfiles</a:t>
            </a:r>
            <a:r>
              <a:rPr lang="en-US" dirty="0" smtClean="0"/>
              <a:t> for all stacks but prod1 link to a separate volume</a:t>
            </a:r>
          </a:p>
          <a:p>
            <a:pPr lvl="4"/>
            <a:r>
              <a:rPr lang="en-US" dirty="0" err="1" smtClean="0"/>
              <a:t>Ie</a:t>
            </a:r>
            <a:r>
              <a:rPr lang="en-US" dirty="0" smtClean="0"/>
              <a:t>.  /shared/</a:t>
            </a:r>
            <a:r>
              <a:rPr lang="en-US" dirty="0" err="1" smtClean="0"/>
              <a:t>gus</a:t>
            </a:r>
            <a:r>
              <a:rPr lang="en-US" dirty="0" smtClean="0"/>
              <a:t>/</a:t>
            </a:r>
            <a:r>
              <a:rPr lang="en-US" dirty="0" err="1" smtClean="0"/>
              <a:t>docfiles</a:t>
            </a:r>
            <a:r>
              <a:rPr lang="en-US" dirty="0" smtClean="0"/>
              <a:t>/prod2 -&gt; /shared/import/vol2</a:t>
            </a:r>
          </a:p>
          <a:p>
            <a:pPr lvl="3"/>
            <a:r>
              <a:rPr lang="en-US" dirty="0" smtClean="0"/>
              <a:t>S1links/</a:t>
            </a:r>
            <a:r>
              <a:rPr lang="en-US" dirty="0" err="1" smtClean="0"/>
              <a:t>docfiles</a:t>
            </a:r>
            <a:r>
              <a:rPr lang="en-US" dirty="0" smtClean="0"/>
              <a:t> has </a:t>
            </a:r>
            <a:r>
              <a:rPr lang="en-US" dirty="0" err="1" smtClean="0"/>
              <a:t>symlink</a:t>
            </a:r>
            <a:r>
              <a:rPr lang="en-US" dirty="0" smtClean="0"/>
              <a:t> to /</a:t>
            </a:r>
            <a:r>
              <a:rPr lang="en-US" dirty="0" err="1" smtClean="0"/>
              <a:t>vol</a:t>
            </a:r>
            <a:r>
              <a:rPr lang="en-US" dirty="0" smtClean="0"/>
              <a:t>/s1links/prod (for prod1 only)</a:t>
            </a:r>
          </a:p>
          <a:p>
            <a:pPr lvl="4"/>
            <a:r>
              <a:rPr lang="en-US" dirty="0" smtClean="0"/>
              <a:t>The prod directory has </a:t>
            </a:r>
            <a:r>
              <a:rPr lang="en-US" dirty="0" err="1" smtClean="0"/>
              <a:t>symlinks</a:t>
            </a:r>
            <a:r>
              <a:rPr lang="en-US" dirty="0" smtClean="0"/>
              <a:t> to 26 volumes, 200 journals per </a:t>
            </a:r>
            <a:r>
              <a:rPr lang="en-US" dirty="0" err="1" smtClean="0"/>
              <a:t>vol</a:t>
            </a:r>
            <a:endParaRPr lang="en-US" dirty="0" smtClean="0"/>
          </a:p>
          <a:p>
            <a:pPr lvl="2"/>
            <a:r>
              <a:rPr lang="en-US" dirty="0" smtClean="0"/>
              <a:t>/shared/</a:t>
            </a:r>
            <a:r>
              <a:rPr lang="en-US" dirty="0" err="1" smtClean="0"/>
              <a:t>gus</a:t>
            </a:r>
            <a:r>
              <a:rPr lang="en-US" dirty="0" smtClean="0"/>
              <a:t>/</a:t>
            </a:r>
            <a:r>
              <a:rPr lang="en-US" dirty="0" err="1" smtClean="0"/>
              <a:t>wwwRoot</a:t>
            </a:r>
            <a:r>
              <a:rPr lang="en-US" dirty="0" smtClean="0"/>
              <a:t>/&lt;stack&gt;/&lt;</a:t>
            </a:r>
            <a:r>
              <a:rPr lang="en-US" dirty="0" err="1" smtClean="0"/>
              <a:t>shortname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No </a:t>
            </a:r>
            <a:r>
              <a:rPr lang="en-US" dirty="0" err="1" smtClean="0"/>
              <a:t>qtrees</a:t>
            </a:r>
            <a:endParaRPr lang="en-US" dirty="0" smtClean="0"/>
          </a:p>
          <a:p>
            <a:pPr lvl="3"/>
            <a:r>
              <a:rPr lang="en-US" dirty="0" err="1" smtClean="0"/>
              <a:t>Symlinked</a:t>
            </a:r>
            <a:r>
              <a:rPr lang="en-US" dirty="0" smtClean="0"/>
              <a:t> to /</a:t>
            </a:r>
            <a:r>
              <a:rPr lang="en-US" dirty="0" err="1" smtClean="0"/>
              <a:t>vol</a:t>
            </a:r>
            <a:r>
              <a:rPr lang="en-US" dirty="0" smtClean="0"/>
              <a:t>/</a:t>
            </a:r>
            <a:r>
              <a:rPr lang="en-US" dirty="0" err="1" smtClean="0"/>
              <a:t>volwww</a:t>
            </a:r>
            <a:r>
              <a:rPr lang="en-US" dirty="0" smtClean="0"/>
              <a:t> volume</a:t>
            </a:r>
          </a:p>
          <a:p>
            <a:pPr lvl="3"/>
            <a:r>
              <a:rPr lang="en-US" dirty="0" smtClean="0"/>
              <a:t>Has a bump in # of </a:t>
            </a:r>
            <a:r>
              <a:rPr lang="en-US" dirty="0" err="1" smtClean="0"/>
              <a:t>inodes</a:t>
            </a:r>
            <a:r>
              <a:rPr lang="en-US" dirty="0" smtClean="0"/>
              <a:t> due to heavy use of </a:t>
            </a:r>
            <a:r>
              <a:rPr lang="en-US" dirty="0" err="1" smtClean="0"/>
              <a:t>symlinks</a:t>
            </a:r>
            <a:r>
              <a:rPr lang="en-US" dirty="0" smtClean="0"/>
              <a:t> in directory called </a:t>
            </a:r>
            <a:r>
              <a:rPr lang="en-US" dirty="0" err="1" smtClean="0"/>
              <a:t>linkpool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br>
              <a:rPr lang="en-US" dirty="0" smtClean="0"/>
            </a:br>
            <a:r>
              <a:rPr lang="en-US" dirty="0" smtClean="0"/>
              <a:t>High Level System Access to the Storage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8</a:t>
            </a:r>
            <a:r>
              <a:rPr lang="en-US" dirty="0" smtClean="0"/>
              <a:t> aggregates</a:t>
            </a:r>
          </a:p>
          <a:p>
            <a:pPr lvl="1"/>
            <a:r>
              <a:rPr lang="en-US" dirty="0" smtClean="0"/>
              <a:t>5 are 100% full, no disks can be added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br>
              <a:rPr lang="en-US" dirty="0" smtClean="0"/>
            </a:br>
            <a:r>
              <a:rPr lang="en-US" dirty="0" err="1" smtClean="0"/>
              <a:t>NetApp</a:t>
            </a:r>
            <a:r>
              <a:rPr lang="en-US" dirty="0" smtClean="0"/>
              <a:t> Detailed - Aggregates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66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Aggr0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Aggr1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882GB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Aggr2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734GB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Aggr3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683GB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Aggr4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373GB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Aggr5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7418GB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6720GB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698GB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Aggr6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6005GB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5195GB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809GB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Aggr7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1766GB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1356GB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No set volumes per aggregate</a:t>
            </a:r>
          </a:p>
          <a:p>
            <a:pPr lvl="1"/>
            <a:r>
              <a:rPr lang="en-US" dirty="0" err="1" smtClean="0"/>
              <a:t>NetApp</a:t>
            </a:r>
            <a:r>
              <a:rPr lang="en-US" dirty="0" smtClean="0"/>
              <a:t> 11T max is a big limitation</a:t>
            </a:r>
          </a:p>
          <a:p>
            <a:pPr lvl="1"/>
            <a:r>
              <a:rPr lang="en-US" dirty="0" smtClean="0"/>
              <a:t>Only started with 5 aggregates at max of 5T when </a:t>
            </a:r>
            <a:r>
              <a:rPr lang="en-US" dirty="0" err="1" smtClean="0"/>
              <a:t>ScholarOne</a:t>
            </a:r>
            <a:r>
              <a:rPr lang="en-US" dirty="0" smtClean="0"/>
              <a:t> first moved to Eagan</a:t>
            </a:r>
          </a:p>
          <a:p>
            <a:pPr lvl="1"/>
            <a:r>
              <a:rPr lang="en-US" dirty="0" smtClean="0"/>
              <a:t>Already completed some rebalancing – moved volumes to new aggregates</a:t>
            </a:r>
          </a:p>
          <a:p>
            <a:pPr lvl="1"/>
            <a:r>
              <a:rPr lang="en-US" dirty="0" smtClean="0"/>
              <a:t>Rebalancing has to be done during an application maintenance window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br>
              <a:rPr lang="en-US" dirty="0" smtClean="0"/>
            </a:br>
            <a:r>
              <a:rPr lang="en-US" dirty="0" err="1" smtClean="0"/>
              <a:t>NetApp</a:t>
            </a:r>
            <a:r>
              <a:rPr lang="en-US" dirty="0" smtClean="0"/>
              <a:t> Detailed – Aggregates cont.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Prod1 is set to no more than 200 </a:t>
            </a:r>
            <a:r>
              <a:rPr lang="en-US" dirty="0" err="1" smtClean="0"/>
              <a:t>qtrees</a:t>
            </a:r>
            <a:r>
              <a:rPr lang="en-US" dirty="0" smtClean="0"/>
              <a:t> per volume</a:t>
            </a:r>
          </a:p>
          <a:p>
            <a:pPr lvl="1"/>
            <a:r>
              <a:rPr lang="en-US" dirty="0" smtClean="0"/>
              <a:t>Volumes vary in size.</a:t>
            </a:r>
          </a:p>
          <a:p>
            <a:pPr lvl="1"/>
            <a:r>
              <a:rPr lang="en-US" dirty="0" smtClean="0"/>
              <a:t>New customers go into new volumes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qtree</a:t>
            </a:r>
            <a:r>
              <a:rPr lang="en-US" dirty="0" smtClean="0"/>
              <a:t> script hits 195, it warns to make new volume</a:t>
            </a:r>
          </a:p>
          <a:p>
            <a:pPr lvl="1"/>
            <a:r>
              <a:rPr lang="en-US" dirty="0" smtClean="0"/>
              <a:t>Current volume count is 59 (only vol1-30 are production S1M volumes)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br>
              <a:rPr lang="en-US" dirty="0" smtClean="0"/>
            </a:br>
            <a:r>
              <a:rPr lang="en-US" dirty="0" err="1" smtClean="0"/>
              <a:t>NetApp</a:t>
            </a:r>
            <a:r>
              <a:rPr lang="en-US" dirty="0" smtClean="0"/>
              <a:t> Detailed – Volumes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Shortnames</a:t>
            </a:r>
            <a:r>
              <a:rPr lang="en-US" dirty="0" smtClean="0"/>
              <a:t> = </a:t>
            </a:r>
            <a:r>
              <a:rPr lang="en-US" dirty="0" err="1" smtClean="0"/>
              <a:t>qtrees</a:t>
            </a:r>
            <a:endParaRPr lang="en-US" dirty="0" smtClean="0"/>
          </a:p>
          <a:p>
            <a:pPr lvl="1"/>
            <a:r>
              <a:rPr lang="en-US" dirty="0" smtClean="0"/>
              <a:t>Quotas are on for easy size counting only</a:t>
            </a:r>
          </a:p>
          <a:p>
            <a:pPr lvl="1"/>
            <a:r>
              <a:rPr lang="en-US" dirty="0" smtClean="0"/>
              <a:t>No growth planning for </a:t>
            </a:r>
            <a:r>
              <a:rPr lang="en-US" dirty="0" err="1" smtClean="0"/>
              <a:t>qtrees</a:t>
            </a:r>
            <a:r>
              <a:rPr lang="en-US" dirty="0" smtClean="0"/>
              <a:t>, only measure volumes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br>
              <a:rPr lang="en-US" dirty="0" smtClean="0"/>
            </a:br>
            <a:r>
              <a:rPr lang="en-US" dirty="0" err="1" smtClean="0"/>
              <a:t>NetApp</a:t>
            </a:r>
            <a:r>
              <a:rPr lang="en-US" dirty="0" smtClean="0"/>
              <a:t> Detailed – </a:t>
            </a:r>
            <a:r>
              <a:rPr lang="en-US" dirty="0" err="1" smtClean="0"/>
              <a:t>qtrees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 smtClean="0"/>
              <a:t>Cacti (still working on implementing)</a:t>
            </a:r>
          </a:p>
          <a:p>
            <a:pPr lvl="2"/>
            <a:r>
              <a:rPr lang="en-US" dirty="0" smtClean="0"/>
              <a:t>Excel – evil spreadsheet</a:t>
            </a:r>
          </a:p>
          <a:p>
            <a:pPr lvl="3"/>
            <a:r>
              <a:rPr lang="en-US" dirty="0" smtClean="0"/>
              <a:t>Queries </a:t>
            </a:r>
            <a:r>
              <a:rPr lang="en-US" dirty="0" err="1" smtClean="0"/>
              <a:t>php</a:t>
            </a:r>
            <a:r>
              <a:rPr lang="en-US" dirty="0" smtClean="0"/>
              <a:t> page in </a:t>
            </a:r>
            <a:r>
              <a:rPr lang="en-US" dirty="0" err="1" smtClean="0"/>
              <a:t>eagan</a:t>
            </a:r>
            <a:r>
              <a:rPr lang="en-US" dirty="0" smtClean="0"/>
              <a:t> which calculates sizes of volumes</a:t>
            </a:r>
            <a:r>
              <a:rPr lang="en-US" dirty="0"/>
              <a:t> </a:t>
            </a:r>
            <a:r>
              <a:rPr lang="en-US" dirty="0" smtClean="0"/>
              <a:t>and aggregates</a:t>
            </a:r>
          </a:p>
          <a:p>
            <a:pPr lvl="3"/>
            <a:r>
              <a:rPr lang="en-US" dirty="0" smtClean="0"/>
              <a:t>Projects growth trends for volume level</a:t>
            </a:r>
          </a:p>
          <a:p>
            <a:pPr lvl="3"/>
            <a:r>
              <a:rPr lang="en-US" dirty="0" smtClean="0"/>
              <a:t>Difficult to calculate for aggregates</a:t>
            </a:r>
            <a:endParaRPr lang="en-US" dirty="0"/>
          </a:p>
          <a:p>
            <a:pPr lvl="2"/>
            <a:r>
              <a:rPr lang="en-US" dirty="0" err="1" smtClean="0"/>
              <a:t>Nagios</a:t>
            </a:r>
            <a:endParaRPr lang="en-US" dirty="0" smtClean="0"/>
          </a:p>
          <a:p>
            <a:pPr lvl="3"/>
            <a:r>
              <a:rPr lang="en-US" dirty="0" smtClean="0"/>
              <a:t>NRPE gets disk size on tss1be0038 (server used for mounting </a:t>
            </a:r>
            <a:r>
              <a:rPr lang="en-US" dirty="0" err="1" smtClean="0"/>
              <a:t>snapvault</a:t>
            </a:r>
            <a:r>
              <a:rPr lang="en-US" dirty="0" smtClean="0"/>
              <a:t> data)</a:t>
            </a:r>
          </a:p>
          <a:p>
            <a:pPr lvl="3"/>
            <a:r>
              <a:rPr lang="en-US" dirty="0" smtClean="0"/>
              <a:t>New volumes need to add to NRPE template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br>
              <a:rPr lang="en-US" dirty="0" smtClean="0"/>
            </a:br>
            <a:r>
              <a:rPr lang="en-US" dirty="0" err="1" smtClean="0"/>
              <a:t>NetApp</a:t>
            </a:r>
            <a:r>
              <a:rPr lang="en-US" dirty="0" smtClean="0"/>
              <a:t> Tools and Monitoring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Difficult layout</a:t>
            </a:r>
          </a:p>
          <a:p>
            <a:pPr lvl="1"/>
            <a:r>
              <a:rPr lang="en-US" dirty="0" smtClean="0"/>
              <a:t>11T hard limit to aggregates</a:t>
            </a:r>
          </a:p>
          <a:p>
            <a:pPr lvl="1"/>
            <a:r>
              <a:rPr lang="en-US" dirty="0" smtClean="0"/>
              <a:t>Volumes relatively easy to predict growth, aggregates are hard</a:t>
            </a:r>
          </a:p>
          <a:p>
            <a:pPr lvl="1"/>
            <a:r>
              <a:rPr lang="en-US" dirty="0" smtClean="0"/>
              <a:t>Collaboration between Application Support and Storage for planning</a:t>
            </a:r>
          </a:p>
          <a:p>
            <a:pPr lvl="1"/>
            <a:r>
              <a:rPr lang="en-US" dirty="0" smtClean="0"/>
              <a:t>QA load testing effect to storage</a:t>
            </a:r>
          </a:p>
          <a:p>
            <a:pPr lvl="1"/>
            <a:r>
              <a:rPr lang="en-US" dirty="0" smtClean="0"/>
              <a:t>NAS6040 system capacity limits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Where do we go from here?</a:t>
            </a:r>
          </a:p>
          <a:p>
            <a:pPr lvl="1"/>
            <a:r>
              <a:rPr lang="en-US" dirty="0" smtClean="0"/>
              <a:t>Split responsibility between S1 Application Support and Storage?</a:t>
            </a:r>
          </a:p>
          <a:p>
            <a:pPr lvl="1"/>
            <a:r>
              <a:rPr lang="en-US" dirty="0" smtClean="0"/>
              <a:t>Suggestions for better monitoring?</a:t>
            </a:r>
          </a:p>
          <a:p>
            <a:pPr lvl="1"/>
            <a:r>
              <a:rPr lang="en-US" dirty="0" smtClean="0"/>
              <a:t>Suggestions for better layout?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INTRODUCTION</a:t>
            </a:r>
            <a:endParaRPr lang="en-US" dirty="0"/>
          </a:p>
          <a:p>
            <a:pPr lvl="1"/>
            <a:r>
              <a:rPr lang="en-US" dirty="0"/>
              <a:t>TECHNICAL OVERVIEW</a:t>
            </a:r>
          </a:p>
          <a:p>
            <a:pPr lvl="2"/>
            <a:r>
              <a:rPr lang="en-US" sz="2400" dirty="0"/>
              <a:t>Brief Summary of </a:t>
            </a:r>
            <a:r>
              <a:rPr lang="en-US" sz="2400" dirty="0" err="1"/>
              <a:t>ScholarOne</a:t>
            </a:r>
            <a:endParaRPr lang="en-US" sz="2400" dirty="0"/>
          </a:p>
          <a:p>
            <a:pPr lvl="2"/>
            <a:r>
              <a:rPr lang="en-US" sz="2400" dirty="0"/>
              <a:t>High Level System Access to the Storage</a:t>
            </a:r>
          </a:p>
          <a:p>
            <a:pPr lvl="2"/>
            <a:r>
              <a:rPr lang="en-US" sz="2400" dirty="0" err="1"/>
              <a:t>NetApp</a:t>
            </a:r>
            <a:r>
              <a:rPr lang="en-US" sz="2400" dirty="0"/>
              <a:t> High Level</a:t>
            </a:r>
          </a:p>
          <a:p>
            <a:pPr lvl="2"/>
            <a:r>
              <a:rPr lang="en-US" sz="2400" dirty="0" err="1"/>
              <a:t>NetApp</a:t>
            </a:r>
            <a:r>
              <a:rPr lang="en-US" sz="2400" dirty="0"/>
              <a:t> Detailed</a:t>
            </a:r>
          </a:p>
          <a:p>
            <a:pPr lvl="2"/>
            <a:r>
              <a:rPr lang="en-US" sz="2400" dirty="0" err="1"/>
              <a:t>NetApp</a:t>
            </a:r>
            <a:r>
              <a:rPr lang="en-US" sz="2400" dirty="0"/>
              <a:t> Tools and Monitoring</a:t>
            </a:r>
          </a:p>
          <a:p>
            <a:pPr lvl="1"/>
            <a:r>
              <a:rPr lang="en-US" dirty="0" smtClean="0"/>
              <a:t>CONCERNS</a:t>
            </a:r>
            <a:endParaRPr lang="en-US" dirty="0"/>
          </a:p>
          <a:p>
            <a:pPr lvl="1"/>
            <a:r>
              <a:rPr lang="en-US" dirty="0"/>
              <a:t>Q AND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Peter Lewis, Senior System Engineer on the PSTS Platform Support Linux/UNIX</a:t>
            </a:r>
          </a:p>
          <a:p>
            <a:pPr lvl="1"/>
            <a:r>
              <a:rPr lang="en-US" dirty="0" smtClean="0"/>
              <a:t>This is an effort to transition the work I have been performing to the Storage Team and Application Support Teams</a:t>
            </a:r>
          </a:p>
          <a:p>
            <a:pPr lvl="1"/>
            <a:r>
              <a:rPr lang="en-US" dirty="0" smtClean="0"/>
              <a:t>Services Currently Provided</a:t>
            </a:r>
          </a:p>
          <a:p>
            <a:pPr lvl="2"/>
            <a:r>
              <a:rPr lang="en-US" dirty="0" smtClean="0"/>
              <a:t>Assistance in Application Design</a:t>
            </a:r>
          </a:p>
          <a:p>
            <a:pPr lvl="2"/>
            <a:r>
              <a:rPr lang="en-US" dirty="0" smtClean="0"/>
              <a:t>Growth Analysis</a:t>
            </a:r>
          </a:p>
          <a:p>
            <a:pPr lvl="2"/>
            <a:r>
              <a:rPr lang="en-US" dirty="0" smtClean="0"/>
              <a:t>Monitoring and Responding to Alerts</a:t>
            </a:r>
          </a:p>
          <a:p>
            <a:pPr lvl="2"/>
            <a:r>
              <a:rPr lang="en-US" dirty="0" smtClean="0"/>
              <a:t>Administrative Tasks (aggregate, volume and </a:t>
            </a:r>
            <a:r>
              <a:rPr lang="en-US" dirty="0" err="1" smtClean="0"/>
              <a:t>qtrees</a:t>
            </a:r>
            <a:r>
              <a:rPr lang="en-US" dirty="0" smtClean="0"/>
              <a:t>).  NOT </a:t>
            </a:r>
            <a:r>
              <a:rPr lang="en-US" dirty="0" err="1" smtClean="0"/>
              <a:t>Snapvault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ScholarOne</a:t>
            </a:r>
            <a:r>
              <a:rPr lang="en-US" dirty="0" smtClean="0"/>
              <a:t> has 2 products and are both SAAS (software as a service)</a:t>
            </a:r>
          </a:p>
          <a:p>
            <a:pPr lvl="1"/>
            <a:r>
              <a:rPr lang="en-US" dirty="0" err="1" smtClean="0"/>
              <a:t>ScholarOne</a:t>
            </a:r>
            <a:r>
              <a:rPr lang="en-US" dirty="0" smtClean="0"/>
              <a:t> Manuscripts</a:t>
            </a:r>
          </a:p>
          <a:p>
            <a:pPr lvl="2"/>
            <a:r>
              <a:rPr lang="en-US" dirty="0" smtClean="0"/>
              <a:t>95% of traffic</a:t>
            </a:r>
          </a:p>
          <a:p>
            <a:pPr lvl="2"/>
            <a:r>
              <a:rPr lang="en-US" dirty="0" smtClean="0"/>
              <a:t>99% of storage</a:t>
            </a:r>
          </a:p>
          <a:p>
            <a:pPr lvl="1"/>
            <a:r>
              <a:rPr lang="en-US" dirty="0" err="1" smtClean="0"/>
              <a:t>ScholarOne</a:t>
            </a:r>
            <a:r>
              <a:rPr lang="en-US" dirty="0" smtClean="0"/>
              <a:t> Abstracts</a:t>
            </a:r>
          </a:p>
          <a:p>
            <a:pPr lvl="2"/>
            <a:r>
              <a:rPr lang="en-US" dirty="0" smtClean="0"/>
              <a:t>Only very busy right before a “closing”</a:t>
            </a:r>
          </a:p>
          <a:p>
            <a:pPr lvl="2"/>
            <a:r>
              <a:rPr lang="en-US" dirty="0" smtClean="0"/>
              <a:t>Virtually no growth</a:t>
            </a:r>
          </a:p>
          <a:p>
            <a:pPr lvl="1"/>
            <a:r>
              <a:rPr lang="en-US" dirty="0" smtClean="0"/>
              <a:t>X million registered users</a:t>
            </a:r>
          </a:p>
          <a:p>
            <a:pPr lvl="1"/>
            <a:r>
              <a:rPr lang="en-US" dirty="0" smtClean="0"/>
              <a:t>+4500 Journals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br>
              <a:rPr lang="en-US" dirty="0" smtClean="0"/>
            </a:br>
            <a:r>
              <a:rPr lang="en-US" dirty="0" smtClean="0"/>
              <a:t>Summary of </a:t>
            </a:r>
            <a:r>
              <a:rPr lang="en-US" dirty="0" err="1" smtClean="0"/>
              <a:t>ScholarOne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Split in to 5 production stacks:</a:t>
            </a:r>
          </a:p>
          <a:p>
            <a:pPr lvl="2"/>
            <a:r>
              <a:rPr lang="en-US" dirty="0" smtClean="0"/>
              <a:t>Prod1 – 90% of all journals and 80% of all file storage</a:t>
            </a:r>
          </a:p>
          <a:p>
            <a:pPr lvl="2"/>
            <a:r>
              <a:rPr lang="en-US" dirty="0" smtClean="0"/>
              <a:t>Prod2 – 1 customer with 32 journals and 20% of file storage</a:t>
            </a:r>
          </a:p>
          <a:p>
            <a:pPr lvl="2"/>
            <a:r>
              <a:rPr lang="en-US" dirty="0" smtClean="0"/>
              <a:t>Prod3 – International customers. Misnomer, is actually Asian journals.  Segmented to have different maintenance windows when possible.</a:t>
            </a:r>
          </a:p>
          <a:p>
            <a:pPr lvl="2"/>
            <a:r>
              <a:rPr lang="en-US" dirty="0" smtClean="0"/>
              <a:t>Prod4 – 3 independent journals.  Only there because the were the test sites first moved to Eagan.</a:t>
            </a:r>
          </a:p>
          <a:p>
            <a:pPr lvl="2"/>
            <a:r>
              <a:rPr lang="en-US" dirty="0" smtClean="0"/>
              <a:t>Prod5 – Prestigious stack.  Only includes New England Journal of Medicine at this point.  Segmented from the horde.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br>
              <a:rPr lang="en-US" dirty="0" smtClean="0"/>
            </a:br>
            <a:r>
              <a:rPr lang="en-US" dirty="0" smtClean="0"/>
              <a:t>Summary of </a:t>
            </a:r>
            <a:r>
              <a:rPr lang="en-US" dirty="0" err="1" smtClean="0"/>
              <a:t>ScholarOne</a:t>
            </a:r>
            <a:r>
              <a:rPr lang="en-US" dirty="0" smtClean="0"/>
              <a:t> Manuscripts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Production</a:t>
            </a:r>
          </a:p>
          <a:p>
            <a:pPr lvl="2"/>
            <a:r>
              <a:rPr lang="en-US" dirty="0" smtClean="0"/>
              <a:t>Prod 1 = mc.manuscriptcentral.com</a:t>
            </a:r>
          </a:p>
          <a:p>
            <a:pPr lvl="2"/>
            <a:r>
              <a:rPr lang="en-US" dirty="0" smtClean="0"/>
              <a:t>Prod 2 = acs.manuscriptcentral.com</a:t>
            </a:r>
          </a:p>
          <a:p>
            <a:pPr lvl="2"/>
            <a:r>
              <a:rPr lang="en-US" dirty="0" smtClean="0"/>
              <a:t>Prod 3 = mc03.manuscriptcentral.com</a:t>
            </a:r>
          </a:p>
          <a:p>
            <a:pPr lvl="2"/>
            <a:r>
              <a:rPr lang="en-US" dirty="0" smtClean="0"/>
              <a:t>Prod 4 = mc04.manuscriptcentral.com</a:t>
            </a:r>
          </a:p>
          <a:p>
            <a:pPr lvl="2"/>
            <a:r>
              <a:rPr lang="en-US" dirty="0" smtClean="0"/>
              <a:t>Prod 5 = mc05.manuscriptcentral.com</a:t>
            </a:r>
          </a:p>
          <a:p>
            <a:pPr lvl="1"/>
            <a:r>
              <a:rPr lang="en-US" dirty="0" smtClean="0"/>
              <a:t>Production Support Systems</a:t>
            </a:r>
          </a:p>
          <a:p>
            <a:pPr lvl="2"/>
            <a:r>
              <a:rPr lang="en-US" dirty="0" smtClean="0"/>
              <a:t>Stage = mc-stage, </a:t>
            </a:r>
            <a:r>
              <a:rPr lang="en-US" dirty="0" err="1" smtClean="0"/>
              <a:t>acs</a:t>
            </a:r>
            <a:r>
              <a:rPr lang="en-US" dirty="0" smtClean="0"/>
              <a:t>-stage, mc03-stage, mc04-stage, mc05-stage</a:t>
            </a:r>
          </a:p>
          <a:p>
            <a:pPr lvl="2"/>
            <a:r>
              <a:rPr lang="en-US" dirty="0" err="1" smtClean="0"/>
              <a:t>Implemantaion</a:t>
            </a:r>
            <a:r>
              <a:rPr lang="en-US" dirty="0" smtClean="0"/>
              <a:t> = mc-</a:t>
            </a:r>
            <a:r>
              <a:rPr lang="en-US" dirty="0" err="1" smtClean="0"/>
              <a:t>impl</a:t>
            </a:r>
            <a:r>
              <a:rPr lang="en-US" dirty="0" smtClean="0"/>
              <a:t>, </a:t>
            </a:r>
            <a:r>
              <a:rPr lang="en-US" dirty="0" err="1" smtClean="0"/>
              <a:t>acs-impl</a:t>
            </a:r>
            <a:r>
              <a:rPr lang="en-US" dirty="0" smtClean="0"/>
              <a:t>, mc03-impl, mc04-impl, mc05-impl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br>
              <a:rPr lang="en-US" dirty="0" smtClean="0"/>
            </a:br>
            <a:r>
              <a:rPr lang="en-US" dirty="0" smtClean="0"/>
              <a:t>Summary of </a:t>
            </a:r>
            <a:r>
              <a:rPr lang="en-US" dirty="0" err="1" smtClean="0"/>
              <a:t>ScholarOne</a:t>
            </a:r>
            <a:r>
              <a:rPr lang="en-US" dirty="0" smtClean="0"/>
              <a:t> Manuscripts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http://mc.manuscriptcentral.com/customershortname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br>
              <a:rPr lang="en-US" dirty="0" smtClean="0"/>
            </a:br>
            <a:r>
              <a:rPr lang="en-US" dirty="0" smtClean="0"/>
              <a:t>Summary of </a:t>
            </a:r>
            <a:r>
              <a:rPr lang="en-US" dirty="0" err="1" smtClean="0"/>
              <a:t>ScholarOne</a:t>
            </a:r>
            <a:r>
              <a:rPr lang="en-US" dirty="0" smtClean="0"/>
              <a:t> Manuscripts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590800"/>
          <a:ext cx="8001000" cy="216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498131"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Unique visitors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visits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Bandwidth</a:t>
                      </a:r>
                    </a:p>
                  </a:txBody>
                  <a:tcPr anchor="ctr"/>
                </a:tc>
              </a:tr>
              <a:tr h="411519">
                <a:tc>
                  <a:txBody>
                    <a:bodyPr/>
                    <a:lstStyle/>
                    <a:p>
                      <a:r>
                        <a:rPr lang="en-US" sz="1400" dirty="0"/>
                        <a:t>May 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795221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2142824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47583854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335715967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3048.77 GB</a:t>
                      </a:r>
                    </a:p>
                  </a:txBody>
                  <a:tcPr anchor="ctr"/>
                </a:tc>
              </a:tr>
              <a:tr h="411519">
                <a:tc>
                  <a:txBody>
                    <a:bodyPr/>
                    <a:lstStyle/>
                    <a:p>
                      <a:r>
                        <a:rPr lang="en-US" sz="1400"/>
                        <a:t>Jun 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788384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2147912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46923746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336388746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3063.91 GB</a:t>
                      </a:r>
                    </a:p>
                  </a:txBody>
                  <a:tcPr anchor="ctr"/>
                </a:tc>
              </a:tr>
              <a:tr h="411519">
                <a:tc>
                  <a:txBody>
                    <a:bodyPr/>
                    <a:lstStyle/>
                    <a:p>
                      <a:r>
                        <a:rPr lang="en-US" sz="1400"/>
                        <a:t>Jul 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819343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2189805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50516068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356314845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3252.28 GB</a:t>
                      </a:r>
                    </a:p>
                  </a:txBody>
                  <a:tcPr anchor="ctr"/>
                </a:tc>
              </a:tr>
              <a:tr h="411519">
                <a:tc>
                  <a:txBody>
                    <a:bodyPr/>
                    <a:lstStyle/>
                    <a:p>
                      <a:r>
                        <a:rPr lang="en-US" sz="1400"/>
                        <a:t>Aug 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811191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2113239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48228119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343631409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3072.30 GB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Customer Short Names</a:t>
            </a:r>
          </a:p>
          <a:p>
            <a:pPr lvl="2"/>
            <a:r>
              <a:rPr lang="en-US" dirty="0" smtClean="0"/>
              <a:t>All individual journals have an associated </a:t>
            </a:r>
            <a:r>
              <a:rPr lang="en-US" dirty="0" err="1" smtClean="0"/>
              <a:t>shortname</a:t>
            </a:r>
            <a:r>
              <a:rPr lang="en-US" dirty="0" smtClean="0"/>
              <a:t> which is URI</a:t>
            </a:r>
          </a:p>
          <a:p>
            <a:pPr lvl="2"/>
            <a:r>
              <a:rPr lang="en-US" dirty="0" smtClean="0"/>
              <a:t>Example: “mom” = Molecular Oral </a:t>
            </a:r>
            <a:r>
              <a:rPr lang="en-US" dirty="0" err="1" smtClean="0"/>
              <a:t>Mircrobiology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http://mc.manuscriptcentral.com/mom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Example:  “</a:t>
            </a:r>
            <a:r>
              <a:rPr lang="en-US" dirty="0" err="1" smtClean="0"/>
              <a:t>acs</a:t>
            </a:r>
            <a:r>
              <a:rPr lang="en-US" dirty="0" smtClean="0"/>
              <a:t>-cm” = American Chemical Society – Chemistry of Materials</a:t>
            </a:r>
          </a:p>
          <a:p>
            <a:pPr lvl="2"/>
            <a:r>
              <a:rPr lang="en-US" dirty="0" smtClean="0"/>
              <a:t>Each are unique, even across stacks (at least they’re supposed to be)</a:t>
            </a:r>
          </a:p>
          <a:p>
            <a:pPr lvl="2"/>
            <a:r>
              <a:rPr lang="en-US" dirty="0" smtClean="0"/>
              <a:t>These </a:t>
            </a:r>
            <a:r>
              <a:rPr lang="en-US" dirty="0" err="1" smtClean="0"/>
              <a:t>shornames</a:t>
            </a:r>
            <a:r>
              <a:rPr lang="en-US" dirty="0" smtClean="0"/>
              <a:t> are all </a:t>
            </a:r>
            <a:r>
              <a:rPr lang="en-US" dirty="0" err="1" smtClean="0"/>
              <a:t>qtrees</a:t>
            </a:r>
            <a:r>
              <a:rPr lang="en-US" dirty="0" smtClean="0"/>
              <a:t>, which the application support team creates via a 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br>
              <a:rPr lang="en-US" dirty="0" smtClean="0"/>
            </a:br>
            <a:r>
              <a:rPr lang="en-US" dirty="0" smtClean="0"/>
              <a:t>Summary of </a:t>
            </a:r>
            <a:r>
              <a:rPr lang="en-US" dirty="0" err="1" smtClean="0"/>
              <a:t>ScholarOne</a:t>
            </a:r>
            <a:r>
              <a:rPr lang="en-US" dirty="0" smtClean="0"/>
              <a:t> Manuscripts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One volume, no </a:t>
            </a:r>
            <a:r>
              <a:rPr lang="en-US" dirty="0" err="1" smtClean="0"/>
              <a:t>qtrees</a:t>
            </a:r>
            <a:r>
              <a:rPr lang="en-US" dirty="0" smtClean="0"/>
              <a:t>, very little data and very little growth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br>
              <a:rPr lang="en-US" dirty="0" smtClean="0"/>
            </a:br>
            <a:r>
              <a:rPr lang="en-US" dirty="0" smtClean="0"/>
              <a:t>Summary of </a:t>
            </a:r>
            <a:r>
              <a:rPr lang="en-US" dirty="0" err="1" smtClean="0"/>
              <a:t>ScholarOne</a:t>
            </a:r>
            <a:r>
              <a:rPr lang="en-US" dirty="0" smtClean="0"/>
              <a:t> Abstracts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_general_use_template_05-01-08">
  <a:themeElements>
    <a:clrScheme name="tr_general_use_template_05-01-08 1">
      <a:dk1>
        <a:srgbClr val="666666"/>
      </a:dk1>
      <a:lt1>
        <a:srgbClr val="FFFFFF"/>
      </a:lt1>
      <a:dk2>
        <a:srgbClr val="FF8000"/>
      </a:dk2>
      <a:lt2>
        <a:srgbClr val="BABABA"/>
      </a:lt2>
      <a:accent1>
        <a:srgbClr val="FF8000"/>
      </a:accent1>
      <a:accent2>
        <a:srgbClr val="DC0A0A"/>
      </a:accent2>
      <a:accent3>
        <a:srgbClr val="FFFFFF"/>
      </a:accent3>
      <a:accent4>
        <a:srgbClr val="565656"/>
      </a:accent4>
      <a:accent5>
        <a:srgbClr val="FFC0AA"/>
      </a:accent5>
      <a:accent6>
        <a:srgbClr val="C70808"/>
      </a:accent6>
      <a:hlink>
        <a:srgbClr val="766C62"/>
      </a:hlink>
      <a:folHlink>
        <a:srgbClr val="A0968C"/>
      </a:folHlink>
    </a:clrScheme>
    <a:fontScheme name="tr_general_use_template_05-01-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r_general_use_template_05-01-08 1">
        <a:dk1>
          <a:srgbClr val="666666"/>
        </a:dk1>
        <a:lt1>
          <a:srgbClr val="FFFFFF"/>
        </a:lt1>
        <a:dk2>
          <a:srgbClr val="FF8000"/>
        </a:dk2>
        <a:lt2>
          <a:srgbClr val="BABABA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565656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general_use_template_05-01-08 2">
        <a:dk1>
          <a:srgbClr val="666666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565656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general_use_template_05-01-08 3">
        <a:dk1>
          <a:srgbClr val="666666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565656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_general_use_template_05-01-08 4">
        <a:dk1>
          <a:srgbClr val="666666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565656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4ADB643B02748AD712FD7799DC21E" ma:contentTypeVersion="1" ma:contentTypeDescription="Create a new document." ma:contentTypeScope="" ma:versionID="c4d2027de48e4a8b7800e97c799a5836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10018A-1298-4392-82CC-75299E92E2F6}"/>
</file>

<file path=customXml/itemProps2.xml><?xml version="1.0" encoding="utf-8"?>
<ds:datastoreItem xmlns:ds="http://schemas.openxmlformats.org/officeDocument/2006/customXml" ds:itemID="{13B242CD-DB98-41DD-8BF5-20092C61E3F6}"/>
</file>

<file path=customXml/itemProps3.xml><?xml version="1.0" encoding="utf-8"?>
<ds:datastoreItem xmlns:ds="http://schemas.openxmlformats.org/officeDocument/2006/customXml" ds:itemID="{7DE14EB8-5EF9-4DC0-A7C1-95D395DF1E81}"/>
</file>

<file path=docProps/app.xml><?xml version="1.0" encoding="utf-8"?>
<Properties xmlns="http://schemas.openxmlformats.org/officeDocument/2006/extended-properties" xmlns:vt="http://schemas.openxmlformats.org/officeDocument/2006/docPropsVTypes">
  <Template>tr_general_use_template_05-01-08</Template>
  <TotalTime>97</TotalTime>
  <Words>915</Words>
  <Application>Microsoft Office PowerPoint</Application>
  <PresentationFormat>On-screen Show (4:3)</PresentationFormat>
  <Paragraphs>221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tr_general_use_template_05-01-08</vt:lpstr>
      <vt:lpstr>Thomson Scientific – ScholarOne Document Storage on NetApp in Eagan</vt:lpstr>
      <vt:lpstr>AGENDA</vt:lpstr>
      <vt:lpstr>INTRODUCTION</vt:lpstr>
      <vt:lpstr>TECHNICAL OVERVIEW Summary of ScholarOne</vt:lpstr>
      <vt:lpstr>TECHNICAL OVERVIEW Summary of ScholarOne Manuscripts</vt:lpstr>
      <vt:lpstr>TECHNICAL OVERVIEW Summary of ScholarOne Manuscripts</vt:lpstr>
      <vt:lpstr>TECHNICAL OVERVIEW Summary of ScholarOne Manuscripts</vt:lpstr>
      <vt:lpstr>TECHNICAL OVERVIEW Summary of ScholarOne Manuscripts</vt:lpstr>
      <vt:lpstr>TECHNICAL OVERVIEW Summary of ScholarOne Abstracts</vt:lpstr>
      <vt:lpstr>TECHNICAL OVERVIEW High Level System Access to the Storage </vt:lpstr>
      <vt:lpstr>TECHNICAL OVERVIEW High Level System Access to the Storage </vt:lpstr>
      <vt:lpstr>TECHNICAL OVERVIEW NetApp Detailed - Aggregates</vt:lpstr>
      <vt:lpstr>TECHNICAL OVERVIEW NetApp Detailed – Aggregates cont.</vt:lpstr>
      <vt:lpstr>TECHNICAL OVERVIEW NetApp Detailed – Volumes</vt:lpstr>
      <vt:lpstr>TECHNICAL OVERVIEW NetApp Detailed – qtrees</vt:lpstr>
      <vt:lpstr>TECHNICAL OVERVIEW NetApp Tools and Monitoring</vt:lpstr>
      <vt:lpstr>CONCERNS</vt:lpstr>
      <vt:lpstr>Q &amp; A</vt:lpstr>
    </vt:vector>
  </TitlesOfParts>
  <Company>Thomson Scientific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Thomson Scientific – ScholarOne Document Storage on NetApp in Eagan</dc:title>
  <dc:creator>u0090870</dc:creator>
  <cp:lastModifiedBy>u0154387</cp:lastModifiedBy>
  <cp:revision>19</cp:revision>
  <dcterms:created xsi:type="dcterms:W3CDTF">2010-09-05T05:15:00Z</dcterms:created>
  <dcterms:modified xsi:type="dcterms:W3CDTF">2012-11-27T04:50:46Z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0x010100CF24ADB643B02748AD712FD7799DC21E</vt:lpwstr>
  </property>
</Properties>
</file>