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notesSlides/notesSlide2.xml" ContentType="application/vnd.openxmlformats-officedocument.presentationml.notesSlide+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5.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3" r:id="rId1"/>
    <p:sldMasterId id="2147483945"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615" autoAdjust="0"/>
    <p:restoredTop sz="82079" autoAdjust="0"/>
  </p:normalViewPr>
  <p:slideViewPr>
    <p:cSldViewPr>
      <p:cViewPr varScale="1">
        <p:scale>
          <a:sx n="59" d="100"/>
          <a:sy n="59" d="100"/>
        </p:scale>
        <p:origin x="-145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508"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402A831-AF32-4796-8F4D-C88130699A47}" type="datetimeFigureOut">
              <a:rPr lang="en-US"/>
              <a:pPr>
                <a:defRPr/>
              </a:pPr>
              <a:t>2/10/2015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DFBED52-75AF-4C87-82CC-D81E54955E0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DFBED52-75AF-4C87-82CC-D81E54955E0B}"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DFBED52-75AF-4C87-82CC-D81E54955E0B}"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1.</a:t>
            </a:r>
            <a:r>
              <a:rPr lang="en-US" sz="1200" kern="1200" dirty="0" smtClean="0">
                <a:solidFill>
                  <a:schemeClr val="tx1"/>
                </a:solidFill>
                <a:latin typeface="+mn-lt"/>
                <a:ea typeface="+mn-ea"/>
                <a:cs typeface="+mn-cs"/>
              </a:rPr>
              <a:t> In an HA failover </a:t>
            </a:r>
            <a:r>
              <a:rPr lang="en-US" sz="1200" kern="1200" dirty="0" err="1" smtClean="0">
                <a:solidFill>
                  <a:schemeClr val="tx1"/>
                </a:solidFill>
                <a:latin typeface="+mn-lt"/>
                <a:ea typeface="+mn-ea"/>
                <a:cs typeface="+mn-cs"/>
              </a:rPr>
              <a:t>event,LIFs</a:t>
            </a:r>
            <a:r>
              <a:rPr lang="en-US" sz="1200" kern="1200" dirty="0" smtClean="0">
                <a:solidFill>
                  <a:schemeClr val="tx1"/>
                </a:solidFill>
                <a:latin typeface="+mn-lt"/>
                <a:ea typeface="+mn-ea"/>
                <a:cs typeface="+mn-cs"/>
              </a:rPr>
              <a:t> on the down node are seen as offline, and LIFs on the HA partner that has </a:t>
            </a:r>
          </a:p>
          <a:p>
            <a:r>
              <a:rPr lang="en-US" sz="1200" kern="1200" dirty="0" smtClean="0">
                <a:solidFill>
                  <a:schemeClr val="tx1"/>
                </a:solidFill>
                <a:latin typeface="+mn-lt"/>
                <a:ea typeface="+mn-ea"/>
                <a:cs typeface="+mn-cs"/>
              </a:rPr>
              <a:t>taken over for the down node are now direct paths. This state changes automatically due to ALUA path </a:t>
            </a:r>
          </a:p>
          <a:p>
            <a:r>
              <a:rPr lang="en-US" sz="1200" kern="1200" dirty="0" smtClean="0">
                <a:solidFill>
                  <a:schemeClr val="tx1"/>
                </a:solidFill>
                <a:latin typeface="+mn-lt"/>
                <a:ea typeface="+mn-ea"/>
                <a:cs typeface="+mn-cs"/>
              </a:rPr>
              <a:t>inquiry, and no administrative changes are necessary.</a:t>
            </a:r>
          </a:p>
          <a:p>
            <a:endParaRPr lang="en-US" dirty="0" smtClean="0"/>
          </a:p>
          <a:p>
            <a:r>
              <a:rPr lang="en-US" dirty="0" smtClean="0"/>
              <a:t>2.</a:t>
            </a:r>
            <a:r>
              <a:rPr lang="en-US" sz="1200" kern="1200" dirty="0" smtClean="0">
                <a:solidFill>
                  <a:schemeClr val="tx1"/>
                </a:solidFill>
                <a:latin typeface="+mn-lt"/>
                <a:ea typeface="+mn-ea"/>
                <a:cs typeface="+mn-cs"/>
              </a:rPr>
              <a:t> In a port or switch failure, no more direct paths are available. Path priority remains the same, and MPIO </a:t>
            </a:r>
          </a:p>
          <a:p>
            <a:r>
              <a:rPr lang="en-US" sz="1200" kern="1200" dirty="0" smtClean="0">
                <a:solidFill>
                  <a:schemeClr val="tx1"/>
                </a:solidFill>
                <a:latin typeface="+mn-lt"/>
                <a:ea typeface="+mn-ea"/>
                <a:cs typeface="+mn-cs"/>
              </a:rPr>
              <a:t>software running on the host selects alternate indirect paths until a direct path becomes available again. </a:t>
            </a:r>
          </a:p>
          <a:p>
            <a:r>
              <a:rPr lang="en-US" sz="1200" kern="1200" dirty="0" smtClean="0">
                <a:solidFill>
                  <a:schemeClr val="tx1"/>
                </a:solidFill>
                <a:latin typeface="+mn-lt"/>
                <a:ea typeface="+mn-ea"/>
                <a:cs typeface="+mn-cs"/>
              </a:rPr>
              <a:t>The ALUA path states do not change.</a:t>
            </a:r>
          </a:p>
          <a:p>
            <a:r>
              <a:rPr lang="en-US" sz="1200" kern="1200" dirty="0" smtClean="0">
                <a:solidFill>
                  <a:schemeClr val="tx1"/>
                </a:solidFill>
                <a:latin typeface="+mn-lt"/>
                <a:ea typeface="+mn-ea"/>
                <a:cs typeface="+mn-cs"/>
              </a:rPr>
              <a:t>3. A volume is moved transparently between nodes by using volume move functionality. When the cutover </a:t>
            </a:r>
          </a:p>
          <a:p>
            <a:r>
              <a:rPr lang="en-US" sz="1200" kern="1200" dirty="0" smtClean="0">
                <a:solidFill>
                  <a:schemeClr val="tx1"/>
                </a:solidFill>
                <a:latin typeface="+mn-lt"/>
                <a:ea typeface="+mn-ea"/>
                <a:cs typeface="+mn-cs"/>
              </a:rPr>
              <a:t>occurs and the volume’s new node begins to handle read and write requests, the path status is updated </a:t>
            </a:r>
          </a:p>
          <a:p>
            <a:r>
              <a:rPr lang="en-US" sz="1200" kern="1200" dirty="0" smtClean="0">
                <a:solidFill>
                  <a:schemeClr val="tx1"/>
                </a:solidFill>
                <a:latin typeface="+mn-lt"/>
                <a:ea typeface="+mn-ea"/>
                <a:cs typeface="+mn-cs"/>
              </a:rPr>
              <a:t>so that the new node has direct paths and the old node has indirect paths. All paths remain available at </a:t>
            </a:r>
          </a:p>
          <a:p>
            <a:r>
              <a:rPr lang="en-US" sz="1200" kern="1200" dirty="0" smtClean="0">
                <a:solidFill>
                  <a:schemeClr val="tx1"/>
                </a:solidFill>
                <a:latin typeface="+mn-lt"/>
                <a:ea typeface="+mn-ea"/>
                <a:cs typeface="+mn-cs"/>
              </a:rPr>
              <a:t>all times</a:t>
            </a: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3DFBED52-75AF-4C87-82CC-D81E54955E0B}" type="slidenum">
              <a:rPr lang="en-US" smtClean="0"/>
              <a:pPr>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361950" y="3448050"/>
            <a:ext cx="8382000" cy="819150"/>
          </a:xfrm>
        </p:spPr>
        <p:txBody>
          <a:bodyPr/>
          <a:lstStyle>
            <a:lvl1pPr>
              <a:defRPr sz="3200"/>
            </a:lvl1pPr>
          </a:lstStyle>
          <a:p>
            <a:r>
              <a:rPr lang="en-US" smtClean="0"/>
              <a:t>Click to edit Master title style</a:t>
            </a:r>
            <a:endParaRPr lang="en-US"/>
          </a:p>
        </p:txBody>
      </p:sp>
      <p:sp>
        <p:nvSpPr>
          <p:cNvPr id="16387" name="Rectangle 3"/>
          <p:cNvSpPr>
            <a:spLocks noGrp="1" noChangeArrowheads="1"/>
          </p:cNvSpPr>
          <p:nvPr>
            <p:ph type="subTitle" idx="1"/>
          </p:nvPr>
        </p:nvSpPr>
        <p:spPr>
          <a:xfrm>
            <a:off x="361950" y="4435475"/>
            <a:ext cx="8382000" cy="1279525"/>
          </a:xfrm>
        </p:spPr>
        <p:txBody>
          <a:bodyPr rIns="0"/>
          <a:lstStyle>
            <a:lvl1pPr marL="0" indent="0">
              <a:lnSpc>
                <a:spcPct val="90000"/>
              </a:lnSpc>
              <a:spcBef>
                <a:spcPct val="0"/>
              </a:spcBef>
              <a:buFontTx/>
              <a:buNone/>
              <a:defRPr sz="1800"/>
            </a:lvl1pPr>
          </a:lstStyle>
          <a:p>
            <a:r>
              <a:rPr lang="en-US" smtClean="0"/>
              <a:t>Click to edit Master subtitle style</a:t>
            </a:r>
            <a:endParaRPr lang="en-US"/>
          </a:p>
        </p:txBody>
      </p:sp>
      <p:sp>
        <p:nvSpPr>
          <p:cNvPr id="16388" name="Line 4"/>
          <p:cNvSpPr>
            <a:spLocks noChangeShapeType="1"/>
          </p:cNvSpPr>
          <p:nvPr/>
        </p:nvSpPr>
        <p:spPr bwMode="auto">
          <a:xfrm>
            <a:off x="355600" y="4321175"/>
            <a:ext cx="8410575" cy="0"/>
          </a:xfrm>
          <a:prstGeom prst="line">
            <a:avLst/>
          </a:prstGeom>
          <a:noFill/>
          <a:ln w="24130" cap="rnd">
            <a:solidFill>
              <a:schemeClr val="tx1"/>
            </a:solidFill>
            <a:prstDash val="sysDot"/>
            <a:round/>
            <a:headEnd/>
            <a:tailEnd/>
          </a:ln>
          <a:effectLst/>
        </p:spPr>
        <p:txBody>
          <a:bodyPr/>
          <a:lstStyle/>
          <a:p>
            <a:endParaRPr lang="en-US"/>
          </a:p>
        </p:txBody>
      </p:sp>
      <p:pic>
        <p:nvPicPr>
          <p:cNvPr id="16389" name="Picture 5" descr="RTR1KWE8_cropped"/>
          <p:cNvPicPr>
            <a:picLocks noChangeAspect="1" noChangeArrowheads="1"/>
          </p:cNvPicPr>
          <p:nvPr/>
        </p:nvPicPr>
        <p:blipFill>
          <a:blip r:embed="rId2" cstate="print"/>
          <a:srcRect/>
          <a:stretch>
            <a:fillRect/>
          </a:stretch>
        </p:blipFill>
        <p:spPr bwMode="ltGray">
          <a:xfrm>
            <a:off x="339725" y="371475"/>
            <a:ext cx="8451850" cy="2905125"/>
          </a:xfrm>
          <a:prstGeom prst="rect">
            <a:avLst/>
          </a:prstGeom>
          <a:noFill/>
        </p:spPr>
      </p:pic>
      <p:pic>
        <p:nvPicPr>
          <p:cNvPr id="16390" name="Picture 6" descr="tr_hrz_rgb_pos"/>
          <p:cNvPicPr>
            <a:picLocks noChangeAspect="1" noChangeArrowheads="1"/>
          </p:cNvPicPr>
          <p:nvPr/>
        </p:nvPicPr>
        <p:blipFill>
          <a:blip r:embed="rId3" cstate="print"/>
          <a:srcRect b="20689"/>
          <a:stretch>
            <a:fillRect/>
          </a:stretch>
        </p:blipFill>
        <p:spPr bwMode="auto">
          <a:xfrm>
            <a:off x="6048375" y="5976938"/>
            <a:ext cx="2733675" cy="696912"/>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CC7AACF1-D9F3-4405-AC4B-263BBCDB9D56}" type="slidenum">
              <a:rPr lang="en-US" smtClean="0"/>
              <a:pPr>
                <a:defRPr/>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5250" y="506413"/>
            <a:ext cx="1841500" cy="55895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7575" y="506413"/>
            <a:ext cx="5375275" cy="55895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1991A8D5-FC95-45F8-88B1-4CD30E9A3711}" type="slidenum">
              <a:rPr lang="en-US" smtClean="0"/>
              <a:pPr>
                <a:defRPr/>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pic>
        <p:nvPicPr>
          <p:cNvPr id="23554" name="Picture 2" descr="hc_DividerBG_blue"/>
          <p:cNvPicPr>
            <a:picLocks noChangeAspect="1" noChangeArrowheads="1"/>
          </p:cNvPicPr>
          <p:nvPr/>
        </p:nvPicPr>
        <p:blipFill>
          <a:blip r:embed="rId2" cstate="print"/>
          <a:srcRect/>
          <a:stretch>
            <a:fillRect/>
          </a:stretch>
        </p:blipFill>
        <p:spPr bwMode="white">
          <a:xfrm>
            <a:off x="0" y="0"/>
            <a:ext cx="9144000" cy="6858000"/>
          </a:xfrm>
          <a:prstGeom prst="rect">
            <a:avLst/>
          </a:prstGeom>
          <a:noFill/>
        </p:spPr>
      </p:pic>
      <p:sp>
        <p:nvSpPr>
          <p:cNvPr id="23555" name="Rectangle 3"/>
          <p:cNvSpPr>
            <a:spLocks noGrp="1" noChangeArrowheads="1"/>
          </p:cNvSpPr>
          <p:nvPr>
            <p:ph type="ctrTitle"/>
          </p:nvPr>
        </p:nvSpPr>
        <p:spPr>
          <a:xfrm>
            <a:off x="898525" y="1538288"/>
            <a:ext cx="7388225" cy="4035425"/>
          </a:xfrm>
        </p:spPr>
        <p:txBody>
          <a:bodyPr anchor="t"/>
          <a:lstStyle>
            <a:lvl1pPr>
              <a:defRPr/>
            </a:lvl1pPr>
          </a:lstStyle>
          <a:p>
            <a:r>
              <a:rPr lang="en-US" smtClean="0"/>
              <a:t>Click to edit Master title style</a:t>
            </a:r>
            <a:endParaRPr lang="en-US"/>
          </a:p>
        </p:txBody>
      </p:sp>
      <p:pic>
        <p:nvPicPr>
          <p:cNvPr id="23556" name="Picture 4" descr="hc_Divider_TransLogo"/>
          <p:cNvPicPr>
            <a:picLocks noChangeAspect="1" noChangeArrowheads="1"/>
          </p:cNvPicPr>
          <p:nvPr/>
        </p:nvPicPr>
        <p:blipFill>
          <a:blip r:embed="rId3" cstate="print"/>
          <a:srcRect/>
          <a:stretch>
            <a:fillRect/>
          </a:stretch>
        </p:blipFill>
        <p:spPr bwMode="black">
          <a:xfrm>
            <a:off x="384175" y="6324600"/>
            <a:ext cx="1630363" cy="361950"/>
          </a:xfrm>
          <a:prstGeom prst="rect">
            <a:avLst/>
          </a:prstGeom>
          <a:noFill/>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4CB1352-D613-4619-A48C-A5BD7DA6B225}" type="slidenum">
              <a:rPr lang="en-US"/>
              <a:pPr/>
              <a:t>‹#›</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68162522-D10B-43CE-B8AB-8B69B91FF3FF}" type="slidenum">
              <a:rPr lang="en-US"/>
              <a:pPr/>
              <a:t>‹#›</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7D3B2320-118B-4E80-A78E-4C98E5F5DB2E}" type="slidenum">
              <a:rPr lang="en-US"/>
              <a:pPr/>
              <a:t>‹#›</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D33821A5-C3DA-4C3E-9F06-02FCCFF63CD5}" type="slidenum">
              <a:rPr lang="en-US"/>
              <a:pPr/>
              <a:t>‹#›</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767C4266-B48D-42ED-8442-D7FA1D88072F}" type="slidenum">
              <a:rPr lang="en-US"/>
              <a:pPr/>
              <a:t>‹#›</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7EB0199-67CE-4F7D-BB76-1786C7643396}" type="slidenum">
              <a:rPr lang="en-US"/>
              <a:pPr/>
              <a:t>‹#›</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05CA02F-8CDC-4586-8CD8-D8CC7D66CF07}" type="slidenum">
              <a:rPr lang="en-US"/>
              <a:pPr/>
              <a:t>‹#›</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0F86F094-3DC6-4EEE-8B99-49538375D9C0}" type="slidenum">
              <a:rPr lang="en-US" smtClean="0"/>
              <a:pPr>
                <a:defRPr/>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AA10159-8C14-43C7-995A-E74A34E4FFF4}" type="slidenum">
              <a:rPr lang="en-US"/>
              <a:pPr/>
              <a:t>‹#›</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36A1946F-EAE0-4F4F-94BC-9871440A1935}" type="slidenum">
              <a:rPr lang="en-US"/>
              <a:pPr/>
              <a:t>‹#›</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0488" y="512763"/>
            <a:ext cx="1846262" cy="55864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8525" y="512763"/>
            <a:ext cx="5389563" cy="55864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C3124F80-0F1D-4255-99A3-C582E1555082}" type="slidenum">
              <a:rPr lang="en-US"/>
              <a:pPr/>
              <a:t>‹#›</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B363D439-7FEC-4098-973B-25040C5A163E}" type="slidenum">
              <a:rPr lang="en-US" smtClean="0"/>
              <a:pPr>
                <a:defRPr/>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7575" y="1525588"/>
            <a:ext cx="3608388"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8363" y="1525588"/>
            <a:ext cx="3608387"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3D249E48-8264-4F1E-A8FA-2DE3A4F96F22}" type="slidenum">
              <a:rPr lang="en-US" smtClean="0"/>
              <a:pPr>
                <a:defRPr/>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79360970-79F6-460A-9139-2659829BA960}" type="slidenum">
              <a:rPr lang="en-US" smtClean="0"/>
              <a:pPr>
                <a:defRPr/>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520CA3CF-68E3-4CC1-837B-4615DD8ED3C3}" type="slidenum">
              <a:rPr lang="en-US" smtClean="0"/>
              <a:pPr>
                <a:defRPr/>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1EF27FF3-4630-423C-9A6A-FAD036974214}" type="slidenum">
              <a:rPr lang="en-US" smtClean="0"/>
              <a:pPr>
                <a:defRPr/>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0AD43E78-FA58-4C33-86CD-2D7D7D36F75C}" type="slidenum">
              <a:rPr lang="en-US" smtClean="0"/>
              <a:pPr>
                <a:defRPr/>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22B5106D-1826-4617-8DDC-38BDDF667C6C}" type="slidenum">
              <a:rPr lang="en-US" smtClean="0"/>
              <a:pPr>
                <a:defRPr/>
              </a:pPr>
              <a:t>‹#›</a:t>
            </a:fld>
            <a:endParaRPr lang="en-US"/>
          </a:p>
        </p:txBody>
      </p:sp>
    </p:spTree>
  </p:cSld>
  <p:clrMapOvr>
    <a:masterClrMapping/>
  </p:clrMapOvr>
  <p:transition>
    <p:wipe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6.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36550" y="1530350"/>
            <a:ext cx="2162175" cy="457200"/>
          </a:xfrm>
          <a:prstGeom prst="rect">
            <a:avLst/>
          </a:prstGeom>
          <a:noFill/>
          <a:ln w="9525">
            <a:noFill/>
            <a:miter lim="800000"/>
            <a:headEnd/>
            <a:tailEnd/>
          </a:ln>
          <a:effectLst/>
        </p:spPr>
        <p:txBody>
          <a:bodyPr>
            <a:spAutoFit/>
          </a:bodyPr>
          <a:lstStyle/>
          <a:p>
            <a:pPr marL="228600" indent="-228600">
              <a:spcBef>
                <a:spcPct val="50000"/>
              </a:spcBef>
              <a:buClr>
                <a:schemeClr val="tx2"/>
              </a:buClr>
              <a:buFontTx/>
              <a:buChar char="•"/>
            </a:pPr>
            <a:endParaRPr lang="en-US" sz="2400"/>
          </a:p>
        </p:txBody>
      </p:sp>
      <p:pic>
        <p:nvPicPr>
          <p:cNvPr id="15363" name="Picture 3" descr="TR_SlideLogo_BW600"/>
          <p:cNvPicPr>
            <a:picLocks noChangeAspect="1" noChangeArrowheads="1"/>
          </p:cNvPicPr>
          <p:nvPr/>
        </p:nvPicPr>
        <p:blipFill>
          <a:blip r:embed="rId13" cstate="print"/>
          <a:srcRect/>
          <a:stretch>
            <a:fillRect/>
          </a:stretch>
        </p:blipFill>
        <p:spPr bwMode="auto">
          <a:xfrm>
            <a:off x="371475" y="6323013"/>
            <a:ext cx="1652588" cy="536575"/>
          </a:xfrm>
          <a:prstGeom prst="rect">
            <a:avLst/>
          </a:prstGeom>
          <a:noFill/>
        </p:spPr>
      </p:pic>
      <p:sp>
        <p:nvSpPr>
          <p:cNvPr id="15364" name="Rectangle 4"/>
          <p:cNvSpPr>
            <a:spLocks noGrp="1" noChangeArrowheads="1"/>
          </p:cNvSpPr>
          <p:nvPr>
            <p:ph type="ftr" sz="quarter" idx="3"/>
          </p:nvPr>
        </p:nvSpPr>
        <p:spPr bwMode="auto">
          <a:xfrm>
            <a:off x="3124200" y="639445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defRPr sz="900">
                <a:solidFill>
                  <a:schemeClr val="bg1"/>
                </a:solidFill>
              </a:defRPr>
            </a:lvl1pPr>
          </a:lstStyle>
          <a:p>
            <a:pPr>
              <a:defRPr/>
            </a:pPr>
            <a:endParaRPr lang="en-US"/>
          </a:p>
        </p:txBody>
      </p:sp>
      <p:sp>
        <p:nvSpPr>
          <p:cNvPr id="15365" name="Rectangle 5"/>
          <p:cNvSpPr>
            <a:spLocks noGrp="1" noChangeArrowheads="1"/>
          </p:cNvSpPr>
          <p:nvPr>
            <p:ph type="sldNum" sz="quarter" idx="4"/>
          </p:nvPr>
        </p:nvSpPr>
        <p:spPr bwMode="auto">
          <a:xfrm>
            <a:off x="8424863" y="639445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lvl1pPr>
          </a:lstStyle>
          <a:p>
            <a:pPr>
              <a:defRPr/>
            </a:pPr>
            <a:fld id="{CA70C8A8-40FD-4F0F-87F5-E5B5085CE06B}" type="slidenum">
              <a:rPr lang="en-US" smtClean="0"/>
              <a:pPr>
                <a:defRPr/>
              </a:pPr>
              <a:t>‹#›</a:t>
            </a:fld>
            <a:endParaRPr lang="en-US"/>
          </a:p>
        </p:txBody>
      </p:sp>
      <p:sp>
        <p:nvSpPr>
          <p:cNvPr id="15366" name="Rectangle 6"/>
          <p:cNvSpPr>
            <a:spLocks noGrp="1" noChangeArrowheads="1"/>
          </p:cNvSpPr>
          <p:nvPr>
            <p:ph type="title"/>
          </p:nvPr>
        </p:nvSpPr>
        <p:spPr bwMode="auto">
          <a:xfrm>
            <a:off x="917575" y="506413"/>
            <a:ext cx="7369175" cy="836612"/>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5367" name="Rectangle 7"/>
          <p:cNvSpPr>
            <a:spLocks noGrp="1" noChangeArrowheads="1"/>
          </p:cNvSpPr>
          <p:nvPr>
            <p:ph type="body" idx="1"/>
          </p:nvPr>
        </p:nvSpPr>
        <p:spPr bwMode="auto">
          <a:xfrm>
            <a:off x="917575" y="1525588"/>
            <a:ext cx="7369175" cy="4570412"/>
          </a:xfrm>
          <a:prstGeom prst="rect">
            <a:avLst/>
          </a:prstGeom>
          <a:noFill/>
          <a:ln w="9525">
            <a:noFill/>
            <a:miter lim="800000"/>
            <a:headEnd/>
            <a:tailEnd/>
          </a:ln>
          <a:effectLst/>
        </p:spPr>
        <p:txBody>
          <a:bodyPr vert="horz" wrap="square" lIns="0" tIns="0" rIns="18288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5368" name="Picture 8" descr="slideMaster_Logo600"/>
          <p:cNvPicPr>
            <a:picLocks noChangeAspect="1" noChangeArrowheads="1"/>
          </p:cNvPicPr>
          <p:nvPr/>
        </p:nvPicPr>
        <p:blipFill>
          <a:blip r:embed="rId14" cstate="print"/>
          <a:srcRect/>
          <a:stretch>
            <a:fillRect/>
          </a:stretch>
        </p:blipFill>
        <p:spPr bwMode="hidden">
          <a:xfrm>
            <a:off x="371475" y="6323013"/>
            <a:ext cx="1644650" cy="528637"/>
          </a:xfrm>
          <a:prstGeom prst="rect">
            <a:avLst/>
          </a:prstGeom>
          <a:noFill/>
        </p:spPr>
      </p:pic>
      <p:sp>
        <p:nvSpPr>
          <p:cNvPr id="15369" name="Line 9"/>
          <p:cNvSpPr>
            <a:spLocks noChangeShapeType="1"/>
          </p:cNvSpPr>
          <p:nvPr/>
        </p:nvSpPr>
        <p:spPr bwMode="auto">
          <a:xfrm>
            <a:off x="917575" y="1365250"/>
            <a:ext cx="7369175" cy="0"/>
          </a:xfrm>
          <a:prstGeom prst="line">
            <a:avLst/>
          </a:prstGeom>
          <a:noFill/>
          <a:ln w="24130" cap="rnd">
            <a:solidFill>
              <a:schemeClr val="tx1"/>
            </a:solidFill>
            <a:prstDash val="sysDot"/>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Lst>
  <p:transition>
    <p:wipe dir="d"/>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2800">
          <a:solidFill>
            <a:schemeClr val="tx2"/>
          </a:solidFill>
          <a:latin typeface="+mj-lt"/>
          <a:ea typeface="+mj-ea"/>
          <a:cs typeface="+mj-cs"/>
        </a:defRPr>
      </a:lvl1pPr>
      <a:lvl2pPr algn="l" rtl="0" eaLnBrk="1" fontAlgn="base" hangingPunct="1">
        <a:lnSpc>
          <a:spcPct val="90000"/>
        </a:lnSpc>
        <a:spcBef>
          <a:spcPct val="0"/>
        </a:spcBef>
        <a:spcAft>
          <a:spcPct val="0"/>
        </a:spcAft>
        <a:defRPr sz="2800">
          <a:solidFill>
            <a:schemeClr val="tx2"/>
          </a:solidFill>
          <a:latin typeface="Arial" charset="0"/>
        </a:defRPr>
      </a:lvl2pPr>
      <a:lvl3pPr algn="l" rtl="0" eaLnBrk="1" fontAlgn="base" hangingPunct="1">
        <a:lnSpc>
          <a:spcPct val="90000"/>
        </a:lnSpc>
        <a:spcBef>
          <a:spcPct val="0"/>
        </a:spcBef>
        <a:spcAft>
          <a:spcPct val="0"/>
        </a:spcAft>
        <a:defRPr sz="2800">
          <a:solidFill>
            <a:schemeClr val="tx2"/>
          </a:solidFill>
          <a:latin typeface="Arial" charset="0"/>
        </a:defRPr>
      </a:lvl3pPr>
      <a:lvl4pPr algn="l" rtl="0" eaLnBrk="1" fontAlgn="base" hangingPunct="1">
        <a:lnSpc>
          <a:spcPct val="90000"/>
        </a:lnSpc>
        <a:spcBef>
          <a:spcPct val="0"/>
        </a:spcBef>
        <a:spcAft>
          <a:spcPct val="0"/>
        </a:spcAft>
        <a:defRPr sz="2800">
          <a:solidFill>
            <a:schemeClr val="tx2"/>
          </a:solidFill>
          <a:latin typeface="Arial" charset="0"/>
        </a:defRPr>
      </a:lvl4pPr>
      <a:lvl5pPr algn="l" rtl="0" eaLnBrk="1" fontAlgn="base" hangingPunct="1">
        <a:lnSpc>
          <a:spcPct val="90000"/>
        </a:lnSpc>
        <a:spcBef>
          <a:spcPct val="0"/>
        </a:spcBef>
        <a:spcAft>
          <a:spcPct val="0"/>
        </a:spcAft>
        <a:defRPr sz="2800">
          <a:solidFill>
            <a:schemeClr val="tx2"/>
          </a:solidFill>
          <a:latin typeface="Arial" charset="0"/>
        </a:defRPr>
      </a:lvl5pPr>
      <a:lvl6pPr marL="457200" algn="l" rtl="0" eaLnBrk="1" fontAlgn="base" hangingPunct="1">
        <a:lnSpc>
          <a:spcPct val="90000"/>
        </a:lnSpc>
        <a:spcBef>
          <a:spcPct val="0"/>
        </a:spcBef>
        <a:spcAft>
          <a:spcPct val="0"/>
        </a:spcAft>
        <a:defRPr sz="2800">
          <a:solidFill>
            <a:schemeClr val="tx2"/>
          </a:solidFill>
          <a:latin typeface="Arial" charset="0"/>
        </a:defRPr>
      </a:lvl6pPr>
      <a:lvl7pPr marL="914400" algn="l" rtl="0" eaLnBrk="1" fontAlgn="base" hangingPunct="1">
        <a:lnSpc>
          <a:spcPct val="90000"/>
        </a:lnSpc>
        <a:spcBef>
          <a:spcPct val="0"/>
        </a:spcBef>
        <a:spcAft>
          <a:spcPct val="0"/>
        </a:spcAft>
        <a:defRPr sz="2800">
          <a:solidFill>
            <a:schemeClr val="tx2"/>
          </a:solidFill>
          <a:latin typeface="Arial" charset="0"/>
        </a:defRPr>
      </a:lvl7pPr>
      <a:lvl8pPr marL="1371600" algn="l" rtl="0" eaLnBrk="1" fontAlgn="base" hangingPunct="1">
        <a:lnSpc>
          <a:spcPct val="90000"/>
        </a:lnSpc>
        <a:spcBef>
          <a:spcPct val="0"/>
        </a:spcBef>
        <a:spcAft>
          <a:spcPct val="0"/>
        </a:spcAft>
        <a:defRPr sz="2800">
          <a:solidFill>
            <a:schemeClr val="tx2"/>
          </a:solidFill>
          <a:latin typeface="Arial" charset="0"/>
        </a:defRPr>
      </a:lvl8pPr>
      <a:lvl9pPr marL="1828800" algn="l" rtl="0" eaLnBrk="1" fontAlgn="base" hangingPunct="1">
        <a:lnSpc>
          <a:spcPct val="90000"/>
        </a:lnSpc>
        <a:spcBef>
          <a:spcPct val="0"/>
        </a:spcBef>
        <a:spcAft>
          <a:spcPct val="0"/>
        </a:spcAft>
        <a:defRPr sz="2800">
          <a:solidFill>
            <a:schemeClr val="tx2"/>
          </a:solidFill>
          <a:latin typeface="Arial" charset="0"/>
        </a:defRPr>
      </a:lvl9pPr>
    </p:titleStyle>
    <p:bodyStyle>
      <a:lvl1pPr marL="228600" indent="-228600" algn="l" rtl="0" eaLnBrk="1" fontAlgn="base" hangingPunct="1">
        <a:spcBef>
          <a:spcPct val="50000"/>
        </a:spcBef>
        <a:spcAft>
          <a:spcPct val="0"/>
        </a:spcAft>
        <a:buClr>
          <a:schemeClr val="tx2"/>
        </a:buClr>
        <a:buChar char="•"/>
        <a:defRPr sz="2400">
          <a:solidFill>
            <a:schemeClr val="tx1"/>
          </a:solidFill>
          <a:latin typeface="+mn-lt"/>
          <a:ea typeface="+mn-ea"/>
          <a:cs typeface="+mn-cs"/>
        </a:defRPr>
      </a:lvl1pPr>
      <a:lvl2pPr marL="628650" indent="-285750" algn="l" rtl="0" eaLnBrk="1" fontAlgn="base" hangingPunct="1">
        <a:spcBef>
          <a:spcPct val="30000"/>
        </a:spcBef>
        <a:spcAft>
          <a:spcPct val="0"/>
        </a:spcAft>
        <a:buClr>
          <a:schemeClr val="tx2"/>
        </a:buClr>
        <a:buFont typeface="Arial" charset="0"/>
        <a:buChar char="–"/>
        <a:defRPr sz="2000">
          <a:solidFill>
            <a:schemeClr val="tx1"/>
          </a:solidFill>
          <a:latin typeface="+mn-lt"/>
        </a:defRPr>
      </a:lvl2pPr>
      <a:lvl3pPr marL="914400" indent="-171450" algn="l" rtl="0" eaLnBrk="1" fontAlgn="base" hangingPunct="1">
        <a:spcBef>
          <a:spcPct val="25000"/>
        </a:spcBef>
        <a:spcAft>
          <a:spcPct val="0"/>
        </a:spcAft>
        <a:buClr>
          <a:schemeClr val="tx2"/>
        </a:buClr>
        <a:buChar char="•"/>
        <a:defRPr>
          <a:solidFill>
            <a:schemeClr val="tx1"/>
          </a:solidFill>
          <a:latin typeface="+mn-lt"/>
        </a:defRPr>
      </a:lvl3pPr>
      <a:lvl4pPr marL="1257300" indent="-228600" algn="l" rtl="0" eaLnBrk="1" fontAlgn="base" hangingPunct="1">
        <a:spcBef>
          <a:spcPct val="20000"/>
        </a:spcBef>
        <a:spcAft>
          <a:spcPct val="0"/>
        </a:spcAft>
        <a:buClr>
          <a:schemeClr val="tx2"/>
        </a:buClr>
        <a:buFont typeface="Arial" charset="0"/>
        <a:buChar char="–"/>
        <a:defRPr sz="1600">
          <a:solidFill>
            <a:schemeClr val="tx1"/>
          </a:solidFill>
          <a:latin typeface="+mn-lt"/>
        </a:defRPr>
      </a:lvl4pPr>
      <a:lvl5pPr marL="1485900" indent="-114300" algn="l" rtl="0" eaLnBrk="1" fontAlgn="base" hangingPunct="1">
        <a:spcBef>
          <a:spcPct val="20000"/>
        </a:spcBef>
        <a:spcAft>
          <a:spcPct val="0"/>
        </a:spcAft>
        <a:buClr>
          <a:schemeClr val="tx2"/>
        </a:buClr>
        <a:buChar char="•"/>
        <a:defRPr sz="1400">
          <a:solidFill>
            <a:schemeClr val="tx1"/>
          </a:solidFill>
          <a:latin typeface="+mn-lt"/>
        </a:defRPr>
      </a:lvl5pPr>
      <a:lvl6pPr marL="1943100" indent="-114300" algn="l" rtl="0" eaLnBrk="1" fontAlgn="base" hangingPunct="1">
        <a:spcBef>
          <a:spcPct val="20000"/>
        </a:spcBef>
        <a:spcAft>
          <a:spcPct val="0"/>
        </a:spcAft>
        <a:buClr>
          <a:schemeClr val="tx2"/>
        </a:buClr>
        <a:buChar char="•"/>
        <a:defRPr sz="1400">
          <a:solidFill>
            <a:schemeClr val="tx1"/>
          </a:solidFill>
          <a:latin typeface="+mn-lt"/>
        </a:defRPr>
      </a:lvl6pPr>
      <a:lvl7pPr marL="2400300" indent="-114300" algn="l" rtl="0" eaLnBrk="1" fontAlgn="base" hangingPunct="1">
        <a:spcBef>
          <a:spcPct val="20000"/>
        </a:spcBef>
        <a:spcAft>
          <a:spcPct val="0"/>
        </a:spcAft>
        <a:buClr>
          <a:schemeClr val="tx2"/>
        </a:buClr>
        <a:buChar char="•"/>
        <a:defRPr sz="1400">
          <a:solidFill>
            <a:schemeClr val="tx1"/>
          </a:solidFill>
          <a:latin typeface="+mn-lt"/>
        </a:defRPr>
      </a:lvl7pPr>
      <a:lvl8pPr marL="2857500" indent="-114300" algn="l" rtl="0" eaLnBrk="1" fontAlgn="base" hangingPunct="1">
        <a:spcBef>
          <a:spcPct val="20000"/>
        </a:spcBef>
        <a:spcAft>
          <a:spcPct val="0"/>
        </a:spcAft>
        <a:buClr>
          <a:schemeClr val="tx2"/>
        </a:buClr>
        <a:buChar char="•"/>
        <a:defRPr sz="1400">
          <a:solidFill>
            <a:schemeClr val="tx1"/>
          </a:solidFill>
          <a:latin typeface="+mn-lt"/>
        </a:defRPr>
      </a:lvl8pPr>
      <a:lvl9pPr marL="3314700" indent="-114300" algn="l" rtl="0" eaLnBrk="1" fontAlgn="base" hangingPunct="1">
        <a:spcBef>
          <a:spcPct val="20000"/>
        </a:spcBef>
        <a:spcAft>
          <a:spcPct val="0"/>
        </a:spcAft>
        <a:buClr>
          <a:schemeClr val="tx2"/>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61175"/>
            <a:chOff x="0" y="0"/>
            <a:chExt cx="5760" cy="4322"/>
          </a:xfrm>
        </p:grpSpPr>
        <p:sp>
          <p:nvSpPr>
            <p:cNvPr id="22531"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endParaRPr lang="en-US"/>
            </a:p>
          </p:txBody>
        </p:sp>
        <p:pic>
          <p:nvPicPr>
            <p:cNvPr id="22532" name="Picture 4" descr="TR_SlideLogo_BW600"/>
            <p:cNvPicPr>
              <a:picLocks noChangeAspect="1" noChangeArrowheads="1"/>
            </p:cNvPicPr>
            <p:nvPr userDrawn="1"/>
          </p:nvPicPr>
          <p:blipFill>
            <a:blip r:embed="rId13" cstate="print"/>
            <a:srcRect/>
            <a:stretch>
              <a:fillRect/>
            </a:stretch>
          </p:blipFill>
          <p:spPr bwMode="auto">
            <a:xfrm>
              <a:off x="234" y="3984"/>
              <a:ext cx="1041" cy="338"/>
            </a:xfrm>
            <a:prstGeom prst="rect">
              <a:avLst/>
            </a:prstGeom>
            <a:solidFill>
              <a:schemeClr val="tx2"/>
            </a:solidFill>
          </p:spPr>
        </p:pic>
      </p:grpSp>
      <p:pic>
        <p:nvPicPr>
          <p:cNvPr id="22533" name="Picture 5" descr="hc_DividerBG_blue"/>
          <p:cNvPicPr>
            <a:picLocks noChangeAspect="1" noChangeArrowheads="1"/>
          </p:cNvPicPr>
          <p:nvPr/>
        </p:nvPicPr>
        <p:blipFill>
          <a:blip r:embed="rId14" cstate="print"/>
          <a:srcRect/>
          <a:stretch>
            <a:fillRect/>
          </a:stretch>
        </p:blipFill>
        <p:spPr bwMode="white">
          <a:xfrm>
            <a:off x="0" y="0"/>
            <a:ext cx="9144000" cy="6858000"/>
          </a:xfrm>
          <a:prstGeom prst="rect">
            <a:avLst/>
          </a:prstGeom>
          <a:noFill/>
        </p:spPr>
      </p:pic>
      <p:pic>
        <p:nvPicPr>
          <p:cNvPr id="22534" name="Picture 6" descr="hc_Divider_TransLogo"/>
          <p:cNvPicPr>
            <a:picLocks noChangeAspect="1" noChangeArrowheads="1"/>
          </p:cNvPicPr>
          <p:nvPr/>
        </p:nvPicPr>
        <p:blipFill>
          <a:blip r:embed="rId15" cstate="print"/>
          <a:srcRect/>
          <a:stretch>
            <a:fillRect/>
          </a:stretch>
        </p:blipFill>
        <p:spPr bwMode="black">
          <a:xfrm>
            <a:off x="384175" y="6324600"/>
            <a:ext cx="1630363" cy="361950"/>
          </a:xfrm>
          <a:prstGeom prst="rect">
            <a:avLst/>
          </a:prstGeom>
          <a:noFill/>
        </p:spPr>
      </p:pic>
      <p:sp>
        <p:nvSpPr>
          <p:cNvPr id="22535" name="Rectangle 7"/>
          <p:cNvSpPr>
            <a:spLocks noGrp="1" noChangeArrowheads="1"/>
          </p:cNvSpPr>
          <p:nvPr>
            <p:ph type="title"/>
          </p:nvPr>
        </p:nvSpPr>
        <p:spPr bwMode="auto">
          <a:xfrm>
            <a:off x="898525" y="512763"/>
            <a:ext cx="7388225" cy="830262"/>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22536" name="Rectangle 8"/>
          <p:cNvSpPr>
            <a:spLocks noGrp="1" noChangeArrowheads="1"/>
          </p:cNvSpPr>
          <p:nvPr>
            <p:ph type="body" idx="1"/>
          </p:nvPr>
        </p:nvSpPr>
        <p:spPr bwMode="auto">
          <a:xfrm>
            <a:off x="898525" y="1528763"/>
            <a:ext cx="7388225" cy="4570412"/>
          </a:xfrm>
          <a:prstGeom prst="rect">
            <a:avLst/>
          </a:prstGeom>
          <a:noFill/>
          <a:ln w="9525">
            <a:noFill/>
            <a:miter lim="800000"/>
            <a:headEnd/>
            <a:tailEnd/>
          </a:ln>
          <a:effectLst/>
        </p:spPr>
        <p:txBody>
          <a:bodyPr vert="horz" wrap="square" lIns="0" tIns="0" rIns="18288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2537" name="Rectangle 9"/>
          <p:cNvSpPr>
            <a:spLocks noGrp="1" noChangeArrowheads="1"/>
          </p:cNvSpPr>
          <p:nvPr>
            <p:ph type="sldNum" sz="quarter" idx="4"/>
          </p:nvPr>
        </p:nvSpPr>
        <p:spPr bwMode="auto">
          <a:xfrm>
            <a:off x="8424863" y="639445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chemeClr val="tx2"/>
                </a:solidFill>
              </a:defRPr>
            </a:lvl1pPr>
          </a:lstStyle>
          <a:p>
            <a:fld id="{F315D09F-5DCA-4EB1-8DD3-6A266742C920}" type="slidenum">
              <a:rPr lang="en-US"/>
              <a:pPr/>
              <a:t>‹#›</a:t>
            </a:fld>
            <a:endParaRPr lang="en-US"/>
          </a:p>
        </p:txBody>
      </p:sp>
      <p:sp>
        <p:nvSpPr>
          <p:cNvPr id="22538" name="Rectangle 10"/>
          <p:cNvSpPr>
            <a:spLocks noGrp="1" noChangeArrowheads="1"/>
          </p:cNvSpPr>
          <p:nvPr>
            <p:ph type="ftr" sz="quarter" idx="3"/>
          </p:nvPr>
        </p:nvSpPr>
        <p:spPr bwMode="auto">
          <a:xfrm>
            <a:off x="3124200" y="639445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defRPr sz="900"/>
            </a:lvl1pPr>
          </a:lstStyle>
          <a:p>
            <a:endParaRPr lang="en-US"/>
          </a:p>
        </p:txBody>
      </p:sp>
      <p:sp>
        <p:nvSpPr>
          <p:cNvPr id="22539" name="Line 11"/>
          <p:cNvSpPr>
            <a:spLocks noChangeShapeType="1"/>
          </p:cNvSpPr>
          <p:nvPr/>
        </p:nvSpPr>
        <p:spPr bwMode="auto">
          <a:xfrm>
            <a:off x="898525" y="1368425"/>
            <a:ext cx="7388225" cy="0"/>
          </a:xfrm>
          <a:prstGeom prst="line">
            <a:avLst/>
          </a:prstGeom>
          <a:noFill/>
          <a:ln w="24130" cap="rnd">
            <a:solidFill>
              <a:schemeClr val="tx1"/>
            </a:solidFill>
            <a:prstDash val="sysDot"/>
            <a:round/>
            <a:headEnd/>
            <a:tailEnd/>
          </a:ln>
          <a:effectLst/>
        </p:spPr>
        <p:txBody>
          <a:bodyPr/>
          <a:lstStyle/>
          <a:p>
            <a:endParaRPr lang="en-US"/>
          </a:p>
        </p:txBody>
      </p:sp>
    </p:spTree>
  </p:cSld>
  <p:clrMap bg1="dk2" tx1="lt1" bg2="dk1" tx2="lt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txStyles>
    <p:titleStyle>
      <a:lvl1pPr algn="l" rtl="0" eaLnBrk="1" fontAlgn="base" hangingPunct="1">
        <a:lnSpc>
          <a:spcPct val="90000"/>
        </a:lnSpc>
        <a:spcBef>
          <a:spcPct val="0"/>
        </a:spcBef>
        <a:spcAft>
          <a:spcPct val="0"/>
        </a:spcAft>
        <a:defRPr sz="2800">
          <a:solidFill>
            <a:schemeClr val="tx2"/>
          </a:solidFill>
          <a:latin typeface="+mj-lt"/>
          <a:ea typeface="+mj-ea"/>
          <a:cs typeface="+mj-cs"/>
        </a:defRPr>
      </a:lvl1pPr>
      <a:lvl2pPr algn="l" rtl="0" eaLnBrk="1" fontAlgn="base" hangingPunct="1">
        <a:lnSpc>
          <a:spcPct val="90000"/>
        </a:lnSpc>
        <a:spcBef>
          <a:spcPct val="0"/>
        </a:spcBef>
        <a:spcAft>
          <a:spcPct val="0"/>
        </a:spcAft>
        <a:defRPr sz="2800">
          <a:solidFill>
            <a:schemeClr val="tx2"/>
          </a:solidFill>
          <a:latin typeface="Arial" charset="0"/>
        </a:defRPr>
      </a:lvl2pPr>
      <a:lvl3pPr algn="l" rtl="0" eaLnBrk="1" fontAlgn="base" hangingPunct="1">
        <a:lnSpc>
          <a:spcPct val="90000"/>
        </a:lnSpc>
        <a:spcBef>
          <a:spcPct val="0"/>
        </a:spcBef>
        <a:spcAft>
          <a:spcPct val="0"/>
        </a:spcAft>
        <a:defRPr sz="2800">
          <a:solidFill>
            <a:schemeClr val="tx2"/>
          </a:solidFill>
          <a:latin typeface="Arial" charset="0"/>
        </a:defRPr>
      </a:lvl3pPr>
      <a:lvl4pPr algn="l" rtl="0" eaLnBrk="1" fontAlgn="base" hangingPunct="1">
        <a:lnSpc>
          <a:spcPct val="90000"/>
        </a:lnSpc>
        <a:spcBef>
          <a:spcPct val="0"/>
        </a:spcBef>
        <a:spcAft>
          <a:spcPct val="0"/>
        </a:spcAft>
        <a:defRPr sz="2800">
          <a:solidFill>
            <a:schemeClr val="tx2"/>
          </a:solidFill>
          <a:latin typeface="Arial" charset="0"/>
        </a:defRPr>
      </a:lvl4pPr>
      <a:lvl5pPr algn="l" rtl="0" eaLnBrk="1" fontAlgn="base" hangingPunct="1">
        <a:lnSpc>
          <a:spcPct val="90000"/>
        </a:lnSpc>
        <a:spcBef>
          <a:spcPct val="0"/>
        </a:spcBef>
        <a:spcAft>
          <a:spcPct val="0"/>
        </a:spcAft>
        <a:defRPr sz="2800">
          <a:solidFill>
            <a:schemeClr val="tx2"/>
          </a:solidFill>
          <a:latin typeface="Arial" charset="0"/>
        </a:defRPr>
      </a:lvl5pPr>
      <a:lvl6pPr marL="457200" algn="l" rtl="0" eaLnBrk="1" fontAlgn="base" hangingPunct="1">
        <a:lnSpc>
          <a:spcPct val="90000"/>
        </a:lnSpc>
        <a:spcBef>
          <a:spcPct val="0"/>
        </a:spcBef>
        <a:spcAft>
          <a:spcPct val="0"/>
        </a:spcAft>
        <a:defRPr sz="2800">
          <a:solidFill>
            <a:schemeClr val="tx2"/>
          </a:solidFill>
          <a:latin typeface="Arial" charset="0"/>
        </a:defRPr>
      </a:lvl6pPr>
      <a:lvl7pPr marL="914400" algn="l" rtl="0" eaLnBrk="1" fontAlgn="base" hangingPunct="1">
        <a:lnSpc>
          <a:spcPct val="90000"/>
        </a:lnSpc>
        <a:spcBef>
          <a:spcPct val="0"/>
        </a:spcBef>
        <a:spcAft>
          <a:spcPct val="0"/>
        </a:spcAft>
        <a:defRPr sz="2800">
          <a:solidFill>
            <a:schemeClr val="tx2"/>
          </a:solidFill>
          <a:latin typeface="Arial" charset="0"/>
        </a:defRPr>
      </a:lvl7pPr>
      <a:lvl8pPr marL="1371600" algn="l" rtl="0" eaLnBrk="1" fontAlgn="base" hangingPunct="1">
        <a:lnSpc>
          <a:spcPct val="90000"/>
        </a:lnSpc>
        <a:spcBef>
          <a:spcPct val="0"/>
        </a:spcBef>
        <a:spcAft>
          <a:spcPct val="0"/>
        </a:spcAft>
        <a:defRPr sz="2800">
          <a:solidFill>
            <a:schemeClr val="tx2"/>
          </a:solidFill>
          <a:latin typeface="Arial" charset="0"/>
        </a:defRPr>
      </a:lvl8pPr>
      <a:lvl9pPr marL="1828800" algn="l" rtl="0" eaLnBrk="1" fontAlgn="base" hangingPunct="1">
        <a:lnSpc>
          <a:spcPct val="90000"/>
        </a:lnSpc>
        <a:spcBef>
          <a:spcPct val="0"/>
        </a:spcBef>
        <a:spcAft>
          <a:spcPct val="0"/>
        </a:spcAft>
        <a:defRPr sz="2800">
          <a:solidFill>
            <a:schemeClr val="tx2"/>
          </a:solidFill>
          <a:latin typeface="Arial" charset="0"/>
        </a:defRPr>
      </a:lvl9pPr>
    </p:titleStyle>
    <p:bodyStyle>
      <a:lvl1pPr marL="228600" indent="-228600" algn="l" rtl="0" eaLnBrk="1" fontAlgn="base" hangingPunct="1">
        <a:spcBef>
          <a:spcPct val="50000"/>
        </a:spcBef>
        <a:spcAft>
          <a:spcPct val="0"/>
        </a:spcAft>
        <a:buChar char="•"/>
        <a:defRPr sz="2400">
          <a:solidFill>
            <a:schemeClr val="tx1"/>
          </a:solidFill>
          <a:latin typeface="+mn-lt"/>
          <a:ea typeface="+mn-ea"/>
          <a:cs typeface="+mn-cs"/>
        </a:defRPr>
      </a:lvl1pPr>
      <a:lvl2pPr marL="628650" indent="-285750" algn="l" rtl="0" eaLnBrk="1" fontAlgn="base" hangingPunct="1">
        <a:spcBef>
          <a:spcPct val="30000"/>
        </a:spcBef>
        <a:spcAft>
          <a:spcPct val="0"/>
        </a:spcAft>
        <a:buFont typeface="Arial" charset="0"/>
        <a:buChar char="–"/>
        <a:defRPr sz="2000">
          <a:solidFill>
            <a:schemeClr val="tx1"/>
          </a:solidFill>
          <a:latin typeface="+mn-lt"/>
        </a:defRPr>
      </a:lvl2pPr>
      <a:lvl3pPr marL="971550" indent="-228600" algn="l" rtl="0" eaLnBrk="1" fontAlgn="base" hangingPunct="1">
        <a:spcBef>
          <a:spcPct val="25000"/>
        </a:spcBef>
        <a:spcAft>
          <a:spcPct val="0"/>
        </a:spcAft>
        <a:buChar char="•"/>
        <a:defRPr>
          <a:solidFill>
            <a:schemeClr val="tx1"/>
          </a:solidFill>
          <a:latin typeface="+mn-lt"/>
        </a:defRPr>
      </a:lvl3pPr>
      <a:lvl4pPr marL="1314450" indent="-228600" algn="l" rtl="0" eaLnBrk="1" fontAlgn="base" hangingPunct="1">
        <a:spcBef>
          <a:spcPct val="25000"/>
        </a:spcBef>
        <a:spcAft>
          <a:spcPct val="0"/>
        </a:spcAft>
        <a:buFont typeface="Arial" charset="0"/>
        <a:buChar char="–"/>
        <a:defRPr sz="1600">
          <a:solidFill>
            <a:schemeClr val="tx1"/>
          </a:solidFill>
          <a:latin typeface="+mn-lt"/>
        </a:defRPr>
      </a:lvl4pPr>
      <a:lvl5pPr marL="1600200" indent="-171450" algn="l" rtl="0" eaLnBrk="1" fontAlgn="base" hangingPunct="1">
        <a:spcBef>
          <a:spcPct val="20000"/>
        </a:spcBef>
        <a:spcAft>
          <a:spcPct val="0"/>
        </a:spcAft>
        <a:buChar char="•"/>
        <a:defRPr sz="1400">
          <a:solidFill>
            <a:schemeClr val="tx1"/>
          </a:solidFill>
          <a:latin typeface="+mn-lt"/>
        </a:defRPr>
      </a:lvl5pPr>
      <a:lvl6pPr marL="2057400" indent="-171450" algn="l" rtl="0" eaLnBrk="1" fontAlgn="base" hangingPunct="1">
        <a:spcBef>
          <a:spcPct val="20000"/>
        </a:spcBef>
        <a:spcAft>
          <a:spcPct val="0"/>
        </a:spcAft>
        <a:buChar char="•"/>
        <a:defRPr sz="1400">
          <a:solidFill>
            <a:schemeClr val="tx1"/>
          </a:solidFill>
          <a:latin typeface="+mn-lt"/>
        </a:defRPr>
      </a:lvl6pPr>
      <a:lvl7pPr marL="2514600" indent="-171450" algn="l" rtl="0" eaLnBrk="1" fontAlgn="base" hangingPunct="1">
        <a:spcBef>
          <a:spcPct val="20000"/>
        </a:spcBef>
        <a:spcAft>
          <a:spcPct val="0"/>
        </a:spcAft>
        <a:buChar char="•"/>
        <a:defRPr sz="1400">
          <a:solidFill>
            <a:schemeClr val="tx1"/>
          </a:solidFill>
          <a:latin typeface="+mn-lt"/>
        </a:defRPr>
      </a:lvl7pPr>
      <a:lvl8pPr marL="2971800" indent="-171450" algn="l" rtl="0" eaLnBrk="1" fontAlgn="base" hangingPunct="1">
        <a:spcBef>
          <a:spcPct val="20000"/>
        </a:spcBef>
        <a:spcAft>
          <a:spcPct val="0"/>
        </a:spcAft>
        <a:buChar char="•"/>
        <a:defRPr sz="1400">
          <a:solidFill>
            <a:schemeClr val="tx1"/>
          </a:solidFill>
          <a:latin typeface="+mn-lt"/>
        </a:defRPr>
      </a:lvl8pPr>
      <a:lvl9pPr marL="3429000" indent="-17145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wisp_cmd.tx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1950" y="3352800"/>
            <a:ext cx="8382000" cy="914400"/>
          </a:xfrm>
        </p:spPr>
        <p:txBody>
          <a:bodyPr/>
          <a:lstStyle/>
          <a:p>
            <a:r>
              <a:rPr lang="en-US" dirty="0" err="1" smtClean="0"/>
              <a:t>WiSP</a:t>
            </a:r>
            <a:r>
              <a:rPr lang="en-US" dirty="0" smtClean="0"/>
              <a:t>/</a:t>
            </a:r>
            <a:r>
              <a:rPr lang="en-US" dirty="0" err="1" smtClean="0"/>
              <a:t>WiP</a:t>
            </a:r>
            <a:r>
              <a:rPr lang="en-US" dirty="0" smtClean="0"/>
              <a:t> (</a:t>
            </a:r>
            <a:r>
              <a:rPr lang="en-US" dirty="0" err="1" smtClean="0"/>
              <a:t>iSCSI</a:t>
            </a:r>
            <a:r>
              <a:rPr lang="en-US" dirty="0" smtClean="0"/>
              <a:t>) implementation in C-DOT</a:t>
            </a:r>
            <a:endParaRPr lang="en-US" dirty="0"/>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 (example Conf)</a:t>
            </a:r>
            <a:endParaRPr lang="en-US" dirty="0"/>
          </a:p>
        </p:txBody>
      </p:sp>
      <p:sp>
        <p:nvSpPr>
          <p:cNvPr id="3" name="Content Placeholder 2"/>
          <p:cNvSpPr>
            <a:spLocks noGrp="1"/>
          </p:cNvSpPr>
          <p:nvPr>
            <p:ph idx="1"/>
          </p:nvPr>
        </p:nvSpPr>
        <p:spPr/>
        <p:txBody>
          <a:bodyPr/>
          <a:lstStyle/>
          <a:p>
            <a:endParaRPr lang="en-US" dirty="0" smtClean="0">
              <a:hlinkClick r:id="rId2" action="ppaction://hlinkfile"/>
            </a:endParaRPr>
          </a:p>
          <a:p>
            <a:endParaRPr lang="en-US" dirty="0" smtClean="0">
              <a:hlinkClick r:id="rId2" action="ppaction://hlinkfile"/>
            </a:endParaRPr>
          </a:p>
          <a:p>
            <a:endParaRPr lang="en-US" dirty="0" smtClean="0">
              <a:hlinkClick r:id="rId2" action="ppaction://hlinkfile"/>
            </a:endParaRPr>
          </a:p>
          <a:p>
            <a:endParaRPr lang="en-US" dirty="0" smtClean="0">
              <a:hlinkClick r:id="rId2" action="ppaction://hlinkfile"/>
            </a:endParaRPr>
          </a:p>
          <a:p>
            <a:endParaRPr lang="en-US" dirty="0" smtClean="0">
              <a:hlinkClick r:id="rId2" action="ppaction://hlinkfile"/>
            </a:endParaRPr>
          </a:p>
          <a:p>
            <a:endParaRPr lang="en-US" dirty="0" smtClean="0">
              <a:hlinkClick r:id="rId2" action="ppaction://hlinkfile"/>
            </a:endParaRPr>
          </a:p>
          <a:p>
            <a:endParaRPr lang="en-US" dirty="0" smtClean="0">
              <a:hlinkClick r:id="rId2" action="ppaction://hlinkfile"/>
            </a:endParaRPr>
          </a:p>
          <a:p>
            <a:endParaRPr lang="en-US" dirty="0" smtClean="0">
              <a:hlinkClick r:id="rId2" action="ppaction://hlinkfile"/>
            </a:endParaRPr>
          </a:p>
          <a:p>
            <a:r>
              <a:rPr lang="en-US" dirty="0" smtClean="0">
                <a:hlinkClick r:id="rId2" action="ppaction://hlinkfile"/>
              </a:rPr>
              <a:t>wisp_cmd.txt</a:t>
            </a:r>
            <a:endParaRPr lang="en-US" dirty="0" smtClean="0"/>
          </a:p>
          <a:p>
            <a:endParaRPr lang="en-US" dirty="0"/>
          </a:p>
        </p:txBody>
      </p:sp>
      <p:graphicFrame>
        <p:nvGraphicFramePr>
          <p:cNvPr id="5" name="Table 4"/>
          <p:cNvGraphicFramePr>
            <a:graphicFrameLocks noGrp="1"/>
          </p:cNvGraphicFramePr>
          <p:nvPr/>
        </p:nvGraphicFramePr>
        <p:xfrm>
          <a:off x="228600" y="1397000"/>
          <a:ext cx="8915400" cy="3860802"/>
        </p:xfrm>
        <a:graphic>
          <a:graphicData uri="http://schemas.openxmlformats.org/drawingml/2006/table">
            <a:tbl>
              <a:tblPr firstRow="1" bandRow="1">
                <a:tableStyleId>{5C22544A-7EE6-4342-B048-85BDC9FD1C3A}</a:tableStyleId>
              </a:tblPr>
              <a:tblGrid>
                <a:gridCol w="4457700"/>
                <a:gridCol w="4457700"/>
              </a:tblGrid>
              <a:tr h="407376">
                <a:tc>
                  <a:txBody>
                    <a:bodyPr/>
                    <a:lstStyle/>
                    <a:p>
                      <a:r>
                        <a:rPr lang="en-US" dirty="0" smtClean="0"/>
                        <a:t>Object</a:t>
                      </a:r>
                      <a:endParaRPr lang="en-US" dirty="0"/>
                    </a:p>
                  </a:txBody>
                  <a:tcPr/>
                </a:tc>
                <a:tc>
                  <a:txBody>
                    <a:bodyPr/>
                    <a:lstStyle/>
                    <a:p>
                      <a:r>
                        <a:rPr lang="en-US" dirty="0" smtClean="0"/>
                        <a:t>Value</a:t>
                      </a:r>
                      <a:endParaRPr lang="en-US" dirty="0"/>
                    </a:p>
                  </a:txBody>
                  <a:tcPr/>
                </a:tc>
              </a:tr>
              <a:tr h="407376">
                <a:tc>
                  <a:txBody>
                    <a:bodyPr/>
                    <a:lstStyle/>
                    <a:p>
                      <a:r>
                        <a:rPr lang="en-US" dirty="0" err="1" smtClean="0"/>
                        <a:t>Vserver</a:t>
                      </a:r>
                      <a:endParaRPr lang="en-US" dirty="0"/>
                    </a:p>
                  </a:txBody>
                  <a:tcPr/>
                </a:tc>
                <a:tc>
                  <a:txBody>
                    <a:bodyPr/>
                    <a:lstStyle/>
                    <a:p>
                      <a:r>
                        <a:rPr lang="en-US" dirty="0" smtClean="0"/>
                        <a:t>cisprod-e0041</a:t>
                      </a:r>
                      <a:endParaRPr lang="en-US" dirty="0"/>
                    </a:p>
                  </a:txBody>
                  <a:tcPr/>
                </a:tc>
              </a:tr>
              <a:tr h="407376">
                <a:tc>
                  <a:txBody>
                    <a:bodyPr/>
                    <a:lstStyle/>
                    <a:p>
                      <a:r>
                        <a:rPr lang="en-US" dirty="0" smtClean="0"/>
                        <a:t>Volume</a:t>
                      </a:r>
                      <a:endParaRPr lang="en-US" dirty="0"/>
                    </a:p>
                  </a:txBody>
                  <a:tcPr/>
                </a:tc>
                <a:tc>
                  <a:txBody>
                    <a:bodyPr/>
                    <a:lstStyle/>
                    <a:p>
                      <a:r>
                        <a:rPr lang="en-US" dirty="0" smtClean="0"/>
                        <a:t>or_wi_8040_vm5_usr/</a:t>
                      </a:r>
                      <a:r>
                        <a:rPr lang="en-US" dirty="0" err="1" smtClean="0"/>
                        <a:t>info_snap</a:t>
                      </a:r>
                      <a:endParaRPr lang="en-US" dirty="0"/>
                    </a:p>
                  </a:txBody>
                  <a:tcPr/>
                </a:tc>
              </a:tr>
              <a:tr h="407376">
                <a:tc>
                  <a:txBody>
                    <a:bodyPr/>
                    <a:lstStyle/>
                    <a:p>
                      <a:r>
                        <a:rPr lang="en-US" dirty="0" err="1" smtClean="0"/>
                        <a:t>Lif</a:t>
                      </a:r>
                      <a:endParaRPr lang="en-US" dirty="0"/>
                    </a:p>
                  </a:txBody>
                  <a:tcPr/>
                </a:tc>
                <a:tc>
                  <a:txBody>
                    <a:bodyPr/>
                    <a:lstStyle/>
                    <a:p>
                      <a:r>
                        <a:rPr lang="en-US" dirty="0" smtClean="0"/>
                        <a:t>cisprod-e0041-lif-01/02/mgmt</a:t>
                      </a:r>
                      <a:endParaRPr lang="en-US" dirty="0"/>
                    </a:p>
                  </a:txBody>
                  <a:tcPr/>
                </a:tc>
              </a:tr>
              <a:tr h="407376">
                <a:tc>
                  <a:txBody>
                    <a:bodyPr/>
                    <a:lstStyle/>
                    <a:p>
                      <a:r>
                        <a:rPr lang="en-US" dirty="0" err="1" smtClean="0"/>
                        <a:t>portset</a:t>
                      </a:r>
                      <a:endParaRPr lang="en-US" dirty="0"/>
                    </a:p>
                  </a:txBody>
                  <a:tcPr/>
                </a:tc>
                <a:tc>
                  <a:txBody>
                    <a:bodyPr/>
                    <a:lstStyle/>
                    <a:p>
                      <a:r>
                        <a:rPr lang="en-US" dirty="0" smtClean="0"/>
                        <a:t>cisprod-e0041-port-01</a:t>
                      </a:r>
                      <a:endParaRPr lang="en-US" dirty="0"/>
                    </a:p>
                  </a:txBody>
                  <a:tcPr/>
                </a:tc>
              </a:tr>
              <a:tr h="708273">
                <a:tc>
                  <a:txBody>
                    <a:bodyPr/>
                    <a:lstStyle/>
                    <a:p>
                      <a:r>
                        <a:rPr lang="en-US" dirty="0" err="1" smtClean="0"/>
                        <a:t>Lun</a:t>
                      </a:r>
                      <a:endParaRPr lang="en-US" dirty="0"/>
                    </a:p>
                  </a:txBody>
                  <a:tcPr/>
                </a:tc>
                <a:tc>
                  <a:txBody>
                    <a:bodyPr/>
                    <a:lstStyle/>
                    <a:p>
                      <a:r>
                        <a:rPr lang="en-US" dirty="0" smtClean="0"/>
                        <a:t>/</a:t>
                      </a:r>
                      <a:r>
                        <a:rPr lang="en-US" dirty="0" err="1" smtClean="0"/>
                        <a:t>vol</a:t>
                      </a:r>
                      <a:r>
                        <a:rPr lang="en-US" dirty="0" smtClean="0"/>
                        <a:t>/or_wi_8040_vm5_usr_snap/</a:t>
                      </a:r>
                      <a:r>
                        <a:rPr lang="en-US" dirty="0" err="1" smtClean="0"/>
                        <a:t>luns</a:t>
                      </a:r>
                      <a:r>
                        <a:rPr lang="en-US" dirty="0" smtClean="0"/>
                        <a:t>/</a:t>
                      </a:r>
                      <a:r>
                        <a:rPr lang="en-US" dirty="0" err="1" smtClean="0"/>
                        <a:t>userdb</a:t>
                      </a:r>
                      <a:endParaRPr lang="en-US" dirty="0"/>
                    </a:p>
                  </a:txBody>
                  <a:tcPr/>
                </a:tc>
              </a:tr>
              <a:tr h="407376">
                <a:tc>
                  <a:txBody>
                    <a:bodyPr/>
                    <a:lstStyle/>
                    <a:p>
                      <a:r>
                        <a:rPr lang="en-US" dirty="0" err="1" smtClean="0"/>
                        <a:t>igroup</a:t>
                      </a:r>
                      <a:endParaRPr lang="en-US" dirty="0"/>
                    </a:p>
                  </a:txBody>
                  <a:tcPr/>
                </a:tc>
                <a:tc>
                  <a:txBody>
                    <a:bodyPr/>
                    <a:lstStyle/>
                    <a:p>
                      <a:r>
                        <a:rPr lang="en-US" dirty="0" smtClean="0"/>
                        <a:t>ig_vm5</a:t>
                      </a:r>
                      <a:endParaRPr lang="en-US" dirty="0"/>
                    </a:p>
                  </a:txBody>
                  <a:tcPr/>
                </a:tc>
              </a:tr>
              <a:tr h="708273">
                <a:tc>
                  <a:txBody>
                    <a:bodyPr/>
                    <a:lstStyle/>
                    <a:p>
                      <a:r>
                        <a:rPr lang="en-US" dirty="0" smtClean="0"/>
                        <a:t>Backup </a:t>
                      </a:r>
                      <a:r>
                        <a:rPr lang="en-US" dirty="0" err="1" smtClean="0"/>
                        <a:t>vserver</a:t>
                      </a:r>
                      <a:endParaRPr lang="en-US" dirty="0"/>
                    </a:p>
                  </a:txBody>
                  <a:tcPr/>
                </a:tc>
                <a:tc>
                  <a:txBody>
                    <a:bodyPr/>
                    <a:lstStyle/>
                    <a:p>
                      <a:r>
                        <a:rPr lang="en-US" dirty="0" smtClean="0"/>
                        <a:t>or-ss-clbk-e01</a:t>
                      </a:r>
                      <a:endParaRPr lang="en-US" dirty="0"/>
                    </a:p>
                  </a:txBody>
                  <a:tcPr/>
                </a:tc>
              </a:tr>
            </a:tbl>
          </a:graphicData>
        </a:graphic>
      </p:graphicFrame>
      <p:graphicFrame>
        <p:nvGraphicFramePr>
          <p:cNvPr id="7" name="Table 6"/>
          <p:cNvGraphicFramePr>
            <a:graphicFrameLocks noGrp="1"/>
          </p:cNvGraphicFramePr>
          <p:nvPr/>
        </p:nvGraphicFramePr>
        <p:xfrm>
          <a:off x="228600" y="5257800"/>
          <a:ext cx="8915400" cy="741680"/>
        </p:xfrm>
        <a:graphic>
          <a:graphicData uri="http://schemas.openxmlformats.org/drawingml/2006/table">
            <a:tbl>
              <a:tblPr firstRow="1" bandRow="1">
                <a:tableStyleId>{5C22544A-7EE6-4342-B048-85BDC9FD1C3A}</a:tableStyleId>
              </a:tblPr>
              <a:tblGrid>
                <a:gridCol w="4457700"/>
                <a:gridCol w="4457700"/>
              </a:tblGrid>
              <a:tr h="370840">
                <a:tc>
                  <a:txBody>
                    <a:bodyPr/>
                    <a:lstStyle/>
                    <a:p>
                      <a:r>
                        <a:rPr lang="en-US" b="0" dirty="0" smtClean="0">
                          <a:solidFill>
                            <a:srgbClr val="000000"/>
                          </a:solidFill>
                        </a:rPr>
                        <a:t>Backup volume</a:t>
                      </a:r>
                      <a:endParaRPr lang="en-US" b="0" dirty="0">
                        <a:solidFill>
                          <a:srgbClr val="000000"/>
                        </a:solidFill>
                      </a:endParaRPr>
                    </a:p>
                  </a:txBody>
                  <a:tcPr>
                    <a:solidFill>
                      <a:schemeClr val="bg1">
                        <a:lumMod val="95000"/>
                      </a:schemeClr>
                    </a:solidFill>
                  </a:tcPr>
                </a:tc>
                <a:tc>
                  <a:txBody>
                    <a:bodyPr/>
                    <a:lstStyle/>
                    <a:p>
                      <a:r>
                        <a:rPr lang="en-US" b="0" dirty="0" smtClean="0">
                          <a:solidFill>
                            <a:srgbClr val="000000"/>
                          </a:solidFill>
                        </a:rPr>
                        <a:t>sv_14_or_wi_8040_vm5_usr_snap</a:t>
                      </a:r>
                      <a:endParaRPr lang="en-US" b="0" dirty="0">
                        <a:solidFill>
                          <a:srgbClr val="000000"/>
                        </a:solidFill>
                      </a:endParaRPr>
                    </a:p>
                  </a:txBody>
                  <a:tcPr>
                    <a:solidFill>
                      <a:schemeClr val="bg1">
                        <a:lumMod val="85000"/>
                      </a:schemeClr>
                    </a:solidFill>
                  </a:tcPr>
                </a:tc>
              </a:tr>
              <a:tr h="370840">
                <a:tc>
                  <a:txBody>
                    <a:bodyPr/>
                    <a:lstStyle/>
                    <a:p>
                      <a:r>
                        <a:rPr lang="en-US" dirty="0" err="1" smtClean="0"/>
                        <a:t>Snapmirror</a:t>
                      </a:r>
                      <a:r>
                        <a:rPr lang="en-US" dirty="0" smtClean="0"/>
                        <a:t> policy</a:t>
                      </a:r>
                      <a:r>
                        <a:rPr lang="en-US" baseline="0" dirty="0" smtClean="0"/>
                        <a:t> </a:t>
                      </a:r>
                      <a:endParaRPr lang="en-US" dirty="0"/>
                    </a:p>
                  </a:txBody>
                  <a:tcPr/>
                </a:tc>
                <a:tc>
                  <a:txBody>
                    <a:bodyPr/>
                    <a:lstStyle/>
                    <a:p>
                      <a:r>
                        <a:rPr lang="en-US" dirty="0" smtClean="0"/>
                        <a:t>XDP_iSCSI_14</a:t>
                      </a:r>
                      <a:endParaRPr lang="en-US" dirty="0"/>
                    </a:p>
                  </a:txBody>
                  <a:tcPr/>
                </a:tc>
              </a:tr>
            </a:tbl>
          </a:graphicData>
        </a:graphic>
      </p:graphicFrame>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configuration using MPIO and ALUA</a:t>
            </a:r>
            <a:br>
              <a:rPr lang="en-US" dirty="0" smtClean="0"/>
            </a:br>
            <a:endParaRPr lang="en-US" dirty="0"/>
          </a:p>
        </p:txBody>
      </p:sp>
      <p:pic>
        <p:nvPicPr>
          <p:cNvPr id="2054" name="Picture 6"/>
          <p:cNvPicPr>
            <a:picLocks noGrp="1" noChangeAspect="1" noChangeArrowheads="1"/>
          </p:cNvPicPr>
          <p:nvPr>
            <p:ph idx="1"/>
          </p:nvPr>
        </p:nvPicPr>
        <p:blipFill>
          <a:blip r:embed="rId3" cstate="print"/>
          <a:srcRect/>
          <a:stretch>
            <a:fillRect/>
          </a:stretch>
        </p:blipFill>
        <p:spPr bwMode="auto">
          <a:xfrm>
            <a:off x="2743200" y="1447800"/>
            <a:ext cx="3657600" cy="2038350"/>
          </a:xfrm>
          <a:prstGeom prst="rect">
            <a:avLst/>
          </a:prstGeom>
          <a:noFill/>
          <a:ln w="9525">
            <a:noFill/>
            <a:miter lim="800000"/>
            <a:headEnd/>
            <a:tailEnd/>
          </a:ln>
        </p:spPr>
      </p:pic>
      <p:pic>
        <p:nvPicPr>
          <p:cNvPr id="2055" name="Picture 7"/>
          <p:cNvPicPr>
            <a:picLocks noChangeAspect="1" noChangeArrowheads="1"/>
          </p:cNvPicPr>
          <p:nvPr/>
        </p:nvPicPr>
        <p:blipFill>
          <a:blip r:embed="rId4" cstate="print"/>
          <a:srcRect/>
          <a:stretch>
            <a:fillRect/>
          </a:stretch>
        </p:blipFill>
        <p:spPr bwMode="auto">
          <a:xfrm>
            <a:off x="1295400" y="3733800"/>
            <a:ext cx="3124200" cy="2171700"/>
          </a:xfrm>
          <a:prstGeom prst="rect">
            <a:avLst/>
          </a:prstGeom>
          <a:noFill/>
          <a:ln w="9525">
            <a:noFill/>
            <a:miter lim="800000"/>
            <a:headEnd/>
            <a:tailEnd/>
          </a:ln>
        </p:spPr>
      </p:pic>
      <p:pic>
        <p:nvPicPr>
          <p:cNvPr id="2056" name="Picture 8"/>
          <p:cNvPicPr>
            <a:picLocks noChangeAspect="1" noChangeArrowheads="1"/>
          </p:cNvPicPr>
          <p:nvPr/>
        </p:nvPicPr>
        <p:blipFill>
          <a:blip r:embed="rId5" cstate="print"/>
          <a:srcRect/>
          <a:stretch>
            <a:fillRect/>
          </a:stretch>
        </p:blipFill>
        <p:spPr bwMode="auto">
          <a:xfrm>
            <a:off x="6553200" y="2057400"/>
            <a:ext cx="2333625" cy="2219325"/>
          </a:xfrm>
          <a:prstGeom prst="rect">
            <a:avLst/>
          </a:prstGeom>
          <a:noFill/>
          <a:ln w="9525">
            <a:noFill/>
            <a:miter lim="800000"/>
            <a:headEnd/>
            <a:tailEnd/>
          </a:ln>
        </p:spPr>
      </p:pic>
      <p:sp>
        <p:nvSpPr>
          <p:cNvPr id="14" name="TextBox 13"/>
          <p:cNvSpPr txBox="1"/>
          <p:nvPr/>
        </p:nvSpPr>
        <p:spPr>
          <a:xfrm>
            <a:off x="1143000" y="1676400"/>
            <a:ext cx="2286000" cy="461665"/>
          </a:xfrm>
          <a:prstGeom prst="rect">
            <a:avLst/>
          </a:prstGeom>
          <a:noFill/>
        </p:spPr>
        <p:txBody>
          <a:bodyPr wrap="square" rtlCol="0">
            <a:spAutoFit/>
          </a:bodyPr>
          <a:lstStyle/>
          <a:p>
            <a:r>
              <a:rPr lang="en-US" dirty="0" smtClean="0"/>
              <a:t>Partner failure</a:t>
            </a:r>
            <a:endParaRPr lang="en-US" dirty="0"/>
          </a:p>
        </p:txBody>
      </p:sp>
      <p:sp>
        <p:nvSpPr>
          <p:cNvPr id="15" name="TextBox 14"/>
          <p:cNvSpPr txBox="1"/>
          <p:nvPr/>
        </p:nvSpPr>
        <p:spPr>
          <a:xfrm>
            <a:off x="228600" y="3962400"/>
            <a:ext cx="1066800" cy="830997"/>
          </a:xfrm>
          <a:prstGeom prst="rect">
            <a:avLst/>
          </a:prstGeom>
          <a:noFill/>
        </p:spPr>
        <p:txBody>
          <a:bodyPr wrap="square" rtlCol="0">
            <a:spAutoFit/>
          </a:bodyPr>
          <a:lstStyle/>
          <a:p>
            <a:r>
              <a:rPr lang="en-US" dirty="0" smtClean="0"/>
              <a:t>Node Failure</a:t>
            </a:r>
            <a:endParaRPr lang="en-US" dirty="0"/>
          </a:p>
        </p:txBody>
      </p:sp>
      <p:pic>
        <p:nvPicPr>
          <p:cNvPr id="2057" name="Picture 9"/>
          <p:cNvPicPr>
            <a:picLocks noChangeAspect="1" noChangeArrowheads="1"/>
          </p:cNvPicPr>
          <p:nvPr/>
        </p:nvPicPr>
        <p:blipFill>
          <a:blip r:embed="rId6" cstate="print"/>
          <a:srcRect/>
          <a:stretch>
            <a:fillRect/>
          </a:stretch>
        </p:blipFill>
        <p:spPr bwMode="auto">
          <a:xfrm>
            <a:off x="6324600" y="4572000"/>
            <a:ext cx="2486025" cy="2028825"/>
          </a:xfrm>
          <a:prstGeom prst="rect">
            <a:avLst/>
          </a:prstGeom>
          <a:noFill/>
          <a:ln w="9525">
            <a:noFill/>
            <a:miter lim="800000"/>
            <a:headEnd/>
            <a:tailEnd/>
          </a:ln>
        </p:spPr>
      </p:pic>
      <p:sp>
        <p:nvSpPr>
          <p:cNvPr id="17" name="TextBox 16"/>
          <p:cNvSpPr txBox="1"/>
          <p:nvPr/>
        </p:nvSpPr>
        <p:spPr>
          <a:xfrm>
            <a:off x="7086600" y="1600200"/>
            <a:ext cx="1524000" cy="461665"/>
          </a:xfrm>
          <a:prstGeom prst="rect">
            <a:avLst/>
          </a:prstGeom>
          <a:noFill/>
        </p:spPr>
        <p:txBody>
          <a:bodyPr wrap="square" rtlCol="0">
            <a:spAutoFit/>
          </a:bodyPr>
          <a:lstStyle/>
          <a:p>
            <a:r>
              <a:rPr lang="en-US" dirty="0" err="1" smtClean="0"/>
              <a:t>Vol</a:t>
            </a:r>
            <a:r>
              <a:rPr lang="en-US" dirty="0" smtClean="0"/>
              <a:t> move</a:t>
            </a:r>
            <a:endParaRPr lang="en-US" dirty="0"/>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 of provisioning</a:t>
            </a:r>
            <a:br>
              <a:rPr lang="en-US" dirty="0" smtClean="0"/>
            </a:br>
            <a:endParaRPr lang="en-US" dirty="0"/>
          </a:p>
        </p:txBody>
      </p:sp>
      <p:pic>
        <p:nvPicPr>
          <p:cNvPr id="3075" name="Picture 3"/>
          <p:cNvPicPr>
            <a:picLocks noGrp="1" noChangeAspect="1" noChangeArrowheads="1"/>
          </p:cNvPicPr>
          <p:nvPr>
            <p:ph idx="1"/>
          </p:nvPr>
        </p:nvPicPr>
        <p:blipFill>
          <a:blip r:embed="rId2" cstate="print"/>
          <a:srcRect/>
          <a:stretch>
            <a:fillRect/>
          </a:stretch>
        </p:blipFill>
        <p:spPr bwMode="auto">
          <a:xfrm>
            <a:off x="3003550" y="1634692"/>
            <a:ext cx="3321050" cy="4747492"/>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Snapvault</a:t>
            </a:r>
            <a:r>
              <a:rPr lang="en-US" dirty="0" smtClean="0"/>
              <a:t> via </a:t>
            </a:r>
            <a:r>
              <a:rPr lang="en-US" dirty="0" err="1" smtClean="0"/>
              <a:t>Snapmanager</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sz="1800" dirty="0" err="1" smtClean="0"/>
              <a:t>Snapvaults</a:t>
            </a:r>
            <a:r>
              <a:rPr lang="en-US" sz="1800" dirty="0" smtClean="0"/>
              <a:t> have been replaced with </a:t>
            </a:r>
            <a:r>
              <a:rPr lang="en-US" sz="1800" dirty="0" err="1" smtClean="0"/>
              <a:t>snapmirror</a:t>
            </a:r>
            <a:r>
              <a:rPr lang="en-US" sz="1800" dirty="0" smtClean="0"/>
              <a:t> (XDP)</a:t>
            </a:r>
          </a:p>
          <a:p>
            <a:r>
              <a:rPr lang="en-US" sz="1800" dirty="0" smtClean="0"/>
              <a:t>We will have dedicated </a:t>
            </a:r>
            <a:r>
              <a:rPr lang="en-US" sz="1800" dirty="0" err="1" smtClean="0"/>
              <a:t>bkp</a:t>
            </a:r>
            <a:r>
              <a:rPr lang="en-US" sz="1800" dirty="0" smtClean="0"/>
              <a:t> </a:t>
            </a:r>
            <a:r>
              <a:rPr lang="en-US" sz="1800" dirty="0" err="1" smtClean="0"/>
              <a:t>vserver</a:t>
            </a:r>
            <a:r>
              <a:rPr lang="en-US" sz="1800" dirty="0" smtClean="0"/>
              <a:t> with one mgmt-</a:t>
            </a:r>
            <a:r>
              <a:rPr lang="en-US" sz="1800" dirty="0" err="1" smtClean="0"/>
              <a:t>lif</a:t>
            </a:r>
            <a:r>
              <a:rPr lang="en-US" sz="1800" dirty="0" smtClean="0"/>
              <a:t> and one </a:t>
            </a:r>
            <a:r>
              <a:rPr lang="en-US" sz="1800" dirty="0" err="1" smtClean="0"/>
              <a:t>iscsi</a:t>
            </a:r>
            <a:endParaRPr lang="en-US" sz="1800" dirty="0" smtClean="0"/>
          </a:p>
          <a:p>
            <a:r>
              <a:rPr lang="en-US" sz="1800" dirty="0" err="1" smtClean="0"/>
              <a:t>Snapvaults</a:t>
            </a:r>
            <a:r>
              <a:rPr lang="en-US" sz="1800" dirty="0" smtClean="0"/>
              <a:t> will be taken care by SMSQL not scripts</a:t>
            </a:r>
          </a:p>
          <a:p>
            <a:r>
              <a:rPr lang="en-US" sz="1800" dirty="0" smtClean="0"/>
              <a:t>Retention control will be done by </a:t>
            </a:r>
            <a:r>
              <a:rPr lang="en-US" sz="1800" dirty="0" err="1" smtClean="0"/>
              <a:t>Xdp</a:t>
            </a:r>
            <a:endParaRPr lang="en-US" sz="1800" dirty="0" smtClean="0"/>
          </a:p>
          <a:p>
            <a:r>
              <a:rPr lang="en-US" sz="1800" dirty="0" err="1" smtClean="0"/>
              <a:t>Snapmirror</a:t>
            </a:r>
            <a:r>
              <a:rPr lang="en-US" sz="1800" dirty="0" smtClean="0"/>
              <a:t> and </a:t>
            </a:r>
            <a:r>
              <a:rPr lang="en-US" sz="1800" dirty="0" err="1" smtClean="0"/>
              <a:t>smsql</a:t>
            </a:r>
            <a:r>
              <a:rPr lang="en-US" sz="1800" dirty="0" smtClean="0"/>
              <a:t> license needed in both </a:t>
            </a:r>
            <a:r>
              <a:rPr lang="en-US" sz="1800" dirty="0" err="1" smtClean="0"/>
              <a:t>vserver</a:t>
            </a:r>
            <a:endParaRPr lang="en-US" sz="1800" dirty="0" smtClean="0"/>
          </a:p>
          <a:p>
            <a:r>
              <a:rPr lang="en-US" sz="1800" dirty="0" err="1" smtClean="0"/>
              <a:t>Xdp</a:t>
            </a:r>
            <a:r>
              <a:rPr lang="en-US" sz="1800" dirty="0" smtClean="0"/>
              <a:t> is always at  volume level but can have different snap list in destination</a:t>
            </a:r>
          </a:p>
          <a:p>
            <a:r>
              <a:rPr lang="en-US" sz="1800" dirty="0" smtClean="0"/>
              <a:t>DB backups will be scheduled as db job with archive option selected</a:t>
            </a:r>
          </a:p>
          <a:p>
            <a:r>
              <a:rPr lang="en-US" sz="1800" dirty="0" smtClean="0"/>
              <a:t>No change in standard db restore procedure</a:t>
            </a:r>
          </a:p>
          <a:p>
            <a:r>
              <a:rPr lang="en-US" sz="1800" dirty="0" err="1" smtClean="0"/>
              <a:t>Iscsisv</a:t>
            </a:r>
            <a:r>
              <a:rPr lang="en-US" sz="1800" dirty="0" smtClean="0"/>
              <a:t> user will be used for configuration’s</a:t>
            </a:r>
          </a:p>
          <a:p>
            <a:r>
              <a:rPr lang="en-US" sz="1800" dirty="0" smtClean="0"/>
              <a:t> Compression and de-duplication will be as per standard</a:t>
            </a:r>
          </a:p>
          <a:p>
            <a:r>
              <a:rPr lang="en-US" sz="1800" dirty="0" smtClean="0"/>
              <a:t>Lag monitoring will be via standard scripts</a:t>
            </a:r>
          </a:p>
          <a:p>
            <a:endParaRPr lang="en-US" sz="1800" dirty="0"/>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sz="2000" dirty="0" smtClean="0"/>
              <a:t>Introduction</a:t>
            </a:r>
          </a:p>
          <a:p>
            <a:r>
              <a:rPr lang="en-US" sz="2000" dirty="0" smtClean="0"/>
              <a:t>Some definition's and new terms</a:t>
            </a:r>
          </a:p>
          <a:p>
            <a:r>
              <a:rPr lang="en-US" sz="2000" dirty="0" smtClean="0"/>
              <a:t>Change's related to </a:t>
            </a:r>
            <a:r>
              <a:rPr lang="en-US" sz="2000" dirty="0" err="1" smtClean="0"/>
              <a:t>iSCSI</a:t>
            </a:r>
            <a:r>
              <a:rPr lang="en-US" sz="2000" dirty="0" smtClean="0"/>
              <a:t> in C-DOT</a:t>
            </a:r>
          </a:p>
          <a:p>
            <a:r>
              <a:rPr lang="en-US" sz="2000" dirty="0" smtClean="0"/>
              <a:t>Supported version's of different components</a:t>
            </a:r>
          </a:p>
          <a:p>
            <a:r>
              <a:rPr lang="en-US" sz="2000" dirty="0" smtClean="0"/>
              <a:t>Overall Arch. of </a:t>
            </a:r>
            <a:r>
              <a:rPr lang="en-US" sz="2000" dirty="0" err="1" smtClean="0"/>
              <a:t>iSCSI</a:t>
            </a:r>
            <a:r>
              <a:rPr lang="en-US" sz="2000" dirty="0" smtClean="0"/>
              <a:t> implementation</a:t>
            </a:r>
          </a:p>
          <a:p>
            <a:r>
              <a:rPr lang="en-US" sz="2000" dirty="0" smtClean="0"/>
              <a:t>Different Naming conventions and standards</a:t>
            </a:r>
          </a:p>
          <a:p>
            <a:r>
              <a:rPr lang="en-US" sz="2000" dirty="0" smtClean="0"/>
              <a:t>HA configuration using MPIO and ALUA</a:t>
            </a:r>
          </a:p>
          <a:p>
            <a:r>
              <a:rPr lang="en-US" sz="2000" dirty="0" smtClean="0"/>
              <a:t>Flowchart of provisioning</a:t>
            </a:r>
          </a:p>
          <a:p>
            <a:r>
              <a:rPr lang="en-US" sz="2000" dirty="0" err="1" smtClean="0"/>
              <a:t>Snapvault</a:t>
            </a:r>
            <a:r>
              <a:rPr lang="en-US" sz="2000" dirty="0" smtClean="0"/>
              <a:t> via </a:t>
            </a:r>
            <a:r>
              <a:rPr lang="en-US" sz="2000" dirty="0" err="1" smtClean="0"/>
              <a:t>Snapmanager</a:t>
            </a:r>
            <a:endParaRPr lang="en-US" sz="2000" dirty="0" smtClean="0"/>
          </a:p>
          <a:p>
            <a:r>
              <a:rPr lang="en-US" sz="2000" dirty="0" smtClean="0"/>
              <a:t>Q/A</a:t>
            </a:r>
            <a:endParaRPr lang="en-US" sz="2000" dirty="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None/>
            </a:pPr>
            <a:r>
              <a:rPr lang="en-US" sz="2000" dirty="0" smtClean="0"/>
              <a:t>   This is a presentation of  the deployment guidelines for the SQL Server and NetApp </a:t>
            </a:r>
            <a:r>
              <a:rPr lang="en-US" sz="2000" dirty="0" err="1" smtClean="0"/>
              <a:t>SnapManager</a:t>
            </a:r>
            <a:r>
              <a:rPr lang="en-US" sz="2000" dirty="0" smtClean="0"/>
              <a:t> for SQL Server(SMSQL) environment in Thomson Reuters Professional using NetApp storage. SQL Server 2012 on Windows2012 will be deployed with NetApp storage to implement an improved backup and recovery architecture using NetApp snapshots and </a:t>
            </a:r>
            <a:r>
              <a:rPr lang="en-US" sz="2000" dirty="0" err="1" smtClean="0"/>
              <a:t>SnapVault</a:t>
            </a:r>
            <a:r>
              <a:rPr lang="en-US" sz="2000" dirty="0" smtClean="0"/>
              <a:t>. Storage for the SQL Server environment will be accessed via the </a:t>
            </a:r>
            <a:r>
              <a:rPr lang="en-US" sz="2000" dirty="0" err="1" smtClean="0"/>
              <a:t>iSCSI</a:t>
            </a:r>
            <a:r>
              <a:rPr lang="en-US" sz="2000" dirty="0" smtClean="0"/>
              <a:t> protocol, and will utilize the standard shared C-DOT NAS environment within each datacenter at Thomson Reuters Professional</a:t>
            </a:r>
            <a:endParaRPr lang="en-US" sz="2000" dirty="0"/>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definition and new terms</a:t>
            </a:r>
            <a:endParaRPr lang="en-US" dirty="0"/>
          </a:p>
        </p:txBody>
      </p:sp>
      <p:sp>
        <p:nvSpPr>
          <p:cNvPr id="3" name="Content Placeholder 2"/>
          <p:cNvSpPr>
            <a:spLocks noGrp="1"/>
          </p:cNvSpPr>
          <p:nvPr>
            <p:ph idx="1"/>
          </p:nvPr>
        </p:nvSpPr>
        <p:spPr/>
        <p:txBody>
          <a:bodyPr/>
          <a:lstStyle/>
          <a:p>
            <a:r>
              <a:rPr lang="en-GB" sz="1800" b="1" dirty="0" smtClean="0"/>
              <a:t>WIP –</a:t>
            </a:r>
            <a:r>
              <a:rPr lang="en-GB" sz="1800" dirty="0" smtClean="0"/>
              <a:t> Windows </a:t>
            </a:r>
            <a:r>
              <a:rPr lang="en-GB" sz="1800" dirty="0" err="1" smtClean="0"/>
              <a:t>iSCSI</a:t>
            </a:r>
            <a:r>
              <a:rPr lang="en-GB" sz="1800" dirty="0" smtClean="0"/>
              <a:t> Platform</a:t>
            </a:r>
            <a:endParaRPr lang="en-US" sz="1800" dirty="0" smtClean="0"/>
          </a:p>
          <a:p>
            <a:r>
              <a:rPr lang="en-GB" sz="1800" b="1" dirty="0" smtClean="0"/>
              <a:t>WISP –</a:t>
            </a:r>
            <a:r>
              <a:rPr lang="en-GB" sz="1800" dirty="0" smtClean="0"/>
              <a:t> Windows </a:t>
            </a:r>
            <a:r>
              <a:rPr lang="en-GB" sz="1800" dirty="0" err="1" smtClean="0"/>
              <a:t>iSCSI</a:t>
            </a:r>
            <a:r>
              <a:rPr lang="en-GB" sz="1800" dirty="0" smtClean="0"/>
              <a:t> SQL Platform</a:t>
            </a:r>
            <a:endParaRPr lang="en-US" sz="1800" dirty="0" smtClean="0"/>
          </a:p>
          <a:p>
            <a:r>
              <a:rPr lang="en-GB" sz="1800" b="1" dirty="0" smtClean="0"/>
              <a:t>MPIO -</a:t>
            </a:r>
            <a:r>
              <a:rPr lang="en-GB" sz="1800" dirty="0" smtClean="0"/>
              <a:t> The Microsoft® Multipath I/O (MPIO) framework helps ensure that your data is available at all times. MPIO supports multiple data paths to storage, improves the fault tolerance of the storage connection, and in some cases, provides greater aggregate throughput by using multiple paths at the same time. This helps improve system and application performance</a:t>
            </a:r>
          </a:p>
          <a:p>
            <a:r>
              <a:rPr lang="en-GB" sz="1800" b="1" dirty="0" smtClean="0"/>
              <a:t>Port Set – </a:t>
            </a:r>
            <a:r>
              <a:rPr lang="en-GB" sz="1800" dirty="0" smtClean="0"/>
              <a:t>A port set is a collection of </a:t>
            </a:r>
            <a:r>
              <a:rPr lang="en-GB" sz="1800" dirty="0" err="1" smtClean="0"/>
              <a:t>iSCSI</a:t>
            </a:r>
            <a:r>
              <a:rPr lang="en-GB" sz="1800" dirty="0" smtClean="0"/>
              <a:t> LIFs augmented together to serve a customer </a:t>
            </a:r>
            <a:r>
              <a:rPr lang="en-GB" sz="1800" dirty="0" err="1" smtClean="0"/>
              <a:t>iSCSI</a:t>
            </a:r>
            <a:r>
              <a:rPr lang="en-GB" sz="1800" dirty="0" smtClean="0"/>
              <a:t> target. Until you create a port set and bind an </a:t>
            </a:r>
            <a:r>
              <a:rPr lang="en-GB" sz="1800" dirty="0" err="1" smtClean="0"/>
              <a:t>igroup</a:t>
            </a:r>
            <a:r>
              <a:rPr lang="en-GB" sz="1800" dirty="0" smtClean="0"/>
              <a:t> to this port set, all initiators in the port set can access any LUN in a </a:t>
            </a:r>
            <a:r>
              <a:rPr lang="en-GB" sz="1800" dirty="0" err="1" smtClean="0"/>
              <a:t>vserver</a:t>
            </a:r>
            <a:r>
              <a:rPr lang="en-GB" sz="1800" dirty="0" smtClean="0"/>
              <a:t>. The port sets are used in conjunction with </a:t>
            </a:r>
            <a:r>
              <a:rPr lang="en-GB" sz="1800" dirty="0" err="1" smtClean="0"/>
              <a:t>igroups</a:t>
            </a:r>
            <a:r>
              <a:rPr lang="en-GB" sz="1800" dirty="0" smtClean="0"/>
              <a:t> to further limit which LIFs an initiator can use to access the designated LUNs</a:t>
            </a:r>
          </a:p>
          <a:p>
            <a:endParaRPr lang="en-US" sz="1800" dirty="0"/>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GB" sz="1800" b="1" dirty="0" smtClean="0"/>
              <a:t>ALUA</a:t>
            </a:r>
            <a:r>
              <a:rPr lang="en-GB" sz="1800" dirty="0" smtClean="0"/>
              <a:t> - </a:t>
            </a:r>
            <a:r>
              <a:rPr lang="en-US" sz="1800" dirty="0" smtClean="0"/>
              <a:t>asymmetrical logical unit access (ALUA) extension to the SCSI protocol to determine which paths are direct and which are indirect. The ALUA standard refers to direct paths as Active /optimized and to indirect paths as active/non-optimized. All ALUA information is requested and delivered in-band, using the same </a:t>
            </a:r>
            <a:r>
              <a:rPr lang="en-US" sz="1800" dirty="0" err="1" smtClean="0"/>
              <a:t>iSCSI</a:t>
            </a:r>
            <a:r>
              <a:rPr lang="en-US" sz="1800" dirty="0" smtClean="0"/>
              <a:t> or </a:t>
            </a:r>
            <a:r>
              <a:rPr lang="en-US" sz="1800" dirty="0" err="1" smtClean="0"/>
              <a:t>Fibre</a:t>
            </a:r>
            <a:r>
              <a:rPr lang="en-US" sz="1800" dirty="0" smtClean="0"/>
              <a:t> Channel connection that  used for data</a:t>
            </a:r>
          </a:p>
          <a:p>
            <a:r>
              <a:rPr lang="en-US" sz="1800" b="1" dirty="0" err="1" smtClean="0"/>
              <a:t>Vserver</a:t>
            </a:r>
            <a:r>
              <a:rPr lang="en-US" sz="1800" b="1" dirty="0" smtClean="0"/>
              <a:t> Management LIF : </a:t>
            </a:r>
            <a:r>
              <a:rPr lang="en-US" sz="1800" dirty="0" smtClean="0"/>
              <a:t>This is a mandatory LIF for </a:t>
            </a:r>
            <a:r>
              <a:rPr lang="en-US" sz="1800" dirty="0" err="1" smtClean="0"/>
              <a:t>iSCSI</a:t>
            </a:r>
            <a:r>
              <a:rPr lang="en-US" sz="1800" dirty="0" smtClean="0"/>
              <a:t> implementations using Snap managers (</a:t>
            </a:r>
            <a:r>
              <a:rPr lang="en-US" sz="1800" dirty="0" err="1" smtClean="0"/>
              <a:t>Snapdrive</a:t>
            </a:r>
            <a:r>
              <a:rPr lang="en-US" sz="1800" dirty="0" smtClean="0"/>
              <a:t> and SMSQL). The </a:t>
            </a:r>
            <a:r>
              <a:rPr lang="en-US" sz="1800" dirty="0" err="1" smtClean="0"/>
              <a:t>vserver</a:t>
            </a:r>
            <a:r>
              <a:rPr lang="en-US" sz="1800" dirty="0" smtClean="0"/>
              <a:t> management LIF allows Snap manager to communicate with other LIF to serve data when primary LIF goes inactive. The management LIF must have the same DNS name as the SVM. Set the management LIF role to data, the protocol to none, and the firewall policy to mgmt.</a:t>
            </a:r>
          </a:p>
          <a:p>
            <a:endParaRPr lang="en-US" sz="1800" dirty="0" smtClean="0"/>
          </a:p>
          <a:p>
            <a:endParaRPr lang="en-US" sz="1800" dirty="0" smtClean="0"/>
          </a:p>
          <a:p>
            <a:pPr>
              <a:buNone/>
            </a:pPr>
            <a:endParaRPr lang="en-US" sz="1800" dirty="0" smtClean="0"/>
          </a:p>
          <a:p>
            <a:pPr>
              <a:buNone/>
            </a:pPr>
            <a:endParaRPr lang="en-US" sz="1800" dirty="0"/>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related to </a:t>
            </a:r>
            <a:r>
              <a:rPr lang="en-US" dirty="0" err="1" smtClean="0"/>
              <a:t>iSCSI</a:t>
            </a:r>
            <a:r>
              <a:rPr lang="en-US" dirty="0" smtClean="0"/>
              <a:t> in C-DOT</a:t>
            </a:r>
            <a:endParaRPr lang="en-US" dirty="0"/>
          </a:p>
        </p:txBody>
      </p:sp>
      <p:sp>
        <p:nvSpPr>
          <p:cNvPr id="3" name="Content Placeholder 2"/>
          <p:cNvSpPr>
            <a:spLocks noGrp="1"/>
          </p:cNvSpPr>
          <p:nvPr>
            <p:ph idx="1"/>
          </p:nvPr>
        </p:nvSpPr>
        <p:spPr/>
        <p:txBody>
          <a:bodyPr/>
          <a:lstStyle/>
          <a:p>
            <a:pPr lvl="0"/>
            <a:r>
              <a:rPr lang="en-US" sz="2000" dirty="0" err="1" smtClean="0"/>
              <a:t>iSCSI</a:t>
            </a:r>
            <a:r>
              <a:rPr lang="en-US" sz="2000" dirty="0" smtClean="0"/>
              <a:t> LIFs cannot co-exist with any other protocols </a:t>
            </a:r>
          </a:p>
          <a:p>
            <a:pPr lvl="0"/>
            <a:r>
              <a:rPr lang="en-US" sz="2000" dirty="0" smtClean="0"/>
              <a:t>NAS and SAN cannot co-exist on the same LIF</a:t>
            </a:r>
          </a:p>
          <a:p>
            <a:pPr lvl="0"/>
            <a:r>
              <a:rPr lang="en-US" sz="2000" dirty="0" smtClean="0"/>
              <a:t>An </a:t>
            </a:r>
            <a:r>
              <a:rPr lang="en-US" sz="2000" dirty="0" err="1" smtClean="0"/>
              <a:t>iSCSI</a:t>
            </a:r>
            <a:r>
              <a:rPr lang="en-US" sz="2000" dirty="0" smtClean="0"/>
              <a:t> LIF cannot be failed over! Initiators must use MPIO and ALUA for failover capability for Cluster-Mode in a </a:t>
            </a:r>
            <a:r>
              <a:rPr lang="en-US" sz="2000" dirty="0" err="1" smtClean="0"/>
              <a:t>iSCSI</a:t>
            </a:r>
            <a:r>
              <a:rPr lang="en-US" sz="2000" dirty="0" smtClean="0"/>
              <a:t> SAN environment</a:t>
            </a:r>
          </a:p>
          <a:p>
            <a:pPr lvl="0"/>
            <a:r>
              <a:rPr lang="en-US" sz="2000" dirty="0" smtClean="0"/>
              <a:t>The “firewall policy” option associated with a LIF is defaulted to the role of the LIF except for a </a:t>
            </a:r>
            <a:r>
              <a:rPr lang="en-US" sz="2000" dirty="0" err="1" smtClean="0"/>
              <a:t>vserver</a:t>
            </a:r>
            <a:r>
              <a:rPr lang="en-US" sz="2000" dirty="0" smtClean="0"/>
              <a:t> management LIF</a:t>
            </a:r>
          </a:p>
          <a:p>
            <a:pPr lvl="0"/>
            <a:r>
              <a:rPr lang="en-US" sz="2000" dirty="0" err="1" smtClean="0"/>
              <a:t>Snapmirror</a:t>
            </a:r>
            <a:r>
              <a:rPr lang="en-US" sz="2000" dirty="0" smtClean="0"/>
              <a:t> XDP replacing  </a:t>
            </a:r>
            <a:r>
              <a:rPr lang="en-US" sz="2000" dirty="0" err="1" smtClean="0"/>
              <a:t>snapvault</a:t>
            </a:r>
            <a:r>
              <a:rPr lang="en-US" sz="2000" dirty="0" smtClean="0"/>
              <a:t> </a:t>
            </a:r>
          </a:p>
          <a:p>
            <a:pPr lvl="0"/>
            <a:r>
              <a:rPr lang="en-US" sz="2000" dirty="0" err="1" smtClean="0"/>
              <a:t>Snavaults</a:t>
            </a:r>
            <a:r>
              <a:rPr lang="en-US" sz="2000" dirty="0" smtClean="0"/>
              <a:t> will be managed by SMSQL NOT Scripts</a:t>
            </a:r>
          </a:p>
          <a:p>
            <a:pPr lvl="0"/>
            <a:r>
              <a:rPr lang="en-US" sz="2000" dirty="0" err="1" smtClean="0"/>
              <a:t>Portset</a:t>
            </a:r>
            <a:r>
              <a:rPr lang="en-US" sz="2000" dirty="0" smtClean="0"/>
              <a:t>  can be used to map </a:t>
            </a:r>
            <a:r>
              <a:rPr lang="en-US" sz="2000" dirty="0" err="1" smtClean="0"/>
              <a:t>lun’s</a:t>
            </a:r>
            <a:r>
              <a:rPr lang="en-US" sz="2000" dirty="0" smtClean="0"/>
              <a:t> to specific LIF’s</a:t>
            </a:r>
          </a:p>
          <a:p>
            <a:pPr lvl="0"/>
            <a:r>
              <a:rPr lang="en-US" sz="2000" dirty="0" smtClean="0"/>
              <a:t>Fractional  reserve can be set to 0 or 100 </a:t>
            </a:r>
          </a:p>
          <a:p>
            <a:endParaRPr lang="en-US" dirty="0"/>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Version's of Different Components</a:t>
            </a:r>
            <a:endParaRPr lang="en-US" dirty="0"/>
          </a:p>
        </p:txBody>
      </p:sp>
      <p:sp>
        <p:nvSpPr>
          <p:cNvPr id="3" name="Content Placeholder 2"/>
          <p:cNvSpPr>
            <a:spLocks noGrp="1"/>
          </p:cNvSpPr>
          <p:nvPr>
            <p:ph idx="1"/>
          </p:nvPr>
        </p:nvSpPr>
        <p:spPr/>
        <p:txBody>
          <a:bodyPr/>
          <a:lstStyle/>
          <a:p>
            <a:r>
              <a:rPr lang="en-US" dirty="0" smtClean="0"/>
              <a:t>C-DOT       :     8.1,8.2,8.2.1</a:t>
            </a:r>
          </a:p>
          <a:p>
            <a:r>
              <a:rPr lang="en-US" dirty="0" smtClean="0"/>
              <a:t>MSSQL      :     </a:t>
            </a:r>
            <a:r>
              <a:rPr lang="en-US" sz="2000" dirty="0" smtClean="0"/>
              <a:t>2014</a:t>
            </a:r>
            <a:r>
              <a:rPr lang="en-US" dirty="0" smtClean="0"/>
              <a:t>,</a:t>
            </a:r>
            <a:r>
              <a:rPr lang="en-US" sz="2000" dirty="0" smtClean="0"/>
              <a:t>2012(SP1),2008(SP2/3),2005(Sp4)</a:t>
            </a:r>
          </a:p>
          <a:p>
            <a:r>
              <a:rPr lang="en-US" dirty="0" err="1" smtClean="0"/>
              <a:t>Snapdrive</a:t>
            </a:r>
            <a:r>
              <a:rPr lang="en-US" dirty="0" smtClean="0"/>
              <a:t>  :     </a:t>
            </a:r>
            <a:r>
              <a:rPr lang="en-US" sz="2000" dirty="0" err="1" smtClean="0"/>
              <a:t>SnapDrive</a:t>
            </a:r>
            <a:r>
              <a:rPr lang="en-US" dirty="0" smtClean="0"/>
              <a:t> </a:t>
            </a:r>
            <a:r>
              <a:rPr lang="en-US" sz="2000" dirty="0" smtClean="0"/>
              <a:t>for</a:t>
            </a:r>
            <a:r>
              <a:rPr lang="en-US" dirty="0" smtClean="0"/>
              <a:t> </a:t>
            </a:r>
            <a:r>
              <a:rPr lang="en-US" sz="2000" dirty="0" smtClean="0"/>
              <a:t>Windows 7.0.3</a:t>
            </a:r>
          </a:p>
          <a:p>
            <a:r>
              <a:rPr lang="en-US" dirty="0" err="1" smtClean="0"/>
              <a:t>MSWin</a:t>
            </a:r>
            <a:r>
              <a:rPr lang="en-US" dirty="0" smtClean="0"/>
              <a:t>       :     </a:t>
            </a:r>
            <a:r>
              <a:rPr lang="en-US" sz="2000" dirty="0" smtClean="0"/>
              <a:t>2008SP2/2008R2-SP2/2012/ 2012 R2 </a:t>
            </a:r>
          </a:p>
          <a:p>
            <a:r>
              <a:rPr lang="en-US" dirty="0" smtClean="0"/>
              <a:t>SMSQL      :      7.1</a:t>
            </a:r>
          </a:p>
          <a:p>
            <a:r>
              <a:rPr lang="en-US" dirty="0" smtClean="0"/>
              <a:t>OCM           :      5.2</a:t>
            </a:r>
          </a:p>
          <a:p>
            <a:r>
              <a:rPr lang="en-US" dirty="0" smtClean="0"/>
              <a:t>MS-failover :      Windows server 2012</a:t>
            </a:r>
          </a:p>
          <a:p>
            <a:pPr>
              <a:buNone/>
            </a:pPr>
            <a:r>
              <a:rPr lang="en-US" dirty="0" smtClean="0"/>
              <a:t>Cluster </a:t>
            </a:r>
            <a:endParaRPr lang="en-US" dirty="0"/>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Arch. of </a:t>
            </a:r>
            <a:r>
              <a:rPr lang="en-US" dirty="0" err="1" smtClean="0"/>
              <a:t>iSCSI</a:t>
            </a:r>
            <a:r>
              <a:rPr lang="en-US" dirty="0" smtClean="0"/>
              <a:t> implementation</a:t>
            </a:r>
            <a:br>
              <a:rPr lang="en-US" dirty="0" smtClean="0"/>
            </a:br>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0" y="1447800"/>
            <a:ext cx="5324475" cy="340995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304800" y="4724400"/>
            <a:ext cx="5133975" cy="1704975"/>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5334000" y="1600200"/>
            <a:ext cx="3309938" cy="3457575"/>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Naming conventions and standards</a:t>
            </a:r>
            <a:br>
              <a:rPr lang="en-US" dirty="0" smtClean="0"/>
            </a:br>
            <a:endParaRPr lang="en-US" dirty="0"/>
          </a:p>
        </p:txBody>
      </p:sp>
      <p:sp>
        <p:nvSpPr>
          <p:cNvPr id="3" name="Content Placeholder 2"/>
          <p:cNvSpPr>
            <a:spLocks noGrp="1"/>
          </p:cNvSpPr>
          <p:nvPr>
            <p:ph idx="1"/>
          </p:nvPr>
        </p:nvSpPr>
        <p:spPr/>
        <p:txBody>
          <a:bodyPr/>
          <a:lstStyle/>
          <a:p>
            <a:r>
              <a:rPr lang="en-US" sz="1800" b="1" dirty="0" smtClean="0"/>
              <a:t>Cluste</a:t>
            </a:r>
            <a:r>
              <a:rPr lang="en-US" sz="1800" dirty="0" smtClean="0"/>
              <a:t>r   : &lt;Site&gt;-&lt;</a:t>
            </a:r>
            <a:r>
              <a:rPr lang="en-US" sz="1800" dirty="0" err="1" smtClean="0"/>
              <a:t>grp</a:t>
            </a:r>
            <a:r>
              <a:rPr lang="en-US" sz="1800" dirty="0" smtClean="0"/>
              <a:t>&gt;-CLSH-&lt;site&gt;&lt;count&gt;  </a:t>
            </a:r>
            <a:r>
              <a:rPr lang="en-US" sz="1800" dirty="0" err="1" smtClean="0"/>
              <a:t>i.e</a:t>
            </a:r>
            <a:r>
              <a:rPr lang="en-US" sz="1800" dirty="0" smtClean="0"/>
              <a:t> </a:t>
            </a:r>
            <a:r>
              <a:rPr lang="en-US" sz="1800" dirty="0" smtClean="0">
                <a:solidFill>
                  <a:srgbClr val="000000"/>
                </a:solidFill>
                <a:latin typeface="Calibri"/>
                <a:ea typeface="Times New Roman"/>
                <a:cs typeface="Times New Roman"/>
              </a:rPr>
              <a:t>EG-CPS-CLSH-E01</a:t>
            </a:r>
          </a:p>
          <a:p>
            <a:r>
              <a:rPr lang="en-US" sz="1800" b="1" dirty="0" err="1" smtClean="0">
                <a:solidFill>
                  <a:srgbClr val="000000"/>
                </a:solidFill>
                <a:latin typeface="Calibri"/>
                <a:cs typeface="Times New Roman"/>
              </a:rPr>
              <a:t>Vserver</a:t>
            </a:r>
            <a:r>
              <a:rPr lang="en-US" sz="1800" b="1" dirty="0" smtClean="0">
                <a:solidFill>
                  <a:srgbClr val="000000"/>
                </a:solidFill>
                <a:latin typeface="Calibri"/>
                <a:cs typeface="Times New Roman"/>
              </a:rPr>
              <a:t>     </a:t>
            </a:r>
            <a:r>
              <a:rPr lang="en-US" sz="1800" dirty="0" smtClean="0">
                <a:solidFill>
                  <a:srgbClr val="000000"/>
                </a:solidFill>
                <a:latin typeface="Calibri"/>
                <a:cs typeface="Times New Roman"/>
              </a:rPr>
              <a:t>:  </a:t>
            </a:r>
            <a:r>
              <a:rPr lang="en-US" sz="1800" dirty="0" smtClean="0"/>
              <a:t>&lt;Group&gt;&lt;</a:t>
            </a:r>
            <a:r>
              <a:rPr lang="en-US" sz="1800" dirty="0" err="1" smtClean="0"/>
              <a:t>VserverPurpose</a:t>
            </a:r>
            <a:r>
              <a:rPr lang="en-US" sz="1800" dirty="0" smtClean="0"/>
              <a:t>&gt;-&lt;</a:t>
            </a:r>
            <a:r>
              <a:rPr lang="en-US" sz="1800" dirty="0" err="1" smtClean="0"/>
              <a:t>SiteID</a:t>
            </a:r>
            <a:r>
              <a:rPr lang="en-US" sz="1800" dirty="0" smtClean="0"/>
              <a:t>&gt;  </a:t>
            </a:r>
            <a:r>
              <a:rPr lang="en-US" sz="1800" dirty="0" err="1" smtClean="0"/>
              <a:t>i.e</a:t>
            </a:r>
            <a:r>
              <a:rPr lang="en-US" sz="1800" dirty="0" smtClean="0"/>
              <a:t> cisprod-e0041</a:t>
            </a:r>
          </a:p>
          <a:p>
            <a:r>
              <a:rPr lang="en-US" sz="1800" b="1" dirty="0" err="1" smtClean="0"/>
              <a:t>Lif</a:t>
            </a:r>
            <a:r>
              <a:rPr lang="en-US" sz="1800" dirty="0" smtClean="0"/>
              <a:t>         : </a:t>
            </a:r>
            <a:r>
              <a:rPr lang="en-GB" sz="1400" dirty="0" smtClean="0"/>
              <a:t>&lt;Group&gt;&lt;</a:t>
            </a:r>
            <a:r>
              <a:rPr lang="en-GB" sz="1400" dirty="0" err="1" smtClean="0"/>
              <a:t>VserverPurpose</a:t>
            </a:r>
            <a:r>
              <a:rPr lang="en-GB" sz="1400" dirty="0" smtClean="0"/>
              <a:t>&gt;-&lt;</a:t>
            </a:r>
            <a:r>
              <a:rPr lang="en-GB" sz="1400" dirty="0" err="1" smtClean="0"/>
              <a:t>SiteID</a:t>
            </a:r>
            <a:r>
              <a:rPr lang="en-GB" sz="1400" dirty="0" smtClean="0"/>
              <a:t>&gt;##-LIF-01 </a:t>
            </a:r>
            <a:r>
              <a:rPr lang="en-GB" sz="1800" dirty="0" smtClean="0"/>
              <a:t>(</a:t>
            </a:r>
            <a:r>
              <a:rPr lang="en-GB" sz="1600" dirty="0" smtClean="0"/>
              <a:t>cisprod-e0041-lif-01</a:t>
            </a:r>
            <a:r>
              <a:rPr lang="en-GB" sz="1800" dirty="0" smtClean="0"/>
              <a:t>)</a:t>
            </a:r>
          </a:p>
          <a:p>
            <a:r>
              <a:rPr lang="en-US" sz="1800" b="1" dirty="0" err="1" smtClean="0"/>
              <a:t>Igroup</a:t>
            </a:r>
            <a:r>
              <a:rPr lang="en-US" sz="1800" b="1" dirty="0" smtClean="0"/>
              <a:t> </a:t>
            </a:r>
            <a:r>
              <a:rPr lang="en-US" sz="1800" dirty="0" smtClean="0"/>
              <a:t>  :  </a:t>
            </a:r>
            <a:r>
              <a:rPr lang="en-US" sz="1800" dirty="0" err="1" smtClean="0"/>
              <a:t>ig</a:t>
            </a:r>
            <a:r>
              <a:rPr lang="en-US" sz="1800" dirty="0" smtClean="0"/>
              <a:t>-&lt;</a:t>
            </a:r>
            <a:r>
              <a:rPr lang="en-US" sz="1800" dirty="0" err="1" smtClean="0"/>
              <a:t>vserver_name</a:t>
            </a:r>
            <a:r>
              <a:rPr lang="en-US" sz="1800" dirty="0" smtClean="0"/>
              <a:t>&gt;-&lt;count&gt;  </a:t>
            </a:r>
            <a:r>
              <a:rPr lang="en-US" sz="1800" dirty="0" err="1" smtClean="0"/>
              <a:t>i.e</a:t>
            </a:r>
            <a:r>
              <a:rPr lang="en-US" sz="1800" dirty="0" smtClean="0"/>
              <a:t>  </a:t>
            </a:r>
            <a:r>
              <a:rPr lang="en-US" sz="1800" dirty="0" err="1" smtClean="0"/>
              <a:t>ig</a:t>
            </a:r>
            <a:r>
              <a:rPr lang="en-US" sz="1800" dirty="0" smtClean="0"/>
              <a:t>-</a:t>
            </a:r>
            <a:r>
              <a:rPr lang="en-GB" sz="1800" dirty="0" smtClean="0"/>
              <a:t>cisprod-e0041-01</a:t>
            </a:r>
          </a:p>
          <a:p>
            <a:r>
              <a:rPr lang="en-GB" sz="1800" b="1" dirty="0" smtClean="0"/>
              <a:t>Source </a:t>
            </a:r>
            <a:r>
              <a:rPr lang="en-GB" sz="1800" b="1" dirty="0" err="1" smtClean="0"/>
              <a:t>vol</a:t>
            </a:r>
            <a:r>
              <a:rPr lang="en-GB" sz="1800" b="1" dirty="0" smtClean="0"/>
              <a:t>  </a:t>
            </a:r>
            <a:r>
              <a:rPr lang="en-GB" sz="1800" dirty="0" smtClean="0"/>
              <a:t>: </a:t>
            </a:r>
            <a:r>
              <a:rPr lang="en-US" sz="1800" dirty="0" smtClean="0"/>
              <a:t>&lt;</a:t>
            </a:r>
            <a:r>
              <a:rPr lang="en-US" sz="1800" dirty="0" err="1" smtClean="0"/>
              <a:t>bu</a:t>
            </a:r>
            <a:r>
              <a:rPr lang="en-US" sz="1800" dirty="0" smtClean="0"/>
              <a:t>&gt;_</a:t>
            </a:r>
            <a:r>
              <a:rPr lang="en-US" sz="1800" dirty="0" err="1" smtClean="0"/>
              <a:t>wi</a:t>
            </a:r>
            <a:r>
              <a:rPr lang="en-US" sz="1800" dirty="0" smtClean="0"/>
              <a:t>_&lt;</a:t>
            </a:r>
            <a:r>
              <a:rPr lang="en-US" sz="1800" dirty="0" err="1" smtClean="0"/>
              <a:t>appname</a:t>
            </a:r>
            <a:r>
              <a:rPr lang="en-US" sz="1800" dirty="0" smtClean="0"/>
              <a:t>&gt;_</a:t>
            </a:r>
            <a:r>
              <a:rPr lang="en-US" sz="1800" dirty="0" err="1" smtClean="0"/>
              <a:t>usr_snap</a:t>
            </a:r>
            <a:r>
              <a:rPr lang="en-US" sz="1800" dirty="0" smtClean="0"/>
              <a:t> </a:t>
            </a:r>
            <a:r>
              <a:rPr lang="en-US" sz="1800" dirty="0" err="1" smtClean="0"/>
              <a:t>i.e</a:t>
            </a:r>
            <a:r>
              <a:rPr lang="en-US" sz="1200" dirty="0" smtClean="0"/>
              <a:t> or_wi_8040_vm5_info_snap</a:t>
            </a:r>
          </a:p>
          <a:p>
            <a:r>
              <a:rPr lang="en-GB" sz="1800" b="1" dirty="0" err="1" smtClean="0">
                <a:solidFill>
                  <a:srgbClr val="4B4B4B"/>
                </a:solidFill>
              </a:rPr>
              <a:t>Dest</a:t>
            </a:r>
            <a:r>
              <a:rPr lang="en-GB" sz="1800" b="1" dirty="0" smtClean="0">
                <a:solidFill>
                  <a:srgbClr val="4B4B4B"/>
                </a:solidFill>
              </a:rPr>
              <a:t> </a:t>
            </a:r>
            <a:r>
              <a:rPr lang="en-GB" sz="1800" b="1" dirty="0" err="1" smtClean="0">
                <a:solidFill>
                  <a:srgbClr val="4B4B4B"/>
                </a:solidFill>
              </a:rPr>
              <a:t>vol</a:t>
            </a:r>
            <a:r>
              <a:rPr lang="en-GB" sz="1800" b="1" dirty="0" smtClean="0">
                <a:solidFill>
                  <a:srgbClr val="4B4B4B"/>
                </a:solidFill>
              </a:rPr>
              <a:t>  :    </a:t>
            </a:r>
            <a:r>
              <a:rPr lang="en-GB" sz="1800" dirty="0" err="1" smtClean="0">
                <a:solidFill>
                  <a:srgbClr val="4B4B4B"/>
                </a:solidFill>
              </a:rPr>
              <a:t>sv</a:t>
            </a:r>
            <a:r>
              <a:rPr lang="en-GB" sz="1800" dirty="0" smtClean="0">
                <a:solidFill>
                  <a:srgbClr val="4B4B4B"/>
                </a:solidFill>
              </a:rPr>
              <a:t>_&lt;ret&gt;_&lt;</a:t>
            </a:r>
            <a:r>
              <a:rPr lang="en-GB" sz="1800" dirty="0" err="1" smtClean="0">
                <a:solidFill>
                  <a:srgbClr val="4B4B4B"/>
                </a:solidFill>
              </a:rPr>
              <a:t>srcvol</a:t>
            </a:r>
            <a:r>
              <a:rPr lang="en-GB" sz="1800" dirty="0" smtClean="0">
                <a:solidFill>
                  <a:srgbClr val="4B4B4B"/>
                </a:solidFill>
              </a:rPr>
              <a:t>&gt;  </a:t>
            </a:r>
            <a:r>
              <a:rPr lang="en-GB" sz="1800" b="1" dirty="0" err="1" smtClean="0">
                <a:solidFill>
                  <a:srgbClr val="4B4B4B"/>
                </a:solidFill>
              </a:rPr>
              <a:t>i.e</a:t>
            </a:r>
            <a:r>
              <a:rPr lang="en-GB" sz="1800" b="1" dirty="0" smtClean="0">
                <a:solidFill>
                  <a:srgbClr val="4B4B4B"/>
                </a:solidFill>
              </a:rPr>
              <a:t> </a:t>
            </a:r>
            <a:r>
              <a:rPr lang="en-US" sz="1200" dirty="0" smtClean="0"/>
              <a:t>sv_14_or_wi_8040_vm5_info_snap </a:t>
            </a:r>
          </a:p>
          <a:p>
            <a:r>
              <a:rPr lang="en-GB" sz="1800" b="1" dirty="0" smtClean="0">
                <a:solidFill>
                  <a:srgbClr val="4B4B4B"/>
                </a:solidFill>
              </a:rPr>
              <a:t>Snap name  : </a:t>
            </a:r>
            <a:r>
              <a:rPr lang="en-US" sz="1200" dirty="0" err="1" smtClean="0"/>
              <a:t>sql</a:t>
            </a:r>
            <a:r>
              <a:rPr lang="en-US" sz="1200" dirty="0" smtClean="0"/>
              <a:t>&lt;snap/info&gt;__&lt;</a:t>
            </a:r>
            <a:r>
              <a:rPr lang="en-US" sz="1200" dirty="0" err="1" smtClean="0"/>
              <a:t>servername</a:t>
            </a:r>
            <a:r>
              <a:rPr lang="en-US" sz="1200" dirty="0" smtClean="0"/>
              <a:t>&gt;_&lt;time </a:t>
            </a:r>
            <a:r>
              <a:rPr lang="en-US" sz="1200" dirty="0" err="1" smtClean="0"/>
              <a:t>stramp</a:t>
            </a:r>
            <a:r>
              <a:rPr lang="en-US" sz="1200" dirty="0" smtClean="0"/>
              <a:t>&gt; </a:t>
            </a:r>
            <a:r>
              <a:rPr lang="en-US" sz="1200" dirty="0" err="1" smtClean="0"/>
              <a:t>i.e</a:t>
            </a:r>
            <a:r>
              <a:rPr lang="en-US" sz="1200" dirty="0" smtClean="0"/>
              <a:t> sqlsnap__orf-id346-05_01-08-2015_04.52.57</a:t>
            </a:r>
          </a:p>
          <a:p>
            <a:r>
              <a:rPr lang="en-US" sz="1800" b="1" dirty="0" err="1" smtClean="0"/>
              <a:t>Portset</a:t>
            </a:r>
            <a:r>
              <a:rPr lang="en-US" sz="1800" b="1" dirty="0" smtClean="0"/>
              <a:t>    : </a:t>
            </a:r>
            <a:r>
              <a:rPr lang="en-US" sz="1800" dirty="0" smtClean="0"/>
              <a:t>&lt;</a:t>
            </a:r>
            <a:r>
              <a:rPr lang="en-US" sz="1800" dirty="0" err="1" smtClean="0"/>
              <a:t>vserver_name</a:t>
            </a:r>
            <a:r>
              <a:rPr lang="en-US" sz="1800" dirty="0" smtClean="0"/>
              <a:t>&gt;-port-&lt;count</a:t>
            </a:r>
            <a:r>
              <a:rPr lang="en-US" sz="1600" dirty="0" smtClean="0"/>
              <a:t>&gt;  </a:t>
            </a:r>
            <a:r>
              <a:rPr lang="en-US" sz="1600" dirty="0" err="1" smtClean="0"/>
              <a:t>i.e</a:t>
            </a:r>
            <a:r>
              <a:rPr lang="en-US" sz="1600" dirty="0" smtClean="0"/>
              <a:t>  </a:t>
            </a:r>
            <a:r>
              <a:rPr lang="en-GB" sz="1600" dirty="0" smtClean="0"/>
              <a:t>cisprod-e0041-port-01</a:t>
            </a:r>
            <a:endParaRPr lang="en-US" sz="1600" dirty="0" smtClean="0"/>
          </a:p>
          <a:p>
            <a:r>
              <a:rPr lang="en-US" sz="1800" b="1" dirty="0" smtClean="0"/>
              <a:t>XDP policy  : </a:t>
            </a:r>
            <a:r>
              <a:rPr lang="en-US" sz="1800" dirty="0" err="1" smtClean="0"/>
              <a:t>XDP_iscsi</a:t>
            </a:r>
            <a:endParaRPr lang="en-US" sz="1800" dirty="0" smtClean="0"/>
          </a:p>
          <a:p>
            <a:r>
              <a:rPr lang="en-US" sz="1800" dirty="0" smtClean="0"/>
              <a:t>Any other parameters will follow standard naming convention</a:t>
            </a:r>
          </a:p>
          <a:p>
            <a:endParaRPr lang="en-US" sz="1200" dirty="0" smtClean="0"/>
          </a:p>
          <a:p>
            <a:pPr>
              <a:buNone/>
            </a:pPr>
            <a:r>
              <a:rPr lang="en-US" sz="1800" dirty="0" smtClean="0"/>
              <a:t>                          </a:t>
            </a:r>
          </a:p>
          <a:p>
            <a:endParaRPr lang="en-US" sz="1800" dirty="0"/>
          </a:p>
        </p:txBody>
      </p: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tr_presentation_template_05-01-08">
  <a:themeElements>
    <a:clrScheme name="tr_presentation_template_05-01-08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fontScheme name="tr_presentation_template_05-01-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r_presentation_template_05-01-08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tr_presentation_template_05-01-08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tr_presentation_template_05-01-08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tr_presentation_template_05-01-08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tr_presentation_template_05-01-08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1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1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1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1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534F17E570B0E4BAD9BE07BEB7B2CAD" ma:contentTypeVersion="0" ma:contentTypeDescription="Create a new document." ma:contentTypeScope="" ma:versionID="fb60650587a20877e988905d390423a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971F06-58FE-4E22-A2DB-11F09E8C92DE}"/>
</file>

<file path=customXml/itemProps2.xml><?xml version="1.0" encoding="utf-8"?>
<ds:datastoreItem xmlns:ds="http://schemas.openxmlformats.org/officeDocument/2006/customXml" ds:itemID="{AF8414E1-0592-4D3B-982A-1400AAAFE74E}"/>
</file>

<file path=customXml/itemProps3.xml><?xml version="1.0" encoding="utf-8"?>
<ds:datastoreItem xmlns:ds="http://schemas.openxmlformats.org/officeDocument/2006/customXml" ds:itemID="{02F8D930-A244-4AF9-98D3-95A919DB261E}"/>
</file>

<file path=docProps/app.xml><?xml version="1.0" encoding="utf-8"?>
<Properties xmlns="http://schemas.openxmlformats.org/officeDocument/2006/extended-properties" xmlns:vt="http://schemas.openxmlformats.org/officeDocument/2006/docPropsVTypes">
  <Template>tr_presentation_template_05-01-08</Template>
  <TotalTime>3972</TotalTime>
  <Words>1007</Words>
  <Application>Microsoft Office PowerPoint</Application>
  <PresentationFormat>On-screen Show (4:3)</PresentationFormat>
  <Paragraphs>118</Paragraphs>
  <Slides>14</Slides>
  <Notes>3</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tr_presentation_template_05-01-08</vt:lpstr>
      <vt:lpstr>1_Default Design</vt:lpstr>
      <vt:lpstr>WiSP/WiP (iSCSI) implementation in C-DOT</vt:lpstr>
      <vt:lpstr>Topics</vt:lpstr>
      <vt:lpstr>Introduction</vt:lpstr>
      <vt:lpstr>Some definition and new terms</vt:lpstr>
      <vt:lpstr>Contd.</vt:lpstr>
      <vt:lpstr>Changes related to iSCSI in C-DOT</vt:lpstr>
      <vt:lpstr>Supported Version's of Different Components</vt:lpstr>
      <vt:lpstr>Overall Arch. of iSCSI implementation </vt:lpstr>
      <vt:lpstr>Different Naming conventions and standards </vt:lpstr>
      <vt:lpstr>Contd . (example Conf)</vt:lpstr>
      <vt:lpstr>HA configuration using MPIO and ALUA </vt:lpstr>
      <vt:lpstr>Flowchart of provisioning </vt:lpstr>
      <vt:lpstr>Snapvault via Snapmanager </vt:lpstr>
      <vt:lpstr>Q/A</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SANPVAULT AUDIT AND IMPROVEMENT</dc:title>
  <dc:creator>rcheruku</dc:creator>
  <cp:lastModifiedBy>u0132107</cp:lastModifiedBy>
  <cp:revision>167</cp:revision>
  <dcterms:created xsi:type="dcterms:W3CDTF">2008-09-30T16:32:04Z</dcterms:created>
  <dcterms:modified xsi:type="dcterms:W3CDTF">2015-02-10T11:57:39Z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0x0101003534F17E570B0E4BAD9BE07BEB7B2CAD</vt:lpwstr>
  </property>
</Properties>
</file>