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3" r:id="rId5"/>
    <p:sldMasterId id="2147483685" r:id="rId6"/>
  </p:sldMasterIdLst>
  <p:notesMasterIdLst>
    <p:notesMasterId r:id="rId15"/>
  </p:notesMasterIdLst>
  <p:sldIdLst>
    <p:sldId id="257" r:id="rId7"/>
    <p:sldId id="260" r:id="rId8"/>
    <p:sldId id="261" r:id="rId9"/>
    <p:sldId id="265" r:id="rId10"/>
    <p:sldId id="272" r:id="rId11"/>
    <p:sldId id="270" r:id="rId12"/>
    <p:sldId id="269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E92E16-7C8A-4B1D-9246-05CA16308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5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BD18F-8A2F-424A-BD42-4D30C9962CC1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5E8BC-9FB5-4701-93CC-C79EE4B596B7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9" name="Picture 5" descr="RTR1KWE8_cropp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tr_hrz_rgb_p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C809FF-A12A-4B57-953B-702ADD6A0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E737A9-9786-4E18-A905-11C1657CE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9" name="Picture 5" descr="RTR1KWE8_cropp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tr_hrz_rgb_p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02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EB147-5915-46E1-A4B7-45D8BC78A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B8B84E-E186-45EE-BB6F-76AA071259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311EA5-10CC-4177-91E7-048A4C8D1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194FB-CF96-4489-A3F4-86B21B9B2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2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1C89F-D2CB-41E5-A675-EF0A700FC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C12903-116C-4ACD-95C0-7D2821A6F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C188F4-65A3-488B-9A45-1DB300977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C197BD-493A-487A-87E6-551B6B940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F6AA-2E36-4625-B28F-24D7F4E77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6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4668EF-FB6C-4D7B-A803-E9F3AB6F63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72361-28F0-4565-941D-EB45364E8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3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c_Divider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23556" name="Picture 4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55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6EB147-5915-46E1-A4B7-45D8BC78A1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0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B8B84E-E186-45EE-BB6F-76AA071259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11EA5-10CC-4177-91E7-048A4C8D1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5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194FB-CF96-4489-A3F4-86B21B9B29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4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31C89F-D2CB-41E5-A675-EF0A700FC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9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12903-116C-4ACD-95C0-7D2821A6FF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969055-7579-433E-83C9-3FCC359AB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4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C188F4-65A3-488B-9A45-1DB300977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1F6AA-2E36-4625-B28F-24D7F4E773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7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4668EF-FB6C-4D7B-A803-E9F3AB6F63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4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72361-28F0-4565-941D-EB45364E8C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2684C2-48B8-4F31-8E83-4B96AD3BE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70F31E-9F2D-4449-BDE7-96292861C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979077-433B-4463-945E-F30A327A5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33F679-496B-44C0-B3BE-621DA3BAC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70379-BAA4-4F1F-8695-B4D8B2CF0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EBD39-AF2F-47F5-875B-41E0F28899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sz="2400"/>
          </a:p>
        </p:txBody>
      </p:sp>
      <p:pic>
        <p:nvPicPr>
          <p:cNvPr id="15363" name="Picture 3" descr="TR_SlideLogo_BW6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A2EDEA0E-DB99-46DF-8D68-414F6510AF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368" name="Picture 8" descr="slideMaster_Logo6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sz="2400"/>
          </a:p>
        </p:txBody>
      </p:sp>
      <p:pic>
        <p:nvPicPr>
          <p:cNvPr id="15363" name="Picture 3" descr="TR_SlideLogo_BW6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A2EDEA0E-DB99-46DF-8D68-414F6510AF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368" name="Picture 8" descr="slideMaster_Logo6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2" name="Picture 4" descr="TR_SlideLogo_BW60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22533" name="Picture 5" descr="hc_DividerBG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86A77DA-5558-4395-B34C-17C49B5026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44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1" fontAlgn="base" hangingPunct="1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314450" indent="-228600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hare.thomsonreuters.com/sites/DCO_Storage/_layouts/WordViewer.aspx?id=/sites/DCO_Storage/Unified%20Storage%20DE%20Documents/NETAPP/Support%20Review/ONTAP%209.1P3/cdot%209.1Px%20Volume%20Rehosting.docx&amp;Source=https://theshare.thomsonreuters.com/sites/DCO_Storage/Unified%20Storage%20DE%20Documents/Forms/AllItems.aspx?RootFolder%3D/sites/DCO_Storage/Unified%20Storage%20DE%20Documents/NETAPP/Support%20Review/ONTAP%209.1P3&amp;DefaultItemOpen=1&amp;DefaultItemOpen=1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hare.thomsonreuters.com/sites/DCO_Storage/Unified%20Storage%20DE%20Documents/Forms/AllItems.aspx?RootFolder=/sites/DCO_Storage/Unified%20Storage%20DE%20Documents/NETAPP/Support%20Review/ONTAP%209.1P3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hare.thomsonreuters.com/sites/DCO_Storage/_layouts/WordViewer.aspx?id=/sites/DCO_Storage/Unified%20Storage%20DE%20Documents/NETAPP/Support%20Review/ONTAP%209.1P3/cdot%209.1Px%20SNMP%20Config.docx&amp;Source=https://theshare.thomsonreuters.com/sites/DCO_Storage/Unified%20Storage%20DE%20Documents/Forms/AllItems.aspx?RootFolder%3D/sites/DCO_Storage/Unified%20Storage%20DE%20Documents/NETAPP/Support%20Review/ONTAP%209.1P3&amp;DefaultItemOpen=1&amp;DefaultItemOpen=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CO-STO-ENG-Unified%20%3cDCO.STORAGE-ENG-Unified@thomsonreuters.com%3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cDOT</a:t>
            </a:r>
            <a:r>
              <a:rPr lang="en-US" dirty="0"/>
              <a:t> 9.1P3 Upgrade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54525"/>
            <a:ext cx="8382000" cy="1412875"/>
          </a:xfrm>
        </p:spPr>
        <p:txBody>
          <a:bodyPr/>
          <a:lstStyle/>
          <a:p>
            <a:r>
              <a:rPr lang="en-US" dirty="0"/>
              <a:t>Storage Design and Engineering</a:t>
            </a:r>
            <a:br>
              <a:rPr lang="en-US" dirty="0"/>
            </a:br>
            <a:r>
              <a:rPr lang="en-US" dirty="0"/>
              <a:t>An Introduction to </a:t>
            </a:r>
            <a:r>
              <a:rPr lang="en-US" dirty="0" err="1"/>
              <a:t>cDOT</a:t>
            </a:r>
            <a:r>
              <a:rPr lang="en-US" dirty="0"/>
              <a:t> 9.1P3 at TR</a:t>
            </a:r>
          </a:p>
          <a:p>
            <a:pPr>
              <a:spcBef>
                <a:spcPct val="60000"/>
              </a:spcBef>
            </a:pPr>
            <a:r>
              <a:rPr lang="en-US" dirty="0"/>
              <a:t>Ian Daniel</a:t>
            </a:r>
          </a:p>
          <a:p>
            <a:pPr>
              <a:spcBef>
                <a:spcPts val="0"/>
              </a:spcBef>
            </a:pPr>
            <a:r>
              <a:rPr lang="en-US" dirty="0"/>
              <a:t>Craig Goettig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pPr lvl="1"/>
            <a:r>
              <a:rPr lang="en-US" sz="1600" dirty="0"/>
              <a:t>What is </a:t>
            </a:r>
            <a:r>
              <a:rPr lang="en-US" sz="1600" dirty="0" err="1"/>
              <a:t>cDOT</a:t>
            </a:r>
            <a:r>
              <a:rPr lang="en-US" sz="1600" dirty="0"/>
              <a:t> 9.1P3</a:t>
            </a:r>
          </a:p>
          <a:p>
            <a:r>
              <a:rPr lang="en-US" sz="1800" dirty="0"/>
              <a:t>Changes In </a:t>
            </a:r>
            <a:r>
              <a:rPr lang="en-US" sz="1800" dirty="0" err="1"/>
              <a:t>cDOT</a:t>
            </a:r>
            <a:r>
              <a:rPr lang="en-US" sz="1800" dirty="0"/>
              <a:t> 9.1P3</a:t>
            </a:r>
          </a:p>
          <a:p>
            <a:r>
              <a:rPr lang="en-US" sz="1800" dirty="0"/>
              <a:t>Upgrade Process</a:t>
            </a:r>
          </a:p>
          <a:p>
            <a:r>
              <a:rPr lang="en-US" sz="1800" dirty="0"/>
              <a:t>Management Infrastructure</a:t>
            </a:r>
          </a:p>
          <a:p>
            <a:r>
              <a:rPr lang="en-US" sz="1800" dirty="0"/>
              <a:t>Data Protection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cDOT</a:t>
            </a:r>
            <a:r>
              <a:rPr lang="en-US" dirty="0"/>
              <a:t> 9.1P3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cDOT</a:t>
            </a:r>
            <a:r>
              <a:rPr lang="en-US" sz="1800" dirty="0"/>
              <a:t> (Clustered </a:t>
            </a:r>
            <a:r>
              <a:rPr lang="en-US" sz="1800" dirty="0" err="1"/>
              <a:t>DataONTAP</a:t>
            </a:r>
            <a:r>
              <a:rPr lang="en-US" sz="1800" dirty="0"/>
              <a:t>) 9.1P3 is the next major version of ONTAP that will be deployed in the TR environment.</a:t>
            </a:r>
          </a:p>
          <a:p>
            <a:r>
              <a:rPr lang="en-US" sz="1800" dirty="0"/>
              <a:t>This will be the release we standardize on moving forwards for all </a:t>
            </a:r>
            <a:r>
              <a:rPr lang="en-US" sz="1800" dirty="0" err="1"/>
              <a:t>cDOT</a:t>
            </a:r>
            <a:r>
              <a:rPr lang="en-US" sz="1800" dirty="0"/>
              <a:t> systems.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NOTE: </a:t>
            </a:r>
            <a:r>
              <a:rPr lang="en-US" sz="1800" dirty="0">
                <a:solidFill>
                  <a:srgbClr val="FF0000"/>
                </a:solidFill>
              </a:rPr>
              <a:t>At this time ISCSI is not certified by TR for use on </a:t>
            </a:r>
            <a:r>
              <a:rPr lang="en-US" sz="1800" dirty="0" err="1">
                <a:solidFill>
                  <a:srgbClr val="FF0000"/>
                </a:solidFill>
              </a:rPr>
              <a:t>cDOT</a:t>
            </a:r>
            <a:r>
              <a:rPr lang="en-US" sz="1800" dirty="0">
                <a:solidFill>
                  <a:srgbClr val="FF0000"/>
                </a:solidFill>
              </a:rPr>
              <a:t> 9.1P3 and so no clusters with ISCSI should be upgraded.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1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Clustered Data </a:t>
            </a:r>
            <a:r>
              <a:rPr lang="en-US" dirty="0" err="1"/>
              <a:t>Ontap</a:t>
            </a:r>
            <a:r>
              <a:rPr lang="en-US" dirty="0"/>
              <a:t> 9.1P3 (</a:t>
            </a:r>
            <a:r>
              <a:rPr lang="en-US" dirty="0" err="1"/>
              <a:t>cDOT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528762"/>
            <a:ext cx="7388225" cy="4872038"/>
          </a:xfrm>
        </p:spPr>
        <p:txBody>
          <a:bodyPr/>
          <a:lstStyle/>
          <a:p>
            <a:r>
              <a:rPr lang="en-US" sz="1800" dirty="0"/>
              <a:t>Support for a large number of new NetApp hardware platforms and disk shelves. Coming to a SI Lab near you soon …</a:t>
            </a:r>
          </a:p>
          <a:p>
            <a:r>
              <a:rPr lang="en-US" sz="1800" dirty="0"/>
              <a:t>Highlights Of New Features/Changes</a:t>
            </a:r>
          </a:p>
          <a:p>
            <a:pPr lvl="1"/>
            <a:r>
              <a:rPr lang="en-US" sz="1600" dirty="0"/>
              <a:t>Increased performance, for both AFF systems and others.</a:t>
            </a:r>
          </a:p>
          <a:p>
            <a:pPr lvl="1"/>
            <a:r>
              <a:rPr lang="en-US" sz="1600" dirty="0"/>
              <a:t>Up to 12 Nodes in a SAN Cluster</a:t>
            </a:r>
          </a:p>
          <a:p>
            <a:pPr lvl="1"/>
            <a:r>
              <a:rPr lang="en-US" sz="1600" dirty="0"/>
              <a:t>FLI (Foreign LUN Import) improvements.</a:t>
            </a:r>
          </a:p>
          <a:p>
            <a:pPr lvl="1"/>
            <a:r>
              <a:rPr lang="en-US" sz="1600" dirty="0"/>
              <a:t>On Box System Manager improvements to efficiency reporting, real time performance graphs and setup workflows.</a:t>
            </a:r>
          </a:p>
          <a:p>
            <a:pPr lvl="1"/>
            <a:r>
              <a:rPr lang="en-US" sz="1800" dirty="0"/>
              <a:t>Ability to re-host a volume from one </a:t>
            </a:r>
            <a:r>
              <a:rPr lang="en-US" sz="1800" dirty="0" err="1"/>
              <a:t>vserver</a:t>
            </a:r>
            <a:r>
              <a:rPr lang="en-US" sz="1800" dirty="0"/>
              <a:t> to another. There is a document showing the process here: </a:t>
            </a:r>
            <a:r>
              <a:rPr lang="en-US" sz="1800" dirty="0">
                <a:hlinkClick r:id="rId2"/>
              </a:rPr>
              <a:t>9.1P3 Volume </a:t>
            </a:r>
            <a:r>
              <a:rPr lang="en-US" sz="1800" dirty="0" err="1">
                <a:hlinkClick r:id="rId2"/>
              </a:rPr>
              <a:t>Rehosting</a:t>
            </a:r>
            <a:endParaRPr lang="en-US" sz="1800" dirty="0"/>
          </a:p>
          <a:p>
            <a:pPr lvl="1"/>
            <a:r>
              <a:rPr lang="en-US" sz="1800" dirty="0"/>
              <a:t>Enhanced Upgrade Process</a:t>
            </a:r>
          </a:p>
          <a:p>
            <a:pPr lvl="1"/>
            <a:r>
              <a:rPr lang="en-US" sz="1800" dirty="0" err="1"/>
              <a:t>SnapLock</a:t>
            </a:r>
            <a:r>
              <a:rPr lang="en-US" sz="1800" dirty="0"/>
              <a:t> Support (Not yet tested in SI)</a:t>
            </a:r>
          </a:p>
          <a:p>
            <a:pPr lvl="1"/>
            <a:r>
              <a:rPr lang="en-US" sz="1800" dirty="0"/>
              <a:t>Enhancements to ADP (Advanced Disk Partitioning)</a:t>
            </a:r>
          </a:p>
          <a:p>
            <a:pPr lvl="1"/>
            <a:r>
              <a:rPr lang="en-US" sz="1800" dirty="0"/>
              <a:t>Faster TO/GB times</a:t>
            </a:r>
          </a:p>
          <a:p>
            <a:pPr lvl="1"/>
            <a:r>
              <a:rPr lang="en-US" sz="1800" dirty="0"/>
              <a:t>Efficiency enhancements i.e. Compaction.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04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7388225" cy="4570412"/>
          </a:xfrm>
        </p:spPr>
        <p:txBody>
          <a:bodyPr/>
          <a:lstStyle/>
          <a:p>
            <a:r>
              <a:rPr lang="en-US" sz="1800" dirty="0"/>
              <a:t>For 9.1P3 the upgrade testing used a new process called ANDU (Automated Non-Disruptive Upgrades).</a:t>
            </a:r>
          </a:p>
          <a:p>
            <a:r>
              <a:rPr lang="en-US" sz="1800" dirty="0"/>
              <a:t>The process is simplified and a document detailing the process we followed is available here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  <a:hlinkClick r:id="rId2"/>
              </a:rPr>
              <a:t>9.1P3 Upgrade Process</a:t>
            </a:r>
            <a:endParaRPr lang="en-US" sz="1800" dirty="0"/>
          </a:p>
          <a:p>
            <a:r>
              <a:rPr lang="en-US" sz="1800" dirty="0"/>
              <a:t>Highlights</a:t>
            </a:r>
          </a:p>
          <a:p>
            <a:pPr lvl="1"/>
            <a:r>
              <a:rPr lang="en-US" sz="1600" dirty="0"/>
              <a:t>Reduced amount and complexity of pre-work (still need an upgrade advisor and there are still manual pre-work tasks)</a:t>
            </a:r>
          </a:p>
          <a:p>
            <a:pPr lvl="1"/>
            <a:r>
              <a:rPr lang="en-US" sz="1600" dirty="0"/>
              <a:t>Easier download of code (one download for the cluster and not one per node).</a:t>
            </a:r>
          </a:p>
          <a:p>
            <a:pPr lvl="1"/>
            <a:r>
              <a:rPr lang="en-US" sz="1600" dirty="0"/>
              <a:t>Easier upgrade process, verify, estimate and run the upgrade. The node TO/GB is automated.</a:t>
            </a:r>
          </a:p>
          <a:p>
            <a:pPr lvl="1"/>
            <a:r>
              <a:rPr lang="en-US" sz="1600" dirty="0"/>
              <a:t>Easier post upgrade steps i.e. Check auto-giveback is still off, ensure LIFs are on home nodes etc.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New versions of OCUM/OPM are now deployed.</a:t>
            </a:r>
          </a:p>
          <a:p>
            <a:r>
              <a:rPr lang="en-US" sz="1800" dirty="0"/>
              <a:t>For future </a:t>
            </a:r>
            <a:r>
              <a:rPr lang="en-US" sz="1800" dirty="0" err="1"/>
              <a:t>cDOT</a:t>
            </a:r>
            <a:r>
              <a:rPr lang="en-US" sz="1800" dirty="0"/>
              <a:t> builds we will be removing SNMP Communities and so disabling SNMP v1/2 as this gets flagged by ISRM audits as a risk and OCUM/OPM do not use SNMP anymore. There is a draft document on how to do this located here: </a:t>
            </a:r>
            <a:r>
              <a:rPr lang="en-US" sz="1800" dirty="0" err="1">
                <a:hlinkClick r:id="rId2"/>
              </a:rPr>
              <a:t>cDOT</a:t>
            </a:r>
            <a:r>
              <a:rPr lang="en-US" sz="1800" dirty="0">
                <a:hlinkClick r:id="rId2"/>
              </a:rPr>
              <a:t> SNMP Config</a:t>
            </a:r>
            <a:endParaRPr lang="en-US" sz="1800" dirty="0"/>
          </a:p>
          <a:p>
            <a:r>
              <a:rPr lang="en-US" sz="1800" dirty="0"/>
              <a:t>There is a continued push towards automation of storage tasks and that is already addressing the latest upgrade to </a:t>
            </a:r>
            <a:r>
              <a:rPr lang="en-US" sz="1800" dirty="0" err="1"/>
              <a:t>cDOT</a:t>
            </a:r>
            <a:r>
              <a:rPr lang="en-US" sz="1800" dirty="0"/>
              <a:t> 9.1P3</a:t>
            </a:r>
          </a:p>
        </p:txBody>
      </p:sp>
    </p:spTree>
    <p:extLst>
      <p:ext uri="{BB962C8B-B14F-4D97-AF65-F5344CB8AC3E}">
        <p14:creationId xmlns:p14="http://schemas.microsoft.com/office/powerpoint/2010/main" val="25026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Additional peer relationships available using IP Spaces same as 8.3.2P7</a:t>
            </a:r>
          </a:p>
          <a:p>
            <a:r>
              <a:rPr lang="en-US" sz="1800" dirty="0"/>
              <a:t>No changes with regard to </a:t>
            </a:r>
          </a:p>
          <a:p>
            <a:pPr lvl="1"/>
            <a:r>
              <a:rPr lang="en-US" sz="1600" dirty="0"/>
              <a:t>Cluster peer requirement</a:t>
            </a:r>
          </a:p>
          <a:p>
            <a:pPr lvl="1"/>
            <a:r>
              <a:rPr lang="en-US" sz="1600" dirty="0" err="1"/>
              <a:t>Vserver</a:t>
            </a:r>
            <a:r>
              <a:rPr lang="en-US" sz="1600" dirty="0"/>
              <a:t> peer requirement</a:t>
            </a:r>
          </a:p>
        </p:txBody>
      </p:sp>
    </p:spTree>
    <p:extLst>
      <p:ext uri="{BB962C8B-B14F-4D97-AF65-F5344CB8AC3E}">
        <p14:creationId xmlns:p14="http://schemas.microsoft.com/office/powerpoint/2010/main" val="28042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TR Specific Docs	</a:t>
            </a:r>
          </a:p>
          <a:p>
            <a:pPr lvl="1"/>
            <a:r>
              <a:rPr lang="en-US" sz="1600" dirty="0"/>
              <a:t>Storage Wiki</a:t>
            </a:r>
          </a:p>
          <a:p>
            <a:r>
              <a:rPr lang="en-US" sz="1800" dirty="0"/>
              <a:t>General </a:t>
            </a:r>
            <a:r>
              <a:rPr lang="en-US" sz="1800" dirty="0" err="1"/>
              <a:t>cDOT</a:t>
            </a:r>
            <a:r>
              <a:rPr lang="en-US" sz="1800" dirty="0"/>
              <a:t> Information</a:t>
            </a:r>
          </a:p>
          <a:p>
            <a:pPr lvl="1"/>
            <a:r>
              <a:rPr lang="en-US" sz="1600" dirty="0" err="1"/>
              <a:t>Netapp</a:t>
            </a:r>
            <a:r>
              <a:rPr lang="en-US" sz="1600" dirty="0"/>
              <a:t> Now Site</a:t>
            </a:r>
          </a:p>
          <a:p>
            <a:pPr lvl="1"/>
            <a:r>
              <a:rPr lang="en-US" sz="1600" dirty="0" err="1"/>
              <a:t>Netapp</a:t>
            </a:r>
            <a:r>
              <a:rPr lang="en-US" sz="1600" dirty="0"/>
              <a:t> SharePoint Site</a:t>
            </a:r>
          </a:p>
          <a:p>
            <a:r>
              <a:rPr lang="en-US" sz="1800" dirty="0"/>
              <a:t>Colleagues</a:t>
            </a:r>
          </a:p>
          <a:p>
            <a:pPr lvl="1"/>
            <a:r>
              <a:rPr lang="en-US" sz="1600" dirty="0">
                <a:hlinkClick r:id="rId2"/>
              </a:rPr>
              <a:t>D&amp;E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03002"/>
      </p:ext>
    </p:extLst>
  </p:cSld>
  <p:clrMapOvr>
    <a:masterClrMapping/>
  </p:clrMapOvr>
</p:sld>
</file>

<file path=ppt/theme/theme1.xml><?xml version="1.0" encoding="utf-8"?>
<a:theme xmlns:a="http://schemas.openxmlformats.org/drawingml/2006/main" name="ART_PPT_Template-WITH-Cover-Image_2008-01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2068D6D-9548-4778-BC2A-1C234E57C454}" vid="{809C3266-478A-4848-A036-76790E43367F}"/>
    </a:ext>
  </a:extLst>
</a:theme>
</file>

<file path=ppt/theme/theme3.xml><?xml version="1.0" encoding="utf-8"?>
<a:theme xmlns:a="http://schemas.openxmlformats.org/drawingml/2006/main" name="1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34F17E570B0E4BAD9BE07BEB7B2CAD" ma:contentTypeVersion="0" ma:contentTypeDescription="Create a new document." ma:contentTypeScope="" ma:versionID="fb60650587a20877e988905d390423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4BFE31-E146-4440-AEAD-C7B6C79702B0}"/>
</file>

<file path=customXml/itemProps2.xml><?xml version="1.0" encoding="utf-8"?>
<ds:datastoreItem xmlns:ds="http://schemas.openxmlformats.org/officeDocument/2006/customXml" ds:itemID="{E658CD88-D663-49DA-82B0-B181710E111B}"/>
</file>

<file path=customXml/itemProps3.xml><?xml version="1.0" encoding="utf-8"?>
<ds:datastoreItem xmlns:ds="http://schemas.openxmlformats.org/officeDocument/2006/customXml" ds:itemID="{E315EAAD-33BA-44E8-8EFE-B4BA434CDFE6}"/>
</file>

<file path=docProps/app.xml><?xml version="1.0" encoding="utf-8"?>
<Properties xmlns="http://schemas.openxmlformats.org/officeDocument/2006/extended-properties" xmlns:vt="http://schemas.openxmlformats.org/officeDocument/2006/docPropsVTypes">
  <Template>ART_PPT_Template-WITH-Cover-Image_2008-01</Template>
  <TotalTime>1516</TotalTime>
  <Words>457</Words>
  <Application>Microsoft Office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ART_PPT_Template-WITH-Cover-Image_2008-01</vt:lpstr>
      <vt:lpstr>Theme1</vt:lpstr>
      <vt:lpstr>1_Default Design</vt:lpstr>
      <vt:lpstr>cDOT 9.1P3 Upgrade</vt:lpstr>
      <vt:lpstr>Agenda</vt:lpstr>
      <vt:lpstr>What Is cDOT 9.1P3</vt:lpstr>
      <vt:lpstr>Changes In Clustered Data Ontap 9.1P3 (cDOT)</vt:lpstr>
      <vt:lpstr>Upgrade Process</vt:lpstr>
      <vt:lpstr>Management Infrastructure</vt:lpstr>
      <vt:lpstr>Data Protection</vt:lpstr>
      <vt:lpstr>Additional Resources </vt:lpstr>
    </vt:vector>
  </TitlesOfParts>
  <Company>ThomsonReuters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 8040 cDOT Shared Architecture</dc:title>
  <dc:creator>David Ellis</dc:creator>
  <cp:lastModifiedBy>Ian Daniel</cp:lastModifiedBy>
  <cp:revision>67</cp:revision>
  <dcterms:created xsi:type="dcterms:W3CDTF">2014-12-03T19:21:45Z</dcterms:created>
  <dcterms:modified xsi:type="dcterms:W3CDTF">2017-07-24T10:17:17Z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_v2.5">
    <vt:lpwstr/>
  </property>
  <property fmtid="{D5CDD505-2E9C-101B-9397-08002B2CF9AE}" pid="3" name="Jive_ModifiedButNotPublished">
    <vt:lpwstr/>
  </property>
  <property fmtid="{D5CDD505-2E9C-101B-9397-08002B2CF9AE}" pid="4" name="Jive_LatestUserAccountName">
    <vt:lpwstr>0144798</vt:lpwstr>
  </property>
  <property fmtid="{D5CDD505-2E9C-101B-9397-08002B2CF9AE}" pid="5" name="Offisync_UpdateToken">
    <vt:lpwstr>5</vt:lpwstr>
  </property>
  <property fmtid="{D5CDD505-2E9C-101B-9397-08002B2CF9AE}" pid="6" name="Jive_LatestFileFullName">
    <vt:lpwstr/>
  </property>
  <property fmtid="{D5CDD505-2E9C-101B-9397-08002B2CF9AE}" pid="7" name="Jive_VersionGuid">
    <vt:lpwstr>25613c69-3c32-47a7-aeb1-5d05c53171ec</vt:lpwstr>
  </property>
  <property fmtid="{D5CDD505-2E9C-101B-9397-08002B2CF9AE}" pid="8" name="Offisync_ProviderInitializationData">
    <vt:lpwstr>https://thehub.thomsonreuters.com</vt:lpwstr>
  </property>
  <property fmtid="{D5CDD505-2E9C-101B-9397-08002B2CF9AE}" pid="9" name="Jive_PrevVersionNumber">
    <vt:lpwstr/>
  </property>
  <property fmtid="{D5CDD505-2E9C-101B-9397-08002B2CF9AE}" pid="10" name="Offisync_ServerID">
    <vt:lpwstr>827ef9c6-9019-45bb-9c94-05eb52e667cd</vt:lpwstr>
  </property>
  <property fmtid="{D5CDD505-2E9C-101B-9397-08002B2CF9AE}" pid="11" name="Offisync_UniqueId">
    <vt:lpwstr>114779</vt:lpwstr>
  </property>
  <property fmtid="{D5CDD505-2E9C-101B-9397-08002B2CF9AE}" pid="12" name="ContentTypeId">
    <vt:lpwstr>0x0101003534F17E570B0E4BAD9BE07BEB7B2CAD</vt:lpwstr>
  </property>
</Properties>
</file>