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lvl="0"/>
          </a:p>
        </p:txBody>
      </p:sp>
      <p:sp>
        <p:nvSpPr>
          <p:cNvPr id="31" name="Shape 3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 Id="rId3" Type="http://schemas.openxmlformats.org/officeDocument/2006/relationships/hyperlink" Target="http://www.weibo.com/trinea" TargetMode="External"/><Relationship Id="rId4" Type="http://schemas.openxmlformats.org/officeDocument/2006/relationships/hyperlink" Target="http://www.trinea.cn/" TargetMode="External"/><Relationship Id="rId5" Type="http://schemas.openxmlformats.org/officeDocument/2006/relationships/hyperlink" Target="https://github.com/Trinea" TargetMode="Externa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github.com/square/retrofit/blob/master/retrofit%2Fsrc%2Fmain%2Fjava%2Fretrofit%2FRestMethodInfo.java" TargetMode="External"/><Relationship Id="rId4" Type="http://schemas.openxmlformats.org/officeDocument/2006/relationships/hyperlink" Target="https://github.com/android-cn/android-open-project-analysis" TargetMode="Externa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github.com/JakeWharton/butterknife/blob/master/butterknife%2Fsrc%2Fmain%2Fjava%2Fbutterknife%2Finternal%2FButterKnifeProcessor.java" TargetMode="External"/><Relationship Id="rId4" Type="http://schemas.openxmlformats.org/officeDocument/2006/relationships/hyperlink" Target="https://github.com/android-cn/android-open-project-analysis"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 Id="rId3" Type="http://schemas.openxmlformats.org/officeDocument/2006/relationships/hyperlink" Target="https://github.com/pardom/ActiveAndroid/blob/master/src%2Fcom%2Factiveandroid%2FTableInfo.java" TargetMode="External"/><Relationship Id="rId4" Type="http://schemas.openxmlformats.org/officeDocument/2006/relationships/hyperlink" Target="https://github.com/android-cn/android-open-project-analysis" TargetMode="Externa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 Id="rId3" Type="http://schemas.openxmlformats.org/officeDocument/2006/relationships/hyperlink" Target="mailto:trinea.cn+android@gmail.com"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github.com/Trinea/android-open-project"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sldImg"/>
          </p:nvPr>
        </p:nvSpPr>
        <p:spPr>
          <a:prstGeom prst="rect">
            <a:avLst/>
          </a:prstGeom>
        </p:spPr>
        <p:txBody>
          <a:bodyPr/>
          <a:lstStyle/>
          <a:p>
            <a:pPr lvl="0"/>
          </a:p>
        </p:txBody>
      </p:sp>
      <p:sp>
        <p:nvSpPr>
          <p:cNvPr id="36" name="Shape 36"/>
          <p:cNvSpPr/>
          <p:nvPr>
            <p:ph type="body" sz="quarter" idx="1"/>
          </p:nvPr>
        </p:nvSpPr>
        <p:spPr>
          <a:prstGeom prst="rect">
            <a:avLst/>
          </a:prstGeom>
        </p:spPr>
        <p:txBody>
          <a:bodyPr/>
          <a:lstStyle/>
          <a:p>
            <a:pPr lvl="0">
              <a:defRPr sz="1800"/>
            </a:pPr>
            <a:r>
              <a:rPr sz="2400"/>
              <a:t>微博：</a:t>
            </a:r>
            <a:r>
              <a:rPr sz="2400" u="sng">
                <a:hlinkClick r:id="rId3" invalidUrl="" action="" tgtFrame="" tooltip="" history="1" highlightClick="0" endSnd="0"/>
              </a:rPr>
              <a:t>trinea</a:t>
            </a:r>
            <a:endParaRPr sz="2400"/>
          </a:p>
          <a:p>
            <a:pPr lvl="0">
              <a:defRPr sz="1800"/>
            </a:pPr>
            <a:r>
              <a:rPr sz="2400"/>
              <a:t>博客：</a:t>
            </a:r>
            <a:r>
              <a:rPr sz="2400" u="sng">
                <a:hlinkClick r:id="rId4" invalidUrl="" action="" tgtFrame="" tooltip="" history="1" highlightClick="0" endSnd="0"/>
              </a:rPr>
              <a:t>http://www.trinea.cn/</a:t>
            </a:r>
            <a:endParaRPr sz="2400"/>
          </a:p>
          <a:p>
            <a:pPr lvl="0">
              <a:defRPr sz="1800"/>
            </a:pPr>
            <a:r>
              <a:rPr sz="2400"/>
              <a:t>GitHub：</a:t>
            </a:r>
            <a:r>
              <a:rPr sz="2400" u="sng">
                <a:hlinkClick r:id="rId5" invalidUrl="" action="" tgtFrame="" tooltip="" history="1" highlightClick="0" endSnd="0"/>
              </a:rPr>
              <a:t>https://github.com/Trinea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lvl="0"/>
          </a:p>
        </p:txBody>
      </p:sp>
      <p:sp>
        <p:nvSpPr>
          <p:cNvPr id="104" name="Shape 104"/>
          <p:cNvSpPr/>
          <p:nvPr>
            <p:ph type="body" sz="quarter" idx="1"/>
          </p:nvPr>
        </p:nvSpPr>
        <p:spPr>
          <a:prstGeom prst="rect">
            <a:avLst/>
          </a:prstGeom>
        </p:spPr>
        <p:txBody>
          <a:bodyPr/>
          <a:lstStyle/>
          <a:p>
            <a:pPr lvl="0">
              <a:defRPr sz="1800"/>
            </a:pPr>
            <a:r>
              <a:rPr sz="2400"/>
              <a:t>以之前自定义的 MethodInfo 为例，利用 Target（这里是 Method）getAnnotation 函数得到 Annotation 信息，然后就可以调用 Annotation 的方法得到响应属性值</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lvl="0"/>
          </a:p>
        </p:txBody>
      </p:sp>
      <p:sp>
        <p:nvSpPr>
          <p:cNvPr id="109" name="Shape 109"/>
          <p:cNvSpPr/>
          <p:nvPr>
            <p:ph type="body" sz="quarter" idx="1"/>
          </p:nvPr>
        </p:nvSpPr>
        <p:spPr>
          <a:prstGeom prst="rect">
            <a:avLst/>
          </a:prstGeom>
        </p:spPr>
        <p:txBody>
          <a:bodyPr/>
          <a:lstStyle/>
          <a:p>
            <a:pPr lvl="0">
              <a:defRPr sz="1800"/>
            </a:pPr>
            <a:r>
              <a:rPr sz="2400"/>
              <a:t>这块很多同学不理解，实际是编译器在编译时自动查找所有继承自 AbstractProcessor 的类，然后调用他们的 process 方法去处理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lvl="0"/>
          </a:p>
        </p:txBody>
      </p:sp>
      <p:sp>
        <p:nvSpPr>
          <p:cNvPr id="114" name="Shape 114"/>
          <p:cNvSpPr/>
          <p:nvPr>
            <p:ph type="body" sz="quarter" idx="1"/>
          </p:nvPr>
        </p:nvSpPr>
        <p:spPr>
          <a:prstGeom prst="rect">
            <a:avLst/>
          </a:prstGeom>
        </p:spPr>
        <p:txBody>
          <a:bodyPr/>
          <a:lstStyle/>
          <a:p>
            <a:pPr lvl="0">
              <a:defRPr sz="1800"/>
            </a:pPr>
            <a:r>
              <a:rPr sz="2400"/>
              <a:t>SupportedAnnotationTypes 表示这个 Processor 要处理的 Annotation 名字。</a:t>
            </a:r>
            <a:endParaRPr sz="2400"/>
          </a:p>
          <a:p>
            <a:pPr lvl="0">
              <a:defRPr sz="1800"/>
            </a:pPr>
            <a:r>
              <a:rPr sz="2400"/>
              <a:t>参数 annotations 表示待处理的 Annotations</a:t>
            </a:r>
            <a:endParaRPr sz="2400"/>
          </a:p>
          <a:p>
            <a:pPr lvl="0">
              <a:defRPr sz="1800"/>
            </a:pPr>
            <a:r>
              <a:rPr sz="2400"/>
              <a:t>参数 env 表示当前或是之前的运行环境</a:t>
            </a:r>
            <a:endParaRPr sz="2400"/>
          </a:p>
          <a:p>
            <a:pPr lvl="0">
              <a:defRPr sz="1800"/>
            </a:pPr>
            <a:r>
              <a:rPr sz="2400"/>
              <a:t>process 函数返回值表示这组 annotations 是否被这个 Processor 接受，如果接受后续子的 Processor 不会再对这个 Annotations 进行处理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lvl="0"/>
          </a:p>
        </p:txBody>
      </p:sp>
      <p:sp>
        <p:nvSpPr>
          <p:cNvPr id="122" name="Shape 122"/>
          <p:cNvSpPr/>
          <p:nvPr>
            <p:ph type="body" sz="quarter" idx="1"/>
          </p:nvPr>
        </p:nvSpPr>
        <p:spPr>
          <a:prstGeom prst="rect">
            <a:avLst/>
          </a:prstGeom>
        </p:spPr>
        <p:txBody>
          <a:bodyPr/>
          <a:lstStyle/>
          <a:p>
            <a:pPr lvl="0">
              <a:defRPr sz="1800"/>
            </a:pPr>
            <a:r>
              <a:rPr sz="2400"/>
              <a:t>从定义可看出 Retrofit 的 Get Annotation 是运行时 Annotation，并且只能用于修饰 Method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lvl="0"/>
          </a:p>
        </p:txBody>
      </p:sp>
      <p:sp>
        <p:nvSpPr>
          <p:cNvPr id="128" name="Shape 128"/>
          <p:cNvSpPr/>
          <p:nvPr>
            <p:ph type="body" sz="quarter" idx="1"/>
          </p:nvPr>
        </p:nvSpPr>
        <p:spPr>
          <a:prstGeom prst="rect">
            <a:avLst/>
          </a:prstGeom>
        </p:spPr>
        <p:txBody>
          <a:bodyPr/>
          <a:lstStyle/>
          <a:p>
            <a:pPr lvl="0">
              <a:defRPr sz="1800"/>
            </a:pPr>
            <a:r>
              <a:rPr sz="2400" u="sng">
                <a:hlinkClick r:id="rId3" invalidUrl="" action="" tgtFrame="" tooltip="" history="1" highlightClick="0" endSnd="0"/>
              </a:rPr>
              <a:t>RestMethodInfo.java</a:t>
            </a:r>
            <a:r>
              <a:rPr sz="2400"/>
              <a:t> 的 parseMethodAnnotations 方法如上，会检查每个方法的每个 Annotation， 看是否被 RestMethod 这个 Annotation 修饰的 Annotation 修饰，这个有点绕，就是是否被 GET、DELETE、POST、PUT、HEAD、PATCH 这些 Annotation 修饰，然后得到 Annotation 信息，在对接口进行动态代理时会掉用到这些 Annotation 信息从而完成调用。</a:t>
            </a:r>
            <a:endParaRPr sz="2400"/>
          </a:p>
          <a:p>
            <a:pPr lvl="0">
              <a:defRPr sz="1800"/>
            </a:pPr>
            <a:r>
              <a:rPr sz="2400"/>
              <a:t>因为 Retrofit 原理设计到动态代理，这里只介绍 Annotation，具体原理分析请期待 </a:t>
            </a:r>
            <a:r>
              <a:rPr sz="2400" u="sng">
                <a:hlinkClick r:id="rId4" invalidUrl="" action="" tgtFrame="" tooltip="" history="1" highlightClick="0" endSnd="0"/>
              </a:rPr>
              <a:t>Android 优秀开源项目实现原理解析</a:t>
            </a:r>
            <a:r>
              <a:rPr sz="2400"/>
              <a:t> 项目的完成</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lvl="0"/>
          </a:p>
        </p:txBody>
      </p:sp>
      <p:sp>
        <p:nvSpPr>
          <p:cNvPr id="133" name="Shape 133"/>
          <p:cNvSpPr/>
          <p:nvPr>
            <p:ph type="body" sz="quarter" idx="1"/>
          </p:nvPr>
        </p:nvSpPr>
        <p:spPr>
          <a:prstGeom prst="rect">
            <a:avLst/>
          </a:prstGeom>
        </p:spPr>
        <p:txBody>
          <a:bodyPr/>
          <a:lstStyle/>
          <a:p>
            <a:pPr lvl="0">
              <a:defRPr sz="1800"/>
            </a:pPr>
            <a:r>
              <a:rPr sz="2400"/>
              <a:t>可看出 Butter Knife 的 InjectView Annotation 是编译时 Annotation，并且只能用于修饰属性</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a:defRPr sz="1800"/>
            </a:pPr>
            <a:r>
              <a:rPr sz="2400" u="sng">
                <a:hlinkClick r:id="rId3" invalidUrl="" action="" tgtFrame="" tooltip="" history="1" highlightClick="0" endSnd="0"/>
              </a:rPr>
              <a:t>ButterKnifeProcessor.java</a:t>
            </a:r>
            <a:r>
              <a:rPr sz="2400"/>
              <a:t> 的 process 方法如上，编译时，在此方法中过滤 InjectView 这个 Annotation 到 targetClassMap 后，会根据 targetClassMap 中元素生成不同的 class 文件到最终的 APK 中，然后在运行时调用 ButterKnife.inject(x) 函数时会到之前编译时生成的类中去找。</a:t>
            </a:r>
            <a:endParaRPr sz="2400"/>
          </a:p>
          <a:p>
            <a:pPr lvl="0">
              <a:defRPr sz="1800"/>
            </a:pPr>
            <a:r>
              <a:rPr sz="2400"/>
              <a:t>这里只介绍 Annotation，具体原理分析请期待 </a:t>
            </a:r>
            <a:r>
              <a:rPr sz="2400" u="sng">
                <a:hlinkClick r:id="rId4" invalidUrl="" action="" tgtFrame="" tooltip="" history="1" highlightClick="0" endSnd="0"/>
              </a:rPr>
              <a:t>Android 优秀开源项目实现原理解析</a:t>
            </a:r>
            <a:r>
              <a:rPr sz="2400"/>
              <a:t> 项目的完成</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lvl="0"/>
          </a:p>
        </p:txBody>
      </p:sp>
      <p:sp>
        <p:nvSpPr>
          <p:cNvPr id="144" name="Shape 144"/>
          <p:cNvSpPr/>
          <p:nvPr>
            <p:ph type="body" sz="quarter" idx="1"/>
          </p:nvPr>
        </p:nvSpPr>
        <p:spPr>
          <a:prstGeom prst="rect">
            <a:avLst/>
          </a:prstGeom>
        </p:spPr>
        <p:txBody>
          <a:bodyPr/>
          <a:lstStyle/>
          <a:p>
            <a:pPr lvl="0">
              <a:defRPr sz="1800"/>
            </a:pPr>
            <a:r>
              <a:rPr sz="2400"/>
              <a:t>可看出 ActiveAndroid 的 Column Annotation 是运行时 Annotation，并且只能用于修饰属性</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a:defRPr sz="1800"/>
            </a:pPr>
            <a:r>
              <a:rPr sz="2400" u="sng">
                <a:hlinkClick r:id="rId3" invalidUrl="" action="" tgtFrame="" tooltip="" history="1" highlightClick="0" endSnd="0"/>
              </a:rPr>
              <a:t>TableInfo.java</a:t>
            </a:r>
            <a:r>
              <a:rPr sz="2400"/>
              <a:t> 的构造函数如上，运行时，得到所有行信息并存储起来用来构件表信息。</a:t>
            </a:r>
            <a:endParaRPr sz="2400"/>
          </a:p>
          <a:p>
            <a:pPr lvl="0">
              <a:defRPr sz="1800"/>
            </a:pPr>
            <a:r>
              <a:rPr sz="2400"/>
              <a:t>这里只介绍 Annotation，具体原理分析请期待 </a:t>
            </a:r>
            <a:r>
              <a:rPr sz="2400" u="sng">
                <a:hlinkClick r:id="rId4" invalidUrl="" action="" tgtFrame="" tooltip="" history="1" highlightClick="0" endSnd="0"/>
              </a:rPr>
              <a:t>Android 优秀开源项目实现原理解析</a:t>
            </a:r>
            <a:r>
              <a:rPr sz="2400"/>
              <a:t> 项目的完成</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lvl="0"/>
          </a:p>
        </p:txBody>
      </p:sp>
      <p:sp>
        <p:nvSpPr>
          <p:cNvPr id="161" name="Shape 161"/>
          <p:cNvSpPr/>
          <p:nvPr>
            <p:ph type="body" sz="quarter" idx="1"/>
          </p:nvPr>
        </p:nvSpPr>
        <p:spPr>
          <a:prstGeom prst="rect">
            <a:avLst/>
          </a:prstGeom>
        </p:spPr>
        <p:txBody>
          <a:bodyPr/>
          <a:lstStyle/>
          <a:p>
            <a:pPr lvl="0">
              <a:defRPr sz="1800"/>
            </a:pPr>
            <a:r>
              <a:rPr sz="2400"/>
              <a:t>关于 PPT 中或是 Android 的问题欢迎博客或是邮件（</a:t>
            </a:r>
            <a:r>
              <a:rPr sz="2400" u="sng">
                <a:hlinkClick r:id="rId3" invalidUrl="" action="" tgtFrame="" tooltip="" history="1" highlightClick="0" endSnd="0"/>
              </a:rPr>
              <a:t>trinea.cn+android@gmail.com</a:t>
            </a:r>
            <a:r>
              <a:rPr sz="2400"/>
              <a:t>）和我交流。不过伸手党请远离，不回复。</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lvl="0"/>
          </a:p>
        </p:txBody>
      </p:sp>
      <p:sp>
        <p:nvSpPr>
          <p:cNvPr id="44" name="Shape 44"/>
          <p:cNvSpPr/>
          <p:nvPr>
            <p:ph type="body" sz="quarter" idx="1"/>
          </p:nvPr>
        </p:nvSpPr>
        <p:spPr>
          <a:prstGeom prst="rect">
            <a:avLst/>
          </a:prstGeom>
        </p:spPr>
        <p:txBody>
          <a:bodyPr/>
          <a:lstStyle/>
          <a:p>
            <a:pPr lvl="0">
              <a:defRPr sz="1800"/>
            </a:pPr>
            <a:r>
              <a:rPr sz="2400"/>
              <a:t>Retrofit 为符合 RESTful 规范的网络请求框架</a:t>
            </a:r>
            <a:endParaRPr sz="2400"/>
          </a:p>
          <a:p>
            <a:pPr lvl="0">
              <a:defRPr sz="1800"/>
            </a:pPr>
            <a:r>
              <a:rPr sz="2400"/>
              <a:t>Butter Knife 为 View 及事件等依赖注入框架</a:t>
            </a:r>
            <a:endParaRPr sz="2400"/>
          </a:p>
          <a:p>
            <a:pPr lvl="0">
              <a:defRPr sz="1800"/>
            </a:pPr>
            <a:r>
              <a:rPr sz="2400"/>
              <a:t>Active Android 为 ORM 框架</a:t>
            </a:r>
            <a:endParaRPr sz="2400"/>
          </a:p>
          <a:p>
            <a:pPr lvl="0">
              <a:defRPr sz="1800"/>
            </a:pPr>
            <a:r>
              <a:rPr sz="2400"/>
              <a:t>更多见：</a:t>
            </a:r>
            <a:r>
              <a:rPr sz="2400" u="sng">
                <a:hlinkClick r:id="rId3" invalidUrl="" action="" tgtFrame="" tooltip="" history="1" highlightClick="0" endSnd="0"/>
              </a:rPr>
              <a:t>https://github.com/Trinea/android-open-project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lvl="0"/>
          </a:p>
        </p:txBody>
      </p:sp>
      <p:sp>
        <p:nvSpPr>
          <p:cNvPr id="55" name="Shape 55"/>
          <p:cNvSpPr/>
          <p:nvPr>
            <p:ph type="body" sz="quarter" idx="1"/>
          </p:nvPr>
        </p:nvSpPr>
        <p:spPr>
          <a:prstGeom prst="rect">
            <a:avLst/>
          </a:prstGeom>
        </p:spPr>
        <p:txBody>
          <a:bodyPr/>
          <a:lstStyle/>
          <a:p>
            <a:pPr lvl="0">
              <a:defRPr sz="1800"/>
            </a:pPr>
            <a:r>
              <a:rPr sz="2400"/>
              <a:t>这里的三个作用实际对应着后面自定义 Annotation 时说的 @Retention 三种值分别表示的 Annotation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lvl="0"/>
          </a:p>
        </p:txBody>
      </p:sp>
      <p:sp>
        <p:nvSpPr>
          <p:cNvPr id="62" name="Shape 62"/>
          <p:cNvSpPr/>
          <p:nvPr>
            <p:ph type="body" sz="quarter" idx="1"/>
          </p:nvPr>
        </p:nvSpPr>
        <p:spPr>
          <a:prstGeom prst="rect">
            <a:avLst/>
          </a:prstGeom>
        </p:spPr>
        <p:txBody>
          <a:bodyPr/>
          <a:lstStyle/>
          <a:p>
            <a:pPr lvl="0">
              <a:defRPr sz="1800"/>
            </a:pPr>
            <a:r>
              <a:rPr sz="2400"/>
              <a:t>这个示例代码程序实际想说明的是标记型注解 Override 的作用。</a:t>
            </a:r>
            <a:endParaRPr sz="2400"/>
          </a:p>
          <a:p>
            <a:pPr lvl="0">
              <a:defRPr sz="1800"/>
            </a:pPr>
            <a:r>
              <a:rPr sz="2400"/>
              <a:t>注意红色加粗部分，前一页的重写 equals 方法实际是没成功的，因为入参不对，变成函数重载了，但如果记得加上 Override 注解，编译器就会提示函数重写错误。</a:t>
            </a:r>
            <a:endParaRPr sz="2400"/>
          </a:p>
          <a:p>
            <a:pPr lvl="0">
              <a:defRPr sz="1800"/>
            </a:pPr>
            <a:r>
              <a:rPr sz="2400"/>
              <a:t>所以上一页程序的输出值是 10 而不是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p>
            <a:pPr lvl="0" marL="417094" indent="-417094">
              <a:buSzPct val="100000"/>
              <a:buAutoNum type="arabicPeriod" startAt="1"/>
              <a:defRPr sz="1800"/>
            </a:pPr>
            <a:r>
              <a:rPr sz="2400"/>
              <a:t>标准 Annotation 是指 Java 自带的几个 Annotation，上面三个分别表示重写函数，函数已经被禁止使用，忽略某项 Warning</a:t>
            </a:r>
            <a:endParaRPr sz="2400"/>
          </a:p>
          <a:p>
            <a:pPr lvl="0" marL="417094" indent="-417094">
              <a:buSzPct val="100000"/>
              <a:buAutoNum type="arabicPeriod" startAt="1"/>
              <a:defRPr sz="1800"/>
            </a:pPr>
            <a:r>
              <a:rPr sz="2400"/>
              <a:t>元 Annotation 是指用来定义 Annotation 的 Annotation，在后面 Annotation 自定义部分会详细介绍含义</a:t>
            </a:r>
            <a:endParaRPr sz="2400"/>
          </a:p>
          <a:p>
            <a:pPr lvl="0" marL="417094" indent="-417094">
              <a:buSzPct val="100000"/>
              <a:buAutoNum type="arabicPeriod" startAt="1"/>
              <a:defRPr sz="1800"/>
            </a:pPr>
            <a:r>
              <a:rPr sz="2400"/>
              <a:t>自定义 Annotation 表示自己根据需要定义的 Annotation，定义时需要用到上面的元 Annotation</a:t>
            </a:r>
            <a:endParaRPr sz="2400"/>
          </a:p>
          <a:p>
            <a:pPr lvl="0">
              <a:defRPr sz="1800"/>
            </a:pPr>
            <a:r>
              <a:rPr sz="2400"/>
              <a:t>这里只是一种分类而已，也可以根据作用域分为源码时、编译时、运行时 Annotation，后面在自定义 Annotation 时会具体介绍</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2400"/>
              <a:t>这里是调用自定义 Annotation——MethodInfo 的示例</a:t>
            </a:r>
            <a:endParaRPr sz="2400"/>
          </a:p>
          <a:p>
            <a:pPr lvl="0">
              <a:defRPr sz="1800"/>
            </a:pPr>
            <a:r>
              <a:rPr sz="2400"/>
              <a:t>MethodInfo Annotation 作用为给方法添加相关信息，包括 author、date、version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这里是 MethodInfo 的实现部分</a:t>
            </a:r>
            <a:endParaRPr sz="2400"/>
          </a:p>
          <a:p>
            <a:pPr lvl="0">
              <a:defRPr sz="1800"/>
            </a:pPr>
            <a:r>
              <a:rPr sz="2400"/>
              <a:t>1. 通过 @interface 定义，注解名即为自定义注解名</a:t>
            </a:r>
            <a:endParaRPr sz="2400"/>
          </a:p>
          <a:p>
            <a:pPr lvl="0">
              <a:defRPr sz="1800"/>
            </a:pPr>
            <a:r>
              <a:rPr sz="2400"/>
              <a:t>2. 注解配置参数名为注解类的方法名，且：</a:t>
            </a:r>
            <a:endParaRPr sz="2400"/>
          </a:p>
          <a:p>
            <a:pPr lvl="0">
              <a:defRPr sz="1800"/>
            </a:pPr>
            <a:r>
              <a:rPr sz="2400"/>
              <a:t>a. 所有方法没有方法体，没有参数没有修饰符，实际只允许 public &amp; abstract 修饰符，默认为 public ，不允许抛异常</a:t>
            </a:r>
            <a:endParaRPr sz="2400"/>
          </a:p>
          <a:p>
            <a:pPr lvl="0">
              <a:defRPr sz="1800"/>
            </a:pPr>
            <a:r>
              <a:rPr sz="2400"/>
              <a:t>b. 方法返回值只能是基本类型，String, Class, annotation, enumeration 或者是他们的一维数组</a:t>
            </a:r>
            <a:endParaRPr sz="2400"/>
          </a:p>
          <a:p>
            <a:pPr lvl="0">
              <a:defRPr sz="1800"/>
            </a:pPr>
            <a:r>
              <a:rPr sz="2400"/>
              <a:t>c. 若只有一个默认属性，可直接用 value() 函数。一个属性都没有表示该 Annotation 为 Mark Annotation</a:t>
            </a:r>
            <a:endParaRPr sz="2400"/>
          </a:p>
          <a:p>
            <a:pPr lvl="0">
              <a:defRPr sz="1800"/>
            </a:pPr>
            <a:r>
              <a:rPr sz="2400"/>
              <a:t>3. 可以加 default 表示默认值</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@Retention 值为 SOURCE 大都为 Mark Annotation，这类 Annotation 大都用来校验，比如 Override, Deprecated, SuppressWarnings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lvl="0"/>
          </a:p>
        </p:txBody>
      </p:sp>
      <p:sp>
        <p:nvSpPr>
          <p:cNvPr id="99" name="Shape 99"/>
          <p:cNvSpPr/>
          <p:nvPr>
            <p:ph type="body" sz="quarter" idx="1"/>
          </p:nvPr>
        </p:nvSpPr>
        <p:spPr>
          <a:prstGeom prst="rect">
            <a:avLst/>
          </a:prstGeom>
        </p:spPr>
        <p:txBody>
          <a:bodyPr/>
          <a:lstStyle/>
          <a:p>
            <a:pPr lvl="0">
              <a:defRPr sz="1800"/>
            </a:pPr>
            <a:r>
              <a:rPr sz="2400"/>
              <a:t>因为一个 Target 可以被多个 Annotation 修饰，getAnnotation(AnnotationName.class) 表示得到该 Target 某个 Annotation 的信息</a:t>
            </a:r>
            <a:endParaRPr sz="2400"/>
          </a:p>
          <a:p>
            <a:pPr lvl="0">
              <a:defRPr sz="1800"/>
            </a:pPr>
            <a:r>
              <a:rPr sz="2400"/>
              <a:t>getAnnotations() 则表示得到该 Target 所有 Annotation</a:t>
            </a:r>
            <a:endParaRPr sz="2400"/>
          </a:p>
          <a:p>
            <a:pPr lvl="0">
              <a:defRPr sz="1800"/>
            </a:pPr>
            <a:r>
              <a:rPr sz="2400"/>
              <a:t>isAnnotationPresent(AnnotationName.class) 表示该 Target 是否被某个 Annotation 修饰</a:t>
            </a:r>
            <a:endParaRPr sz="24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spTree>
      <p:nvGrpSpPr>
        <p:cNvPr id="1" name=""/>
        <p:cNvGrpSpPr/>
        <p:nvPr/>
      </p:nvGrpSpPr>
      <p:grpSpPr>
        <a:xfrm>
          <a:off x="0" y="0"/>
          <a:ext cx="0" cy="0"/>
          <a:chOff x="0" y="0"/>
          <a:chExt cx="0" cy="0"/>
        </a:xfrm>
      </p:grpSpPr>
      <p:sp>
        <p:nvSpPr>
          <p:cNvPr id="6" name="Shape 6"/>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7" name="Shape 7"/>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9" name="Shape 9"/>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标题文本</a:t>
            </a:r>
          </a:p>
        </p:txBody>
      </p:sp>
      <p:sp>
        <p:nvSpPr>
          <p:cNvPr id="10" name="Shape 10"/>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14" name="Shape 14"/>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p>
        </p:txBody>
      </p:sp>
      <p:sp>
        <p:nvSpPr>
          <p:cNvPr id="15" name="Shape 15"/>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标题 - 顶部对齐">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0" name="Shape 20"/>
          <p:cNvSpPr/>
          <p:nvPr>
            <p:ph type="body" idx="1"/>
          </p:nvPr>
        </p:nvSpPr>
        <p:spPr>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标题、项目符号与照片">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3" name="Shape 23"/>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正文级别 1</a:t>
            </a:r>
            <a:endParaRPr sz="2800">
              <a:solidFill>
                <a:srgbClr val="FFFFFF"/>
              </a:solidFill>
            </a:endParaRPr>
          </a:p>
          <a:p>
            <a:pPr lvl="1">
              <a:defRPr sz="1800">
                <a:solidFill>
                  <a:srgbClr val="000000"/>
                </a:solidFill>
              </a:defRPr>
            </a:pPr>
            <a:r>
              <a:rPr sz="2800">
                <a:solidFill>
                  <a:srgbClr val="FFFFFF"/>
                </a:solidFill>
              </a:rPr>
              <a:t>正文级别 2</a:t>
            </a:r>
            <a:endParaRPr sz="2800">
              <a:solidFill>
                <a:srgbClr val="FFFFFF"/>
              </a:solidFill>
            </a:endParaRPr>
          </a:p>
          <a:p>
            <a:pPr lvl="2">
              <a:defRPr sz="1800">
                <a:solidFill>
                  <a:srgbClr val="000000"/>
                </a:solidFill>
              </a:defRPr>
            </a:pPr>
            <a:r>
              <a:rPr sz="2800">
                <a:solidFill>
                  <a:srgbClr val="FFFFFF"/>
                </a:solidFill>
              </a:rPr>
              <a:t>正文级别 3</a:t>
            </a:r>
            <a:endParaRPr sz="2800">
              <a:solidFill>
                <a:srgbClr val="FFFFFF"/>
              </a:solidFill>
            </a:endParaRPr>
          </a:p>
          <a:p>
            <a:pPr lvl="3">
              <a:defRPr sz="1800">
                <a:solidFill>
                  <a:srgbClr val="000000"/>
                </a:solidFill>
              </a:defRPr>
            </a:pPr>
            <a:r>
              <a:rPr sz="2800">
                <a:solidFill>
                  <a:srgbClr val="FFFFFF"/>
                </a:solidFill>
              </a:rPr>
              <a:t>正文级别 4</a:t>
            </a:r>
            <a:endParaRPr sz="2800">
              <a:solidFill>
                <a:srgbClr val="FFFFFF"/>
              </a:solidFill>
            </a:endParaRPr>
          </a:p>
          <a:p>
            <a:pPr lvl="4">
              <a:defRPr sz="1800">
                <a:solidFill>
                  <a:srgbClr val="000000"/>
                </a:solidFill>
              </a:defRPr>
            </a:pPr>
            <a:r>
              <a:rPr sz="2800">
                <a:solidFill>
                  <a:srgbClr val="FFFFFF"/>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hyperlink" Target="http://www.trinea.cn/"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正文级别 1</a:t>
            </a:r>
            <a:endParaRPr sz="3800">
              <a:solidFill>
                <a:srgbClr val="FFFFFF"/>
              </a:solidFill>
            </a:endParaRPr>
          </a:p>
          <a:p>
            <a:pPr lvl="1">
              <a:defRPr sz="1800">
                <a:solidFill>
                  <a:srgbClr val="000000"/>
                </a:solidFill>
              </a:defRPr>
            </a:pPr>
            <a:r>
              <a:rPr sz="3800">
                <a:solidFill>
                  <a:srgbClr val="FFFFFF"/>
                </a:solidFill>
              </a:rPr>
              <a:t>正文级别 2</a:t>
            </a:r>
            <a:endParaRPr sz="3800">
              <a:solidFill>
                <a:srgbClr val="FFFFFF"/>
              </a:solidFill>
            </a:endParaRPr>
          </a:p>
          <a:p>
            <a:pPr lvl="2">
              <a:defRPr sz="1800">
                <a:solidFill>
                  <a:srgbClr val="000000"/>
                </a:solidFill>
              </a:defRPr>
            </a:pPr>
            <a:r>
              <a:rPr sz="3800">
                <a:solidFill>
                  <a:srgbClr val="FFFFFF"/>
                </a:solidFill>
              </a:rPr>
              <a:t>正文级别 3</a:t>
            </a:r>
            <a:endParaRPr sz="3800">
              <a:solidFill>
                <a:srgbClr val="FFFFFF"/>
              </a:solidFill>
            </a:endParaRPr>
          </a:p>
          <a:p>
            <a:pPr lvl="3">
              <a:defRPr sz="1800">
                <a:solidFill>
                  <a:srgbClr val="000000"/>
                </a:solidFill>
              </a:defRPr>
            </a:pPr>
            <a:r>
              <a:rPr sz="3800">
                <a:solidFill>
                  <a:srgbClr val="FFFFFF"/>
                </a:solidFill>
              </a:rPr>
              <a:t>正文级别 4</a:t>
            </a:r>
            <a:endParaRPr sz="3800">
              <a:solidFill>
                <a:srgbClr val="FFFFFF"/>
              </a:solidFill>
            </a:endParaRPr>
          </a:p>
          <a:p>
            <a:pPr lvl="4">
              <a:defRPr sz="1800">
                <a:solidFill>
                  <a:srgbClr val="000000"/>
                </a:solidFill>
              </a:defRPr>
            </a:pPr>
            <a:r>
              <a:rPr sz="3800">
                <a:solidFill>
                  <a:srgbClr val="FFFFFF"/>
                </a:solidFill>
              </a:rPr>
              <a:t>正文级别 5</a:t>
            </a:r>
          </a:p>
        </p:txBody>
      </p:sp>
      <p:sp>
        <p:nvSpPr>
          <p:cNvPr id="4" name="Shape 4"/>
          <p:cNvSpPr/>
          <p:nvPr/>
        </p:nvSpPr>
        <p:spPr>
          <a:xfrm>
            <a:off x="10167012" y="8709534"/>
            <a:ext cx="226771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700">
                <a:solidFill>
                  <a:srgbClr val="858585"/>
                </a:solidFill>
                <a:hlinkClick r:id="rId2" invalidUrl="" action="" tgtFrame="" tooltip="" history="1" highlightClick="0" endSnd="0"/>
              </a:defRPr>
            </a:lvl1pPr>
          </a:lstStyle>
          <a:p>
            <a:pPr lvl="0">
              <a:defRPr sz="1800">
                <a:solidFill>
                  <a:srgbClr val="000000"/>
                </a:solidFill>
              </a:defRPr>
            </a:pPr>
            <a:r>
              <a:rPr sz="2700">
                <a:solidFill>
                  <a:srgbClr val="858585"/>
                </a:solidFill>
                <a:hlinkClick r:id="rId2" invalidUrl="" action="" tgtFrame="" tooltip="" history="1" highlightClick="0" endSnd="0"/>
              </a:rPr>
              <a:t>www.trinea.cn</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tif"/></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tif"/></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www.weibo.com/trinea" TargetMode="External"/><Relationship Id="rId4" Type="http://schemas.openxmlformats.org/officeDocument/2006/relationships/hyperlink" Target="http://www.trinea.cn/" TargetMode="External"/><Relationship Id="rId5" Type="http://schemas.openxmlformats.org/officeDocument/2006/relationships/hyperlink" Target="https://github.com/Trinea"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solidFill>
                  <a:srgbClr val="000000"/>
                </a:solidFill>
              </a:defRPr>
            </a:pPr>
            <a:r>
              <a:rPr sz="8000">
                <a:solidFill>
                  <a:srgbClr val="FFFFFF"/>
                </a:solidFill>
              </a:rPr>
              <a:t>Java Annotation</a:t>
            </a:r>
          </a:p>
        </p:txBody>
      </p:sp>
      <p:sp>
        <p:nvSpPr>
          <p:cNvPr id="34" name="Shape 34"/>
          <p:cNvSpPr/>
          <p:nvPr>
            <p:ph type="body" idx="1"/>
          </p:nvPr>
        </p:nvSpPr>
        <p:spPr>
          <a:prstGeom prst="rect">
            <a:avLst/>
          </a:prstGeom>
        </p:spPr>
        <p:txBody>
          <a:bodyPr/>
          <a:lstStyle>
            <a:lvl1pPr algn="r"/>
          </a:lstStyle>
          <a:p>
            <a:pPr lvl="0">
              <a:defRPr sz="1800">
                <a:solidFill>
                  <a:srgbClr val="000000"/>
                </a:solidFill>
              </a:defRPr>
            </a:pPr>
            <a:r>
              <a:rPr sz="3200">
                <a:solidFill>
                  <a:srgbClr val="FFFFFF"/>
                </a:solidFill>
              </a:rPr>
              <a:t>Trinea</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sz="1800">
                <a:solidFill>
                  <a:srgbClr val="000000"/>
                </a:solidFill>
              </a:defRPr>
            </a:pPr>
            <a:r>
              <a:rPr sz="8000">
                <a:solidFill>
                  <a:srgbClr val="FFFFFF"/>
                </a:solidFill>
              </a:rPr>
              <a:t>Annotation 分类</a:t>
            </a:r>
          </a:p>
        </p:txBody>
      </p:sp>
      <p:sp>
        <p:nvSpPr>
          <p:cNvPr id="68" name="Shape 68"/>
          <p:cNvSpPr/>
          <p:nvPr>
            <p:ph type="body" idx="1"/>
          </p:nvPr>
        </p:nvSpPr>
        <p:spPr>
          <a:prstGeom prst="rect">
            <a:avLst/>
          </a:prstGeom>
        </p:spPr>
        <p:txBody>
          <a:bodyPr/>
          <a:lstStyle/>
          <a:p>
            <a:pPr lvl="0">
              <a:defRPr sz="1800">
                <a:solidFill>
                  <a:srgbClr val="000000"/>
                </a:solidFill>
              </a:defRPr>
            </a:pPr>
            <a:r>
              <a:rPr sz="3800">
                <a:solidFill>
                  <a:srgbClr val="FFFFFF"/>
                </a:solidFill>
              </a:rPr>
              <a:t>标准 Annotation</a:t>
            </a:r>
            <a:endParaRPr sz="3800">
              <a:solidFill>
                <a:srgbClr val="FFFFFF"/>
              </a:solidFill>
            </a:endParaRPr>
          </a:p>
          <a:p>
            <a:pPr lvl="0" marL="0" indent="0">
              <a:buSzTx/>
              <a:buNone/>
              <a:defRPr sz="1800">
                <a:solidFill>
                  <a:srgbClr val="000000"/>
                </a:solidFill>
              </a:defRPr>
            </a:pPr>
            <a:r>
              <a:rPr sz="3300">
                <a:solidFill>
                  <a:srgbClr val="FFFFFF"/>
                </a:solidFill>
              </a:rPr>
              <a:t>		Override, Deprecated, SuppressWarnings</a:t>
            </a:r>
            <a:endParaRPr sz="3300">
              <a:solidFill>
                <a:srgbClr val="FFFFFF"/>
              </a:solidFill>
            </a:endParaRPr>
          </a:p>
          <a:p>
            <a:pPr lvl="0">
              <a:defRPr sz="1800">
                <a:solidFill>
                  <a:srgbClr val="000000"/>
                </a:solidFill>
              </a:defRPr>
            </a:pPr>
            <a:r>
              <a:rPr sz="3800">
                <a:solidFill>
                  <a:srgbClr val="FFFFFF"/>
                </a:solidFill>
              </a:rPr>
              <a:t>元 Annotation</a:t>
            </a:r>
            <a:endParaRPr sz="3800">
              <a:solidFill>
                <a:srgbClr val="FFFFFF"/>
              </a:solidFill>
            </a:endParaRPr>
          </a:p>
          <a:p>
            <a:pPr lvl="0" marL="0" indent="0">
              <a:buSzTx/>
              <a:buNone/>
              <a:defRPr sz="1800">
                <a:solidFill>
                  <a:srgbClr val="000000"/>
                </a:solidFill>
              </a:defRPr>
            </a:pPr>
            <a:r>
              <a:rPr sz="3300">
                <a:solidFill>
                  <a:srgbClr val="FFFFFF"/>
                </a:solidFill>
              </a:rPr>
              <a:t>		@Retention, @Target, @Inherited, @Documented</a:t>
            </a:r>
            <a:endParaRPr sz="3300">
              <a:solidFill>
                <a:srgbClr val="FFFFFF"/>
              </a:solidFill>
            </a:endParaRPr>
          </a:p>
          <a:p>
            <a:pPr lvl="0">
              <a:defRPr sz="1800">
                <a:solidFill>
                  <a:srgbClr val="000000"/>
                </a:solidFill>
              </a:defRPr>
            </a:pPr>
            <a:r>
              <a:rPr sz="3800">
                <a:solidFill>
                  <a:srgbClr val="FFFFFF"/>
                </a:solidFill>
              </a:rPr>
              <a:t>自定义 Annotation</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73" name="Shape 73"/>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自定义</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Annotation 自定义—调用</a:t>
            </a:r>
          </a:p>
        </p:txBody>
      </p:sp>
      <p:sp>
        <p:nvSpPr>
          <p:cNvPr id="76" name="Shape 76"/>
          <p:cNvSpPr/>
          <p:nvPr>
            <p:ph type="body" idx="1"/>
          </p:nvPr>
        </p:nvSpPr>
        <p:spPr>
          <a:prstGeom prst="rect">
            <a:avLst/>
          </a:prstGeom>
        </p:spPr>
        <p:txBody>
          <a:bodyPr/>
          <a:lstStyle/>
          <a:p>
            <a:pPr lvl="0" marL="0" indent="0" defTabSz="355600">
              <a:lnSpc>
                <a:spcPct val="10000"/>
              </a:lnSpc>
              <a:buSzTx/>
              <a:buNone/>
              <a:defRPr sz="1800">
                <a:solidFill>
                  <a:srgbClr val="000000"/>
                </a:solidFill>
              </a:defRPr>
            </a:pPr>
            <a:r>
              <a:rPr sz="3800">
                <a:solidFill>
                  <a:srgbClr val="FFFFFF"/>
                </a:solidFill>
              </a:rPr>
              <a:t>public class App {</a:t>
            </a:r>
            <a:endParaRPr sz="3800">
              <a:solidFill>
                <a:srgbClr val="FFFFFF"/>
              </a:solidFill>
            </a:endParaRPr>
          </a:p>
          <a:p>
            <a:pPr lvl="0" marL="0" indent="0" defTabSz="355600">
              <a:lnSpc>
                <a:spcPct val="10000"/>
              </a:lnSpc>
              <a:buSzTx/>
              <a:buNone/>
              <a:defRPr sz="1800">
                <a:solidFill>
                  <a:srgbClr val="000000"/>
                </a:solidFill>
              </a:defRPr>
            </a:pP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@MethodInfo(</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author = “trinea.cn+android@gmail.com”,</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date = "2014/02/14",</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version = 2)</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public String getAppName() {</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return "trinea";</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	}</a:t>
            </a:r>
            <a:endParaRPr sz="3800">
              <a:solidFill>
                <a:srgbClr val="FFFFFF"/>
              </a:solidFill>
            </a:endParaRPr>
          </a:p>
          <a:p>
            <a:pPr lvl="0" marL="0" indent="0" defTabSz="355600">
              <a:lnSpc>
                <a:spcPct val="10000"/>
              </a:lnSpc>
              <a:buSzTx/>
              <a:buNone/>
              <a:defRPr sz="1800">
                <a:solidFill>
                  <a:srgbClr val="000000"/>
                </a:solidFill>
              </a:defRPr>
            </a:pPr>
            <a:r>
              <a:rPr sz="3800">
                <a:solidFill>
                  <a:srgbClr val="FFFFFF"/>
                </a:solidFill>
              </a:rPr>
              <a: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Annotation 自定义—定义</a:t>
            </a:r>
          </a:p>
        </p:txBody>
      </p:sp>
      <p:sp>
        <p:nvSpPr>
          <p:cNvPr id="81" name="Shape 81"/>
          <p:cNvSpPr/>
          <p:nvPr>
            <p:ph type="body" idx="1"/>
          </p:nvPr>
        </p:nvSpPr>
        <p:spPr>
          <a:prstGeom prst="rect">
            <a:avLst/>
          </a:prstGeom>
        </p:spPr>
        <p:txBody>
          <a:bodyPr/>
          <a:lstStyle/>
          <a:p>
            <a:pPr lvl="0" marL="0" indent="0" defTabSz="508254">
              <a:lnSpc>
                <a:spcPct val="10000"/>
              </a:lnSpc>
              <a:spcBef>
                <a:spcPts val="3600"/>
              </a:spcBef>
              <a:buSzTx/>
              <a:buNone/>
              <a:defRPr sz="1800">
                <a:solidFill>
                  <a:srgbClr val="000000"/>
                </a:solidFill>
              </a:defRPr>
            </a:pPr>
            <a:r>
              <a:rPr sz="3306">
                <a:solidFill>
                  <a:srgbClr val="FFFFFF"/>
                </a:solidFill>
              </a:rPr>
              <a:t>@Documented</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@Retention(RetentionPolicy.RUNTIME)</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@Target(ElementType.METHOD)</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@Inherited</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public @interface MethodInfo {</a:t>
            </a:r>
            <a:endParaRPr sz="3306">
              <a:solidFill>
                <a:srgbClr val="FFFFFF"/>
              </a:solidFill>
            </a:endParaRPr>
          </a:p>
          <a:p>
            <a:pPr lvl="0" marL="0" indent="0" defTabSz="508254">
              <a:lnSpc>
                <a:spcPct val="10000"/>
              </a:lnSpc>
              <a:spcBef>
                <a:spcPts val="3600"/>
              </a:spcBef>
              <a:buSzTx/>
              <a:buNone/>
              <a:defRPr sz="1800">
                <a:solidFill>
                  <a:srgbClr val="000000"/>
                </a:solidFill>
              </a:defRPr>
            </a:pP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    String author() default "trinea@gmail.com";</a:t>
            </a:r>
            <a:endParaRPr sz="3306">
              <a:solidFill>
                <a:srgbClr val="FFFFFF"/>
              </a:solidFill>
            </a:endParaRPr>
          </a:p>
          <a:p>
            <a:pPr lvl="0" marL="0" indent="0" defTabSz="508254">
              <a:lnSpc>
                <a:spcPct val="10000"/>
              </a:lnSpc>
              <a:spcBef>
                <a:spcPts val="3600"/>
              </a:spcBef>
              <a:buSzTx/>
              <a:buNone/>
              <a:defRPr sz="1800">
                <a:solidFill>
                  <a:srgbClr val="000000"/>
                </a:solidFill>
              </a:defRPr>
            </a:pP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    String date();</a:t>
            </a:r>
            <a:endParaRPr sz="3306">
              <a:solidFill>
                <a:srgbClr val="FFFFFF"/>
              </a:solidFill>
            </a:endParaRPr>
          </a:p>
          <a:p>
            <a:pPr lvl="0" marL="0" indent="0" defTabSz="508254">
              <a:lnSpc>
                <a:spcPct val="10000"/>
              </a:lnSpc>
              <a:spcBef>
                <a:spcPts val="3600"/>
              </a:spcBef>
              <a:buSzTx/>
              <a:buNone/>
              <a:defRPr sz="1800">
                <a:solidFill>
                  <a:srgbClr val="000000"/>
                </a:solidFill>
              </a:defRPr>
            </a:pP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    int version() default 1;</a:t>
            </a:r>
            <a:endParaRPr sz="3306">
              <a:solidFill>
                <a:srgbClr val="FFFFFF"/>
              </a:solidFill>
            </a:endParaRPr>
          </a:p>
          <a:p>
            <a:pPr lvl="0" marL="0" indent="0" defTabSz="508254">
              <a:lnSpc>
                <a:spcPct val="10000"/>
              </a:lnSpc>
              <a:spcBef>
                <a:spcPts val="3600"/>
              </a:spcBef>
              <a:buSzTx/>
              <a:buNone/>
              <a:defRPr sz="1800">
                <a:solidFill>
                  <a:srgbClr val="000000"/>
                </a:solidFill>
              </a:defRPr>
            </a:pPr>
            <a:r>
              <a:rPr sz="3306">
                <a:solidFill>
                  <a:srgbClr val="FFFFFF"/>
                </a:solidFill>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solidFill>
                  <a:srgbClr val="000000"/>
                </a:solidFill>
              </a:defRPr>
            </a:pPr>
            <a:r>
              <a:rPr sz="8000">
                <a:solidFill>
                  <a:srgbClr val="FFFFFF"/>
                </a:solidFill>
              </a:rPr>
              <a:t>元 Annotation</a:t>
            </a:r>
          </a:p>
        </p:txBody>
      </p:sp>
      <p:sp>
        <p:nvSpPr>
          <p:cNvPr id="86" name="Shape 86"/>
          <p:cNvSpPr/>
          <p:nvPr>
            <p:ph type="body" idx="1"/>
          </p:nvPr>
        </p:nvSpPr>
        <p:spPr>
          <a:prstGeom prst="rect">
            <a:avLst/>
          </a:prstGeom>
        </p:spPr>
        <p:txBody>
          <a:bodyPr/>
          <a:lstStyle/>
          <a:p>
            <a:pPr lvl="0" marL="431165" indent="-431165" defTabSz="566674">
              <a:spcBef>
                <a:spcPts val="4000"/>
              </a:spcBef>
              <a:defRPr sz="1800">
                <a:solidFill>
                  <a:srgbClr val="000000"/>
                </a:solidFill>
              </a:defRPr>
            </a:pPr>
            <a:r>
              <a:rPr sz="3686">
                <a:solidFill>
                  <a:srgbClr val="FFFFFF"/>
                </a:solidFill>
              </a:rPr>
              <a:t>@Documented 是否会保存到 Javadoc 文档中</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@Retention 保留时间，可选值 SOURCE（源码时），CLASS（编译时），RUNTIME（运行时），默认为 CLASS</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@Target 可以用来修饰哪些程序元素，如 TYPE, METHOD, CONSTRUCTOR, FIELD, PARAMETER 等，未标注则表示可修饰所有</a:t>
            </a:r>
            <a:endParaRPr sz="3686">
              <a:solidFill>
                <a:srgbClr val="FFFFFF"/>
              </a:solidFill>
            </a:endParaRPr>
          </a:p>
          <a:p>
            <a:pPr lvl="0" marL="431165" indent="-431165" defTabSz="566674">
              <a:spcBef>
                <a:spcPts val="4000"/>
              </a:spcBef>
              <a:defRPr sz="1800">
                <a:solidFill>
                  <a:srgbClr val="000000"/>
                </a:solidFill>
              </a:defRPr>
            </a:pPr>
            <a:r>
              <a:rPr sz="3686">
                <a:solidFill>
                  <a:srgbClr val="FFFFFF"/>
                </a:solidFill>
              </a:rPr>
              <a:t>@Inherited 是否可以被继承，默认为 false</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Annotation 自定义—解释</a:t>
            </a:r>
          </a:p>
        </p:txBody>
      </p:sp>
      <p:sp>
        <p:nvSpPr>
          <p:cNvPr id="91" name="Shape 91"/>
          <p:cNvSpPr/>
          <p:nvPr>
            <p:ph type="body" idx="1"/>
          </p:nvPr>
        </p:nvSpPr>
        <p:spPr>
          <a:prstGeom prst="rect">
            <a:avLst/>
          </a:prstGeom>
        </p:spPr>
        <p:txBody>
          <a:bodyPr/>
          <a:lstStyle/>
          <a:p>
            <a:pPr lvl="0" marL="373379" indent="-373379" defTabSz="490727">
              <a:spcBef>
                <a:spcPts val="3500"/>
              </a:spcBef>
              <a:defRPr sz="1800">
                <a:solidFill>
                  <a:srgbClr val="000000"/>
                </a:solidFill>
              </a:defRPr>
            </a:pPr>
            <a:r>
              <a:rPr sz="3191">
                <a:solidFill>
                  <a:srgbClr val="FFFFFF"/>
                </a:solidFill>
              </a:rPr>
              <a:t>通过 @interface 定义，注解名即为自定义注解名</a:t>
            </a:r>
            <a:endParaRPr sz="3191">
              <a:solidFill>
                <a:srgbClr val="FFFFFF"/>
              </a:solidFill>
            </a:endParaRPr>
          </a:p>
          <a:p>
            <a:pPr lvl="0" marL="373379" indent="-373379" defTabSz="490727">
              <a:spcBef>
                <a:spcPts val="3500"/>
              </a:spcBef>
              <a:defRPr sz="1800">
                <a:solidFill>
                  <a:srgbClr val="000000"/>
                </a:solidFill>
              </a:defRPr>
            </a:pPr>
            <a:r>
              <a:rPr sz="3191">
                <a:solidFill>
                  <a:srgbClr val="FFFFFF"/>
                </a:solidFill>
              </a:rPr>
              <a:t>注解配置参数名为注解类的方法名，且：</a:t>
            </a:r>
            <a:endParaRPr sz="3191">
              <a:solidFill>
                <a:srgbClr val="FFFFFF"/>
              </a:solidFill>
            </a:endParaRPr>
          </a:p>
          <a:p>
            <a:pPr lvl="0" marL="695104" indent="-481744" defTabSz="490727">
              <a:spcBef>
                <a:spcPts val="3500"/>
              </a:spcBef>
              <a:buSzPct val="100000"/>
              <a:buAutoNum type="alphaUcPeriod" startAt="1"/>
              <a:defRPr sz="1800">
                <a:solidFill>
                  <a:srgbClr val="000000"/>
                </a:solidFill>
              </a:defRPr>
            </a:pPr>
            <a:r>
              <a:rPr sz="2772">
                <a:solidFill>
                  <a:srgbClr val="FFFFFF"/>
                </a:solidFill>
              </a:rPr>
              <a:t>所有方法没有方法体，没有参数没有修饰符，实际只允许public &amp; abstract 修饰符，默认为 public ，不允许抛异常</a:t>
            </a:r>
            <a:endParaRPr sz="2772">
              <a:solidFill>
                <a:srgbClr val="FFFFFF"/>
              </a:solidFill>
            </a:endParaRPr>
          </a:p>
          <a:p>
            <a:pPr lvl="0" marL="695104" indent="-481744" defTabSz="490727">
              <a:spcBef>
                <a:spcPts val="3500"/>
              </a:spcBef>
              <a:buSzPct val="100000"/>
              <a:buAutoNum type="alphaUcPeriod" startAt="1"/>
              <a:defRPr sz="1800">
                <a:solidFill>
                  <a:srgbClr val="000000"/>
                </a:solidFill>
              </a:defRPr>
            </a:pPr>
            <a:r>
              <a:rPr sz="2772">
                <a:solidFill>
                  <a:srgbClr val="FFFFFF"/>
                </a:solidFill>
              </a:rPr>
              <a:t>方法返回值只能是基本类型，String, Class, annotation, enumeration 或者是他们的一维数组</a:t>
            </a:r>
            <a:endParaRPr sz="2772">
              <a:solidFill>
                <a:srgbClr val="FFFFFF"/>
              </a:solidFill>
            </a:endParaRPr>
          </a:p>
          <a:p>
            <a:pPr lvl="0" marL="695104" indent="-481744" defTabSz="490727">
              <a:spcBef>
                <a:spcPts val="3500"/>
              </a:spcBef>
              <a:buSzPct val="100000"/>
              <a:buAutoNum type="alphaUcPeriod" startAt="1"/>
              <a:defRPr sz="1800">
                <a:solidFill>
                  <a:srgbClr val="000000"/>
                </a:solidFill>
              </a:defRPr>
            </a:pPr>
            <a:r>
              <a:rPr sz="2772">
                <a:solidFill>
                  <a:srgbClr val="FFFFFF"/>
                </a:solidFill>
              </a:rPr>
              <a:t>只有一个默认属性，可直接用 value() 函数。  一个属性没有表示为 Mark Annotation</a:t>
            </a:r>
            <a:endParaRPr sz="2772">
              <a:solidFill>
                <a:srgbClr val="FFFFFF"/>
              </a:solidFill>
            </a:endParaRPr>
          </a:p>
          <a:p>
            <a:pPr lvl="0" marL="373379" indent="-373379" defTabSz="490727">
              <a:spcBef>
                <a:spcPts val="3500"/>
              </a:spcBef>
              <a:defRPr sz="1800">
                <a:solidFill>
                  <a:srgbClr val="000000"/>
                </a:solidFill>
              </a:defRPr>
            </a:pPr>
            <a:r>
              <a:rPr sz="3191">
                <a:solidFill>
                  <a:srgbClr val="FFFFFF"/>
                </a:solidFill>
              </a:rPr>
              <a:t>可以加 default 表示默认值</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94" name="Shape 94"/>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解析</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solidFill>
                  <a:srgbClr val="000000"/>
                </a:solidFill>
              </a:defRPr>
            </a:pPr>
            <a:r>
              <a:rPr sz="8000">
                <a:solidFill>
                  <a:srgbClr val="FFFFFF"/>
                </a:solidFill>
              </a:rPr>
              <a:t>运行时 Annotation 解析</a:t>
            </a:r>
          </a:p>
        </p:txBody>
      </p:sp>
      <p:sp>
        <p:nvSpPr>
          <p:cNvPr id="97" name="Shape 97"/>
          <p:cNvSpPr/>
          <p:nvPr>
            <p:ph type="body" idx="1"/>
          </p:nvPr>
        </p:nvSpPr>
        <p:spPr>
          <a:prstGeom prst="rect">
            <a:avLst/>
          </a:prstGeom>
        </p:spPr>
        <p:txBody>
          <a:bodyPr/>
          <a:lstStyle/>
          <a:p>
            <a:pPr lvl="0" marL="0" indent="615950" defTabSz="566674">
              <a:spcBef>
                <a:spcPts val="4000"/>
              </a:spcBef>
              <a:buSzTx/>
              <a:buNone/>
              <a:defRPr sz="1800">
                <a:solidFill>
                  <a:srgbClr val="000000"/>
                </a:solidFill>
              </a:defRPr>
            </a:pPr>
            <a:r>
              <a:rPr sz="3686">
                <a:solidFill>
                  <a:srgbClr val="FFFFFF"/>
                </a:solidFill>
              </a:rPr>
              <a:t>运行时 Annotation 指 @Retention 为 RUNTIME 的 Annotation，可手动调用下面 API 解析</a:t>
            </a:r>
            <a:endParaRPr sz="3686">
              <a:solidFill>
                <a:srgbClr val="FFFFFF"/>
              </a:solidFill>
            </a:endParaRPr>
          </a:p>
          <a:p>
            <a:pPr lvl="0" marL="431165" indent="-431165" defTabSz="566674">
              <a:lnSpc>
                <a:spcPct val="10000"/>
              </a:lnSpc>
              <a:spcBef>
                <a:spcPts val="4000"/>
              </a:spcBef>
              <a:defRPr sz="1800">
                <a:solidFill>
                  <a:srgbClr val="000000"/>
                </a:solidFill>
              </a:defRPr>
            </a:pPr>
            <a:endParaRPr sz="3686">
              <a:solidFill>
                <a:srgbClr val="FFFFFF"/>
              </a:solidFill>
            </a:endParaRPr>
          </a:p>
          <a:p>
            <a:pPr lvl="0" marL="431165" indent="-431165" defTabSz="566674">
              <a:lnSpc>
                <a:spcPct val="10000"/>
              </a:lnSpc>
              <a:spcBef>
                <a:spcPts val="4000"/>
              </a:spcBef>
              <a:defRPr sz="1800">
                <a:solidFill>
                  <a:srgbClr val="000000"/>
                </a:solidFill>
              </a:defRPr>
            </a:pPr>
            <a:r>
              <a:rPr sz="3686">
                <a:solidFill>
                  <a:srgbClr val="FFFFFF"/>
                </a:solidFill>
              </a:rPr>
              <a:t>常用 API</a:t>
            </a:r>
            <a:endParaRPr sz="3686">
              <a:solidFill>
                <a:srgbClr val="FFFFFF"/>
              </a:solidFill>
            </a:endParaRPr>
          </a:p>
          <a:p>
            <a:pPr lvl="0" marL="640588" indent="-640588" defTabSz="566674">
              <a:lnSpc>
                <a:spcPct val="10000"/>
              </a:lnSpc>
              <a:spcBef>
                <a:spcPts val="4000"/>
              </a:spcBef>
              <a:buSzPct val="100000"/>
              <a:buAutoNum type="alphaLcPeriod" startAt="1"/>
              <a:defRPr sz="1800">
                <a:solidFill>
                  <a:srgbClr val="000000"/>
                </a:solidFill>
              </a:defRPr>
            </a:pPr>
            <a:r>
              <a:rPr sz="3686">
                <a:solidFill>
                  <a:srgbClr val="FFFFFF"/>
                </a:solidFill>
              </a:rPr>
              <a:t>method.getAnnotation(AnnotationName.class);</a:t>
            </a:r>
            <a:endParaRPr sz="3686">
              <a:solidFill>
                <a:srgbClr val="FFFFFF"/>
              </a:solidFill>
            </a:endParaRPr>
          </a:p>
          <a:p>
            <a:pPr lvl="0" marL="640588" indent="-640588" defTabSz="566674">
              <a:lnSpc>
                <a:spcPct val="10000"/>
              </a:lnSpc>
              <a:spcBef>
                <a:spcPts val="4000"/>
              </a:spcBef>
              <a:buSzPct val="100000"/>
              <a:buAutoNum type="alphaLcPeriod" startAt="1"/>
              <a:defRPr sz="1800">
                <a:solidFill>
                  <a:srgbClr val="000000"/>
                </a:solidFill>
              </a:defRPr>
            </a:pPr>
            <a:r>
              <a:rPr sz="3686">
                <a:solidFill>
                  <a:srgbClr val="FFFFFF"/>
                </a:solidFill>
              </a:rPr>
              <a:t>method.getAnnotations();</a:t>
            </a:r>
            <a:endParaRPr sz="3686">
              <a:solidFill>
                <a:srgbClr val="FFFFFF"/>
              </a:solidFill>
            </a:endParaRPr>
          </a:p>
          <a:p>
            <a:pPr lvl="0" marL="640588" indent="-640588" defTabSz="566674">
              <a:spcBef>
                <a:spcPts val="4000"/>
              </a:spcBef>
              <a:buSzPct val="100000"/>
              <a:buAutoNum type="alphaLcPeriod" startAt="1"/>
              <a:defRPr sz="1800">
                <a:solidFill>
                  <a:srgbClr val="000000"/>
                </a:solidFill>
              </a:defRPr>
            </a:pPr>
            <a:r>
              <a:rPr sz="3686">
                <a:solidFill>
                  <a:srgbClr val="FFFFFF"/>
                </a:solidFill>
              </a:rPr>
              <a:t>method.isAnnotationPresent(AnnotationName.class);</a:t>
            </a:r>
            <a:endParaRPr sz="3686">
              <a:solidFill>
                <a:srgbClr val="FFFFFF"/>
              </a:solidFill>
            </a:endParaRPr>
          </a:p>
          <a:p>
            <a:pPr lvl="0" marL="0" indent="0" defTabSz="566674">
              <a:spcBef>
                <a:spcPts val="4000"/>
              </a:spcBef>
              <a:buSzTx/>
              <a:buNone/>
              <a:defRPr sz="1800">
                <a:solidFill>
                  <a:srgbClr val="000000"/>
                </a:solidFill>
              </a:defRPr>
            </a:pPr>
            <a:r>
              <a:rPr sz="3686">
                <a:solidFill>
                  <a:srgbClr val="FFFFFF"/>
                </a:solidFill>
              </a:rPr>
              <a:t>其他 @Target 如 Field，Class 方法类似</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solidFill>
                  <a:srgbClr val="000000"/>
                </a:solidFill>
              </a:defRPr>
            </a:pPr>
            <a:r>
              <a:rPr sz="8000">
                <a:solidFill>
                  <a:srgbClr val="FFFFFF"/>
                </a:solidFill>
              </a:rPr>
              <a:t>运行时 Annotation 解析</a:t>
            </a:r>
          </a:p>
        </p:txBody>
      </p:sp>
      <p:sp>
        <p:nvSpPr>
          <p:cNvPr id="102" name="Shape 102"/>
          <p:cNvSpPr/>
          <p:nvPr>
            <p:ph type="body" idx="1"/>
          </p:nvPr>
        </p:nvSpPr>
        <p:spPr>
          <a:prstGeom prst="rect">
            <a:avLst/>
          </a:prstGeom>
        </p:spPr>
        <p:txBody>
          <a:bodyPr/>
          <a:lstStyle/>
          <a:p>
            <a:pPr lvl="0" marL="0" indent="0" defTabSz="356362">
              <a:lnSpc>
                <a:spcPct val="10000"/>
              </a:lnSpc>
              <a:spcBef>
                <a:spcPts val="2500"/>
              </a:spcBef>
              <a:buSzTx/>
              <a:buNone/>
              <a:defRPr sz="1800">
                <a:solidFill>
                  <a:srgbClr val="000000"/>
                </a:solidFill>
              </a:defRPr>
            </a:pPr>
            <a:r>
              <a:rPr sz="2318">
                <a:solidFill>
                  <a:srgbClr val="FFFFFF"/>
                </a:solidFill>
              </a:rPr>
              <a:t>public static void main(String[] args)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try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Class cls = Class.forName("cn.trinea.java.test.annotation.App");</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for (Method method : cls.getMethods())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MethodInfo methodInfo = method.getAnnotation(</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MethodInfo.class);</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if (methodInfo != null)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name:" + method.getName());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author:" + methodInfo.author());</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version:" + methodInfo.version());</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System.out.println("method date:" + methodInfo.date());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 catch (ClassNotFoundException e)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e.printStackTrace();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lvl="0">
              <a:defRPr sz="1800">
                <a:solidFill>
                  <a:srgbClr val="000000"/>
                </a:solidFill>
              </a:defRPr>
            </a:pPr>
            <a:r>
              <a:rPr sz="8000">
                <a:solidFill>
                  <a:srgbClr val="FFFFFF"/>
                </a:solidFill>
              </a:rPr>
              <a:t>编译时 Annotation 解析</a:t>
            </a:r>
          </a:p>
        </p:txBody>
      </p:sp>
      <p:sp>
        <p:nvSpPr>
          <p:cNvPr id="107" name="Shape 107"/>
          <p:cNvSpPr/>
          <p:nvPr>
            <p:ph type="body" idx="1"/>
          </p:nvPr>
        </p:nvSpPr>
        <p:spPr>
          <a:prstGeom prst="rect">
            <a:avLst/>
          </a:prstGeom>
        </p:spPr>
        <p:txBody>
          <a:bodyPr/>
          <a:lstStyle/>
          <a:p>
            <a:pPr lvl="0" marL="0" indent="635000">
              <a:buSzTx/>
              <a:buNone/>
              <a:defRPr sz="1800">
                <a:solidFill>
                  <a:srgbClr val="000000"/>
                </a:solidFill>
              </a:defRPr>
            </a:pPr>
            <a:r>
              <a:rPr sz="3800">
                <a:solidFill>
                  <a:srgbClr val="FFFFFF"/>
                </a:solidFill>
              </a:rPr>
              <a:t>编译时 Annotation 指 @Retention 为 CLASS 的 Annotation，甴编译器自动解析。</a:t>
            </a:r>
            <a:endParaRPr sz="3800">
              <a:solidFill>
                <a:srgbClr val="FFFFFF"/>
              </a:solidFill>
            </a:endParaRPr>
          </a:p>
          <a:p>
            <a:pPr lvl="0">
              <a:lnSpc>
                <a:spcPct val="10000"/>
              </a:lnSpc>
              <a:defRPr sz="1800">
                <a:solidFill>
                  <a:srgbClr val="000000"/>
                </a:solidFill>
              </a:defRPr>
            </a:pPr>
            <a:endParaRPr sz="3800">
              <a:solidFill>
                <a:srgbClr val="FFFFFF"/>
              </a:solidFill>
            </a:endParaRPr>
          </a:p>
          <a:p>
            <a:pPr lvl="0">
              <a:lnSpc>
                <a:spcPct val="10000"/>
              </a:lnSpc>
              <a:defRPr sz="1800">
                <a:solidFill>
                  <a:srgbClr val="000000"/>
                </a:solidFill>
              </a:defRPr>
            </a:pPr>
            <a:r>
              <a:rPr sz="3800">
                <a:solidFill>
                  <a:srgbClr val="FFFFFF"/>
                </a:solidFill>
              </a:rPr>
              <a:t>需要做的</a:t>
            </a:r>
            <a:endParaRPr sz="3800">
              <a:solidFill>
                <a:srgbClr val="FFFFFF"/>
              </a:solidFill>
            </a:endParaRPr>
          </a:p>
          <a:p>
            <a:pPr lvl="0" marL="660400" indent="-660400">
              <a:lnSpc>
                <a:spcPct val="10000"/>
              </a:lnSpc>
              <a:buSzPct val="100000"/>
              <a:buAutoNum type="alphaLcPeriod" startAt="1"/>
              <a:defRPr sz="1800">
                <a:solidFill>
                  <a:srgbClr val="000000"/>
                </a:solidFill>
              </a:defRPr>
            </a:pPr>
            <a:r>
              <a:rPr sz="3800">
                <a:solidFill>
                  <a:srgbClr val="FFFFFF"/>
                </a:solidFill>
              </a:rPr>
              <a:t>自定义类集成自 AbstractProcessor </a:t>
            </a:r>
            <a:endParaRPr sz="3800">
              <a:solidFill>
                <a:srgbClr val="FFFFFF"/>
              </a:solidFill>
            </a:endParaRPr>
          </a:p>
          <a:p>
            <a:pPr lvl="0" marL="660400" indent="-660400">
              <a:lnSpc>
                <a:spcPct val="10000"/>
              </a:lnSpc>
              <a:buSzPct val="100000"/>
              <a:buAutoNum type="alphaLcPeriod" startAt="1"/>
              <a:defRPr sz="1800">
                <a:solidFill>
                  <a:srgbClr val="000000"/>
                </a:solidFill>
              </a:defRPr>
            </a:pPr>
            <a:r>
              <a:rPr sz="3800">
                <a:solidFill>
                  <a:srgbClr val="FFFFFF"/>
                </a:solidFill>
              </a:rPr>
              <a:t>重写其中的 process 函数</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39" name="Shape 39"/>
          <p:cNvSpPr/>
          <p:nvPr>
            <p:ph type="body" idx="1"/>
          </p:nvPr>
        </p:nvSpPr>
        <p:spPr>
          <a:prstGeom prst="rect">
            <a:avLst/>
          </a:prstGeom>
        </p:spPr>
        <p:txBody>
          <a:bodyPr/>
          <a:lstStyle/>
          <a:p>
            <a:pPr lvl="0" marL="640588" indent="-640588" defTabSz="566674">
              <a:spcBef>
                <a:spcPts val="4000"/>
              </a:spcBef>
              <a:buClr>
                <a:srgbClr val="FF2600"/>
              </a:buClr>
              <a:buSzPct val="100000"/>
              <a:buAutoNum type="ea1ChsPeriod" startAt="1"/>
              <a:defRPr sz="1800">
                <a:solidFill>
                  <a:srgbClr val="000000"/>
                </a:solidFill>
              </a:defRPr>
            </a:pPr>
            <a:r>
              <a:rPr b="1" sz="3686">
                <a:solidFill>
                  <a:srgbClr val="FFFFFF"/>
                </a:solidFill>
              </a:rPr>
              <a:t> </a:t>
            </a:r>
            <a:r>
              <a:rPr b="1" sz="3686">
                <a:solidFill>
                  <a:srgbClr val="FF2600"/>
                </a:solidFill>
              </a:rPr>
              <a:t>Annotation 示例</a:t>
            </a:r>
            <a:endParaRPr b="1"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2"/>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prstGeom prst="rect">
            <a:avLst/>
          </a:prstGeom>
        </p:spPr>
        <p:txBody>
          <a:bodyPr/>
          <a:lstStyle/>
          <a:p>
            <a:pPr lvl="0">
              <a:defRPr sz="1800">
                <a:solidFill>
                  <a:srgbClr val="000000"/>
                </a:solidFill>
              </a:defRPr>
            </a:pPr>
            <a:r>
              <a:rPr sz="8000">
                <a:solidFill>
                  <a:srgbClr val="FFFFFF"/>
                </a:solidFill>
              </a:rPr>
              <a:t>编译时 Annotation 解析</a:t>
            </a:r>
          </a:p>
        </p:txBody>
      </p:sp>
      <p:sp>
        <p:nvSpPr>
          <p:cNvPr id="112" name="Shape 112"/>
          <p:cNvSpPr/>
          <p:nvPr>
            <p:ph type="body" idx="1"/>
          </p:nvPr>
        </p:nvSpPr>
        <p:spPr>
          <a:prstGeom prst="rect">
            <a:avLst/>
          </a:prstGeom>
        </p:spPr>
        <p:txBody>
          <a:bodyPr/>
          <a:lstStyle/>
          <a:p>
            <a:pPr lvl="0" marL="0" indent="0" defTabSz="356362">
              <a:lnSpc>
                <a:spcPct val="10000"/>
              </a:lnSpc>
              <a:spcBef>
                <a:spcPts val="2500"/>
              </a:spcBef>
              <a:buSzTx/>
              <a:buNone/>
              <a:defRPr sz="1800">
                <a:solidFill>
                  <a:srgbClr val="000000"/>
                </a:solidFill>
              </a:defRPr>
            </a:pPr>
            <a:r>
              <a:rPr sz="2318">
                <a:solidFill>
                  <a:srgbClr val="FFFFFF"/>
                </a:solidFill>
              </a:rPr>
              <a:t>@SupportedAnnotationTypes({ "cn.trinea.java.test.annotation.MethodInfo"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public class MethodInfoProcessor extends AbstractProcessor {</a:t>
            </a:r>
            <a:endParaRPr sz="2318">
              <a:solidFill>
                <a:srgbClr val="FFFFFF"/>
              </a:solidFill>
            </a:endParaRPr>
          </a:p>
          <a:p>
            <a:pPr lvl="0" marL="0" indent="0" defTabSz="356362">
              <a:lnSpc>
                <a:spcPct val="10000"/>
              </a:lnSpc>
              <a:spcBef>
                <a:spcPts val="2500"/>
              </a:spcBef>
              <a:buSzTx/>
              <a:buNone/>
              <a:defRPr sz="1800">
                <a:solidFill>
                  <a:srgbClr val="000000"/>
                </a:solidFill>
              </a:defRPr>
            </a:pP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@Override</a:t>
            </a:r>
            <a:endParaRPr sz="2318">
              <a:solidFill>
                <a:srgbClr val="FFFFFF"/>
              </a:solidFill>
            </a:endParaRPr>
          </a:p>
          <a:p>
            <a:pPr lvl="0" marL="0" indent="0" defTabSz="356362">
              <a:spcBef>
                <a:spcPts val="2500"/>
              </a:spcBef>
              <a:buSzTx/>
              <a:buNone/>
              <a:defRPr sz="1800">
                <a:solidFill>
                  <a:srgbClr val="000000"/>
                </a:solidFill>
              </a:defRPr>
            </a:pPr>
            <a:r>
              <a:rPr sz="2318">
                <a:solidFill>
                  <a:srgbClr val="FFFFFF"/>
                </a:solidFill>
              </a:rPr>
              <a:t>    public boolean process(Set&lt;? extends TypeElement&gt; annotations, RoundEnvironment env)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HashMap&lt;String, String&gt; map = new HashMap&lt;String, String&gt;();</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for (TypeElement te : annotations)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for (Element element : env.getElementsAnnotatedWith(te))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MethodInfo methodInfo = element.getAnnotation(MethodInfo.class);</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map.put(element.getEnclosingElement().toString(), methodInfo.author());</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return false;</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    }</a:t>
            </a:r>
            <a:endParaRPr sz="2318">
              <a:solidFill>
                <a:srgbClr val="FFFFFF"/>
              </a:solidFill>
            </a:endParaRPr>
          </a:p>
          <a:p>
            <a:pPr lvl="0" marL="0" indent="0" defTabSz="356362">
              <a:lnSpc>
                <a:spcPct val="10000"/>
              </a:lnSpc>
              <a:spcBef>
                <a:spcPts val="2500"/>
              </a:spcBef>
              <a:buSzTx/>
              <a:buNone/>
              <a:defRPr sz="1800">
                <a:solidFill>
                  <a:srgbClr val="000000"/>
                </a:solidFill>
              </a:defRPr>
            </a:pPr>
            <a:r>
              <a:rPr sz="2318">
                <a:solidFill>
                  <a:srgbClr val="FFFFFF"/>
                </a:solidFill>
              </a:rPr>
              <a:t>}</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117" name="Shape 117"/>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几个 Android 开源库 Annotation 原理简析</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lvl="0">
              <a:defRPr sz="1800">
                <a:solidFill>
                  <a:srgbClr val="000000"/>
                </a:solidFill>
              </a:defRPr>
            </a:pPr>
            <a:r>
              <a:rPr sz="8000">
                <a:solidFill>
                  <a:srgbClr val="FFFFFF"/>
                </a:solidFill>
              </a:rPr>
              <a:t>Annotation — Retrofit</a:t>
            </a:r>
          </a:p>
        </p:txBody>
      </p:sp>
      <p:sp>
        <p:nvSpPr>
          <p:cNvPr id="120" name="Shape 120"/>
          <p:cNvSpPr/>
          <p:nvPr>
            <p:ph type="body" idx="1"/>
          </p:nvPr>
        </p:nvSpPr>
        <p:spPr>
          <a:prstGeom prst="rect">
            <a:avLst/>
          </a:prstGeom>
        </p:spPr>
        <p:txBody>
          <a:bodyPr/>
          <a:lstStyle/>
          <a:p>
            <a:pPr lvl="0">
              <a:defRPr sz="1800">
                <a:solidFill>
                  <a:srgbClr val="000000"/>
                </a:solidFill>
              </a:defRPr>
            </a:pPr>
            <a:r>
              <a:rPr sz="3800">
                <a:solidFill>
                  <a:srgbClr val="FFFFFF"/>
                </a:solidFill>
              </a:rPr>
              <a:t>调用</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@GET("/users/{username}")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User getUser(@Path("username") String username);</a:t>
            </a:r>
            <a:endParaRPr sz="2500">
              <a:solidFill>
                <a:srgbClr val="FFFFFF"/>
              </a:solidFill>
            </a:endParaRPr>
          </a:p>
          <a:p>
            <a:pPr lvl="0">
              <a:defRPr sz="1800">
                <a:solidFill>
                  <a:srgbClr val="000000"/>
                </a:solidFill>
              </a:defRPr>
            </a:pPr>
            <a:r>
              <a:rPr sz="3800">
                <a:solidFill>
                  <a:srgbClr val="FFFFFF"/>
                </a:solidFill>
              </a:rPr>
              <a:t>定义</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@Documented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@Target(METHOD)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@Retention(RUNTIME)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@RestMethod("GET")</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@interface GET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  String value();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solidFill>
                  <a:srgbClr val="000000"/>
                </a:solidFill>
              </a:defRPr>
            </a:pPr>
            <a:r>
              <a:rPr sz="8000">
                <a:solidFill>
                  <a:srgbClr val="FFFFFF"/>
                </a:solidFill>
              </a:rPr>
              <a:t>Annotation — Retrofit</a:t>
            </a:r>
          </a:p>
        </p:txBody>
      </p:sp>
      <p:sp>
        <p:nvSpPr>
          <p:cNvPr id="125" name="Shape 125"/>
          <p:cNvSpPr/>
          <p:nvPr>
            <p:ph type="body" idx="1"/>
          </p:nvPr>
        </p:nvSpPr>
        <p:spPr>
          <a:prstGeom prst="rect">
            <a:avLst/>
          </a:prstGeom>
        </p:spPr>
        <p:txBody>
          <a:bodyPr anchor="t"/>
          <a:lstStyle/>
          <a:p>
            <a:pPr lvl="0">
              <a:defRPr sz="1800">
                <a:solidFill>
                  <a:srgbClr val="000000"/>
                </a:solidFill>
              </a:defRPr>
            </a:pPr>
            <a:r>
              <a:rPr sz="3800">
                <a:solidFill>
                  <a:srgbClr val="FFFFFF"/>
                </a:solidFill>
              </a:rPr>
              <a:t>原理</a:t>
            </a:r>
          </a:p>
        </p:txBody>
      </p:sp>
      <p:pic>
        <p:nvPicPr>
          <p:cNvPr id="126" name="pasted-image.tif"/>
          <p:cNvPicPr/>
          <p:nvPr/>
        </p:nvPicPr>
        <p:blipFill>
          <a:blip r:embed="rId3">
            <a:extLst/>
          </a:blip>
          <a:stretch>
            <a:fillRect/>
          </a:stretch>
        </p:blipFill>
        <p:spPr>
          <a:xfrm>
            <a:off x="0" y="3535321"/>
            <a:ext cx="13004800" cy="4397458"/>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lvl1pPr defTabSz="543305">
              <a:defRPr sz="7440"/>
            </a:lvl1pPr>
          </a:lstStyle>
          <a:p>
            <a:pPr lvl="0">
              <a:defRPr sz="1800">
                <a:solidFill>
                  <a:srgbClr val="000000"/>
                </a:solidFill>
              </a:defRPr>
            </a:pPr>
            <a:r>
              <a:rPr sz="7440">
                <a:solidFill>
                  <a:srgbClr val="FFFFFF"/>
                </a:solidFill>
              </a:rPr>
              <a:t>Annotation — Butter Knife</a:t>
            </a:r>
          </a:p>
        </p:txBody>
      </p:sp>
      <p:sp>
        <p:nvSpPr>
          <p:cNvPr id="131" name="Shape 131"/>
          <p:cNvSpPr/>
          <p:nvPr>
            <p:ph type="body" idx="1"/>
          </p:nvPr>
        </p:nvSpPr>
        <p:spPr>
          <a:prstGeom prst="rect">
            <a:avLst/>
          </a:prstGeom>
        </p:spPr>
        <p:txBody>
          <a:bodyPr/>
          <a:lstStyle/>
          <a:p>
            <a:pPr lvl="0">
              <a:defRPr sz="1800">
                <a:solidFill>
                  <a:srgbClr val="000000"/>
                </a:solidFill>
              </a:defRPr>
            </a:pPr>
            <a:r>
              <a:rPr sz="3800">
                <a:solidFill>
                  <a:srgbClr val="FFFFFF"/>
                </a:solidFill>
              </a:rPr>
              <a:t>调用</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@InjectView(R.id.user)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EditText username;</a:t>
            </a:r>
            <a:endParaRPr sz="2500">
              <a:solidFill>
                <a:srgbClr val="FFFFFF"/>
              </a:solidFill>
            </a:endParaRPr>
          </a:p>
          <a:p>
            <a:pPr lvl="0">
              <a:defRPr sz="1800">
                <a:solidFill>
                  <a:srgbClr val="000000"/>
                </a:solidFill>
              </a:defRPr>
            </a:pPr>
            <a:r>
              <a:rPr sz="3800">
                <a:solidFill>
                  <a:srgbClr val="FFFFFF"/>
                </a:solidFill>
              </a:rPr>
              <a:t>定义</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@Retention(CLASS)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@Target(FIELD)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@interface InjectView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  int value();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defTabSz="543305">
              <a:defRPr sz="7440"/>
            </a:lvl1pPr>
          </a:lstStyle>
          <a:p>
            <a:pPr lvl="0">
              <a:defRPr sz="1800">
                <a:solidFill>
                  <a:srgbClr val="000000"/>
                </a:solidFill>
              </a:defRPr>
            </a:pPr>
            <a:r>
              <a:rPr sz="7440">
                <a:solidFill>
                  <a:srgbClr val="FFFFFF"/>
                </a:solidFill>
              </a:rPr>
              <a:t>Annotation — Butter Knife</a:t>
            </a:r>
          </a:p>
        </p:txBody>
      </p:sp>
      <p:sp>
        <p:nvSpPr>
          <p:cNvPr id="136" name="Shape 136"/>
          <p:cNvSpPr/>
          <p:nvPr>
            <p:ph type="body" idx="1"/>
          </p:nvPr>
        </p:nvSpPr>
        <p:spPr>
          <a:prstGeom prst="rect">
            <a:avLst/>
          </a:prstGeom>
        </p:spPr>
        <p:txBody>
          <a:bodyPr anchor="t"/>
          <a:lstStyle/>
          <a:p>
            <a:pPr lvl="0">
              <a:defRPr sz="1800">
                <a:solidFill>
                  <a:srgbClr val="000000"/>
                </a:solidFill>
              </a:defRPr>
            </a:pPr>
            <a:r>
              <a:rPr sz="3800">
                <a:solidFill>
                  <a:srgbClr val="FFFFFF"/>
                </a:solidFill>
              </a:rPr>
              <a:t>原理</a:t>
            </a:r>
          </a:p>
        </p:txBody>
      </p:sp>
      <p:pic>
        <p:nvPicPr>
          <p:cNvPr id="137" name="pasted-image.tif"/>
          <p:cNvPicPr/>
          <p:nvPr/>
        </p:nvPicPr>
        <p:blipFill>
          <a:blip r:embed="rId3">
            <a:extLst/>
          </a:blip>
          <a:stretch>
            <a:fillRect/>
          </a:stretch>
        </p:blipFill>
        <p:spPr>
          <a:xfrm>
            <a:off x="0" y="3212820"/>
            <a:ext cx="13004801" cy="5957290"/>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lvl1pPr defTabSz="496570">
              <a:defRPr sz="6800"/>
            </a:lvl1pPr>
          </a:lstStyle>
          <a:p>
            <a:pPr lvl="0">
              <a:defRPr sz="1800">
                <a:solidFill>
                  <a:srgbClr val="000000"/>
                </a:solidFill>
              </a:defRPr>
            </a:pPr>
            <a:r>
              <a:rPr sz="6800">
                <a:solidFill>
                  <a:srgbClr val="FFFFFF"/>
                </a:solidFill>
              </a:rPr>
              <a:t>Annotation — ActiveAndroid</a:t>
            </a:r>
          </a:p>
        </p:txBody>
      </p:sp>
      <p:sp>
        <p:nvSpPr>
          <p:cNvPr id="142" name="Shape 142"/>
          <p:cNvSpPr/>
          <p:nvPr>
            <p:ph type="body" idx="1"/>
          </p:nvPr>
        </p:nvSpPr>
        <p:spPr>
          <a:prstGeom prst="rect">
            <a:avLst/>
          </a:prstGeom>
        </p:spPr>
        <p:txBody>
          <a:bodyPr/>
          <a:lstStyle/>
          <a:p>
            <a:pPr lvl="0">
              <a:defRPr sz="1800">
                <a:solidFill>
                  <a:srgbClr val="000000"/>
                </a:solidFill>
              </a:defRPr>
            </a:pPr>
            <a:r>
              <a:rPr sz="3800">
                <a:solidFill>
                  <a:srgbClr val="FFFFFF"/>
                </a:solidFill>
              </a:rPr>
              <a:t>调用</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@Column(name = “Name")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String name;</a:t>
            </a:r>
            <a:endParaRPr sz="2500">
              <a:solidFill>
                <a:srgbClr val="FFFFFF"/>
              </a:solidFill>
            </a:endParaRPr>
          </a:p>
          <a:p>
            <a:pPr lvl="0">
              <a:defRPr sz="1800">
                <a:solidFill>
                  <a:srgbClr val="000000"/>
                </a:solidFill>
              </a:defRPr>
            </a:pPr>
            <a:r>
              <a:rPr sz="3800">
                <a:solidFill>
                  <a:srgbClr val="FFFFFF"/>
                </a:solidFill>
              </a:rPr>
              <a:t>定义</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@Target(ElementType.FIELD)</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@Retention(RetentionPolicy.RUNTIME)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@interface Column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    ……</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496570">
              <a:defRPr sz="6800"/>
            </a:lvl1pPr>
          </a:lstStyle>
          <a:p>
            <a:pPr lvl="0">
              <a:defRPr sz="1800">
                <a:solidFill>
                  <a:srgbClr val="000000"/>
                </a:solidFill>
              </a:defRPr>
            </a:pPr>
            <a:r>
              <a:rPr sz="6800">
                <a:solidFill>
                  <a:srgbClr val="FFFFFF"/>
                </a:solidFill>
              </a:rPr>
              <a:t>Annotation — ActiveAndroid</a:t>
            </a:r>
          </a:p>
        </p:txBody>
      </p:sp>
      <p:sp>
        <p:nvSpPr>
          <p:cNvPr id="147" name="Shape 147"/>
          <p:cNvSpPr/>
          <p:nvPr>
            <p:ph type="body" idx="1"/>
          </p:nvPr>
        </p:nvSpPr>
        <p:spPr>
          <a:prstGeom prst="rect">
            <a:avLst/>
          </a:prstGeom>
        </p:spPr>
        <p:txBody>
          <a:bodyPr anchor="t"/>
          <a:lstStyle/>
          <a:p>
            <a:pPr lvl="0">
              <a:defRPr sz="1800">
                <a:solidFill>
                  <a:srgbClr val="000000"/>
                </a:solidFill>
              </a:defRPr>
            </a:pPr>
            <a:r>
              <a:rPr sz="3800">
                <a:solidFill>
                  <a:srgbClr val="FFFFFF"/>
                </a:solidFill>
              </a:rPr>
              <a:t>原理</a:t>
            </a:r>
          </a:p>
        </p:txBody>
      </p:sp>
      <p:pic>
        <p:nvPicPr>
          <p:cNvPr id="148" name="pasted-image.tif"/>
          <p:cNvPicPr/>
          <p:nvPr/>
        </p:nvPicPr>
        <p:blipFill>
          <a:blip r:embed="rId3">
            <a:extLst/>
          </a:blip>
          <a:stretch>
            <a:fillRect/>
          </a:stretch>
        </p:blipFill>
        <p:spPr>
          <a:xfrm>
            <a:off x="-1" y="3405283"/>
            <a:ext cx="13004801" cy="4657534"/>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lvl="0">
              <a:defRPr sz="1800">
                <a:solidFill>
                  <a:srgbClr val="000000"/>
                </a:solidFill>
              </a:defRPr>
            </a:pPr>
            <a:r>
              <a:rPr sz="8000">
                <a:solidFill>
                  <a:srgbClr val="FFFFFF"/>
                </a:solidFill>
              </a:rPr>
              <a:t>回顾</a:t>
            </a:r>
          </a:p>
        </p:txBody>
      </p:sp>
      <p:sp>
        <p:nvSpPr>
          <p:cNvPr id="153" name="Shape 153"/>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lvl="0">
              <a:defRPr sz="1800">
                <a:solidFill>
                  <a:srgbClr val="000000"/>
                </a:solidFill>
              </a:defRPr>
            </a:pPr>
            <a:r>
              <a:rPr sz="8000">
                <a:solidFill>
                  <a:srgbClr val="FFFFFF"/>
                </a:solidFill>
              </a:rPr>
              <a:t>问题</a:t>
            </a:r>
          </a:p>
        </p:txBody>
      </p:sp>
      <p:sp>
        <p:nvSpPr>
          <p:cNvPr id="156" name="Shape 156"/>
          <p:cNvSpPr/>
          <p:nvPr>
            <p:ph type="body" idx="1"/>
          </p:nvPr>
        </p:nvSpPr>
        <p:spPr>
          <a:prstGeom prst="rect">
            <a:avLst/>
          </a:prstGeom>
        </p:spPr>
        <p:txBody>
          <a:bodyPr/>
          <a:lstStyle/>
          <a:p>
            <a:pPr lvl="0">
              <a:defRPr sz="1800">
                <a:solidFill>
                  <a:srgbClr val="000000"/>
                </a:solidFill>
              </a:defRPr>
            </a:pPr>
            <a:r>
              <a:rPr sz="3800">
                <a:solidFill>
                  <a:srgbClr val="FFFFFF"/>
                </a:solidFill>
              </a:rPr>
              <a:t>如何判断一个 Annotation 是运行时还是编译时生效以及如何快速找到它的解析代码</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solidFill>
                  <a:srgbClr val="000000"/>
                </a:solidFill>
              </a:defRPr>
            </a:pPr>
            <a:r>
              <a:rPr sz="8000">
                <a:solidFill>
                  <a:srgbClr val="FFFFFF"/>
                </a:solidFill>
              </a:rPr>
              <a:t>Annotation 示例</a:t>
            </a:r>
          </a:p>
        </p:txBody>
      </p:sp>
      <p:sp>
        <p:nvSpPr>
          <p:cNvPr id="42" name="Shape 42"/>
          <p:cNvSpPr/>
          <p:nvPr>
            <p:ph type="body" idx="1"/>
          </p:nvPr>
        </p:nvSpPr>
        <p:spPr>
          <a:xfrm>
            <a:off x="952500" y="2590800"/>
            <a:ext cx="10993822" cy="7173143"/>
          </a:xfrm>
          <a:prstGeom prst="rect">
            <a:avLst/>
          </a:prstGeom>
        </p:spPr>
        <p:txBody>
          <a:bodyPr anchor="t">
            <a:noAutofit/>
          </a:bodyPr>
          <a:lstStyle/>
          <a:p>
            <a:pPr lvl="0">
              <a:defRPr sz="1800">
                <a:solidFill>
                  <a:srgbClr val="000000"/>
                </a:solidFill>
              </a:defRPr>
            </a:pPr>
            <a:r>
              <a:rPr sz="3800">
                <a:solidFill>
                  <a:srgbClr val="FFFFFF"/>
                </a:solidFill>
              </a:rPr>
              <a:t>Override</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@Override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public void onCreate(Bundle savedInstanceState);</a:t>
            </a:r>
            <a:endParaRPr sz="2500">
              <a:solidFill>
                <a:srgbClr val="FFFFFF"/>
              </a:solidFill>
            </a:endParaRPr>
          </a:p>
          <a:p>
            <a:pPr lvl="0">
              <a:defRPr sz="1800">
                <a:solidFill>
                  <a:srgbClr val="000000"/>
                </a:solidFill>
              </a:defRPr>
            </a:pPr>
            <a:r>
              <a:rPr sz="3800">
                <a:solidFill>
                  <a:srgbClr val="FFFFFF"/>
                </a:solidFill>
              </a:rPr>
              <a:t>Retrofit</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@GET("/users/{username}")</a:t>
            </a:r>
            <a:endParaRPr sz="2500">
              <a:solidFill>
                <a:srgbClr val="FFFFFF"/>
              </a:solidFill>
            </a:endParaRPr>
          </a:p>
          <a:p>
            <a:pPr lvl="0" marL="0" indent="2540000">
              <a:spcBef>
                <a:spcPts val="0"/>
              </a:spcBef>
              <a:buSzTx/>
              <a:buNone/>
              <a:defRPr sz="1800">
                <a:solidFill>
                  <a:srgbClr val="000000"/>
                </a:solidFill>
              </a:defRPr>
            </a:pPr>
            <a:r>
              <a:rPr sz="2500">
                <a:solidFill>
                  <a:srgbClr val="FFFFFF"/>
                </a:solidFill>
              </a:rPr>
              <a:t>User getUser(@Path("username") String username);</a:t>
            </a:r>
            <a:endParaRPr sz="2500">
              <a:solidFill>
                <a:srgbClr val="FFFFFF"/>
              </a:solidFill>
            </a:endParaRPr>
          </a:p>
          <a:p>
            <a:pPr lvl="0">
              <a:defRPr sz="1800">
                <a:solidFill>
                  <a:srgbClr val="000000"/>
                </a:solidFill>
              </a:defRPr>
            </a:pPr>
            <a:r>
              <a:rPr sz="3800">
                <a:solidFill>
                  <a:srgbClr val="FFFFFF"/>
                </a:solidFill>
              </a:rPr>
              <a:t>Butter Knife</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@InjectView(R.id.user) EditText username;</a:t>
            </a:r>
            <a:endParaRPr sz="2500">
              <a:solidFill>
                <a:srgbClr val="FFFFFF"/>
              </a:solidFill>
            </a:endParaRPr>
          </a:p>
          <a:p>
            <a:pPr lvl="0">
              <a:defRPr sz="1800">
                <a:solidFill>
                  <a:srgbClr val="000000"/>
                </a:solidFill>
              </a:defRPr>
            </a:pPr>
            <a:r>
              <a:rPr sz="3800">
                <a:solidFill>
                  <a:srgbClr val="FFFFFF"/>
                </a:solidFill>
              </a:rPr>
              <a:t>ActiveAndroid</a:t>
            </a:r>
            <a:endParaRPr sz="3800">
              <a:solidFill>
                <a:srgbClr val="FFFFFF"/>
              </a:solidFill>
            </a:endParaRPr>
          </a:p>
          <a:p>
            <a:pPr lvl="0" marL="0" indent="2540000">
              <a:spcBef>
                <a:spcPts val="0"/>
              </a:spcBef>
              <a:buSzTx/>
              <a:buNone/>
              <a:defRPr sz="1800">
                <a:solidFill>
                  <a:srgbClr val="000000"/>
                </a:solidFill>
              </a:defRPr>
            </a:pPr>
            <a:r>
              <a:rPr sz="2500">
                <a:solidFill>
                  <a:srgbClr val="FFFFFF"/>
                </a:solidFill>
              </a:rPr>
              <a:t> @Column(name = “Name") public String name;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lvl="0">
              <a:defRPr sz="1800">
                <a:solidFill>
                  <a:srgbClr val="000000"/>
                </a:solidFill>
              </a:defRPr>
            </a:pPr>
            <a:r>
              <a:rPr sz="8000">
                <a:solidFill>
                  <a:srgbClr val="FFFFFF"/>
                </a:solidFill>
              </a:rPr>
              <a:t>QA</a:t>
            </a:r>
          </a:p>
        </p:txBody>
      </p:sp>
      <p:sp>
        <p:nvSpPr>
          <p:cNvPr id="159" name="Shape 159"/>
          <p:cNvSpPr/>
          <p:nvPr>
            <p:ph type="body" idx="1"/>
          </p:nvPr>
        </p:nvSpPr>
        <p:spPr>
          <a:prstGeom prst="rect">
            <a:avLst/>
          </a:prstGeom>
        </p:spPr>
        <p:txBody>
          <a:bodyPr/>
          <a:lstStyle/>
          <a:p>
            <a:pPr lvl="0">
              <a:defRPr sz="1800">
                <a:solidFill>
                  <a:srgbClr val="000000"/>
                </a:solidFill>
              </a:defRPr>
            </a:pPr>
            <a:r>
              <a:rPr sz="3800">
                <a:solidFill>
                  <a:srgbClr val="FFFFFF"/>
                </a:solidFill>
              </a:rPr>
              <a:t>微博：</a:t>
            </a:r>
            <a:r>
              <a:rPr sz="3800" u="sng">
                <a:solidFill>
                  <a:srgbClr val="FFFFFF"/>
                </a:solidFill>
                <a:hlinkClick r:id="rId3" invalidUrl="" action="" tgtFrame="" tooltip="" history="1" highlightClick="0" endSnd="0"/>
              </a:rPr>
              <a:t>trinea</a:t>
            </a:r>
            <a:endParaRPr sz="3800">
              <a:solidFill>
                <a:srgbClr val="FFFFFF"/>
              </a:solidFill>
            </a:endParaRPr>
          </a:p>
          <a:p>
            <a:pPr lvl="0">
              <a:defRPr sz="1800">
                <a:solidFill>
                  <a:srgbClr val="000000"/>
                </a:solidFill>
              </a:defRPr>
            </a:pPr>
            <a:r>
              <a:rPr sz="3800">
                <a:solidFill>
                  <a:srgbClr val="FFFFFF"/>
                </a:solidFill>
              </a:rPr>
              <a:t>博客：</a:t>
            </a:r>
            <a:r>
              <a:rPr sz="3800" u="sng">
                <a:solidFill>
                  <a:srgbClr val="FFFFFF"/>
                </a:solidFill>
                <a:hlinkClick r:id="rId4" invalidUrl="" action="" tgtFrame="" tooltip="" history="1" highlightClick="0" endSnd="0"/>
              </a:rPr>
              <a:t>http://www.trinea.cn/</a:t>
            </a:r>
            <a:endParaRPr sz="3800">
              <a:solidFill>
                <a:srgbClr val="FFFFFF"/>
              </a:solidFill>
            </a:endParaRPr>
          </a:p>
          <a:p>
            <a:pPr lvl="0">
              <a:defRPr sz="1800">
                <a:solidFill>
                  <a:srgbClr val="000000"/>
                </a:solidFill>
              </a:defRPr>
            </a:pPr>
            <a:r>
              <a:rPr sz="3800">
                <a:solidFill>
                  <a:srgbClr val="FFFFFF"/>
                </a:solidFill>
              </a:rPr>
              <a:t>GitHub：</a:t>
            </a:r>
            <a:r>
              <a:rPr sz="3800" u="sng">
                <a:solidFill>
                  <a:srgbClr val="FFFFFF"/>
                </a:solidFill>
                <a:hlinkClick r:id="rId5" invalidUrl="" action="" tgtFrame="" tooltip="" history="1" highlightClick="0" endSnd="0"/>
              </a:rPr>
              <a:t>https://github.com/Trinea</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47" name="Shape 47"/>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概念及作用</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分类</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solidFill>
                  <a:srgbClr val="000000"/>
                </a:solidFill>
              </a:defRPr>
            </a:pPr>
            <a:r>
              <a:rPr sz="8000">
                <a:solidFill>
                  <a:srgbClr val="FFFFFF"/>
                </a:solidFill>
              </a:rPr>
              <a:t>Annotation 是什么</a:t>
            </a:r>
          </a:p>
        </p:txBody>
      </p:sp>
      <p:sp>
        <p:nvSpPr>
          <p:cNvPr id="50" name="Shape 50"/>
          <p:cNvSpPr/>
          <p:nvPr>
            <p:ph type="body" idx="1"/>
          </p:nvPr>
        </p:nvSpPr>
        <p:spPr>
          <a:prstGeom prst="rect">
            <a:avLst/>
          </a:prstGeom>
        </p:spPr>
        <p:txBody>
          <a:bodyPr/>
          <a:lstStyle/>
          <a:p>
            <a:pPr lvl="0" marL="0" indent="635000">
              <a:buSzTx/>
              <a:buNone/>
              <a:defRPr sz="1800">
                <a:solidFill>
                  <a:srgbClr val="000000"/>
                </a:solidFill>
              </a:defRPr>
            </a:pPr>
            <a:r>
              <a:rPr sz="3800">
                <a:solidFill>
                  <a:srgbClr val="FFFFFF"/>
                </a:solidFill>
              </a:rPr>
              <a:t>An annotation is a form of metadata, that can be added to Java source code. Classes, methods, variables, parameters and packages may be annotated. Annotations have no direct effect on the operation of the code they annotate. </a:t>
            </a:r>
            <a:endParaRPr sz="3800">
              <a:solidFill>
                <a:srgbClr val="FFFFFF"/>
              </a:solidFill>
            </a:endParaRPr>
          </a:p>
          <a:p>
            <a:pPr lvl="0" marL="0" indent="635000">
              <a:buSzTx/>
              <a:buNone/>
              <a:defRPr sz="1800">
                <a:solidFill>
                  <a:srgbClr val="000000"/>
                </a:solidFill>
              </a:defRPr>
            </a:pPr>
            <a:r>
              <a:rPr sz="3800">
                <a:solidFill>
                  <a:srgbClr val="FFFFFF"/>
                </a:solidFill>
              </a:rPr>
              <a:t>能够添加到 Java 源代码的语法元数据。类、方法、变量、参数、包都可以被注解，可用来将信息元数据与程序元素进行关联</a:t>
            </a:r>
            <a:endParaRPr sz="3800">
              <a:solidFill>
                <a:srgbClr val="FFFFFF"/>
              </a:solidFill>
            </a:endParaRPr>
          </a:p>
          <a:p>
            <a:pPr lvl="0" marL="0" indent="635000">
              <a:buSzTx/>
              <a:buNone/>
              <a:defRPr sz="1800">
                <a:solidFill>
                  <a:srgbClr val="000000"/>
                </a:solidFill>
              </a:defRPr>
            </a:pPr>
            <a:r>
              <a:rPr sz="3800">
                <a:solidFill>
                  <a:srgbClr val="FFFFFF"/>
                </a:solidFill>
              </a:rPr>
              <a:t>Annotation 中文常译为“注解”</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lvl="0">
              <a:defRPr sz="1800">
                <a:solidFill>
                  <a:srgbClr val="000000"/>
                </a:solidFill>
              </a:defRPr>
            </a:pPr>
            <a:r>
              <a:rPr sz="8000">
                <a:solidFill>
                  <a:srgbClr val="FFFFFF"/>
                </a:solidFill>
              </a:rPr>
              <a:t>Annotation 作用</a:t>
            </a:r>
          </a:p>
        </p:txBody>
      </p:sp>
      <p:sp>
        <p:nvSpPr>
          <p:cNvPr id="53" name="Shape 53"/>
          <p:cNvSpPr/>
          <p:nvPr>
            <p:ph type="body" idx="1"/>
          </p:nvPr>
        </p:nvSpPr>
        <p:spPr>
          <a:prstGeom prst="rect">
            <a:avLst/>
          </a:prstGeom>
        </p:spPr>
        <p:txBody>
          <a:bodyPr/>
          <a:lstStyle/>
          <a:p>
            <a:pPr lvl="0">
              <a:defRPr sz="1800">
                <a:solidFill>
                  <a:srgbClr val="000000"/>
                </a:solidFill>
              </a:defRPr>
            </a:pPr>
            <a:r>
              <a:rPr sz="3800">
                <a:solidFill>
                  <a:srgbClr val="FFFFFF"/>
                </a:solidFill>
              </a:rPr>
              <a:t>标记，用于告诉编译器一些信息</a:t>
            </a:r>
            <a:endParaRPr sz="3800">
              <a:solidFill>
                <a:srgbClr val="FFFFFF"/>
              </a:solidFill>
            </a:endParaRPr>
          </a:p>
          <a:p>
            <a:pPr lvl="0">
              <a:defRPr sz="1800">
                <a:solidFill>
                  <a:srgbClr val="000000"/>
                </a:solidFill>
              </a:defRPr>
            </a:pPr>
            <a:r>
              <a:rPr sz="3800">
                <a:solidFill>
                  <a:srgbClr val="FFFFFF"/>
                </a:solidFill>
              </a:rPr>
              <a:t>编译时动态处理，如动态生成代码</a:t>
            </a:r>
            <a:endParaRPr sz="3800">
              <a:solidFill>
                <a:srgbClr val="FFFFFF"/>
              </a:solidFill>
            </a:endParaRPr>
          </a:p>
          <a:p>
            <a:pPr lvl="0">
              <a:defRPr sz="1800">
                <a:solidFill>
                  <a:srgbClr val="000000"/>
                </a:solidFill>
              </a:defRPr>
            </a:pPr>
            <a:r>
              <a:rPr sz="3800">
                <a:solidFill>
                  <a:srgbClr val="FFFFFF"/>
                </a:solidFill>
              </a:rPr>
              <a:t>运行时动态处理，如得到注解信息</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body" idx="1"/>
          </p:nvPr>
        </p:nvSpPr>
        <p:spPr>
          <a:xfrm>
            <a:off x="720038" y="79928"/>
            <a:ext cx="12766561" cy="9753601"/>
          </a:xfrm>
          <a:prstGeom prst="rect">
            <a:avLst/>
          </a:prstGeom>
        </p:spPr>
        <p:txBody>
          <a:bodyPr/>
          <a:lstStyle/>
          <a:p>
            <a:pPr lvl="0" marL="0" indent="0" defTabSz="338835">
              <a:lnSpc>
                <a:spcPct val="10000"/>
              </a:lnSpc>
              <a:spcBef>
                <a:spcPts val="2400"/>
              </a:spcBef>
              <a:buSzTx/>
              <a:buNone/>
              <a:defRPr sz="1800">
                <a:solidFill>
                  <a:srgbClr val="000000"/>
                </a:solidFill>
              </a:defRPr>
            </a:pPr>
            <a:r>
              <a:rPr sz="2204">
                <a:solidFill>
                  <a:srgbClr val="FFFFFF"/>
                </a:solidFill>
              </a:rPr>
              <a:t>public class Person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private int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private String name;</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Person(int id, String name)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this.id =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this.name = name;</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boolean equals(Person person)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return person.id ==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int hashCode()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return id;</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public static void main(String[] args) {</a:t>
            </a:r>
            <a:endParaRPr sz="2204">
              <a:solidFill>
                <a:srgbClr val="FFFFFF"/>
              </a:solidFill>
            </a:endParaRPr>
          </a:p>
          <a:p>
            <a:pPr lvl="0" marL="0" indent="0" defTabSz="338835">
              <a:lnSpc>
                <a:spcPct val="10000"/>
              </a:lnSpc>
              <a:spcBef>
                <a:spcPts val="2400"/>
              </a:spcBef>
              <a:buSzTx/>
              <a:buNone/>
              <a:defRPr sz="1800">
                <a:solidFill>
                  <a:srgbClr val="000000"/>
                </a:solidFill>
              </a:defRPr>
            </a:pP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Set&lt;Person&gt; set = new HashSet&lt;Person&gt;();</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for (int i = 0; i &lt; 10; i++)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set.add(new Person(1, "Jim"));</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System.out.println(set.size());</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    }</a:t>
            </a:r>
            <a:endParaRPr sz="2204">
              <a:solidFill>
                <a:srgbClr val="FFFFFF"/>
              </a:solidFill>
            </a:endParaRPr>
          </a:p>
          <a:p>
            <a:pPr lvl="0" marL="0" indent="0" defTabSz="338835">
              <a:lnSpc>
                <a:spcPct val="10000"/>
              </a:lnSpc>
              <a:spcBef>
                <a:spcPts val="2400"/>
              </a:spcBef>
              <a:buSzTx/>
              <a:buNone/>
              <a:defRPr sz="1800">
                <a:solidFill>
                  <a:srgbClr val="000000"/>
                </a:solidFill>
              </a:defRPr>
            </a:pPr>
            <a:r>
              <a:rPr sz="2204">
                <a:solidFill>
                  <a:srgbClr val="FFFFFF"/>
                </a:solidFill>
              </a:rPr>
              <a:t>}</a:t>
            </a:r>
            <a:endParaRPr sz="2204">
              <a:solidFill>
                <a:srgbClr val="FFFFFF"/>
              </a:solidFill>
            </a:endParaRPr>
          </a:p>
        </p:txBody>
      </p:sp>
      <p:sp>
        <p:nvSpPr>
          <p:cNvPr id="58" name="Shape 58"/>
          <p:cNvSpPr/>
          <p:nvPr/>
        </p:nvSpPr>
        <p:spPr>
          <a:xfrm>
            <a:off x="8313053" y="1270000"/>
            <a:ext cx="3939294" cy="7213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lnSpc>
                <a:spcPct val="10000"/>
              </a:lnSpc>
              <a:spcBef>
                <a:spcPts val="3200"/>
              </a:spcBef>
            </a:lvl1pPr>
          </a:lstStyle>
          <a:p>
            <a:pPr lvl="0">
              <a:defRPr sz="1800">
                <a:solidFill>
                  <a:srgbClr val="000000"/>
                </a:solidFill>
              </a:defRPr>
            </a:pPr>
            <a:r>
              <a:rPr sz="3600">
                <a:solidFill>
                  <a:srgbClr val="FFFFFF"/>
                </a:solidFill>
              </a:rPr>
              <a:t>运行结果如何？</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body" idx="1"/>
          </p:nvPr>
        </p:nvSpPr>
        <p:spPr>
          <a:xfrm>
            <a:off x="720038" y="79928"/>
            <a:ext cx="12766561" cy="9753601"/>
          </a:xfrm>
          <a:prstGeom prst="rect">
            <a:avLst/>
          </a:prstGeom>
        </p:spPr>
        <p:txBody>
          <a:bodyPr/>
          <a:lstStyle/>
          <a:p>
            <a:pPr lvl="0" marL="0" indent="0" defTabSz="473201">
              <a:lnSpc>
                <a:spcPct val="10000"/>
              </a:lnSpc>
              <a:spcBef>
                <a:spcPts val="3400"/>
              </a:spcBef>
              <a:buSzTx/>
              <a:buNone/>
              <a:defRPr sz="1800">
                <a:solidFill>
                  <a:srgbClr val="000000"/>
                </a:solidFill>
              </a:defRPr>
            </a:pPr>
            <a:r>
              <a:rPr sz="3078">
                <a:solidFill>
                  <a:srgbClr val="FFFFFF"/>
                </a:solidFill>
              </a:rPr>
              <a:t>public class Person {</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private int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private String name;</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public Person(int id, String name)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this.id =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this.name = name;</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r>
              <a:rPr b="1" sz="3078">
                <a:solidFill>
                  <a:srgbClr val="FF2600"/>
                </a:solidFill>
              </a:rPr>
              <a:t>@Override</a:t>
            </a:r>
            <a:endParaRPr b="1" sz="3078">
              <a:solidFill>
                <a:srgbClr val="FF2600"/>
              </a:solidFill>
            </a:endParaRPr>
          </a:p>
          <a:p>
            <a:pPr lvl="0" marL="0" indent="0" defTabSz="473201">
              <a:lnSpc>
                <a:spcPct val="10000"/>
              </a:lnSpc>
              <a:spcBef>
                <a:spcPts val="3400"/>
              </a:spcBef>
              <a:buSzTx/>
              <a:buNone/>
              <a:defRPr sz="1800">
                <a:solidFill>
                  <a:srgbClr val="000000"/>
                </a:solidFill>
              </a:defRPr>
            </a:pPr>
            <a:r>
              <a:rPr b="1" sz="3078">
                <a:solidFill>
                  <a:srgbClr val="FF2600"/>
                </a:solidFill>
              </a:rPr>
              <a:t>    public boolean equals(Object obj)</a:t>
            </a: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return (obj instanceof Person) &amp;&amp; (((Person)obj).id ==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@Override</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public int hashCode()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return id;</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    }</a:t>
            </a:r>
            <a:endParaRPr sz="3078">
              <a:solidFill>
                <a:srgbClr val="FFFFFF"/>
              </a:solidFill>
            </a:endParaRPr>
          </a:p>
          <a:p>
            <a:pPr lvl="0" marL="0" indent="0" defTabSz="473201">
              <a:lnSpc>
                <a:spcPct val="10000"/>
              </a:lnSpc>
              <a:spcBef>
                <a:spcPts val="3400"/>
              </a:spcBef>
              <a:buSzTx/>
              <a:buNone/>
              <a:defRPr sz="1800">
                <a:solidFill>
                  <a:srgbClr val="000000"/>
                </a:solidFill>
              </a:defRPr>
            </a:pPr>
            <a:r>
              <a:rPr sz="3078">
                <a:solidFill>
                  <a:srgbClr val="FFFFFF"/>
                </a:solidFill>
              </a:rPr>
              <a:t>}</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defRPr sz="1800">
                <a:solidFill>
                  <a:srgbClr val="000000"/>
                </a:solidFill>
              </a:defRPr>
            </a:pPr>
            <a:r>
              <a:rPr sz="8000">
                <a:solidFill>
                  <a:srgbClr val="FFFFFF"/>
                </a:solidFill>
              </a:rPr>
              <a:t>目录</a:t>
            </a:r>
          </a:p>
        </p:txBody>
      </p:sp>
      <p:sp>
        <p:nvSpPr>
          <p:cNvPr id="65" name="Shape 65"/>
          <p:cNvSpPr/>
          <p:nvPr>
            <p:ph type="body" idx="1"/>
          </p:nvPr>
        </p:nvSpPr>
        <p:spPr>
          <a:prstGeom prst="rect">
            <a:avLst/>
          </a:prstGeom>
        </p:spPr>
        <p:txBody>
          <a:bodyPr/>
          <a:lstStyle/>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示例</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概念及作用</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b="1" sz="3686">
                <a:solidFill>
                  <a:srgbClr val="FF2600"/>
                </a:solidFill>
              </a:rPr>
              <a:t> Annotation 分类</a:t>
            </a:r>
            <a:endParaRPr b="1" sz="3686">
              <a:solidFill>
                <a:srgbClr val="FF2600"/>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自定义</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Annotation 解析</a:t>
            </a:r>
            <a:endParaRPr sz="3686">
              <a:solidFill>
                <a:srgbClr val="FFFFFF"/>
              </a:solidFill>
            </a:endParaRPr>
          </a:p>
          <a:p>
            <a:pPr lvl="0" marL="640588" indent="-640588" defTabSz="566674">
              <a:spcBef>
                <a:spcPts val="4000"/>
              </a:spcBef>
              <a:buSzPct val="100000"/>
              <a:buAutoNum type="ea1ChsPeriod" startAt="1"/>
              <a:defRPr sz="1800">
                <a:solidFill>
                  <a:srgbClr val="000000"/>
                </a:solidFill>
              </a:defRPr>
            </a:pPr>
            <a:r>
              <a:rPr sz="3686">
                <a:solidFill>
                  <a:srgbClr val="FFFFFF"/>
                </a:solidFill>
              </a:rPr>
              <a:t> 几个 Android 开源库 Annotation 原理简析</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