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58" r:id="rId2"/>
    <p:sldId id="257" r:id="rId3"/>
    <p:sldId id="296" r:id="rId4"/>
    <p:sldId id="297" r:id="rId5"/>
    <p:sldId id="298" r:id="rId6"/>
    <p:sldId id="301" r:id="rId7"/>
    <p:sldId id="303" r:id="rId8"/>
    <p:sldId id="299" r:id="rId9"/>
    <p:sldId id="302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15"/>
    <p:restoredTop sz="75159"/>
  </p:normalViewPr>
  <p:slideViewPr>
    <p:cSldViewPr snapToGrid="0" snapToObjects="1">
      <p:cViewPr varScale="1">
        <p:scale>
          <a:sx n="58" d="100"/>
          <a:sy n="58" d="100"/>
        </p:scale>
        <p:origin x="3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04-Oct-18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How many folders?</a:t>
            </a:r>
          </a:p>
          <a:p>
            <a:pPr marL="171450" indent="-171450">
              <a:buFontTx/>
              <a:buChar char="-"/>
            </a:pPr>
            <a:r>
              <a:rPr lang="en-US"/>
              <a:t>Highest</a:t>
            </a:r>
            <a:r>
              <a:rPr lang="en-US" baseline="0"/>
              <a:t> level folder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Lowest level folder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8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bisag/64088/HTML/default/viewer.htm#a003252245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1: Command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C4T - Fundamentals</a:t>
            </a:r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/ Command line basics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Cheatsheet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31757"/>
              </p:ext>
            </p:extLst>
          </p:nvPr>
        </p:nvGraphicFramePr>
        <p:xfrm>
          <a:off x="838200" y="1825625"/>
          <a:ext cx="10515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MAC</a:t>
                      </a:r>
                      <a:r>
                        <a:rPr lang="en-US" sz="2800" baseline="0"/>
                        <a:t>  / Linux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Go to folder</a:t>
                      </a:r>
                    </a:p>
                    <a:p>
                      <a:r>
                        <a:rPr lang="en-US" sz="2400"/>
                        <a:t>(Change directory)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cd &lt;folder_name&gt;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cd &lt;folder_name&gt;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Go</a:t>
                      </a:r>
                      <a:r>
                        <a:rPr lang="en-US" sz="2400" baseline="0"/>
                        <a:t> back one folder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cd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Create a new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mkdir &lt;folder_name&gt;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mkdir &lt;folder_name&gt;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List all files</a:t>
                      </a:r>
                      <a:r>
                        <a:rPr lang="en-US" sz="2400" baseline="0"/>
                        <a:t> and folder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tantia" charset="0"/>
                          <a:ea typeface="Constantia" charset="0"/>
                          <a:cs typeface="Constantia" charset="0"/>
                        </a:rPr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Command line or Terminal basics</a:t>
            </a:r>
          </a:p>
          <a:p>
            <a:pPr fontAlgn="base"/>
            <a:r>
              <a:rPr lang="en-US" dirty="0"/>
              <a:t>Nest walking around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41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computer “basics”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274659"/>
            <a:ext cx="1121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References: </a:t>
            </a:r>
            <a:r>
              <a:rPr lang="en-US">
                <a:hlinkClick r:id="rId3"/>
              </a:rPr>
              <a:t>http://support.sas.com/documentation/cdl/en/bisag/64088/HTML/default/viewer.htm#a003252245.htm</a:t>
            </a:r>
            <a:r>
              <a:rPr lang="en-US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94570" y="810462"/>
            <a:ext cx="2851477" cy="53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094" y="583304"/>
            <a:ext cx="3258361" cy="6069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6309" cy="1325563"/>
          </a:xfrm>
        </p:spPr>
        <p:txBody>
          <a:bodyPr/>
          <a:lstStyle/>
          <a:p>
            <a:r>
              <a:rPr lang="en-US"/>
              <a:t>Folder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9978" y="538904"/>
            <a:ext cx="1809345" cy="371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12227" y="448815"/>
            <a:ext cx="182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Highest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7220" y="1624932"/>
            <a:ext cx="1783663" cy="2839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2013" y="4663440"/>
            <a:ext cx="1768870" cy="3041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47492" y="5966516"/>
            <a:ext cx="1390651" cy="4050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3455" y="3243053"/>
            <a:ext cx="28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Lowest levels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47492" y="3310128"/>
            <a:ext cx="1783663" cy="2834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</a:p>
        </p:txBody>
      </p:sp>
      <p:pic>
        <p:nvPicPr>
          <p:cNvPr id="6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094" y="583304"/>
            <a:ext cx="3258361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22239 -0.000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447" y="583304"/>
            <a:ext cx="3258361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04" y="2351297"/>
            <a:ext cx="5232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/>
              <a:t>From “</a:t>
            </a:r>
            <a:r>
              <a:rPr lang="vi-VN" sz="2400" b="1">
                <a:solidFill>
                  <a:srgbClr val="FF0000"/>
                </a:solidFill>
              </a:rPr>
              <a:t>SAS Folders</a:t>
            </a:r>
            <a:r>
              <a:rPr lang="vi-VN" sz="2400" b="1"/>
              <a:t>”, h</a:t>
            </a:r>
            <a:r>
              <a:rPr lang="en-US" sz="2400" b="1"/>
              <a:t>o</a:t>
            </a:r>
            <a:r>
              <a:rPr lang="vi-VN" sz="2400" b="1"/>
              <a:t>w to go to </a:t>
            </a:r>
          </a:p>
          <a:p>
            <a:r>
              <a:rPr lang="vi-VN" sz="2400" b="1"/>
              <a:t>“</a:t>
            </a:r>
            <a:r>
              <a:rPr lang="vi-VN" sz="2400" b="1">
                <a:solidFill>
                  <a:srgbClr val="FF0000"/>
                </a:solidFill>
              </a:rPr>
              <a:t>Department 3</a:t>
            </a:r>
            <a:r>
              <a:rPr lang="vi-VN" sz="2400" b="1"/>
              <a:t>” of “</a:t>
            </a:r>
            <a:r>
              <a:rPr lang="vi-VN" sz="2400" b="1">
                <a:solidFill>
                  <a:srgbClr val="FF0000"/>
                </a:solidFill>
              </a:rPr>
              <a:t>Division B</a:t>
            </a:r>
            <a:r>
              <a:rPr lang="vi-VN" sz="2400" b="1"/>
              <a:t>”?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448705" y="3642848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nsolas" charset="0"/>
                <a:ea typeface="Consolas" charset="0"/>
                <a:cs typeface="Consolas" charset="0"/>
              </a:rPr>
              <a:t>SASFolder 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sz="2000" b="1">
                <a:latin typeface="Consolas" charset="0"/>
                <a:ea typeface="Consolas" charset="0"/>
                <a:cs typeface="Consolas" charset="0"/>
              </a:rPr>
              <a:t> Division B 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sz="2000" b="1">
                <a:latin typeface="Consolas" charset="0"/>
                <a:ea typeface="Consolas" charset="0"/>
                <a:cs typeface="Consolas" charset="0"/>
              </a:rPr>
              <a:t> Department 3</a:t>
            </a: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447" y="583304"/>
            <a:ext cx="3258361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04" y="2351297"/>
            <a:ext cx="7789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/>
              <a:t>From “</a:t>
            </a:r>
            <a:r>
              <a:rPr lang="vi-VN" sz="2400" b="1">
                <a:solidFill>
                  <a:srgbClr val="FF0000"/>
                </a:solidFill>
              </a:rPr>
              <a:t>Department 3</a:t>
            </a:r>
            <a:r>
              <a:rPr lang="vi-VN" sz="2400" b="1"/>
              <a:t>” of “</a:t>
            </a:r>
            <a:r>
              <a:rPr lang="vi-VN" sz="2400" b="1">
                <a:solidFill>
                  <a:srgbClr val="FF0000"/>
                </a:solidFill>
              </a:rPr>
              <a:t>Division B</a:t>
            </a:r>
            <a:r>
              <a:rPr lang="vi-VN" sz="2400" b="1"/>
              <a:t>”, h</a:t>
            </a:r>
            <a:r>
              <a:rPr lang="en-US" sz="2400" b="1"/>
              <a:t>o</a:t>
            </a:r>
            <a:r>
              <a:rPr lang="vi-VN" sz="2400" b="1"/>
              <a:t>w to go to </a:t>
            </a:r>
          </a:p>
          <a:p>
            <a:r>
              <a:rPr lang="vi-VN" sz="2400" b="1"/>
              <a:t>“</a:t>
            </a:r>
            <a:r>
              <a:rPr lang="vi-VN" sz="2400" b="1">
                <a:solidFill>
                  <a:srgbClr val="FF0000"/>
                </a:solidFill>
              </a:rPr>
              <a:t>FY 2008</a:t>
            </a:r>
            <a:r>
              <a:rPr lang="vi-VN" sz="2400" b="1"/>
              <a:t>” of “Division A Data”?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448705" y="3642848"/>
            <a:ext cx="794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nsolas" charset="0"/>
                <a:ea typeface="Consolas" charset="0"/>
                <a:cs typeface="Consolas" charset="0"/>
              </a:rPr>
              <a:t>Deparment 3 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sz="2000" b="1">
                <a:latin typeface="Consolas" charset="0"/>
                <a:ea typeface="Consolas" charset="0"/>
                <a:cs typeface="Consolas" charset="0"/>
              </a:rPr>
              <a:t> Division B </a:t>
            </a:r>
            <a:r>
              <a:rPr lang="en-US" sz="200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sz="2000" b="1">
                <a:latin typeface="Consolas" charset="0"/>
                <a:ea typeface="Consolas" charset="0"/>
                <a:cs typeface="Consolas" charset="0"/>
              </a:rPr>
              <a:t> Division A Data =&gt; FY 2008</a:t>
            </a: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447" y="583304"/>
            <a:ext cx="3258361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207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Constantia</vt:lpstr>
      <vt:lpstr>Times New Roman</vt:lpstr>
      <vt:lpstr>Office Theme</vt:lpstr>
      <vt:lpstr>Session 1: Command line</vt:lpstr>
      <vt:lpstr>Agenda</vt:lpstr>
      <vt:lpstr>Some computer “basics”</vt:lpstr>
      <vt:lpstr>Folder structure</vt:lpstr>
      <vt:lpstr>Folder structure</vt:lpstr>
      <vt:lpstr>Folder structure</vt:lpstr>
      <vt:lpstr>Folder structure</vt:lpstr>
      <vt:lpstr>Folder structure</vt:lpstr>
      <vt:lpstr>Folder structure</vt:lpstr>
      <vt:lpstr>Terminal / Command line basics commands</vt:lpstr>
      <vt:lpstr>Cheatsheet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Windows User</cp:lastModifiedBy>
  <cp:revision>248</cp:revision>
  <dcterms:created xsi:type="dcterms:W3CDTF">2017-08-31T09:33:08Z</dcterms:created>
  <dcterms:modified xsi:type="dcterms:W3CDTF">2018-10-04T08:29:37Z</dcterms:modified>
</cp:coreProperties>
</file>