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8"/>
  </p:notesMasterIdLst>
  <p:sldIdLst>
    <p:sldId id="258" r:id="rId2"/>
    <p:sldId id="295" r:id="rId3"/>
    <p:sldId id="303" r:id="rId4"/>
    <p:sldId id="324" r:id="rId5"/>
    <p:sldId id="304" r:id="rId6"/>
    <p:sldId id="305" r:id="rId7"/>
    <p:sldId id="306" r:id="rId8"/>
    <p:sldId id="307" r:id="rId9"/>
    <p:sldId id="309" r:id="rId10"/>
    <p:sldId id="310" r:id="rId11"/>
    <p:sldId id="325" r:id="rId12"/>
    <p:sldId id="322" r:id="rId13"/>
    <p:sldId id="326" r:id="rId14"/>
    <p:sldId id="327" r:id="rId15"/>
    <p:sldId id="312" r:id="rId16"/>
    <p:sldId id="313" r:id="rId17"/>
    <p:sldId id="314" r:id="rId18"/>
    <p:sldId id="315" r:id="rId19"/>
    <p:sldId id="316" r:id="rId20"/>
    <p:sldId id="319" r:id="rId21"/>
    <p:sldId id="320" r:id="rId22"/>
    <p:sldId id="321" r:id="rId23"/>
    <p:sldId id="329" r:id="rId24"/>
    <p:sldId id="331" r:id="rId25"/>
    <p:sldId id="332" r:id="rId26"/>
    <p:sldId id="333" r:id="rId27"/>
    <p:sldId id="335" r:id="rId28"/>
    <p:sldId id="341" r:id="rId29"/>
    <p:sldId id="323" r:id="rId30"/>
    <p:sldId id="330" r:id="rId31"/>
    <p:sldId id="336" r:id="rId32"/>
    <p:sldId id="337" r:id="rId33"/>
    <p:sldId id="317" r:id="rId34"/>
    <p:sldId id="338" r:id="rId35"/>
    <p:sldId id="340" r:id="rId36"/>
    <p:sldId id="33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46A"/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7" autoAdjust="0"/>
    <p:restoredTop sz="84464" autoAdjust="0"/>
  </p:normalViewPr>
  <p:slideViewPr>
    <p:cSldViewPr snapToGrid="0" snapToObjects="1">
      <p:cViewPr>
        <p:scale>
          <a:sx n="75" d="100"/>
          <a:sy n="75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enterprisedesktop.techtarget.com/definition/key-value-pa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8</a:t>
            </a:r>
            <a:r>
              <a:rPr lang="en-US" dirty="0" smtClean="0"/>
              <a:t>: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2035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=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1" name="Rectangle 10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2" name="Rectangle 11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eft Brace 20"/>
          <p:cNvSpPr/>
          <p:nvPr/>
        </p:nvSpPr>
        <p:spPr>
          <a:xfrm rot="10800000">
            <a:off x="1863722" y="4276223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17919E-6 L 0.24753 3.1791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9" grpId="0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key &amp; value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0384"/>
          </a:xfrm>
        </p:spPr>
        <p:txBody>
          <a:bodyPr/>
          <a:lstStyle/>
          <a:p>
            <a:r>
              <a:rPr lang="en-US" dirty="0"/>
              <a:t>Definition: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searchenterprisedesktop.techtarget.com/definition/key-value-pair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035"/>
          <p:cNvSpPr/>
          <p:nvPr/>
        </p:nvSpPr>
        <p:spPr>
          <a:xfrm>
            <a:off x="3904343" y="2476498"/>
            <a:ext cx="4328495" cy="2895602"/>
          </a:xfrm>
          <a:custGeom>
            <a:avLst/>
            <a:gdLst/>
            <a:ahLst/>
            <a:cxnLst/>
            <a:rect l="l" t="t" r="r" b="b"/>
            <a:pathLst>
              <a:path w="2260601" h="1663700">
                <a:moveTo>
                  <a:pt x="419892" y="1437161"/>
                </a:moveTo>
                <a:lnTo>
                  <a:pt x="1970310" y="1437637"/>
                </a:lnTo>
                <a:lnTo>
                  <a:pt x="1970310" y="1443790"/>
                </a:lnTo>
                <a:cubicBezTo>
                  <a:pt x="1969303" y="1498651"/>
                  <a:pt x="1970357" y="1546886"/>
                  <a:pt x="1969307" y="1602010"/>
                </a:cubicBezTo>
                <a:lnTo>
                  <a:pt x="61690" y="1602010"/>
                </a:lnTo>
                <a:lnTo>
                  <a:pt x="61690" y="1601285"/>
                </a:lnTo>
                <a:close/>
                <a:moveTo>
                  <a:pt x="66040" y="71437"/>
                </a:moveTo>
                <a:lnTo>
                  <a:pt x="413068" y="136782"/>
                </a:lnTo>
                <a:cubicBezTo>
                  <a:pt x="413280" y="574004"/>
                  <a:pt x="413491" y="992177"/>
                  <a:pt x="413703" y="1429399"/>
                </a:cubicBezTo>
                <a:lnTo>
                  <a:pt x="61690" y="1593658"/>
                </a:lnTo>
                <a:lnTo>
                  <a:pt x="61690" y="1462142"/>
                </a:lnTo>
                <a:cubicBezTo>
                  <a:pt x="63140" y="998573"/>
                  <a:pt x="64591" y="535005"/>
                  <a:pt x="66040" y="71437"/>
                </a:cubicBezTo>
                <a:close/>
                <a:moveTo>
                  <a:pt x="95409" y="65878"/>
                </a:moveTo>
                <a:lnTo>
                  <a:pt x="1970310" y="68259"/>
                </a:lnTo>
                <a:lnTo>
                  <a:pt x="1970310" y="133030"/>
                </a:lnTo>
                <a:lnTo>
                  <a:pt x="433288" y="133823"/>
                </a:lnTo>
                <a:close/>
                <a:moveTo>
                  <a:pt x="61690" y="61690"/>
                </a:moveTo>
                <a:lnTo>
                  <a:pt x="61690" y="1462142"/>
                </a:lnTo>
                <a:lnTo>
                  <a:pt x="61278" y="1593850"/>
                </a:lnTo>
                <a:lnTo>
                  <a:pt x="61690" y="1593658"/>
                </a:lnTo>
                <a:lnTo>
                  <a:pt x="61690" y="1601285"/>
                </a:lnTo>
                <a:lnTo>
                  <a:pt x="56096" y="1603848"/>
                </a:lnTo>
                <a:lnTo>
                  <a:pt x="1969289" y="1604958"/>
                </a:lnTo>
                <a:cubicBezTo>
                  <a:pt x="1969308" y="1603973"/>
                  <a:pt x="1969327" y="1602991"/>
                  <a:pt x="1969307" y="1602010"/>
                </a:cubicBezTo>
                <a:lnTo>
                  <a:pt x="1970310" y="1602010"/>
                </a:lnTo>
                <a:lnTo>
                  <a:pt x="1970310" y="1443790"/>
                </a:lnTo>
                <a:lnTo>
                  <a:pt x="1970349" y="1437637"/>
                </a:lnTo>
                <a:lnTo>
                  <a:pt x="1970310" y="1437637"/>
                </a:lnTo>
                <a:lnTo>
                  <a:pt x="1970310" y="133030"/>
                </a:lnTo>
                <a:lnTo>
                  <a:pt x="1971675" y="133029"/>
                </a:lnTo>
                <a:cubicBezTo>
                  <a:pt x="1971393" y="113821"/>
                  <a:pt x="1971109" y="87468"/>
                  <a:pt x="1970826" y="68260"/>
                </a:cubicBezTo>
                <a:lnTo>
                  <a:pt x="1970310" y="68259"/>
                </a:lnTo>
                <a:lnTo>
                  <a:pt x="1970310" y="61690"/>
                </a:lnTo>
                <a:close/>
                <a:moveTo>
                  <a:pt x="2032001" y="0"/>
                </a:moveTo>
                <a:lnTo>
                  <a:pt x="2260601" y="104775"/>
                </a:lnTo>
                <a:lnTo>
                  <a:pt x="2251076" y="1416050"/>
                </a:lnTo>
                <a:lnTo>
                  <a:pt x="2032001" y="1663700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1663700"/>
                </a:lnTo>
                <a:lnTo>
                  <a:pt x="0" y="1663700"/>
                </a:lnTo>
                <a:close/>
              </a:path>
            </a:pathLst>
          </a:custGeom>
          <a:ln>
            <a:solidFill>
              <a:srgbClr val="788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Cupboard analogy</a:t>
            </a:r>
            <a:endParaRPr lang="en-US" dirty="0"/>
          </a:p>
        </p:txBody>
      </p:sp>
      <p:cxnSp>
        <p:nvCxnSpPr>
          <p:cNvPr id="1038" name="Straight Arrow Connector 1037"/>
          <p:cNvCxnSpPr/>
          <p:nvPr/>
        </p:nvCxnSpPr>
        <p:spPr>
          <a:xfrm flipH="1" flipV="1">
            <a:off x="8031480" y="3924298"/>
            <a:ext cx="712470" cy="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8831747" y="369346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Dictionary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2" name="TextBox 1041"/>
          <p:cNvSpPr txBox="1"/>
          <p:nvPr/>
        </p:nvSpPr>
        <p:spPr>
          <a:xfrm>
            <a:off x="1943681" y="2184110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73387" y="3635712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Duc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628524" y="3203444"/>
            <a:ext cx="1236460" cy="122334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1679536" y="1864824"/>
            <a:ext cx="1206679" cy="122334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TextBox 1045"/>
          <p:cNvSpPr txBox="1"/>
          <p:nvPr/>
        </p:nvSpPr>
        <p:spPr>
          <a:xfrm>
            <a:off x="6204504" y="374436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5367" y="371549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64162E-6 L 0.38724 0.305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152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06358E-6 L 0.25326 0.110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5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/>
      <p:bldP spid="1042" grpId="1"/>
      <p:bldP spid="55" grpId="0"/>
      <p:bldP spid="55" grpId="1"/>
      <p:bldP spid="62" grpId="0" animBg="1"/>
      <p:bldP spid="62" grpId="1" animBg="1"/>
      <p:bldP spid="63" grpId="0" animBg="1"/>
      <p:bldP spid="63" grpId="1" animBg="1"/>
      <p:bldP spid="1046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- Cupboard Analogy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996"/>
          </a:xfrm>
        </p:spPr>
        <p:txBody>
          <a:bodyPr>
            <a:normAutofit/>
          </a:bodyPr>
          <a:lstStyle/>
          <a:p>
            <a:r>
              <a:rPr lang="en-US" dirty="0" smtClean="0"/>
              <a:t>C (Create)</a:t>
            </a:r>
          </a:p>
          <a:p>
            <a:pPr lvl="1"/>
            <a:r>
              <a:rPr lang="en-US" dirty="0"/>
              <a:t>Add more bottle to cupboard</a:t>
            </a:r>
          </a:p>
          <a:p>
            <a:r>
              <a:rPr lang="en-US" dirty="0" smtClean="0"/>
              <a:t>R (Read)</a:t>
            </a:r>
          </a:p>
          <a:p>
            <a:pPr lvl="1"/>
            <a:r>
              <a:rPr lang="en-US" dirty="0" smtClean="0"/>
              <a:t>Open a bottle in cupboard to see the content (salt, sugar)</a:t>
            </a:r>
          </a:p>
          <a:p>
            <a:r>
              <a:rPr lang="en-US" dirty="0" smtClean="0"/>
              <a:t>U (Update)</a:t>
            </a:r>
          </a:p>
          <a:p>
            <a:pPr lvl="1"/>
            <a:r>
              <a:rPr lang="en-US" dirty="0"/>
              <a:t>Replace or add more content of a bottle in cupboard</a:t>
            </a:r>
          </a:p>
          <a:p>
            <a:r>
              <a:rPr lang="en-US" dirty="0" smtClean="0"/>
              <a:t>D (Delete)</a:t>
            </a:r>
          </a:p>
          <a:p>
            <a:pPr lvl="1"/>
            <a:r>
              <a:rPr lang="en-US" dirty="0" smtClean="0"/>
              <a:t>Remove a bottle in cupboard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1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16520" cy="2035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US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'single'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1" name="Rectangle 10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2" name="Rectangle 11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21" name="Rectangle 20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10800000">
            <a:off x="4721580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92788E-6 L 0.22865 -1.9278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22120" cy="69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1" name="Rectangle 10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2" name="Rectangle 11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21" name="Rectangle 20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6409" y="627322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18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302124" y="1825625"/>
            <a:ext cx="1423284" cy="69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366223" y="1844616"/>
            <a:ext cx="896197" cy="49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18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1929" y="1757680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]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6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0814E-7 L 5E-6 -0.1336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4" grpId="1"/>
      <p:bldP spid="24" grpId="0"/>
      <p:bldP spid="24" grpId="1"/>
      <p:bldP spid="25" grpId="0"/>
      <p:bldP spid="2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22120" cy="69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1" name="Rectangle 10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2" name="Rectangle 11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21" name="Rectangle 20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6409" y="627322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19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302124" y="1825625"/>
            <a:ext cx="1423284" cy="69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7695" y="1757680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+= 1 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270140" y="1736300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]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4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0814E-7 L 5E-6 -0.1336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4" grpId="1"/>
      <p:bldP spid="24" grpId="0"/>
      <p:bldP spid="24" grpId="1"/>
      <p:bldP spid="6" grpId="0"/>
      <p:bldP spid="6" grpId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1" name="Rectangle 10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19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2" name="Rectangle 11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52412" y="4482701"/>
            <a:ext cx="2159566" cy="1396937"/>
            <a:chOff x="5052412" y="4482701"/>
            <a:chExt cx="2159566" cy="1396937"/>
          </a:xfrm>
        </p:grpSpPr>
        <p:sp>
          <p:nvSpPr>
            <p:cNvPr id="15" name="Rectangle 14"/>
            <p:cNvSpPr/>
            <p:nvPr/>
          </p:nvSpPr>
          <p:spPr>
            <a:xfrm>
              <a:off x="5052412" y="5294863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'single</a:t>
              </a:r>
              <a:r>
                <a:rPr lang="en-US" sz="3200" b="1" dirty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282740" y="4482701"/>
              <a:ext cx="1903085" cy="817448"/>
              <a:chOff x="2585066" y="4477415"/>
              <a:chExt cx="1903085" cy="817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585066" y="4477415"/>
                <a:ext cx="19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 smtClean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status</a:t>
                </a:r>
                <a:r>
                  <a:rPr lang="en-US" sz="2800" dirty="0" smtClean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Left Brace 22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2558143" cy="48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6447" y="1788702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2800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260705" y="178183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4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08092E-6 L -0.16848 -2.0809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83237E-6 L -0.16523 2.8323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5" grpId="0" build="p"/>
      <p:bldP spid="26" grpId="0"/>
      <p:bldP spid="26" grpId="1" build="allAtOnce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&amp;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vi-VN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Initialize &amp; </a:t>
            </a:r>
            <a:r>
              <a:rPr lang="en-US" dirty="0" smtClean="0"/>
              <a:t>CRUD</a:t>
            </a:r>
          </a:p>
          <a:p>
            <a:pPr lvl="1"/>
            <a:r>
              <a:rPr lang="en-US" dirty="0" smtClean="0"/>
              <a:t>For and List</a:t>
            </a:r>
          </a:p>
          <a:p>
            <a:pPr lvl="1"/>
            <a:r>
              <a:rPr lang="en-US" dirty="0" smtClean="0"/>
              <a:t>String and List</a:t>
            </a:r>
            <a:endParaRPr lang="vi-V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data that dictionary or list alone cannot  efficiently store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User’s favorite list</a:t>
            </a:r>
          </a:p>
          <a:p>
            <a:pPr lvl="1"/>
            <a:r>
              <a:rPr lang="en-US" dirty="0" smtClean="0"/>
              <a:t>Both of </a:t>
            </a:r>
            <a:r>
              <a:rPr lang="en-US" dirty="0"/>
              <a:t>the above combined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dictionaries</a:t>
            </a:r>
          </a:p>
          <a:p>
            <a:r>
              <a:rPr lang="en-US" dirty="0" smtClean="0"/>
              <a:t>List inside 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Dictionaries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Dictionaries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47154" y="2476498"/>
            <a:ext cx="4328495" cy="2895602"/>
            <a:chOff x="838200" y="2476498"/>
            <a:chExt cx="4328495" cy="2895602"/>
          </a:xfrm>
        </p:grpSpPr>
        <p:sp>
          <p:nvSpPr>
            <p:cNvPr id="47" name="Rectangle 1035"/>
            <p:cNvSpPr/>
            <p:nvPr/>
          </p:nvSpPr>
          <p:spPr>
            <a:xfrm>
              <a:off x="838200" y="2476498"/>
              <a:ext cx="4328495" cy="2895602"/>
            </a:xfrm>
            <a:custGeom>
              <a:avLst/>
              <a:gdLst/>
              <a:ahLst/>
              <a:cxnLst/>
              <a:rect l="l" t="t" r="r" b="b"/>
              <a:pathLst>
                <a:path w="2260601" h="1663700">
                  <a:moveTo>
                    <a:pt x="419892" y="1437161"/>
                  </a:moveTo>
                  <a:lnTo>
                    <a:pt x="1970310" y="1437637"/>
                  </a:lnTo>
                  <a:lnTo>
                    <a:pt x="1970310" y="1443790"/>
                  </a:lnTo>
                  <a:cubicBezTo>
                    <a:pt x="1969303" y="1498651"/>
                    <a:pt x="1970357" y="1546886"/>
                    <a:pt x="1969307" y="1602010"/>
                  </a:cubicBezTo>
                  <a:lnTo>
                    <a:pt x="61690" y="1602010"/>
                  </a:lnTo>
                  <a:lnTo>
                    <a:pt x="61690" y="1601285"/>
                  </a:lnTo>
                  <a:close/>
                  <a:moveTo>
                    <a:pt x="66040" y="71437"/>
                  </a:moveTo>
                  <a:lnTo>
                    <a:pt x="413068" y="136782"/>
                  </a:lnTo>
                  <a:cubicBezTo>
                    <a:pt x="413280" y="574004"/>
                    <a:pt x="413491" y="992177"/>
                    <a:pt x="413703" y="1429399"/>
                  </a:cubicBezTo>
                  <a:lnTo>
                    <a:pt x="61690" y="1593658"/>
                  </a:lnTo>
                  <a:lnTo>
                    <a:pt x="61690" y="1462142"/>
                  </a:lnTo>
                  <a:cubicBezTo>
                    <a:pt x="63140" y="998573"/>
                    <a:pt x="64591" y="535005"/>
                    <a:pt x="66040" y="71437"/>
                  </a:cubicBezTo>
                  <a:close/>
                  <a:moveTo>
                    <a:pt x="95409" y="65878"/>
                  </a:moveTo>
                  <a:lnTo>
                    <a:pt x="1970310" y="68259"/>
                  </a:lnTo>
                  <a:lnTo>
                    <a:pt x="1970310" y="133030"/>
                  </a:lnTo>
                  <a:lnTo>
                    <a:pt x="433288" y="133823"/>
                  </a:lnTo>
                  <a:close/>
                  <a:moveTo>
                    <a:pt x="61690" y="61690"/>
                  </a:moveTo>
                  <a:lnTo>
                    <a:pt x="61690" y="1462142"/>
                  </a:lnTo>
                  <a:lnTo>
                    <a:pt x="61278" y="1593850"/>
                  </a:lnTo>
                  <a:lnTo>
                    <a:pt x="61690" y="1593658"/>
                  </a:lnTo>
                  <a:lnTo>
                    <a:pt x="61690" y="1601285"/>
                  </a:lnTo>
                  <a:lnTo>
                    <a:pt x="56096" y="1603848"/>
                  </a:lnTo>
                  <a:lnTo>
                    <a:pt x="1969289" y="1604958"/>
                  </a:lnTo>
                  <a:cubicBezTo>
                    <a:pt x="1969308" y="1603973"/>
                    <a:pt x="1969327" y="1602991"/>
                    <a:pt x="1969307" y="1602010"/>
                  </a:cubicBezTo>
                  <a:lnTo>
                    <a:pt x="1970310" y="1602010"/>
                  </a:lnTo>
                  <a:lnTo>
                    <a:pt x="1970310" y="1443790"/>
                  </a:lnTo>
                  <a:lnTo>
                    <a:pt x="1970349" y="1437637"/>
                  </a:lnTo>
                  <a:lnTo>
                    <a:pt x="1970310" y="1437637"/>
                  </a:lnTo>
                  <a:lnTo>
                    <a:pt x="1970310" y="133030"/>
                  </a:lnTo>
                  <a:lnTo>
                    <a:pt x="1971675" y="133029"/>
                  </a:lnTo>
                  <a:cubicBezTo>
                    <a:pt x="1971393" y="113821"/>
                    <a:pt x="1971109" y="87468"/>
                    <a:pt x="1970826" y="68260"/>
                  </a:cubicBezTo>
                  <a:lnTo>
                    <a:pt x="1970310" y="68259"/>
                  </a:lnTo>
                  <a:lnTo>
                    <a:pt x="1970310" y="61690"/>
                  </a:lnTo>
                  <a:close/>
                  <a:moveTo>
                    <a:pt x="2032001" y="0"/>
                  </a:moveTo>
                  <a:lnTo>
                    <a:pt x="2260601" y="104775"/>
                  </a:lnTo>
                  <a:lnTo>
                    <a:pt x="2251076" y="1416050"/>
                  </a:lnTo>
                  <a:lnTo>
                    <a:pt x="2032001" y="1663700"/>
                  </a:lnTo>
                  <a:close/>
                  <a:moveTo>
                    <a:pt x="0" y="0"/>
                  </a:moveTo>
                  <a:lnTo>
                    <a:pt x="2032000" y="0"/>
                  </a:lnTo>
                  <a:lnTo>
                    <a:pt x="2032000" y="1663700"/>
                  </a:lnTo>
                  <a:lnTo>
                    <a:pt x="0" y="1663700"/>
                  </a:lnTo>
                  <a:close/>
                </a:path>
              </a:pathLst>
            </a:custGeom>
            <a:ln>
              <a:solidFill>
                <a:srgbClr val="788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Magnetic Disk 61"/>
            <p:cNvSpPr/>
            <p:nvPr/>
          </p:nvSpPr>
          <p:spPr>
            <a:xfrm>
              <a:off x="3237707" y="3859690"/>
              <a:ext cx="1236460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Magnetic Disk 62"/>
            <p:cNvSpPr/>
            <p:nvPr/>
          </p:nvSpPr>
          <p:spPr>
            <a:xfrm>
              <a:off x="1687190" y="3862735"/>
              <a:ext cx="1206679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TextBox 1045"/>
            <p:cNvSpPr txBox="1"/>
            <p:nvPr/>
          </p:nvSpPr>
          <p:spPr>
            <a:xfrm>
              <a:off x="3138361" y="3744361"/>
              <a:ext cx="1582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endParaRPr lang="en-US" sz="3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29224" y="3715496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age</a:t>
              </a:r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endParaRPr lang="en-US" sz="3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65430" y="2476498"/>
            <a:ext cx="4328495" cy="2895602"/>
            <a:chOff x="4856476" y="2476498"/>
            <a:chExt cx="4328495" cy="2895602"/>
          </a:xfrm>
        </p:grpSpPr>
        <p:sp>
          <p:nvSpPr>
            <p:cNvPr id="12" name="Rectangle 1035"/>
            <p:cNvSpPr/>
            <p:nvPr/>
          </p:nvSpPr>
          <p:spPr>
            <a:xfrm>
              <a:off x="4856476" y="2476498"/>
              <a:ext cx="4328495" cy="2895602"/>
            </a:xfrm>
            <a:custGeom>
              <a:avLst/>
              <a:gdLst/>
              <a:ahLst/>
              <a:cxnLst/>
              <a:rect l="l" t="t" r="r" b="b"/>
              <a:pathLst>
                <a:path w="2260601" h="1663700">
                  <a:moveTo>
                    <a:pt x="419892" y="1437161"/>
                  </a:moveTo>
                  <a:lnTo>
                    <a:pt x="1970310" y="1437637"/>
                  </a:lnTo>
                  <a:lnTo>
                    <a:pt x="1970310" y="1443790"/>
                  </a:lnTo>
                  <a:cubicBezTo>
                    <a:pt x="1969303" y="1498651"/>
                    <a:pt x="1970357" y="1546886"/>
                    <a:pt x="1969307" y="1602010"/>
                  </a:cubicBezTo>
                  <a:lnTo>
                    <a:pt x="61690" y="1602010"/>
                  </a:lnTo>
                  <a:lnTo>
                    <a:pt x="61690" y="1601285"/>
                  </a:lnTo>
                  <a:close/>
                  <a:moveTo>
                    <a:pt x="66040" y="71437"/>
                  </a:moveTo>
                  <a:lnTo>
                    <a:pt x="413068" y="136782"/>
                  </a:lnTo>
                  <a:cubicBezTo>
                    <a:pt x="413280" y="574004"/>
                    <a:pt x="413491" y="992177"/>
                    <a:pt x="413703" y="1429399"/>
                  </a:cubicBezTo>
                  <a:lnTo>
                    <a:pt x="61690" y="1593658"/>
                  </a:lnTo>
                  <a:lnTo>
                    <a:pt x="61690" y="1462142"/>
                  </a:lnTo>
                  <a:cubicBezTo>
                    <a:pt x="63140" y="998573"/>
                    <a:pt x="64591" y="535005"/>
                    <a:pt x="66040" y="71437"/>
                  </a:cubicBezTo>
                  <a:close/>
                  <a:moveTo>
                    <a:pt x="95409" y="65878"/>
                  </a:moveTo>
                  <a:lnTo>
                    <a:pt x="1970310" y="68259"/>
                  </a:lnTo>
                  <a:lnTo>
                    <a:pt x="1970310" y="133030"/>
                  </a:lnTo>
                  <a:lnTo>
                    <a:pt x="433288" y="133823"/>
                  </a:lnTo>
                  <a:close/>
                  <a:moveTo>
                    <a:pt x="61690" y="61690"/>
                  </a:moveTo>
                  <a:lnTo>
                    <a:pt x="61690" y="1462142"/>
                  </a:lnTo>
                  <a:lnTo>
                    <a:pt x="61278" y="1593850"/>
                  </a:lnTo>
                  <a:lnTo>
                    <a:pt x="61690" y="1593658"/>
                  </a:lnTo>
                  <a:lnTo>
                    <a:pt x="61690" y="1601285"/>
                  </a:lnTo>
                  <a:lnTo>
                    <a:pt x="56096" y="1603848"/>
                  </a:lnTo>
                  <a:lnTo>
                    <a:pt x="1969289" y="1604958"/>
                  </a:lnTo>
                  <a:cubicBezTo>
                    <a:pt x="1969308" y="1603973"/>
                    <a:pt x="1969327" y="1602991"/>
                    <a:pt x="1969307" y="1602010"/>
                  </a:cubicBezTo>
                  <a:lnTo>
                    <a:pt x="1970310" y="1602010"/>
                  </a:lnTo>
                  <a:lnTo>
                    <a:pt x="1970310" y="1443790"/>
                  </a:lnTo>
                  <a:lnTo>
                    <a:pt x="1970349" y="1437637"/>
                  </a:lnTo>
                  <a:lnTo>
                    <a:pt x="1970310" y="1437637"/>
                  </a:lnTo>
                  <a:lnTo>
                    <a:pt x="1970310" y="133030"/>
                  </a:lnTo>
                  <a:lnTo>
                    <a:pt x="1971675" y="133029"/>
                  </a:lnTo>
                  <a:cubicBezTo>
                    <a:pt x="1971393" y="113821"/>
                    <a:pt x="1971109" y="87468"/>
                    <a:pt x="1970826" y="68260"/>
                  </a:cubicBezTo>
                  <a:lnTo>
                    <a:pt x="1970310" y="68259"/>
                  </a:lnTo>
                  <a:lnTo>
                    <a:pt x="1970310" y="61690"/>
                  </a:lnTo>
                  <a:close/>
                  <a:moveTo>
                    <a:pt x="2032001" y="0"/>
                  </a:moveTo>
                  <a:lnTo>
                    <a:pt x="2260601" y="104775"/>
                  </a:lnTo>
                  <a:lnTo>
                    <a:pt x="2251076" y="1416050"/>
                  </a:lnTo>
                  <a:lnTo>
                    <a:pt x="2032001" y="1663700"/>
                  </a:lnTo>
                  <a:close/>
                  <a:moveTo>
                    <a:pt x="0" y="0"/>
                  </a:moveTo>
                  <a:lnTo>
                    <a:pt x="2032000" y="0"/>
                  </a:lnTo>
                  <a:lnTo>
                    <a:pt x="2032000" y="1663700"/>
                  </a:lnTo>
                  <a:lnTo>
                    <a:pt x="0" y="1663700"/>
                  </a:lnTo>
                  <a:close/>
                </a:path>
              </a:pathLst>
            </a:custGeom>
            <a:ln>
              <a:solidFill>
                <a:srgbClr val="788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61"/>
            <p:cNvSpPr/>
            <p:nvPr/>
          </p:nvSpPr>
          <p:spPr>
            <a:xfrm>
              <a:off x="7255983" y="3859690"/>
              <a:ext cx="1236460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62"/>
            <p:cNvSpPr/>
            <p:nvPr/>
          </p:nvSpPr>
          <p:spPr>
            <a:xfrm>
              <a:off x="5705466" y="3862735"/>
              <a:ext cx="1206679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56637" y="3744361"/>
              <a:ext cx="1582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endParaRPr lang="en-US" sz="3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7500" y="3715496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r>
                <a:rPr lang="en-US" sz="3200" dirty="0" smtClean="0">
                  <a:latin typeface="Consolas" pitchFamily="49" charset="0"/>
                  <a:cs typeface="Consolas" pitchFamily="49" charset="0"/>
                </a:rPr>
                <a:t>age</a:t>
              </a:r>
              <a:r>
                <a:rPr lang="en-US" sz="3200" b="1" dirty="0">
                  <a:latin typeface="Consolas" pitchFamily="49" charset="0"/>
                  <a:ea typeface="Courier New" charset="0"/>
                  <a:cs typeface="Consolas" pitchFamily="49" charset="0"/>
                </a:rPr>
                <a:t>'</a:t>
              </a:r>
              <a:endParaRPr lang="en-US" sz="3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96864" y="564640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5140" y="564640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[1]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 with the List (1)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80348" y="4297884"/>
            <a:ext cx="4073631" cy="1620069"/>
            <a:chOff x="1280348" y="4297884"/>
            <a:chExt cx="4073631" cy="1620069"/>
          </a:xfrm>
        </p:grpSpPr>
        <p:sp>
          <p:nvSpPr>
            <p:cNvPr id="4" name="Rectangle 3"/>
            <p:cNvSpPr/>
            <p:nvPr/>
          </p:nvSpPr>
          <p:spPr>
            <a:xfrm>
              <a:off x="4041415" y="5332103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20</a:t>
              </a:r>
              <a:endParaRPr lang="en-US" sz="3200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1280348" y="4302513"/>
              <a:ext cx="223837" cy="1615440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6702" y="5328551"/>
              <a:ext cx="1418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'Duc'</a:t>
              </a:r>
              <a:endParaRPr lang="en-US" sz="3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35626" y="4437946"/>
              <a:ext cx="1505540" cy="894036"/>
              <a:chOff x="1227064" y="4437946"/>
              <a:chExt cx="1505540" cy="8940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27064" y="4437946"/>
                <a:ext cx="15055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name</a:t>
                </a:r>
                <a:r>
                  <a:rPr lang="en-US" sz="3200" b="1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32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261484" y="4989947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664188" y="4477415"/>
              <a:ext cx="1258678" cy="817448"/>
              <a:chOff x="3255626" y="4477415"/>
              <a:chExt cx="1258678" cy="81744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55626" y="4477415"/>
                <a:ext cx="1258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age</a:t>
                </a:r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Brace 12"/>
            <p:cNvSpPr/>
            <p:nvPr/>
          </p:nvSpPr>
          <p:spPr>
            <a:xfrm rot="10800000">
              <a:off x="5130142" y="4297884"/>
              <a:ext cx="223837" cy="1615442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Left Bracket 2"/>
          <p:cNvSpPr/>
          <p:nvPr/>
        </p:nvSpPr>
        <p:spPr>
          <a:xfrm>
            <a:off x="1015441" y="4220064"/>
            <a:ext cx="250776" cy="18288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5417406" y="4209445"/>
            <a:ext cx="257423" cy="182880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4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person_list.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append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new_person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92910" y="4295570"/>
            <a:ext cx="4073631" cy="1620069"/>
            <a:chOff x="1280348" y="4297884"/>
            <a:chExt cx="4073631" cy="1620069"/>
          </a:xfrm>
        </p:grpSpPr>
        <p:sp>
          <p:nvSpPr>
            <p:cNvPr id="19" name="Rectangle 18"/>
            <p:cNvSpPr/>
            <p:nvPr/>
          </p:nvSpPr>
          <p:spPr>
            <a:xfrm>
              <a:off x="4041415" y="5332103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17</a:t>
              </a:r>
              <a:endParaRPr lang="en-US" sz="3200" dirty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280348" y="4302513"/>
              <a:ext cx="223837" cy="1615440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36702" y="5328551"/>
              <a:ext cx="1418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'Don'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35626" y="4437946"/>
              <a:ext cx="1505540" cy="894036"/>
              <a:chOff x="1227064" y="4437946"/>
              <a:chExt cx="1505540" cy="89403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27064" y="4437946"/>
                <a:ext cx="15055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name</a:t>
                </a:r>
                <a:r>
                  <a:rPr lang="en-US" sz="3200" b="1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32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61484" y="4989947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664188" y="4477415"/>
              <a:ext cx="1258678" cy="817448"/>
              <a:chOff x="3255626" y="4477415"/>
              <a:chExt cx="1258678" cy="81744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55626" y="4477415"/>
                <a:ext cx="1258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age</a:t>
                </a:r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rot="10800000">
              <a:off x="5130142" y="4297884"/>
              <a:ext cx="223837" cy="1615442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113406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3728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[1]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35573 0.004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 with the List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1415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5" name="Left Brace 4"/>
          <p:cNvSpPr/>
          <p:nvPr/>
        </p:nvSpPr>
        <p:spPr>
          <a:xfrm>
            <a:off x="1280348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36702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626" y="4437946"/>
            <a:ext cx="1505540" cy="894036"/>
            <a:chOff x="1227064" y="4437946"/>
            <a:chExt cx="1505540" cy="894036"/>
          </a:xfrm>
        </p:grpSpPr>
        <p:sp>
          <p:nvSpPr>
            <p:cNvPr id="8" name="Rectangle 7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64188" y="4477415"/>
            <a:ext cx="1258678" cy="817448"/>
            <a:chOff x="3255626" y="4477415"/>
            <a:chExt cx="1258678" cy="817448"/>
          </a:xfrm>
        </p:grpSpPr>
        <p:sp>
          <p:nvSpPr>
            <p:cNvPr id="11" name="Rectangle 10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eft Brace 12"/>
          <p:cNvSpPr/>
          <p:nvPr/>
        </p:nvSpPr>
        <p:spPr>
          <a:xfrm rot="10800000">
            <a:off x="5130142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eft Bracket 2"/>
          <p:cNvSpPr/>
          <p:nvPr/>
        </p:nvSpPr>
        <p:spPr>
          <a:xfrm>
            <a:off x="1015441" y="4220064"/>
            <a:ext cx="250776" cy="18288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9778498" y="4188891"/>
            <a:ext cx="257423" cy="182880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4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person_list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vi-VN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pop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92910" y="4295570"/>
            <a:ext cx="4073631" cy="1620069"/>
            <a:chOff x="1280348" y="4297884"/>
            <a:chExt cx="4073631" cy="1620069"/>
          </a:xfrm>
        </p:grpSpPr>
        <p:sp>
          <p:nvSpPr>
            <p:cNvPr id="18" name="Rectangle 17"/>
            <p:cNvSpPr/>
            <p:nvPr/>
          </p:nvSpPr>
          <p:spPr>
            <a:xfrm>
              <a:off x="4041415" y="5332103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17</a:t>
              </a:r>
              <a:endParaRPr lang="en-US" sz="3200" dirty="0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1280348" y="4302513"/>
              <a:ext cx="223837" cy="1615440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6702" y="5328551"/>
              <a:ext cx="1418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'Don'</a:t>
              </a:r>
              <a:endParaRPr lang="en-US" sz="3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5626" y="4437946"/>
              <a:ext cx="1505540" cy="894036"/>
              <a:chOff x="1227064" y="4437946"/>
              <a:chExt cx="1505540" cy="8940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27064" y="4437946"/>
                <a:ext cx="15055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name</a:t>
                </a:r>
                <a:r>
                  <a:rPr lang="en-US" sz="3200" b="1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32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261484" y="4989947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664188" y="4477415"/>
              <a:ext cx="1258678" cy="817448"/>
              <a:chOff x="3255626" y="4477415"/>
              <a:chExt cx="1258678" cy="81744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255626" y="4477415"/>
                <a:ext cx="1258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age</a:t>
                </a:r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Left Brace 22"/>
            <p:cNvSpPr/>
            <p:nvPr/>
          </p:nvSpPr>
          <p:spPr>
            <a:xfrm rot="10800000">
              <a:off x="5130142" y="4297884"/>
              <a:ext cx="223837" cy="1615442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7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36419 0.0018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the </a:t>
            </a:r>
            <a:r>
              <a:rPr lang="en-US" dirty="0" smtClean="0"/>
              <a:t>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148" cy="800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41415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5" name="Left Brace 4"/>
          <p:cNvSpPr/>
          <p:nvPr/>
        </p:nvSpPr>
        <p:spPr>
          <a:xfrm>
            <a:off x="1280348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36702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626" y="4437946"/>
            <a:ext cx="1505540" cy="894036"/>
            <a:chOff x="1227064" y="4437946"/>
            <a:chExt cx="1505540" cy="894036"/>
          </a:xfrm>
        </p:grpSpPr>
        <p:sp>
          <p:nvSpPr>
            <p:cNvPr id="8" name="Rectangle 7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64188" y="4477415"/>
            <a:ext cx="1258678" cy="817448"/>
            <a:chOff x="3255626" y="4477415"/>
            <a:chExt cx="1258678" cy="817448"/>
          </a:xfrm>
        </p:grpSpPr>
        <p:sp>
          <p:nvSpPr>
            <p:cNvPr id="11" name="Rectangle 10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eft Brace 12"/>
          <p:cNvSpPr/>
          <p:nvPr/>
        </p:nvSpPr>
        <p:spPr>
          <a:xfrm rot="10800000">
            <a:off x="5130142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1015441" y="4220064"/>
            <a:ext cx="250776" cy="18288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9778498" y="4188891"/>
            <a:ext cx="257423" cy="182880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692910" y="4295570"/>
            <a:ext cx="4073631" cy="1620069"/>
            <a:chOff x="1280348" y="4297884"/>
            <a:chExt cx="4073631" cy="1620069"/>
          </a:xfrm>
        </p:grpSpPr>
        <p:sp>
          <p:nvSpPr>
            <p:cNvPr id="17" name="Rectangle 16"/>
            <p:cNvSpPr/>
            <p:nvPr/>
          </p:nvSpPr>
          <p:spPr>
            <a:xfrm>
              <a:off x="4041415" y="5332103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17</a:t>
              </a:r>
              <a:endParaRPr lang="en-US" sz="3200" dirty="0"/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1280348" y="4302513"/>
              <a:ext cx="223837" cy="1615440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702" y="5328551"/>
              <a:ext cx="1418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'Don'</a:t>
              </a:r>
              <a:endParaRPr lang="en-US" sz="32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35626" y="4437946"/>
              <a:ext cx="1505540" cy="894036"/>
              <a:chOff x="1227064" y="4437946"/>
              <a:chExt cx="1505540" cy="89403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27064" y="4437946"/>
                <a:ext cx="15055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name</a:t>
                </a:r>
                <a:r>
                  <a:rPr lang="en-US" sz="3200" b="1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32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61484" y="4989947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664188" y="4477415"/>
              <a:ext cx="1258678" cy="817448"/>
              <a:chOff x="3255626" y="4477415"/>
              <a:chExt cx="1258678" cy="8174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55626" y="4477415"/>
                <a:ext cx="1258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age</a:t>
                </a:r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eft Brace 21"/>
            <p:cNvSpPr/>
            <p:nvPr/>
          </p:nvSpPr>
          <p:spPr>
            <a:xfrm rot="10800000">
              <a:off x="5130142" y="4297884"/>
              <a:ext cx="223837" cy="1615442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13406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3728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[1]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66217" y="1842267"/>
            <a:ext cx="3104279" cy="80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person_list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024364" y="1855527"/>
            <a:ext cx="898502" cy="80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13" grpId="0" animBg="1"/>
      <p:bldP spid="2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the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1415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5" name="Left Brace 4"/>
          <p:cNvSpPr/>
          <p:nvPr/>
        </p:nvSpPr>
        <p:spPr>
          <a:xfrm>
            <a:off x="1280348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36702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626" y="4437946"/>
            <a:ext cx="1505540" cy="894036"/>
            <a:chOff x="1227064" y="4437946"/>
            <a:chExt cx="1505540" cy="894036"/>
          </a:xfrm>
        </p:grpSpPr>
        <p:sp>
          <p:nvSpPr>
            <p:cNvPr id="8" name="Rectangle 7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64188" y="4477415"/>
            <a:ext cx="1258678" cy="817448"/>
            <a:chOff x="3255626" y="4477415"/>
            <a:chExt cx="1258678" cy="817448"/>
          </a:xfrm>
        </p:grpSpPr>
        <p:sp>
          <p:nvSpPr>
            <p:cNvPr id="11" name="Rectangle 10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eft Brace 12"/>
          <p:cNvSpPr/>
          <p:nvPr/>
        </p:nvSpPr>
        <p:spPr>
          <a:xfrm rot="10800000">
            <a:off x="5130142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1015441" y="4220064"/>
            <a:ext cx="250776" cy="18288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9778498" y="4188891"/>
            <a:ext cx="257423" cy="182880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692910" y="4295570"/>
            <a:ext cx="4073631" cy="1620069"/>
            <a:chOff x="1280348" y="4297884"/>
            <a:chExt cx="4073631" cy="1620069"/>
          </a:xfrm>
        </p:grpSpPr>
        <p:sp>
          <p:nvSpPr>
            <p:cNvPr id="17" name="Rectangle 16"/>
            <p:cNvSpPr/>
            <p:nvPr/>
          </p:nvSpPr>
          <p:spPr>
            <a:xfrm>
              <a:off x="4041415" y="5332103"/>
              <a:ext cx="67839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17</a:t>
              </a:r>
              <a:endParaRPr lang="en-US" sz="3200" dirty="0"/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1280348" y="4302513"/>
              <a:ext cx="223837" cy="1615440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6702" y="5328551"/>
              <a:ext cx="14189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'Don'</a:t>
              </a:r>
              <a:endParaRPr lang="en-US" sz="32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35626" y="4437946"/>
              <a:ext cx="1505540" cy="894036"/>
              <a:chOff x="1227064" y="4437946"/>
              <a:chExt cx="1505540" cy="89403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27064" y="4437946"/>
                <a:ext cx="15055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name</a:t>
                </a:r>
                <a:r>
                  <a:rPr lang="en-US" sz="3200" b="1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32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61484" y="4989947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664188" y="4477415"/>
              <a:ext cx="1258678" cy="817448"/>
              <a:chOff x="3255626" y="4477415"/>
              <a:chExt cx="1258678" cy="8174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255626" y="4477415"/>
                <a:ext cx="12586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age</a:t>
                </a:r>
                <a:r>
                  <a:rPr lang="en-US" sz="2800" dirty="0">
                    <a:solidFill>
                      <a:schemeClr val="tx2"/>
                    </a:solidFill>
                    <a:latin typeface="Courier New" pitchFamily="49" charset="0"/>
                    <a:ea typeface="Courier New" charset="0"/>
                    <a:cs typeface="Courier New" pitchFamily="49" charset="0"/>
                  </a:rPr>
                  <a:t>'</a:t>
                </a:r>
                <a:endParaRPr lang="en-US" sz="28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081938" y="4952828"/>
                <a:ext cx="0" cy="342035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eft Brace 21"/>
            <p:cNvSpPr/>
            <p:nvPr/>
          </p:nvSpPr>
          <p:spPr>
            <a:xfrm rot="10800000">
              <a:off x="5130142" y="4297884"/>
              <a:ext cx="223837" cy="1615442"/>
            </a:xfrm>
            <a:prstGeom prst="leftBrace">
              <a:avLst>
                <a:gd name="adj1" fmla="val 65142"/>
                <a:gd name="adj2" fmla="val 4909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13406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3728" y="61134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[1]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44789" y="2458249"/>
            <a:ext cx="435560" cy="56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endParaRPr lang="en-US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838200" y="1666973"/>
            <a:ext cx="442148" cy="800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266217" y="1683615"/>
            <a:ext cx="3104279" cy="80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person_list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024364" y="1696875"/>
            <a:ext cx="898502" cy="80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42776" y="2480926"/>
            <a:ext cx="1942266" cy="56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']</a:t>
            </a:r>
            <a:endParaRPr lang="en-US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375867" y="2458248"/>
            <a:ext cx="2363305" cy="56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'Pham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Duc'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868631" y="2482288"/>
            <a:ext cx="512223" cy="56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endParaRPr lang="en-US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488393" y="6017691"/>
            <a:ext cx="2363305" cy="56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'Pham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Duc'</a:t>
            </a:r>
          </a:p>
        </p:txBody>
      </p:sp>
    </p:spTree>
    <p:extLst>
      <p:ext uri="{BB962C8B-B14F-4D97-AF65-F5344CB8AC3E}">
        <p14:creationId xmlns:p14="http://schemas.microsoft.com/office/powerpoint/2010/main" val="23297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-0.02305 2.22222E-6 C -0.03333 2.22222E-6 -0.04609 0.12731 -0.04609 0.23171 L -0.04609 0.46458 " pathEditMode="relative" rAng="0" ptsTypes="FfFF">
                                      <p:cBhvr>
                                        <p:cTn id="6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2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4.16667E-7 -0.0909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09 0.46458 L -0.02305 0.46458 C -0.01276 0.46458 2.77556E-17 0.33541 2.77556E-17 0.23125 L 2.77556E-17 2.22222E-6 " pathEditMode="relative" rAng="0" ptsTypes="FfFF">
                                      <p:cBhvr>
                                        <p:cTn id="12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324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6" grpId="1"/>
      <p:bldP spid="13" grpId="0" animBg="1"/>
      <p:bldP spid="14" grpId="0" animBg="1"/>
      <p:bldP spid="14" grpId="1" animBg="1"/>
      <p:bldP spid="15" grpId="0" animBg="1"/>
      <p:bldP spid="15" grpId="1" animBg="1"/>
      <p:bldP spid="27" grpId="0"/>
      <p:bldP spid="27" grpId="1"/>
      <p:bldP spid="28" grpId="0"/>
      <p:bldP spid="28" grpId="1"/>
      <p:bldP spid="34" grpId="0"/>
      <p:bldP spid="35" grpId="0" build="p"/>
      <p:bldP spid="35" grpId="1" build="p"/>
      <p:bldP spid="35" grpId="2" build="p"/>
      <p:bldP spid="35" grpId="4" build="p"/>
      <p:bldP spid="36" grpId="0"/>
      <p:bldP spid="36" grpId="1"/>
      <p:bldP spid="36" grpId="2"/>
      <p:bldP spid="37" grpId="0"/>
      <p:bldP spid="37" grpId="1"/>
      <p:bldP spid="37" grpId="2"/>
      <p:bldP spid="32" grpId="0"/>
      <p:bldP spid="32" grpId="1"/>
      <p:bldP spid="38" grpId="0"/>
      <p:bldP spid="38" grpId="1"/>
      <p:bldP spid="39" grpId="0"/>
      <p:bldP spid="40" grpId="0"/>
      <p:bldP spid="4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the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1415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5" name="Left Brace 4"/>
          <p:cNvSpPr/>
          <p:nvPr/>
        </p:nvSpPr>
        <p:spPr>
          <a:xfrm>
            <a:off x="1280348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36702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626" y="4437946"/>
            <a:ext cx="1505540" cy="894036"/>
            <a:chOff x="1227064" y="4437946"/>
            <a:chExt cx="1505540" cy="894036"/>
          </a:xfrm>
        </p:grpSpPr>
        <p:sp>
          <p:nvSpPr>
            <p:cNvPr id="8" name="Rectangle 7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64188" y="4477415"/>
            <a:ext cx="1258678" cy="817448"/>
            <a:chOff x="3255626" y="4477415"/>
            <a:chExt cx="1258678" cy="817448"/>
          </a:xfrm>
        </p:grpSpPr>
        <p:sp>
          <p:nvSpPr>
            <p:cNvPr id="11" name="Rectangle 10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eft Brace 12"/>
          <p:cNvSpPr/>
          <p:nvPr/>
        </p:nvSpPr>
        <p:spPr>
          <a:xfrm rot="10800000">
            <a:off x="5130142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1015441" y="4220064"/>
            <a:ext cx="250776" cy="18288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9778498" y="4188891"/>
            <a:ext cx="257423" cy="182880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53977" y="5329789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17</a:t>
            </a:r>
            <a:endParaRPr lang="en-US" sz="3200" dirty="0"/>
          </a:p>
        </p:txBody>
      </p:sp>
      <p:sp>
        <p:nvSpPr>
          <p:cNvPr id="18" name="Left Brace 17"/>
          <p:cNvSpPr/>
          <p:nvPr/>
        </p:nvSpPr>
        <p:spPr>
          <a:xfrm>
            <a:off x="5692910" y="4300199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149264" y="5326237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'Don'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48188" y="4435632"/>
            <a:ext cx="1505540" cy="894036"/>
            <a:chOff x="1227064" y="4437946"/>
            <a:chExt cx="1505540" cy="894036"/>
          </a:xfrm>
        </p:grpSpPr>
        <p:sp>
          <p:nvSpPr>
            <p:cNvPr id="25" name="Rectangle 24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076750" y="4475101"/>
            <a:ext cx="1258678" cy="817448"/>
            <a:chOff x="3255626" y="4477415"/>
            <a:chExt cx="1258678" cy="817448"/>
          </a:xfrm>
        </p:grpSpPr>
        <p:sp>
          <p:nvSpPr>
            <p:cNvPr id="23" name="Rectangle 2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Left Brace 21"/>
          <p:cNvSpPr/>
          <p:nvPr/>
        </p:nvSpPr>
        <p:spPr>
          <a:xfrm rot="10800000">
            <a:off x="9542704" y="4295570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44789" y="1683616"/>
            <a:ext cx="891913" cy="70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7858" y="161873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endParaRPr lang="en-US" sz="2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468044" y="2426768"/>
            <a:ext cx="1713056" cy="5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127966" y="1726083"/>
            <a:ext cx="3475059" cy="456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person_list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85534" y="2456191"/>
            <a:ext cx="4668073" cy="5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print(p[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744570" y="2447088"/>
            <a:ext cx="1056257" cy="58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3" grpId="0" animBg="1"/>
      <p:bldP spid="17" grpId="0"/>
      <p:bldP spid="18" grpId="0" animBg="1"/>
      <p:bldP spid="19" grpId="0"/>
      <p:bldP spid="22" grpId="0" animBg="1"/>
      <p:bldP spid="3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inside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Dictionary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</a:p>
          <a:p>
            <a:r>
              <a:rPr lang="en-US" dirty="0" smtClean="0"/>
              <a:t>Why Dictionary?</a:t>
            </a:r>
          </a:p>
          <a:p>
            <a:r>
              <a:rPr lang="en-US" dirty="0" smtClean="0"/>
              <a:t>Dictionary Operations</a:t>
            </a:r>
          </a:p>
          <a:p>
            <a:r>
              <a:rPr lang="en-US" dirty="0" smtClean="0"/>
              <a:t>Dictionary and List</a:t>
            </a:r>
          </a:p>
          <a:p>
            <a:r>
              <a:rPr lang="en-US" dirty="0" smtClean="0"/>
              <a:t>Dictionary and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inside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Dictionary</a:t>
            </a:r>
            <a:endParaRPr lang="en-US" dirty="0"/>
          </a:p>
        </p:txBody>
      </p:sp>
      <p:sp>
        <p:nvSpPr>
          <p:cNvPr id="47" name="Rectangle 1035"/>
          <p:cNvSpPr/>
          <p:nvPr/>
        </p:nvSpPr>
        <p:spPr>
          <a:xfrm>
            <a:off x="2764278" y="2138161"/>
            <a:ext cx="6632643" cy="3681412"/>
          </a:xfrm>
          <a:custGeom>
            <a:avLst/>
            <a:gdLst/>
            <a:ahLst/>
            <a:cxnLst/>
            <a:rect l="l" t="t" r="r" b="b"/>
            <a:pathLst>
              <a:path w="2260601" h="1663700">
                <a:moveTo>
                  <a:pt x="419892" y="1437161"/>
                </a:moveTo>
                <a:lnTo>
                  <a:pt x="1970310" y="1437637"/>
                </a:lnTo>
                <a:lnTo>
                  <a:pt x="1970310" y="1443790"/>
                </a:lnTo>
                <a:cubicBezTo>
                  <a:pt x="1969303" y="1498651"/>
                  <a:pt x="1970357" y="1546886"/>
                  <a:pt x="1969307" y="1602010"/>
                </a:cubicBezTo>
                <a:lnTo>
                  <a:pt x="61690" y="1602010"/>
                </a:lnTo>
                <a:lnTo>
                  <a:pt x="61690" y="1601285"/>
                </a:lnTo>
                <a:close/>
                <a:moveTo>
                  <a:pt x="66040" y="71437"/>
                </a:moveTo>
                <a:lnTo>
                  <a:pt x="413068" y="136782"/>
                </a:lnTo>
                <a:cubicBezTo>
                  <a:pt x="413280" y="574004"/>
                  <a:pt x="413491" y="992177"/>
                  <a:pt x="413703" y="1429399"/>
                </a:cubicBezTo>
                <a:lnTo>
                  <a:pt x="61690" y="1593658"/>
                </a:lnTo>
                <a:lnTo>
                  <a:pt x="61690" y="1462142"/>
                </a:lnTo>
                <a:cubicBezTo>
                  <a:pt x="63140" y="998573"/>
                  <a:pt x="64591" y="535005"/>
                  <a:pt x="66040" y="71437"/>
                </a:cubicBezTo>
                <a:close/>
                <a:moveTo>
                  <a:pt x="95409" y="65878"/>
                </a:moveTo>
                <a:lnTo>
                  <a:pt x="1970310" y="68259"/>
                </a:lnTo>
                <a:lnTo>
                  <a:pt x="1970310" y="133030"/>
                </a:lnTo>
                <a:lnTo>
                  <a:pt x="433288" y="133823"/>
                </a:lnTo>
                <a:close/>
                <a:moveTo>
                  <a:pt x="61690" y="61690"/>
                </a:moveTo>
                <a:lnTo>
                  <a:pt x="61690" y="1462142"/>
                </a:lnTo>
                <a:lnTo>
                  <a:pt x="61278" y="1593850"/>
                </a:lnTo>
                <a:lnTo>
                  <a:pt x="61690" y="1593658"/>
                </a:lnTo>
                <a:lnTo>
                  <a:pt x="61690" y="1601285"/>
                </a:lnTo>
                <a:lnTo>
                  <a:pt x="56096" y="1603848"/>
                </a:lnTo>
                <a:lnTo>
                  <a:pt x="1969289" y="1604958"/>
                </a:lnTo>
                <a:cubicBezTo>
                  <a:pt x="1969308" y="1603973"/>
                  <a:pt x="1969327" y="1602991"/>
                  <a:pt x="1969307" y="1602010"/>
                </a:cubicBezTo>
                <a:lnTo>
                  <a:pt x="1970310" y="1602010"/>
                </a:lnTo>
                <a:lnTo>
                  <a:pt x="1970310" y="1443790"/>
                </a:lnTo>
                <a:lnTo>
                  <a:pt x="1970349" y="1437637"/>
                </a:lnTo>
                <a:lnTo>
                  <a:pt x="1970310" y="1437637"/>
                </a:lnTo>
                <a:lnTo>
                  <a:pt x="1970310" y="133030"/>
                </a:lnTo>
                <a:lnTo>
                  <a:pt x="1971675" y="133029"/>
                </a:lnTo>
                <a:cubicBezTo>
                  <a:pt x="1971393" y="113821"/>
                  <a:pt x="1971109" y="87468"/>
                  <a:pt x="1970826" y="68260"/>
                </a:cubicBezTo>
                <a:lnTo>
                  <a:pt x="1970310" y="68259"/>
                </a:lnTo>
                <a:lnTo>
                  <a:pt x="1970310" y="61690"/>
                </a:lnTo>
                <a:close/>
                <a:moveTo>
                  <a:pt x="2032001" y="0"/>
                </a:moveTo>
                <a:lnTo>
                  <a:pt x="2260601" y="104775"/>
                </a:lnTo>
                <a:lnTo>
                  <a:pt x="2251076" y="1416050"/>
                </a:lnTo>
                <a:lnTo>
                  <a:pt x="2032001" y="1663700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1663700"/>
                </a:lnTo>
                <a:lnTo>
                  <a:pt x="0" y="1663700"/>
                </a:lnTo>
                <a:close/>
              </a:path>
            </a:pathLst>
          </a:custGeom>
          <a:ln>
            <a:solidFill>
              <a:srgbClr val="788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gnetic Disk 61"/>
          <p:cNvSpPr/>
          <p:nvPr/>
        </p:nvSpPr>
        <p:spPr>
          <a:xfrm>
            <a:off x="5526806" y="4339073"/>
            <a:ext cx="1236460" cy="122334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3976289" y="4342118"/>
            <a:ext cx="1206679" cy="122334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TextBox 1045"/>
          <p:cNvSpPr txBox="1"/>
          <p:nvPr/>
        </p:nvSpPr>
        <p:spPr>
          <a:xfrm>
            <a:off x="5353794" y="4135859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68184" y="41358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en-US" sz="3200" b="1" dirty="0">
                <a:latin typeface="Consolas" pitchFamily="49" charset="0"/>
                <a:ea typeface="Courier New" charset="0"/>
                <a:cs typeface="Consolas" pitchFamily="49" charset="0"/>
              </a:rPr>
              <a:t>'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8200" y="2647163"/>
            <a:ext cx="1236460" cy="2889012"/>
            <a:chOff x="5222122" y="2199690"/>
            <a:chExt cx="1236460" cy="2889012"/>
          </a:xfrm>
        </p:grpSpPr>
        <p:sp>
          <p:nvSpPr>
            <p:cNvPr id="17" name="Flowchart: Magnetic Disk 61"/>
            <p:cNvSpPr/>
            <p:nvPr/>
          </p:nvSpPr>
          <p:spPr>
            <a:xfrm>
              <a:off x="5222122" y="3865356"/>
              <a:ext cx="1236460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61"/>
            <p:cNvSpPr/>
            <p:nvPr/>
          </p:nvSpPr>
          <p:spPr>
            <a:xfrm>
              <a:off x="5222122" y="3029313"/>
              <a:ext cx="1236460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61"/>
            <p:cNvSpPr/>
            <p:nvPr/>
          </p:nvSpPr>
          <p:spPr>
            <a:xfrm>
              <a:off x="5222122" y="2199690"/>
              <a:ext cx="1236460" cy="1223346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14098" y="242155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favs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'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9964" y="3215176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[0]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9964" y="4051219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[1]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1893" y="4880842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[2]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5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 with the Dictionary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5687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813823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70177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69101" y="4437946"/>
            <a:ext cx="1505540" cy="894036"/>
            <a:chOff x="1227064" y="4437946"/>
            <a:chExt cx="1505540" cy="894036"/>
          </a:xfrm>
        </p:grpSpPr>
        <p:sp>
          <p:nvSpPr>
            <p:cNvPr id="15" name="Rectangle 14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68460" y="4477415"/>
            <a:ext cx="1258678" cy="817448"/>
            <a:chOff x="3255626" y="4477415"/>
            <a:chExt cx="1258678" cy="817448"/>
          </a:xfrm>
        </p:grpSpPr>
        <p:sp>
          <p:nvSpPr>
            <p:cNvPr id="13" name="Rectangle 1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eft Brace 11"/>
          <p:cNvSpPr/>
          <p:nvPr/>
        </p:nvSpPr>
        <p:spPr>
          <a:xfrm rot="10800000">
            <a:off x="4253075" y="429788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34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favs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']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'movie'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'coffee'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2488" y="4437946"/>
            <a:ext cx="1473480" cy="817448"/>
            <a:chOff x="3255626" y="4477415"/>
            <a:chExt cx="1473480" cy="817448"/>
          </a:xfrm>
        </p:grpSpPr>
        <p:sp>
          <p:nvSpPr>
            <p:cNvPr id="19" name="Rectangle 18"/>
            <p:cNvSpPr/>
            <p:nvPr/>
          </p:nvSpPr>
          <p:spPr>
            <a:xfrm>
              <a:off x="3255626" y="4477415"/>
              <a:ext cx="14734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urier New" charset="0"/>
                  <a:ea typeface="Courier New" charset="0"/>
                  <a:cs typeface="Courier New" charset="0"/>
                </a:rPr>
                <a:t>'</a:t>
              </a:r>
              <a:r>
                <a:rPr lang="en-US" sz="2800" b="1" dirty="0" err="1">
                  <a:latin typeface="Courier New" charset="0"/>
                  <a:ea typeface="Courier New" charset="0"/>
                  <a:cs typeface="Courier New" charset="0"/>
                </a:rPr>
                <a:t>favs</a:t>
              </a:r>
              <a:r>
                <a:rPr lang="en-US" sz="2800" b="1" dirty="0">
                  <a:latin typeface="Courier New" charset="0"/>
                  <a:ea typeface="Courier New" charset="0"/>
                  <a:cs typeface="Courier New" charset="0"/>
                </a:rPr>
                <a:t>'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64460" y="5294863"/>
            <a:ext cx="4875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3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'movie'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'coffee'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16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517E-7 -1.92788E-6 L 0.42288 -1.9278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build="p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 with the Dictionary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45687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20</a:t>
            </a:r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>
            <a:off x="813823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270177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69101" y="4437946"/>
            <a:ext cx="1505540" cy="894036"/>
            <a:chOff x="1227064" y="4437946"/>
            <a:chExt cx="1505540" cy="894036"/>
          </a:xfrm>
        </p:grpSpPr>
        <p:sp>
          <p:nvSpPr>
            <p:cNvPr id="15" name="Rectangle 14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68460" y="4477415"/>
            <a:ext cx="1258678" cy="817448"/>
            <a:chOff x="3255626" y="4477415"/>
            <a:chExt cx="1258678" cy="817448"/>
          </a:xfrm>
        </p:grpSpPr>
        <p:sp>
          <p:nvSpPr>
            <p:cNvPr id="13" name="Rectangle 1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eft Brace 11"/>
          <p:cNvSpPr/>
          <p:nvPr/>
        </p:nvSpPr>
        <p:spPr>
          <a:xfrm rot="10800000">
            <a:off x="8939513" y="4353243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635626" y="1978025"/>
            <a:ext cx="2042160" cy="47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 person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2488" y="4437946"/>
            <a:ext cx="1473480" cy="817448"/>
            <a:chOff x="3255626" y="4477415"/>
            <a:chExt cx="1473480" cy="817448"/>
          </a:xfrm>
        </p:grpSpPr>
        <p:sp>
          <p:nvSpPr>
            <p:cNvPr id="19" name="Rectangle 18"/>
            <p:cNvSpPr/>
            <p:nvPr/>
          </p:nvSpPr>
          <p:spPr>
            <a:xfrm>
              <a:off x="3255626" y="4477415"/>
              <a:ext cx="14734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urier New" charset="0"/>
                  <a:ea typeface="Courier New" charset="0"/>
                  <a:cs typeface="Courier New" charset="0"/>
                </a:rPr>
                <a:t>'</a:t>
              </a:r>
              <a:r>
                <a:rPr lang="en-US" sz="2800" b="1" dirty="0" err="1">
                  <a:latin typeface="Courier New" charset="0"/>
                  <a:ea typeface="Courier New" charset="0"/>
                  <a:cs typeface="Courier New" charset="0"/>
                </a:rPr>
                <a:t>favs</a:t>
              </a:r>
              <a:r>
                <a:rPr lang="en-US" sz="2800" b="1" dirty="0">
                  <a:latin typeface="Courier New" charset="0"/>
                  <a:ea typeface="Courier New" charset="0"/>
                  <a:cs typeface="Courier New" charset="0"/>
                </a:rPr>
                <a:t>'</a:t>
              </a:r>
              <a:endParaRPr lang="en-US" sz="2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64460" y="5294863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3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'movie'</a:t>
            </a:r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'coffee</a:t>
            </a:r>
            <a:r>
              <a:rPr lang="en-US" sz="32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32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90600" y="1978025"/>
            <a:ext cx="645026" cy="47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335423" y="1978025"/>
            <a:ext cx="1920240" cy="47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favs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5054" y="2659559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.append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pokemon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7025" y="5285874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447025" y="5867930"/>
            <a:ext cx="290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itchFamily="49" charset="0"/>
                <a:ea typeface="Courier New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pokemon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10800000">
            <a:off x="11667162" y="4394480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836 1.85185E-6 C 0.12097 1.85185E-6 0.16732 0.13565 0.16732 0.24653 L 0.16732 0.49398 " pathEditMode="relative" rAng="0" ptsTypes="FfFF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565E-6 2.26537E-6 L 0.22016 0.003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4049E-6 -1.01711E-6 L -1.74049E-6 -0.084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4 0.4933 L 0.08364 0.4933 C 0.04625 0.4933 1.59458E-6 0.35737 1.59458E-6 0.24642 L 1.59458E-6 4.62321E-8 " pathEditMode="relative" rAng="0" ptsTypes="FfFF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7" y="-24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9" grpId="1"/>
      <p:bldP spid="12" grpId="0" animBg="1"/>
      <p:bldP spid="17" grpId="0" build="p"/>
      <p:bldP spid="17" grpId="1" build="p"/>
      <p:bldP spid="21" grpId="0"/>
      <p:bldP spid="22" grpId="0"/>
      <p:bldP spid="22" grpId="1"/>
      <p:bldP spid="22" grpId="2"/>
      <p:bldP spid="23" grpId="0"/>
      <p:bldP spid="23" grpId="1"/>
      <p:bldP spid="23" grpId="2"/>
      <p:bldP spid="2" grpId="0"/>
      <p:bldP spid="3" grpId="0"/>
      <p:bldP spid="3" grpId="1"/>
      <p:bldP spid="5" grpId="0"/>
      <p:bldP spid="5" grpId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&amp; For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8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person: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print(k)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0" name="Rectangle 9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3" name="Rectangle 1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17" name="Rectangle 16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Left Brace 18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8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0" name="Rectangle 9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3" name="Rectangle 1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17" name="Rectangle 16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Left Brace 18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8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k, 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2853" y="5332103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</a:t>
            </a:r>
            <a:endParaRPr 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27064" y="4437946"/>
            <a:ext cx="1505540" cy="894036"/>
            <a:chOff x="1227064" y="4437946"/>
            <a:chExt cx="1505540" cy="894036"/>
          </a:xfrm>
        </p:grpSpPr>
        <p:sp>
          <p:nvSpPr>
            <p:cNvPr id="10" name="Rectangle 9"/>
            <p:cNvSpPr/>
            <p:nvPr/>
          </p:nvSpPr>
          <p:spPr>
            <a:xfrm>
              <a:off x="1227064" y="4437946"/>
              <a:ext cx="150554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en-US" sz="3200" b="1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261484" y="4989947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55626" y="4477415"/>
            <a:ext cx="1258678" cy="817448"/>
            <a:chOff x="3255626" y="4477415"/>
            <a:chExt cx="1258678" cy="817448"/>
          </a:xfrm>
        </p:grpSpPr>
        <p:sp>
          <p:nvSpPr>
            <p:cNvPr id="13" name="Rectangle 12"/>
            <p:cNvSpPr/>
            <p:nvPr/>
          </p:nvSpPr>
          <p:spPr>
            <a:xfrm>
              <a:off x="3255626" y="4477415"/>
              <a:ext cx="1258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age</a:t>
              </a:r>
              <a:r>
                <a:rPr lang="en-US" sz="2800" dirty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052412" y="5294863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'single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82740" y="4482701"/>
            <a:ext cx="1903085" cy="817448"/>
            <a:chOff x="2585066" y="4477415"/>
            <a:chExt cx="1903085" cy="817448"/>
          </a:xfrm>
        </p:grpSpPr>
        <p:sp>
          <p:nvSpPr>
            <p:cNvPr id="17" name="Rectangle 16"/>
            <p:cNvSpPr/>
            <p:nvPr/>
          </p:nvSpPr>
          <p:spPr>
            <a:xfrm>
              <a:off x="2585066" y="4477415"/>
              <a:ext cx="19030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r>
                <a:rPr lang="en-US" sz="2800" b="1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status</a:t>
              </a:r>
              <a:r>
                <a:rPr lang="en-US" sz="2800" dirty="0" smtClean="0">
                  <a:solidFill>
                    <a:schemeClr val="tx2"/>
                  </a:solidFill>
                  <a:latin typeface="Courier New" pitchFamily="49" charset="0"/>
                  <a:ea typeface="Courier New" charset="0"/>
                  <a:cs typeface="Courier New" pitchFamily="49" charset="0"/>
                </a:rPr>
                <a:t>'</a:t>
              </a:r>
              <a:endParaRPr lang="en-US" sz="28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81938" y="4952828"/>
              <a:ext cx="0" cy="342035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Left Brace 18"/>
          <p:cNvSpPr/>
          <p:nvPr/>
        </p:nvSpPr>
        <p:spPr>
          <a:xfrm rot="10800000">
            <a:off x="7361874" y="4316124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Dictionary?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Related</a:t>
            </a:r>
            <a:r>
              <a:rPr lang="en-US" sz="4400" dirty="0" smtClean="0"/>
              <a:t> but </a:t>
            </a:r>
            <a:r>
              <a:rPr lang="en-US" sz="4400" b="1" dirty="0" smtClean="0"/>
              <a:t>inhomogeneous</a:t>
            </a:r>
            <a:r>
              <a:rPr lang="en-US" sz="4400" dirty="0" smtClean="0"/>
              <a:t> items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58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</a:p>
          <a:p>
            <a:r>
              <a:rPr lang="en-US" dirty="0" smtClean="0"/>
              <a:t>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1294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= {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Left Brace 10"/>
          <p:cNvSpPr/>
          <p:nvPr/>
        </p:nvSpPr>
        <p:spPr>
          <a:xfrm rot="10800000">
            <a:off x="1862963" y="4302513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8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167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=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Duc'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871786" y="4302513"/>
            <a:ext cx="223837" cy="1615440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328140" y="5328551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'Duc'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227064" y="4437946"/>
            <a:ext cx="1505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'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61484" y="4989947"/>
            <a:ext cx="0" cy="34203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0800000">
            <a:off x="1862963" y="4302513"/>
            <a:ext cx="223837" cy="1615442"/>
          </a:xfrm>
          <a:prstGeom prst="leftBrace">
            <a:avLst>
              <a:gd name="adj1" fmla="val 65142"/>
              <a:gd name="adj2" fmla="val 4909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4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4335E-6 L 0.09635 2.5433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9533</TotalTime>
  <Words>607</Words>
  <Application>Microsoft Office PowerPoint</Application>
  <PresentationFormat>Custom</PresentationFormat>
  <Paragraphs>245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Session 8: Dictionary</vt:lpstr>
      <vt:lpstr>Previously on C4T</vt:lpstr>
      <vt:lpstr>Agenda</vt:lpstr>
      <vt:lpstr>Warm up</vt:lpstr>
      <vt:lpstr>Why Dictionary?</vt:lpstr>
      <vt:lpstr>Dictionary operations</vt:lpstr>
      <vt:lpstr>Dictionary operations</vt:lpstr>
      <vt:lpstr>Initialize (1)</vt:lpstr>
      <vt:lpstr>Initialize (2)</vt:lpstr>
      <vt:lpstr>Initialize (3)</vt:lpstr>
      <vt:lpstr>key &amp; value</vt:lpstr>
      <vt:lpstr>Cupboard analogy</vt:lpstr>
      <vt:lpstr>CRUD</vt:lpstr>
      <vt:lpstr>CRUD - Cupboard Analogy</vt:lpstr>
      <vt:lpstr>Create</vt:lpstr>
      <vt:lpstr>Update</vt:lpstr>
      <vt:lpstr>Update</vt:lpstr>
      <vt:lpstr>Delete</vt:lpstr>
      <vt:lpstr>Dictionary &amp; List</vt:lpstr>
      <vt:lpstr>Why?</vt:lpstr>
      <vt:lpstr>2 structures</vt:lpstr>
      <vt:lpstr>List of Dictionaries</vt:lpstr>
      <vt:lpstr>List of Dictionaries</vt:lpstr>
      <vt:lpstr>Interact with the List (1)</vt:lpstr>
      <vt:lpstr>Interact with the List (2)</vt:lpstr>
      <vt:lpstr>Interact with the List (3)</vt:lpstr>
      <vt:lpstr>Interact with the Dictionary</vt:lpstr>
      <vt:lpstr>Interact with the Dictionary</vt:lpstr>
      <vt:lpstr>List inside a Dictionary</vt:lpstr>
      <vt:lpstr>List inside a Dictionary</vt:lpstr>
      <vt:lpstr>Interact with the Dictionary</vt:lpstr>
      <vt:lpstr>Interact with the Dictionary</vt:lpstr>
      <vt:lpstr>Dictionary &amp; For</vt:lpstr>
      <vt:lpstr>For (1)</vt:lpstr>
      <vt:lpstr>For (3)</vt:lpstr>
      <vt:lpstr>For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Windows User</cp:lastModifiedBy>
  <cp:revision>1358</cp:revision>
  <cp:lastPrinted>2017-10-30T17:12:03Z</cp:lastPrinted>
  <dcterms:created xsi:type="dcterms:W3CDTF">2017-08-31T09:33:08Z</dcterms:created>
  <dcterms:modified xsi:type="dcterms:W3CDTF">2018-10-03T09:03:08Z</dcterms:modified>
</cp:coreProperties>
</file>