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8"/>
  </p:notesMasterIdLst>
  <p:sldIdLst>
    <p:sldId id="258" r:id="rId2"/>
    <p:sldId id="295" r:id="rId3"/>
    <p:sldId id="303" r:id="rId4"/>
    <p:sldId id="302" r:id="rId5"/>
    <p:sldId id="304" r:id="rId6"/>
    <p:sldId id="306" r:id="rId7"/>
    <p:sldId id="305" r:id="rId8"/>
    <p:sldId id="308" r:id="rId9"/>
    <p:sldId id="307" r:id="rId10"/>
    <p:sldId id="309" r:id="rId11"/>
    <p:sldId id="311" r:id="rId12"/>
    <p:sldId id="316" r:id="rId13"/>
    <p:sldId id="315" r:id="rId14"/>
    <p:sldId id="323" r:id="rId15"/>
    <p:sldId id="324" r:id="rId16"/>
    <p:sldId id="328" r:id="rId17"/>
    <p:sldId id="325" r:id="rId18"/>
    <p:sldId id="329" r:id="rId19"/>
    <p:sldId id="330" r:id="rId20"/>
    <p:sldId id="326" r:id="rId21"/>
    <p:sldId id="331" r:id="rId22"/>
    <p:sldId id="327" r:id="rId23"/>
    <p:sldId id="332" r:id="rId24"/>
    <p:sldId id="318" r:id="rId25"/>
    <p:sldId id="317" r:id="rId26"/>
    <p:sldId id="333" r:id="rId27"/>
    <p:sldId id="334" r:id="rId28"/>
    <p:sldId id="321" r:id="rId29"/>
    <p:sldId id="336" r:id="rId30"/>
    <p:sldId id="335" r:id="rId31"/>
    <p:sldId id="337" r:id="rId32"/>
    <p:sldId id="320" r:id="rId33"/>
    <p:sldId id="319" r:id="rId34"/>
    <p:sldId id="338" r:id="rId35"/>
    <p:sldId id="340" r:id="rId36"/>
    <p:sldId id="34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7"/>
    <p:restoredTop sz="95223"/>
  </p:normalViewPr>
  <p:slideViewPr>
    <p:cSldViewPr snapToGrid="0" snapToObjects="1">
      <p:cViewPr>
        <p:scale>
          <a:sx n="91" d="100"/>
          <a:sy n="91" d="100"/>
        </p:scale>
        <p:origin x="144" y="4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92CDC-12DF-3F4C-9FA4-A7AD9863B530}" type="datetimeFigureOut">
              <a:t>11/3/18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C1EA3-EDDC-3B47-A2A4-C6B71103D2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8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264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617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263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18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244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439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895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0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77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828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790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DEB5F-F9CF-6B4A-A6C8-990347A1528E}" type="datetimeFigureOut"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214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</a:t>
            </a:r>
            <a:r>
              <a:rPr lang="en-US" dirty="0" smtClean="0"/>
              <a:t>16: JavaScript (1)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For Teens</a:t>
            </a:r>
          </a:p>
          <a:p>
            <a:r>
              <a:rPr lang="en-US" dirty="0" smtClean="0"/>
              <a:t>TechKids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2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Constants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4355119" y="3063583"/>
            <a:ext cx="4507523" cy="5940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Menlo" charset="0"/>
              </a:rPr>
              <a:t>c1 </a:t>
            </a:r>
            <a:r>
              <a:rPr lang="en-US" dirty="0">
                <a:latin typeface="Menlo" charset="0"/>
              </a:rPr>
              <a:t>=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charset="0"/>
              </a:rPr>
              <a:t>codethechange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55119" y="3657601"/>
            <a:ext cx="23729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Menlo" charset="0"/>
              </a:rPr>
              <a:t>c2 </a:t>
            </a:r>
            <a:r>
              <a:rPr lang="en-US" sz="2800" dirty="0">
                <a:latin typeface="Menlo" charset="0"/>
              </a:rPr>
              <a:t>= </a:t>
            </a:r>
            <a:r>
              <a:rPr lang="en-US" sz="2800" dirty="0">
                <a:solidFill>
                  <a:srgbClr val="B5CEA8"/>
                </a:solidFill>
                <a:latin typeface="Menlo" charset="0"/>
              </a:rPr>
              <a:t>5</a:t>
            </a:r>
            <a:endParaRPr lang="en-US" sz="2800" dirty="0">
              <a:solidFill>
                <a:srgbClr val="D4D4D4"/>
              </a:solidFill>
              <a:latin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65234" y="3022713"/>
            <a:ext cx="13024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569CD6"/>
                </a:solidFill>
                <a:latin typeface="Menlo" charset="0"/>
              </a:rPr>
              <a:t>const</a:t>
            </a:r>
            <a:endParaRPr lang="en-US" sz="2800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5235" y="3682611"/>
            <a:ext cx="1302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569CD6"/>
                </a:solidFill>
                <a:latin typeface="Menlo" charset="0"/>
              </a:rPr>
              <a:t>const</a:t>
            </a:r>
            <a:endParaRPr lang="en-US" sz="2800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60318" y="3024505"/>
            <a:ext cx="284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800" dirty="0">
                <a:latin typeface="Menlo" charset="0"/>
              </a:rPr>
              <a:t>;</a:t>
            </a:r>
            <a:endParaRPr lang="mr-IN" sz="2800" b="0" dirty="0">
              <a:effectLst/>
              <a:latin typeface="Menlo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08114" y="3632133"/>
            <a:ext cx="284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800" dirty="0">
                <a:latin typeface="Menlo" charset="0"/>
              </a:rPr>
              <a:t>;</a:t>
            </a:r>
            <a:endParaRPr lang="mr-IN" sz="2800" b="0" dirty="0"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6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Basic 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dirty="0" smtClean="0"/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Number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String,Array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640056" y="2849846"/>
            <a:ext cx="4507523" cy="594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Menlo" charset="0"/>
              </a:rPr>
              <a:t>b1 </a:t>
            </a:r>
            <a:r>
              <a:rPr lang="en-US" dirty="0">
                <a:latin typeface="Menlo" charset="0"/>
              </a:rPr>
              <a:t>=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Menlo" charset="0"/>
              </a:rPr>
              <a:t>False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0056" y="3436567"/>
            <a:ext cx="23729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Menlo" charset="0"/>
              </a:rPr>
              <a:t>b2 </a:t>
            </a:r>
            <a:r>
              <a:rPr lang="en-US" sz="2800" dirty="0">
                <a:latin typeface="Menlo" charset="0"/>
              </a:rPr>
              <a:t>= </a:t>
            </a:r>
            <a:r>
              <a:rPr lang="en-US" sz="2800" dirty="0" smtClean="0">
                <a:solidFill>
                  <a:srgbClr val="569CD6"/>
                </a:solidFill>
                <a:latin typeface="Menlo" charset="0"/>
              </a:rPr>
              <a:t>True</a:t>
            </a:r>
            <a:endParaRPr lang="en-US" sz="2800" dirty="0">
              <a:solidFill>
                <a:srgbClr val="D4D4D4"/>
              </a:solidFill>
              <a:latin typeface="Menlo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548489" y="2868017"/>
            <a:ext cx="2341950" cy="59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latin typeface="Menlo" charset="0"/>
              </a:rPr>
              <a:t>b1 =</a:t>
            </a:r>
            <a:r>
              <a:rPr lang="en-US" smtClean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mtClean="0">
                <a:solidFill>
                  <a:srgbClr val="569CD6"/>
                </a:solidFill>
                <a:latin typeface="Menlo" charset="0"/>
              </a:rPr>
              <a:t>false</a:t>
            </a:r>
            <a:endParaRPr lang="en-US" smtClean="0">
              <a:solidFill>
                <a:srgbClr val="D4D4D4"/>
              </a:solidFill>
              <a:latin typeface="Menlo" charset="0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48489" y="3462035"/>
            <a:ext cx="2200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Menlo" charset="0"/>
              </a:rPr>
              <a:t>b2 </a:t>
            </a:r>
            <a:r>
              <a:rPr lang="en-US" sz="2800" dirty="0">
                <a:latin typeface="Menlo" charset="0"/>
              </a:rPr>
              <a:t>= </a:t>
            </a:r>
            <a:r>
              <a:rPr lang="en-US" sz="2800" dirty="0" smtClean="0">
                <a:solidFill>
                  <a:srgbClr val="569CD6"/>
                </a:solidFill>
                <a:latin typeface="Menlo" charset="0"/>
              </a:rPr>
              <a:t>true</a:t>
            </a:r>
            <a:endParaRPr lang="en-US" sz="2800" dirty="0">
              <a:solidFill>
                <a:srgbClr val="D4D4D4"/>
              </a:solidFill>
              <a:latin typeface="Menl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74877" y="2827147"/>
            <a:ext cx="873611" cy="633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569CD6"/>
                </a:solidFill>
                <a:latin typeface="Menlo" charset="0"/>
              </a:rPr>
              <a:t>var</a:t>
            </a:r>
            <a:endParaRPr lang="en-US" sz="2800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4876" y="3487045"/>
            <a:ext cx="873611" cy="633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569CD6"/>
                </a:solidFill>
                <a:latin typeface="Menlo" charset="0"/>
              </a:rPr>
              <a:t>var</a:t>
            </a:r>
            <a:endParaRPr lang="en-US" sz="2800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55163" y="2828939"/>
            <a:ext cx="1763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800" dirty="0">
                <a:latin typeface="Menlo" charset="0"/>
              </a:rPr>
              <a:t>;</a:t>
            </a:r>
            <a:endParaRPr lang="mr-IN" sz="2800" b="0" dirty="0">
              <a:effectLst/>
              <a:latin typeface="Menlo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06386" y="3436567"/>
            <a:ext cx="284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800" dirty="0">
                <a:latin typeface="Menlo" charset="0"/>
              </a:rPr>
              <a:t>;</a:t>
            </a:r>
            <a:endParaRPr lang="mr-IN" sz="2800" b="0" dirty="0">
              <a:effectLst/>
              <a:latin typeface="Menlo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640058" y="4122500"/>
            <a:ext cx="1440767" cy="59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Menlo" charset="0"/>
              </a:rPr>
              <a:t>x =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569CD6"/>
                </a:solidFill>
                <a:latin typeface="Menlo" charset="0"/>
              </a:rPr>
              <a:t>6</a:t>
            </a:r>
            <a:endParaRPr lang="en-US" dirty="0" smtClean="0">
              <a:solidFill>
                <a:srgbClr val="D4D4D4"/>
              </a:solidFill>
              <a:latin typeface="Menlo" charset="0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7548487" y="4163780"/>
            <a:ext cx="1440767" cy="59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Menlo" charset="0"/>
              </a:rPr>
              <a:t>x =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569CD6"/>
                </a:solidFill>
                <a:latin typeface="Menlo" charset="0"/>
              </a:rPr>
              <a:t>6</a:t>
            </a:r>
            <a:endParaRPr lang="en-US" dirty="0" smtClean="0">
              <a:solidFill>
                <a:srgbClr val="D4D4D4"/>
              </a:solidFill>
              <a:latin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4876" y="4122910"/>
            <a:ext cx="873611" cy="633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569CD6"/>
                </a:solidFill>
                <a:latin typeface="Menlo" charset="0"/>
              </a:rPr>
              <a:t>var</a:t>
            </a:r>
            <a:endParaRPr lang="en-US" sz="2800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14624" y="4124702"/>
            <a:ext cx="234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800" dirty="0">
                <a:latin typeface="Menlo" charset="0"/>
              </a:rPr>
              <a:t>;</a:t>
            </a:r>
            <a:endParaRPr lang="mr-IN" sz="2800" b="0" dirty="0">
              <a:effectLst/>
              <a:latin typeface="Menlo" charset="0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1640058" y="4879231"/>
            <a:ext cx="2946010" cy="59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Menlo" charset="0"/>
              </a:rPr>
              <a:t>s = </a:t>
            </a:r>
            <a:r>
              <a:rPr lang="en-US" dirty="0" smtClean="0">
                <a:solidFill>
                  <a:srgbClr val="CE9178"/>
                </a:solidFill>
                <a:latin typeface="Menlo" charset="0"/>
              </a:rPr>
              <a:t>"daring"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7548487" y="4821886"/>
            <a:ext cx="2946010" cy="59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Menlo" charset="0"/>
              </a:rPr>
              <a:t>s = 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 smtClean="0">
                <a:solidFill>
                  <a:srgbClr val="CE9178"/>
                </a:solidFill>
                <a:latin typeface="Menlo" charset="0"/>
              </a:rPr>
              <a:t>daring"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74876" y="4780811"/>
            <a:ext cx="873611" cy="633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569CD6"/>
                </a:solidFill>
                <a:latin typeface="Menlo" charset="0"/>
              </a:rPr>
              <a:t>var</a:t>
            </a:r>
            <a:endParaRPr lang="en-US" sz="2800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186283" y="4768076"/>
            <a:ext cx="234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800" dirty="0">
                <a:latin typeface="Menlo" charset="0"/>
              </a:rPr>
              <a:t>;</a:t>
            </a:r>
            <a:endParaRPr lang="mr-IN" sz="2800" b="0" dirty="0">
              <a:effectLst/>
              <a:latin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0055" y="1926495"/>
            <a:ext cx="166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</a:rPr>
              <a:t>Python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1998" y="1926482"/>
            <a:ext cx="166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JS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730327" y="2520039"/>
            <a:ext cx="3446584" cy="0"/>
          </a:xfrm>
          <a:prstGeom prst="line">
            <a:avLst/>
          </a:prstGeom>
          <a:ln w="28575">
            <a:solidFill>
              <a:srgbClr val="407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74876" y="2520039"/>
            <a:ext cx="381962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4"/>
          <p:cNvSpPr txBox="1">
            <a:spLocks/>
          </p:cNvSpPr>
          <p:nvPr/>
        </p:nvSpPr>
        <p:spPr>
          <a:xfrm>
            <a:off x="1607819" y="5635962"/>
            <a:ext cx="4103663" cy="594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>
                <a:latin typeface="Menlo" charset="0"/>
              </a:rPr>
              <a:t>a = [</a:t>
            </a:r>
            <a:r>
              <a:rPr lang="en-US" dirty="0" smtClean="0">
                <a:latin typeface="Menlo" charset="0"/>
              </a:rPr>
              <a:t>1, 5, 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 smtClean="0">
                <a:solidFill>
                  <a:srgbClr val="CE9178"/>
                </a:solidFill>
                <a:latin typeface="Menlo" charset="0"/>
              </a:rPr>
              <a:t>truth"</a:t>
            </a:r>
            <a:r>
              <a:rPr lang="en-US" dirty="0" smtClean="0">
                <a:latin typeface="Menlo" charset="0"/>
              </a:rPr>
              <a:t>]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</p:txBody>
      </p:sp>
      <p:sp>
        <p:nvSpPr>
          <p:cNvPr id="26" name="Content Placeholder 4"/>
          <p:cNvSpPr txBox="1">
            <a:spLocks/>
          </p:cNvSpPr>
          <p:nvPr/>
        </p:nvSpPr>
        <p:spPr>
          <a:xfrm>
            <a:off x="7576623" y="5654005"/>
            <a:ext cx="4103663" cy="594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>
                <a:latin typeface="Menlo" charset="0"/>
              </a:rPr>
              <a:t>a = [</a:t>
            </a:r>
            <a:r>
              <a:rPr lang="en-US" dirty="0" smtClean="0">
                <a:latin typeface="Menlo" charset="0"/>
              </a:rPr>
              <a:t>1, 5, 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 smtClean="0">
                <a:solidFill>
                  <a:srgbClr val="CE9178"/>
                </a:solidFill>
                <a:latin typeface="Menlo" charset="0"/>
              </a:rPr>
              <a:t>truth"</a:t>
            </a:r>
            <a:r>
              <a:rPr lang="en-US" dirty="0" smtClean="0">
                <a:latin typeface="Menlo" charset="0"/>
              </a:rPr>
              <a:t>]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74875" y="5589868"/>
            <a:ext cx="873611" cy="633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569CD6"/>
                </a:solidFill>
                <a:latin typeface="Menlo" charset="0"/>
              </a:rPr>
              <a:t>var</a:t>
            </a:r>
            <a:endParaRPr lang="en-US" sz="2800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381934" y="5531339"/>
            <a:ext cx="234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800" dirty="0">
                <a:latin typeface="Menlo" charset="0"/>
              </a:rPr>
              <a:t>;</a:t>
            </a:r>
            <a:endParaRPr lang="mr-IN" sz="2800" b="0" dirty="0"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6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5" grpId="0"/>
      <p:bldP spid="26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undefined</a:t>
            </a:r>
            <a:r>
              <a:rPr lang="en-US" dirty="0" smtClean="0"/>
              <a:t> and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null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40994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4EC9B0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>
                <a:latin typeface="Menlo" charset="0"/>
              </a:rPr>
              <a:t>x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)</a:t>
            </a:r>
            <a:r>
              <a:rPr lang="mr-IN" dirty="0">
                <a:latin typeface="Menlo" charset="0"/>
              </a:rPr>
              <a:t> ;</a:t>
            </a:r>
            <a:endParaRPr lang="en-US" dirty="0" smtClean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rgbClr val="0070C0"/>
                </a:solidFill>
                <a:effectLst/>
                <a:latin typeface="Menlo" charset="0"/>
              </a:rPr>
              <a:t>▸ </a:t>
            </a:r>
            <a:r>
              <a:rPr lang="en-US" b="0" dirty="0" smtClean="0">
                <a:solidFill>
                  <a:srgbClr val="FF0000"/>
                </a:solidFill>
                <a:effectLst/>
                <a:latin typeface="Menlo" charset="0"/>
              </a:rPr>
              <a:t>x is not defined</a:t>
            </a:r>
            <a:endParaRPr lang="en-US" b="0" dirty="0">
              <a:solidFill>
                <a:srgbClr val="FF0000"/>
              </a:solidFill>
              <a:effectLst/>
              <a:latin typeface="Menlo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77570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Menlo" charset="0"/>
              </a:rPr>
              <a:t>var</a:t>
            </a:r>
            <a:r>
              <a:rPr lang="en-US" dirty="0" smtClean="0">
                <a:latin typeface="Menlo" charset="0"/>
              </a:rPr>
              <a:t> </a:t>
            </a:r>
            <a:r>
              <a:rPr lang="mr-IN" dirty="0" err="1" smtClean="0">
                <a:latin typeface="Menlo" charset="0"/>
              </a:rPr>
              <a:t>x</a:t>
            </a:r>
            <a:r>
              <a:rPr lang="mr-IN" dirty="0" smtClean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mr-IN" dirty="0" smtClean="0">
                <a:latin typeface="Menlo" charset="0"/>
              </a:rPr>
              <a:t>;</a:t>
            </a:r>
            <a:endParaRPr lang="mr-IN" dirty="0">
              <a:latin typeface="Menlo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4EC9B0"/>
                </a:solidFill>
                <a:latin typeface="Menlo" charset="0"/>
              </a:rPr>
              <a:t>console</a:t>
            </a:r>
            <a:r>
              <a:rPr lang="en-US" dirty="0" err="1" smtClean="0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Menlo" charset="0"/>
              </a:rPr>
              <a:t>log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 smtClean="0">
                <a:latin typeface="Menlo" charset="0"/>
              </a:rPr>
              <a:t>x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)</a:t>
            </a:r>
            <a:r>
              <a:rPr lang="mr-IN" dirty="0">
                <a:latin typeface="Menlo" charset="0"/>
              </a:rPr>
              <a:t> ;</a:t>
            </a:r>
            <a:endParaRPr lang="en-US" dirty="0" smtClean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Menlo" charset="0"/>
              </a:rPr>
              <a:t>▸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undefined</a:t>
            </a:r>
            <a:endParaRPr lang="en-US" dirty="0">
              <a:solidFill>
                <a:schemeClr val="bg1">
                  <a:lumMod val="75000"/>
                </a:schemeClr>
              </a:solidFill>
              <a:latin typeface="Menlo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096000" y="3736266"/>
            <a:ext cx="5181600" cy="1775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 smtClean="0">
                <a:latin typeface="Menlo" charset="0"/>
              </a:rPr>
              <a:t>var</a:t>
            </a:r>
            <a:r>
              <a:rPr lang="en-US" dirty="0" smtClean="0">
                <a:latin typeface="Menlo" charset="0"/>
              </a:rPr>
              <a:t> </a:t>
            </a:r>
            <a:r>
              <a:rPr lang="mr-IN" dirty="0" err="1" smtClean="0">
                <a:latin typeface="Menlo" charset="0"/>
              </a:rPr>
              <a:t>x</a:t>
            </a:r>
            <a:r>
              <a:rPr lang="mr-IN" dirty="0" smtClean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dirty="0" smtClean="0">
                <a:latin typeface="Menlo" charset="0"/>
              </a:rPr>
              <a:t>null</a:t>
            </a:r>
            <a:r>
              <a:rPr lang="mr-IN" dirty="0" smtClean="0">
                <a:latin typeface="Menlo" charset="0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rgbClr val="4EC9B0"/>
                </a:solidFill>
                <a:latin typeface="Menlo" charset="0"/>
              </a:rPr>
              <a:t>console</a:t>
            </a:r>
            <a:r>
              <a:rPr lang="en-US" dirty="0" err="1" smtClean="0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Menlo" charset="0"/>
              </a:rPr>
              <a:t>log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 smtClean="0">
                <a:latin typeface="Menlo" charset="0"/>
              </a:rPr>
              <a:t>x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)</a:t>
            </a:r>
            <a:r>
              <a:rPr lang="mr-IN" dirty="0" smtClean="0">
                <a:latin typeface="Menlo" charset="0"/>
              </a:rPr>
              <a:t> ;</a:t>
            </a:r>
            <a:endParaRPr lang="en-US" dirty="0" smtClean="0">
              <a:solidFill>
                <a:srgbClr val="D4D4D4"/>
              </a:solidFill>
              <a:latin typeface="Menlo" charset="0"/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70C0"/>
                </a:solidFill>
                <a:latin typeface="Menlo" charset="0"/>
              </a:rPr>
              <a:t>▸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Menlo" charset="0"/>
              </a:rPr>
              <a:t>null</a:t>
            </a:r>
            <a:endParaRPr lang="en-US" dirty="0">
              <a:solidFill>
                <a:schemeClr val="bg1">
                  <a:lumMod val="75000"/>
                </a:schemeClr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2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1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2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String </a:t>
            </a:r>
            <a:r>
              <a:rPr lang="en-US" dirty="0" smtClean="0"/>
              <a:t>operations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640056" y="2849846"/>
            <a:ext cx="3536855" cy="594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r-IN" dirty="0">
                <a:solidFill>
                  <a:srgbClr val="CE9178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mr-IN" dirty="0" err="1">
                <a:solidFill>
                  <a:srgbClr val="CE9178"/>
                </a:solidFill>
                <a:latin typeface="Menlo" charset="0"/>
                <a:ea typeface="Menlo" charset="0"/>
                <a:cs typeface="Menlo" charset="0"/>
              </a:rPr>
              <a:t>we</a:t>
            </a:r>
            <a:r>
              <a:rPr lang="mr-IN" dirty="0">
                <a:solidFill>
                  <a:srgbClr val="CE9178"/>
                </a:solidFill>
                <a:latin typeface="Menlo" charset="0"/>
                <a:ea typeface="Menlo" charset="0"/>
                <a:cs typeface="Menlo" charset="0"/>
              </a:rPr>
              <a:t> "</a:t>
            </a: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+</a:t>
            </a: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dirty="0">
                <a:solidFill>
                  <a:srgbClr val="CE9178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mr-IN" dirty="0" err="1">
                <a:solidFill>
                  <a:srgbClr val="CE9178"/>
                </a:solidFill>
                <a:latin typeface="Menlo" charset="0"/>
                <a:ea typeface="Menlo" charset="0"/>
                <a:cs typeface="Menlo" charset="0"/>
              </a:rPr>
              <a:t>code</a:t>
            </a:r>
            <a:r>
              <a:rPr lang="mr-IN" dirty="0">
                <a:solidFill>
                  <a:srgbClr val="CE9178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endParaRPr lang="mr-IN" dirty="0">
              <a:solidFill>
                <a:srgbClr val="D4D4D4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40056" y="3436567"/>
            <a:ext cx="3536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sz="2800" dirty="0" err="1">
                <a:solidFill>
                  <a:srgbClr val="CE9178"/>
                </a:solidFill>
                <a:latin typeface="Menlo" charset="0"/>
              </a:rPr>
              <a:t>Truth</a:t>
            </a:r>
            <a:r>
              <a:rPr lang="en-US" sz="2800" dirty="0" err="1" smtClean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sz="2800" dirty="0" err="1" smtClean="0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2800" dirty="0" err="1" smtClean="0">
                <a:solidFill>
                  <a:srgbClr val="DCDCAA"/>
                </a:solidFill>
                <a:latin typeface="Menlo" charset="0"/>
              </a:rPr>
              <a:t>lower</a:t>
            </a:r>
            <a:r>
              <a:rPr lang="en-US" sz="2800" dirty="0" smtClean="0">
                <a:solidFill>
                  <a:srgbClr val="DCDCAA"/>
                </a:solidFill>
                <a:latin typeface="Menlo" charset="0"/>
              </a:rPr>
              <a:t>()</a:t>
            </a:r>
            <a:endParaRPr lang="en-US" sz="2800" dirty="0">
              <a:solidFill>
                <a:srgbClr val="D4D4D4"/>
              </a:solidFill>
              <a:latin typeface="Menlo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648157" y="2868017"/>
            <a:ext cx="4999891" cy="59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mr-IN" dirty="0">
                <a:solidFill>
                  <a:srgbClr val="CE9178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mr-IN" dirty="0" err="1">
                <a:solidFill>
                  <a:srgbClr val="CE9178"/>
                </a:solidFill>
                <a:latin typeface="Menlo" charset="0"/>
                <a:ea typeface="Menlo" charset="0"/>
                <a:cs typeface="Menlo" charset="0"/>
              </a:rPr>
              <a:t>we</a:t>
            </a:r>
            <a:r>
              <a:rPr lang="mr-IN" dirty="0">
                <a:solidFill>
                  <a:srgbClr val="CE9178"/>
                </a:solidFill>
                <a:latin typeface="Menlo" charset="0"/>
                <a:ea typeface="Menlo" charset="0"/>
                <a:cs typeface="Menlo" charset="0"/>
              </a:rPr>
              <a:t> "</a:t>
            </a: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+</a:t>
            </a: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dirty="0">
                <a:solidFill>
                  <a:srgbClr val="CE9178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mr-IN" dirty="0" err="1" smtClean="0">
                <a:solidFill>
                  <a:srgbClr val="CE9178"/>
                </a:solidFill>
                <a:latin typeface="Menlo" charset="0"/>
                <a:ea typeface="Menlo" charset="0"/>
                <a:cs typeface="Menlo" charset="0"/>
              </a:rPr>
              <a:t>code</a:t>
            </a:r>
            <a:r>
              <a:rPr lang="mr-IN" dirty="0" smtClean="0">
                <a:solidFill>
                  <a:srgbClr val="CE9178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endParaRPr lang="mr-IN" dirty="0">
              <a:solidFill>
                <a:srgbClr val="D4D4D4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48157" y="3462035"/>
            <a:ext cx="55438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E9178"/>
                </a:solidFill>
                <a:latin typeface="Menlo" charset="0"/>
              </a:rPr>
              <a:t>"Truth"</a:t>
            </a:r>
            <a:r>
              <a:rPr lang="en-US" sz="2800" dirty="0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2800" dirty="0" err="1">
                <a:solidFill>
                  <a:srgbClr val="DCDCAA"/>
                </a:solidFill>
                <a:latin typeface="Menlo" charset="0"/>
              </a:rPr>
              <a:t>toLowerCase</a:t>
            </a:r>
            <a:r>
              <a:rPr lang="en-US" sz="2800" dirty="0">
                <a:solidFill>
                  <a:srgbClr val="D4D4D4"/>
                </a:solidFill>
                <a:latin typeface="Menlo" charset="0"/>
              </a:rPr>
              <a:t>()</a:t>
            </a:r>
            <a:endParaRPr lang="en-US" sz="2800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640058" y="4122500"/>
            <a:ext cx="3536853" cy="59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charset="0"/>
              </a:rPr>
              <a:t>Truth</a:t>
            </a:r>
            <a:r>
              <a:rPr lang="en-US" dirty="0" err="1" smtClean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 err="1" smtClean="0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Menlo" charset="0"/>
              </a:rPr>
              <a:t>upper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()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6648156" y="4163780"/>
            <a:ext cx="4999892" cy="594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CE9178"/>
                </a:solidFill>
                <a:latin typeface="Menlo" charset="0"/>
              </a:rPr>
              <a:t>"Truth"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charset="0"/>
              </a:rPr>
              <a:t>toUpperCase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1640057" y="4879231"/>
            <a:ext cx="4732608" cy="594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charset="0"/>
              </a:rPr>
              <a:t>daring"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charset="0"/>
              </a:rPr>
              <a:t>capitalize</a:t>
            </a:r>
            <a:r>
              <a:rPr lang="en-US" dirty="0">
                <a:solidFill>
                  <a:srgbClr val="DCDCAA"/>
                </a:solidFill>
                <a:latin typeface="Menlo" charset="0"/>
              </a:rPr>
              <a:t>()</a:t>
            </a:r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6648156" y="4864090"/>
            <a:ext cx="2946010" cy="59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mr-IN" dirty="0" err="1">
                <a:solidFill>
                  <a:srgbClr val="9CDCFE"/>
                </a:solidFill>
                <a:latin typeface="Menlo" charset="0"/>
              </a:rPr>
              <a:t>N</a:t>
            </a:r>
            <a:r>
              <a:rPr lang="mr-IN" dirty="0">
                <a:solidFill>
                  <a:srgbClr val="D4D4D4"/>
                </a:solidFill>
                <a:latin typeface="Menlo" charset="0"/>
              </a:rPr>
              <a:t>/</a:t>
            </a:r>
            <a:r>
              <a:rPr lang="mr-IN" dirty="0" err="1">
                <a:solidFill>
                  <a:srgbClr val="9CDCFE"/>
                </a:solidFill>
                <a:latin typeface="Menlo" charset="0"/>
              </a:rPr>
              <a:t>A</a:t>
            </a:r>
            <a:endParaRPr lang="mr-I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0055" y="1926495"/>
            <a:ext cx="166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</a:rPr>
              <a:t>Python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1998" y="1926482"/>
            <a:ext cx="166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JS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730327" y="2520039"/>
            <a:ext cx="3446584" cy="0"/>
          </a:xfrm>
          <a:prstGeom prst="line">
            <a:avLst/>
          </a:prstGeom>
          <a:ln w="28575">
            <a:solidFill>
              <a:srgbClr val="407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74876" y="2520039"/>
            <a:ext cx="381962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9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12" grpId="0"/>
      <p:bldP spid="13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7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Number </a:t>
            </a:r>
            <a:r>
              <a:rPr lang="en-US" dirty="0" smtClean="0"/>
              <a:t>operations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640056" y="2849846"/>
            <a:ext cx="3888547" cy="594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r-IN" dirty="0" smtClean="0"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, -, *, /, **, %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40056" y="3436567"/>
            <a:ext cx="3536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//</a:t>
            </a:r>
            <a:endParaRPr lang="en-US" sz="2800" dirty="0">
              <a:solidFill>
                <a:srgbClr val="D4D4D4"/>
              </a:solidFill>
              <a:latin typeface="Menlo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648157" y="2868017"/>
            <a:ext cx="4999891" cy="59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mr-IN" dirty="0" smtClean="0"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, -, *, /, **, %</a:t>
            </a:r>
            <a:endParaRPr lang="mr-IN" dirty="0">
              <a:solidFill>
                <a:srgbClr val="D4D4D4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48157" y="3462035"/>
            <a:ext cx="55438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800" dirty="0" err="1">
                <a:solidFill>
                  <a:srgbClr val="9CDCFE"/>
                </a:solidFill>
                <a:latin typeface="Menlo" charset="0"/>
              </a:rPr>
              <a:t>N</a:t>
            </a:r>
            <a:r>
              <a:rPr lang="mr-IN" sz="2800" dirty="0">
                <a:solidFill>
                  <a:srgbClr val="D4D4D4"/>
                </a:solidFill>
                <a:latin typeface="Menlo" charset="0"/>
              </a:rPr>
              <a:t>/</a:t>
            </a:r>
            <a:r>
              <a:rPr lang="mr-IN" sz="2800" dirty="0" err="1">
                <a:solidFill>
                  <a:srgbClr val="9CDCFE"/>
                </a:solidFill>
                <a:latin typeface="Menlo" charset="0"/>
              </a:rPr>
              <a:t>A</a:t>
            </a:r>
            <a:endParaRPr lang="mr-IN" sz="2800" dirty="0">
              <a:solidFill>
                <a:srgbClr val="D4D4D4"/>
              </a:solidFill>
              <a:latin typeface="Menlo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640058" y="4122500"/>
            <a:ext cx="3536853" cy="59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+=, -=, *=, /=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6648156" y="4163780"/>
            <a:ext cx="4999892" cy="594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+=, -=, *=, /=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1640057" y="4879231"/>
            <a:ext cx="4732608" cy="594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x += 1</a:t>
            </a:r>
            <a:endParaRPr lang="en-US" dirty="0">
              <a:solidFill>
                <a:srgbClr val="DCDCAA"/>
              </a:solidFill>
              <a:latin typeface="Menlo" charset="0"/>
            </a:endParaRPr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6648156" y="4864090"/>
            <a:ext cx="2946010" cy="59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x++, ++x</a:t>
            </a:r>
            <a:endParaRPr lang="mr-I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0055" y="1926495"/>
            <a:ext cx="166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</a:rPr>
              <a:t>Python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1998" y="1926482"/>
            <a:ext cx="166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JS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730327" y="2520039"/>
            <a:ext cx="3798276" cy="0"/>
          </a:xfrm>
          <a:prstGeom prst="line">
            <a:avLst/>
          </a:prstGeom>
          <a:ln w="28575">
            <a:solidFill>
              <a:srgbClr val="407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74876" y="2520039"/>
            <a:ext cx="381962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4"/>
          <p:cNvSpPr txBox="1">
            <a:spLocks/>
          </p:cNvSpPr>
          <p:nvPr/>
        </p:nvSpPr>
        <p:spPr>
          <a:xfrm>
            <a:off x="1640055" y="5635962"/>
            <a:ext cx="4732608" cy="594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>
                <a:latin typeface="Menlo" charset="0"/>
                <a:ea typeface="Menlo" charset="0"/>
                <a:cs typeface="Menlo" charset="0"/>
              </a:rPr>
              <a:t>y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-= 1</a:t>
            </a:r>
            <a:endParaRPr lang="en-US" dirty="0">
              <a:solidFill>
                <a:srgbClr val="DCDCAA"/>
              </a:solidFill>
              <a:latin typeface="Menlo" charset="0"/>
            </a:endParaRPr>
          </a:p>
        </p:txBody>
      </p:sp>
      <p:sp>
        <p:nvSpPr>
          <p:cNvPr id="19" name="Content Placeholder 4"/>
          <p:cNvSpPr txBox="1">
            <a:spLocks/>
          </p:cNvSpPr>
          <p:nvPr/>
        </p:nvSpPr>
        <p:spPr>
          <a:xfrm>
            <a:off x="6648156" y="5564400"/>
            <a:ext cx="2946010" cy="59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x--, --x</a:t>
            </a:r>
            <a:endParaRPr lang="mr-I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12" grpId="0"/>
      <p:bldP spid="13" grpId="0"/>
      <p:bldP spid="16" grpId="0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Math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20098"/>
          </a:xfrm>
        </p:spPr>
        <p:txBody>
          <a:bodyPr/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Math.floor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Math.ceil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Math.abs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vi-VN" dirty="0" smtClean="0">
                <a:latin typeface="Courier New" charset="0"/>
                <a:ea typeface="Courier New" charset="0"/>
                <a:cs typeface="Courier New" charset="0"/>
              </a:rPr>
              <a:t>Math.sqrt</a:t>
            </a:r>
          </a:p>
          <a:p>
            <a:r>
              <a:rPr lang="vi-VN" dirty="0" smtClean="0">
                <a:latin typeface="Courier New" charset="0"/>
                <a:ea typeface="Courier New" charset="0"/>
                <a:cs typeface="Courier New" charset="0"/>
              </a:rPr>
              <a:t>Math.min</a:t>
            </a:r>
          </a:p>
          <a:p>
            <a:r>
              <a:rPr lang="vi-VN" dirty="0" smtClean="0">
                <a:latin typeface="Courier New" charset="0"/>
                <a:ea typeface="Courier New" charset="0"/>
                <a:cs typeface="Courier New" charset="0"/>
              </a:rPr>
              <a:t>Math.max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64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</a:t>
            </a:r>
            <a:r>
              <a:rPr lang="en-US" dirty="0" smtClean="0"/>
              <a:t>C4T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pPr marL="0" indent="0">
              <a:buNone/>
            </a:pPr>
            <a:r>
              <a:rPr lang="en-US" dirty="0" smtClean="0"/>
              <a:t>=&gt; Static web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179705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96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Boolean </a:t>
            </a:r>
            <a:r>
              <a:rPr lang="en-US" dirty="0" smtClean="0"/>
              <a:t>operations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640056" y="2849846"/>
            <a:ext cx="3888547" cy="594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not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40056" y="3436567"/>
            <a:ext cx="3536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and</a:t>
            </a:r>
            <a:endParaRPr lang="en-US" sz="2800" dirty="0">
              <a:solidFill>
                <a:srgbClr val="D4D4D4"/>
              </a:solidFill>
              <a:latin typeface="Menlo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648157" y="2868017"/>
            <a:ext cx="4999891" cy="59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!</a:t>
            </a:r>
            <a:endParaRPr lang="mr-IN" dirty="0">
              <a:solidFill>
                <a:srgbClr val="D4D4D4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48157" y="3462035"/>
            <a:ext cx="55438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&amp;&amp;</a:t>
            </a:r>
            <a:endParaRPr lang="en-US" sz="2800" dirty="0">
              <a:solidFill>
                <a:srgbClr val="D4D4D4"/>
              </a:solidFill>
              <a:latin typeface="Menlo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640058" y="4122500"/>
            <a:ext cx="3536853" cy="59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or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6648156" y="4163780"/>
            <a:ext cx="4999892" cy="594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||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0055" y="1926495"/>
            <a:ext cx="166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</a:rPr>
              <a:t>Python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1998" y="1926482"/>
            <a:ext cx="166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JS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730327" y="2520039"/>
            <a:ext cx="3798276" cy="0"/>
          </a:xfrm>
          <a:prstGeom prst="line">
            <a:avLst/>
          </a:prstGeom>
          <a:ln w="28575">
            <a:solidFill>
              <a:srgbClr val="407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74876" y="2520039"/>
            <a:ext cx="381962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41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8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Array </a:t>
            </a:r>
            <a:r>
              <a:rPr lang="en-US" dirty="0" smtClean="0"/>
              <a:t>operations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640056" y="3454757"/>
            <a:ext cx="3888547" cy="594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append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40056" y="4041478"/>
            <a:ext cx="3536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pop(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i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800" dirty="0">
              <a:solidFill>
                <a:srgbClr val="D4D4D4"/>
              </a:solidFill>
              <a:latin typeface="Menlo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648157" y="3472928"/>
            <a:ext cx="4999891" cy="59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push</a:t>
            </a:r>
            <a:endParaRPr lang="mr-IN" dirty="0">
              <a:solidFill>
                <a:srgbClr val="D4D4D4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48157" y="4066946"/>
            <a:ext cx="55438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splice(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i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 1)</a:t>
            </a:r>
            <a:endParaRPr lang="en-US" sz="2800" dirty="0">
              <a:solidFill>
                <a:srgbClr val="D4D4D4"/>
              </a:solidFill>
              <a:latin typeface="Menlo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640058" y="4727411"/>
            <a:ext cx="3536853" cy="59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remove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6648156" y="4768691"/>
            <a:ext cx="4999892" cy="552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indexOf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(), splice()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0055" y="1926495"/>
            <a:ext cx="166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</a:rPr>
              <a:t>Python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1998" y="1926482"/>
            <a:ext cx="166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JS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730327" y="2520039"/>
            <a:ext cx="3798276" cy="0"/>
          </a:xfrm>
          <a:prstGeom prst="line">
            <a:avLst/>
          </a:prstGeom>
          <a:ln w="28575">
            <a:solidFill>
              <a:srgbClr val="407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74876" y="2520039"/>
            <a:ext cx="381962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4"/>
          <p:cNvSpPr txBox="1">
            <a:spLocks/>
          </p:cNvSpPr>
          <p:nvPr/>
        </p:nvSpPr>
        <p:spPr>
          <a:xfrm>
            <a:off x="1640056" y="2848518"/>
            <a:ext cx="3888547" cy="59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[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i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]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6674876" y="2811007"/>
            <a:ext cx="4999891" cy="59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[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i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]</a:t>
            </a:r>
            <a:endParaRPr lang="mr-IN" dirty="0">
              <a:solidFill>
                <a:srgbClr val="D4D4D4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4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12" grpId="0"/>
      <p:bldP spid="13" grpId="0"/>
      <p:bldP spid="14" grpId="0" build="p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smtClean="0"/>
              <a:t>Loops</a:t>
            </a:r>
            <a:endParaRPr lang="en-US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while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9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while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5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dirty="0" smtClean="0"/>
              <a:t>loop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0055" y="1926495"/>
            <a:ext cx="166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</a:rPr>
              <a:t>Python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1998" y="1926482"/>
            <a:ext cx="166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JS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730327" y="2520039"/>
            <a:ext cx="3798276" cy="0"/>
          </a:xfrm>
          <a:prstGeom prst="line">
            <a:avLst/>
          </a:prstGeom>
          <a:ln w="28575">
            <a:solidFill>
              <a:srgbClr val="407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74876" y="2520039"/>
            <a:ext cx="381962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4"/>
          <p:cNvSpPr txBox="1">
            <a:spLocks/>
          </p:cNvSpPr>
          <p:nvPr/>
        </p:nvSpPr>
        <p:spPr>
          <a:xfrm>
            <a:off x="1640056" y="2848518"/>
            <a:ext cx="3888547" cy="3369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Menlo" charset="0"/>
              </a:rPr>
              <a:t>i</a:t>
            </a:r>
            <a:r>
              <a:rPr lang="en-US" dirty="0">
                <a:latin typeface="Menlo" charset="0"/>
              </a:rPr>
              <a:t> = 0</a:t>
            </a:r>
          </a:p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 err="1">
                <a:latin typeface="Menlo" charset="0"/>
              </a:rPr>
              <a:t>i</a:t>
            </a:r>
            <a:r>
              <a:rPr lang="en-US" dirty="0">
                <a:latin typeface="Menlo" charset="0"/>
              </a:rPr>
              <a:t> &lt; 3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DCDCAA"/>
                </a:solidFill>
                <a:latin typeface="Menlo" charset="0"/>
              </a:rPr>
              <a:t> print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"Hi"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  </a:t>
            </a:r>
            <a:r>
              <a:rPr lang="en-US" dirty="0" err="1" smtClean="0">
                <a:latin typeface="Menlo" charset="0"/>
              </a:rPr>
              <a:t>i</a:t>
            </a:r>
            <a:r>
              <a:rPr lang="en-US" dirty="0" smtClean="0">
                <a:latin typeface="Menlo" charset="0"/>
              </a:rPr>
              <a:t> </a:t>
            </a:r>
            <a:r>
              <a:rPr lang="en-US" dirty="0">
                <a:latin typeface="Menlo" charset="0"/>
              </a:rPr>
              <a:t>+= 1</a:t>
            </a:r>
            <a:endParaRPr lang="en-US" b="0" dirty="0">
              <a:effectLst/>
              <a:latin typeface="Menlo" charset="0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6674876" y="2811007"/>
            <a:ext cx="4999891" cy="26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mr-IN" dirty="0" err="1">
                <a:latin typeface="Menlo" charset="0"/>
                <a:ea typeface="Menlo" charset="0"/>
                <a:cs typeface="Menlo" charset="0"/>
              </a:rPr>
              <a:t>i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 = 0;</a:t>
            </a:r>
          </a:p>
          <a:p>
            <a:pPr marL="0" indent="0">
              <a:buNone/>
            </a:pPr>
            <a:r>
              <a:rPr lang="mr-IN" dirty="0" err="1">
                <a:solidFill>
                  <a:srgbClr val="C586C0"/>
                </a:solidFill>
                <a:latin typeface="Menlo" charset="0"/>
                <a:ea typeface="Menlo" charset="0"/>
                <a:cs typeface="Menlo" charset="0"/>
              </a:rPr>
              <a:t>while</a:t>
            </a: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 (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i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 &lt; 3</a:t>
            </a: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) 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EC9B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mr-IN" dirty="0" err="1" smtClean="0">
                <a:solidFill>
                  <a:srgbClr val="4EC9B0"/>
                </a:solidFill>
                <a:latin typeface="Menlo" charset="0"/>
                <a:ea typeface="Menlo" charset="0"/>
                <a:cs typeface="Menlo" charset="0"/>
              </a:rPr>
              <a:t>console</a:t>
            </a:r>
            <a:r>
              <a:rPr lang="mr-IN" dirty="0" err="1" smtClean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.</a:t>
            </a:r>
            <a:r>
              <a:rPr lang="mr-IN" dirty="0" err="1" smtClean="0">
                <a:solidFill>
                  <a:srgbClr val="DCDCAA"/>
                </a:solidFill>
                <a:latin typeface="Menlo" charset="0"/>
                <a:ea typeface="Menlo" charset="0"/>
                <a:cs typeface="Menlo" charset="0"/>
              </a:rPr>
              <a:t>log</a:t>
            </a: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mr-IN" dirty="0">
                <a:solidFill>
                  <a:srgbClr val="CE9178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mr-IN" dirty="0" err="1">
                <a:solidFill>
                  <a:srgbClr val="CE9178"/>
                </a:solidFill>
                <a:latin typeface="Menlo" charset="0"/>
                <a:ea typeface="Menlo" charset="0"/>
                <a:cs typeface="Menlo" charset="0"/>
              </a:rPr>
              <a:t>Hi</a:t>
            </a:r>
            <a:r>
              <a:rPr lang="mr-IN" dirty="0">
                <a:solidFill>
                  <a:srgbClr val="CE9178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CDCFE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mr-IN" dirty="0" err="1" smtClean="0">
                <a:latin typeface="Menlo" charset="0"/>
                <a:ea typeface="Menlo" charset="0"/>
                <a:cs typeface="Menlo" charset="0"/>
              </a:rPr>
              <a:t>i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++;</a:t>
            </a:r>
          </a:p>
          <a:p>
            <a:pPr marL="0" indent="0">
              <a:buNone/>
            </a:pP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pPr marL="0" indent="0">
              <a:buNone/>
            </a:pPr>
            <a:endParaRPr lang="mr-IN" dirty="0">
              <a:solidFill>
                <a:srgbClr val="D4D4D4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95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7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dirty="0" smtClean="0"/>
              <a:t>loop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00142" y="1912415"/>
            <a:ext cx="3892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bg2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JS for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873021" y="2505972"/>
            <a:ext cx="381962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4"/>
          <p:cNvSpPr txBox="1">
            <a:spLocks/>
          </p:cNvSpPr>
          <p:nvPr/>
        </p:nvSpPr>
        <p:spPr>
          <a:xfrm>
            <a:off x="838201" y="2834451"/>
            <a:ext cx="4676338" cy="3369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var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dirty="0" err="1" smtClean="0">
                <a:latin typeface="Menlo" charset="0"/>
                <a:ea typeface="Menlo" charset="0"/>
                <a:cs typeface="Menlo" charset="0"/>
              </a:rPr>
              <a:t>i</a:t>
            </a:r>
            <a:r>
              <a:rPr lang="mr-I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= 0;</a:t>
            </a:r>
          </a:p>
          <a:p>
            <a:pPr marL="0" indent="0">
              <a:buNone/>
            </a:pPr>
            <a:r>
              <a:rPr lang="mr-IN" dirty="0" err="1">
                <a:solidFill>
                  <a:srgbClr val="C586C0"/>
                </a:solidFill>
                <a:latin typeface="Menlo" charset="0"/>
                <a:ea typeface="Menlo" charset="0"/>
                <a:cs typeface="Menlo" charset="0"/>
              </a:rPr>
              <a:t>while</a:t>
            </a: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 (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i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 &lt; 3</a:t>
            </a: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) 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4EC9B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mr-IN" dirty="0" err="1">
                <a:solidFill>
                  <a:srgbClr val="4EC9B0"/>
                </a:solidFill>
                <a:latin typeface="Menlo" charset="0"/>
                <a:ea typeface="Menlo" charset="0"/>
                <a:cs typeface="Menlo" charset="0"/>
              </a:rPr>
              <a:t>console</a:t>
            </a:r>
            <a:r>
              <a:rPr lang="mr-IN" dirty="0" err="1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.</a:t>
            </a:r>
            <a:r>
              <a:rPr lang="mr-IN" dirty="0" err="1">
                <a:solidFill>
                  <a:srgbClr val="DCDCAA"/>
                </a:solidFill>
                <a:latin typeface="Menlo" charset="0"/>
                <a:ea typeface="Menlo" charset="0"/>
                <a:cs typeface="Menlo" charset="0"/>
              </a:rPr>
              <a:t>log</a:t>
            </a: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mr-IN" dirty="0">
                <a:solidFill>
                  <a:srgbClr val="CE9178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mr-IN" dirty="0" err="1">
                <a:solidFill>
                  <a:srgbClr val="CE9178"/>
                </a:solidFill>
                <a:latin typeface="Menlo" charset="0"/>
                <a:ea typeface="Menlo" charset="0"/>
                <a:cs typeface="Menlo" charset="0"/>
              </a:rPr>
              <a:t>Hi</a:t>
            </a:r>
            <a:r>
              <a:rPr lang="mr-IN" dirty="0">
                <a:solidFill>
                  <a:srgbClr val="CE9178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i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++;</a:t>
            </a:r>
          </a:p>
          <a:p>
            <a:pPr marL="0" indent="0">
              <a:buNone/>
            </a:pP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pPr marL="0" indent="0">
              <a:buNone/>
            </a:pPr>
            <a:endParaRPr lang="mr-IN" dirty="0">
              <a:solidFill>
                <a:srgbClr val="D4D4D4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5873020" y="2796940"/>
            <a:ext cx="6211127" cy="26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Menlo" charset="0"/>
                <a:ea typeface="Menlo" charset="0"/>
                <a:cs typeface="Menlo" charset="0"/>
              </a:rPr>
              <a:t>for</a:t>
            </a:r>
            <a:r>
              <a:rPr lang="en-US" dirty="0" smtClean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var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i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= 0;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i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&lt; 3;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i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++</a:t>
            </a:r>
            <a:r>
              <a:rPr lang="en-US" dirty="0" smtClean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4EC9B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dirty="0" err="1">
                <a:solidFill>
                  <a:srgbClr val="4EC9B0"/>
                </a:solidFill>
                <a:latin typeface="Menlo" charset="0"/>
                <a:ea typeface="Menlo" charset="0"/>
                <a:cs typeface="Menlo" charset="0"/>
              </a:rPr>
              <a:t>console</a:t>
            </a:r>
            <a:r>
              <a:rPr lang="mr-IN" dirty="0" err="1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.</a:t>
            </a:r>
            <a:r>
              <a:rPr lang="mr-IN" dirty="0" err="1">
                <a:solidFill>
                  <a:srgbClr val="DCDCAA"/>
                </a:solidFill>
                <a:latin typeface="Menlo" charset="0"/>
                <a:ea typeface="Menlo" charset="0"/>
                <a:cs typeface="Menlo" charset="0"/>
              </a:rPr>
              <a:t>log</a:t>
            </a: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mr-IN" dirty="0">
                <a:solidFill>
                  <a:srgbClr val="CE9178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mr-IN" dirty="0" err="1">
                <a:solidFill>
                  <a:srgbClr val="CE9178"/>
                </a:solidFill>
                <a:latin typeface="Menlo" charset="0"/>
                <a:ea typeface="Menlo" charset="0"/>
                <a:cs typeface="Menlo" charset="0"/>
              </a:rPr>
              <a:t>Hi</a:t>
            </a:r>
            <a:r>
              <a:rPr lang="mr-IN" dirty="0" smtClean="0">
                <a:solidFill>
                  <a:srgbClr val="CE9178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mr-IN" dirty="0" smtClean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);</a:t>
            </a:r>
            <a:endParaRPr lang="en-US" dirty="0" smtClean="0">
              <a:solidFill>
                <a:srgbClr val="D4D4D4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mr-IN" dirty="0">
              <a:solidFill>
                <a:srgbClr val="D4D4D4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912415"/>
            <a:ext cx="3888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bg2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JS while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11079" y="2505972"/>
            <a:ext cx="381962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22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cdn-images-1.medium.com/max/1600/1*HP8l7LMMt7Sh5UoO1T-yL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00" y="1790700"/>
            <a:ext cx="35560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73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dirty="0" smtClean="0"/>
              <a:t>loop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7675" y="1926495"/>
            <a:ext cx="166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</a:rPr>
              <a:t>Python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18775" y="1926482"/>
            <a:ext cx="166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JS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237947" y="2520039"/>
            <a:ext cx="3798276" cy="0"/>
          </a:xfrm>
          <a:prstGeom prst="line">
            <a:avLst/>
          </a:prstGeom>
          <a:ln w="28575">
            <a:solidFill>
              <a:srgbClr val="407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91653" y="2520039"/>
            <a:ext cx="6295547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4"/>
          <p:cNvSpPr txBox="1">
            <a:spLocks/>
          </p:cNvSpPr>
          <p:nvPr/>
        </p:nvSpPr>
        <p:spPr>
          <a:xfrm>
            <a:off x="1147676" y="2848518"/>
            <a:ext cx="4099562" cy="3369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 err="1">
                <a:latin typeface="Menlo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569CD6"/>
                </a:solidFill>
                <a:latin typeface="Menlo" charset="0"/>
              </a:rPr>
              <a:t>in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DCDCAA"/>
                </a:solidFill>
                <a:latin typeface="Menlo" charset="0"/>
              </a:rPr>
              <a:t>range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 smtClean="0">
                <a:latin typeface="Menlo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CDCAA"/>
                </a:solidFill>
                <a:latin typeface="Menlo" charset="0"/>
              </a:rPr>
              <a:t>  print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"Hi"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endParaRPr lang="en-US" b="0" dirty="0">
              <a:effectLst/>
              <a:latin typeface="Menlo" charset="0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5591652" y="2811007"/>
            <a:ext cx="6464359" cy="26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mr-IN" dirty="0" err="1" smtClean="0">
                <a:solidFill>
                  <a:srgbClr val="C586C0"/>
                </a:solidFill>
                <a:latin typeface="Menlo" charset="0"/>
                <a:ea typeface="Menlo" charset="0"/>
                <a:cs typeface="Menlo" charset="0"/>
              </a:rPr>
              <a:t>for</a:t>
            </a:r>
            <a:r>
              <a:rPr lang="en-US" dirty="0" smtClean="0">
                <a:solidFill>
                  <a:srgbClr val="C586C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dirty="0" smtClean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mr-IN" dirty="0" err="1" smtClean="0">
                <a:solidFill>
                  <a:srgbClr val="569CD6"/>
                </a:solidFill>
                <a:latin typeface="Menlo" charset="0"/>
                <a:ea typeface="Menlo" charset="0"/>
                <a:cs typeface="Menlo" charset="0"/>
              </a:rPr>
              <a:t>var</a:t>
            </a:r>
            <a:r>
              <a:rPr lang="mr-IN" dirty="0" smtClean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i</a:t>
            </a: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= 0</a:t>
            </a: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;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i</a:t>
            </a: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&lt; 3</a:t>
            </a: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;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i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++</a:t>
            </a: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EC9B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mr-IN" dirty="0" err="1" smtClean="0">
                <a:solidFill>
                  <a:srgbClr val="4EC9B0"/>
                </a:solidFill>
                <a:latin typeface="Menlo" charset="0"/>
                <a:ea typeface="Menlo" charset="0"/>
                <a:cs typeface="Menlo" charset="0"/>
              </a:rPr>
              <a:t>console</a:t>
            </a:r>
            <a:r>
              <a:rPr lang="mr-IN" dirty="0" err="1" smtClean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.</a:t>
            </a:r>
            <a:r>
              <a:rPr lang="mr-IN" dirty="0" err="1" smtClean="0">
                <a:solidFill>
                  <a:srgbClr val="DCDCAA"/>
                </a:solidFill>
                <a:latin typeface="Menlo" charset="0"/>
                <a:ea typeface="Menlo" charset="0"/>
                <a:cs typeface="Menlo" charset="0"/>
              </a:rPr>
              <a:t>log</a:t>
            </a: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mr-IN" dirty="0">
                <a:solidFill>
                  <a:srgbClr val="CE9178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mr-IN" dirty="0" err="1">
                <a:solidFill>
                  <a:srgbClr val="CE9178"/>
                </a:solidFill>
                <a:latin typeface="Menlo" charset="0"/>
                <a:ea typeface="Menlo" charset="0"/>
                <a:cs typeface="Menlo" charset="0"/>
              </a:rPr>
              <a:t>Hi</a:t>
            </a:r>
            <a:r>
              <a:rPr lang="mr-IN" dirty="0">
                <a:solidFill>
                  <a:srgbClr val="CE9178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);</a:t>
            </a:r>
          </a:p>
          <a:p>
            <a:pPr marL="0" indent="0">
              <a:buNone/>
            </a:pP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mr-IN" b="0" dirty="0">
              <a:solidFill>
                <a:srgbClr val="D4D4D4"/>
              </a:solidFill>
              <a:effectLst/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52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dirty="0" smtClean="0"/>
              <a:t>loop &amp;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r-IN" dirty="0" err="1">
                <a:solidFill>
                  <a:srgbClr val="C586C0"/>
                </a:solidFill>
                <a:latin typeface="Menlo" charset="0"/>
                <a:ea typeface="Menlo" charset="0"/>
                <a:cs typeface="Menlo" charset="0"/>
              </a:rPr>
              <a:t>for</a:t>
            </a:r>
            <a:r>
              <a:rPr lang="en-US" dirty="0">
                <a:solidFill>
                  <a:srgbClr val="C586C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mr-IN" dirty="0" err="1">
                <a:solidFill>
                  <a:srgbClr val="569CD6"/>
                </a:solidFill>
                <a:latin typeface="Menlo" charset="0"/>
                <a:ea typeface="Menlo" charset="0"/>
                <a:cs typeface="Menlo" charset="0"/>
              </a:rPr>
              <a:t>var</a:t>
            </a: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i</a:t>
            </a: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= 0</a:t>
            </a: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;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i</a:t>
            </a: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&lt; </a:t>
            </a:r>
            <a:r>
              <a:rPr lang="vi-VN" dirty="0" smtClean="0">
                <a:latin typeface="Menlo" charset="0"/>
                <a:ea typeface="Menlo" charset="0"/>
                <a:cs typeface="Menlo" charset="0"/>
              </a:rPr>
              <a:t>arr.length</a:t>
            </a:r>
            <a:r>
              <a:rPr lang="mr-IN" dirty="0" smtClean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;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i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++</a:t>
            </a: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4EC9B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mr-IN" dirty="0" err="1" smtClean="0">
                <a:solidFill>
                  <a:srgbClr val="4EC9B0"/>
                </a:solidFill>
                <a:latin typeface="Menlo" charset="0"/>
                <a:ea typeface="Menlo" charset="0"/>
                <a:cs typeface="Menlo" charset="0"/>
              </a:rPr>
              <a:t>console</a:t>
            </a:r>
            <a:r>
              <a:rPr lang="mr-IN" dirty="0" err="1" smtClean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.</a:t>
            </a:r>
            <a:r>
              <a:rPr lang="mr-IN" dirty="0" err="1" smtClean="0">
                <a:solidFill>
                  <a:srgbClr val="DCDCAA"/>
                </a:solidFill>
                <a:latin typeface="Menlo" charset="0"/>
                <a:ea typeface="Menlo" charset="0"/>
                <a:cs typeface="Menlo" charset="0"/>
              </a:rPr>
              <a:t>log</a:t>
            </a:r>
            <a:r>
              <a:rPr lang="mr-IN" dirty="0" smtClean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vi-VN" dirty="0" smtClean="0">
                <a:latin typeface="Menlo" charset="0"/>
                <a:ea typeface="Menlo" charset="0"/>
                <a:cs typeface="Menlo" charset="0"/>
              </a:rPr>
              <a:t>arr[i]</a:t>
            </a:r>
            <a:r>
              <a:rPr lang="mr-IN" dirty="0" smtClean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);</a:t>
            </a:r>
            <a:endParaRPr lang="mr-IN" dirty="0">
              <a:solidFill>
                <a:srgbClr val="D4D4D4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mr-IN" dirty="0" smtClean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mr-IN" dirty="0">
              <a:solidFill>
                <a:srgbClr val="D4D4D4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63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smtClean="0"/>
              <a:t>Conditionals</a:t>
            </a:r>
            <a:endParaRPr lang="en-US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if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else if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switch-case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if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7675" y="1926495"/>
            <a:ext cx="166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</a:rPr>
              <a:t>Python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18775" y="1926482"/>
            <a:ext cx="166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JS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237947" y="2520039"/>
            <a:ext cx="3798276" cy="0"/>
          </a:xfrm>
          <a:prstGeom prst="line">
            <a:avLst/>
          </a:prstGeom>
          <a:ln w="28575">
            <a:solidFill>
              <a:srgbClr val="407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91653" y="2520039"/>
            <a:ext cx="6295547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4"/>
          <p:cNvSpPr txBox="1">
            <a:spLocks/>
          </p:cNvSpPr>
          <p:nvPr/>
        </p:nvSpPr>
        <p:spPr>
          <a:xfrm>
            <a:off x="1147676" y="2848518"/>
            <a:ext cx="4099562" cy="163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latin typeface="Menlo" charset="0"/>
              </a:rPr>
              <a:t>age &lt; 10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CDCAA"/>
                </a:solidFill>
                <a:latin typeface="Menlo" charset="0"/>
              </a:rPr>
              <a:t>  print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"Baby"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5591652" y="2811007"/>
            <a:ext cx="6464359" cy="1676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mr-IN" dirty="0" err="1">
                <a:solidFill>
                  <a:srgbClr val="C586C0"/>
                </a:solidFill>
                <a:latin typeface="Menlo" charset="0"/>
                <a:ea typeface="Menlo" charset="0"/>
                <a:cs typeface="Menlo" charset="0"/>
              </a:rPr>
              <a:t>if</a:t>
            </a: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 &lt; 10)</a:t>
            </a: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EC9B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mr-IN" dirty="0" err="1" smtClean="0">
                <a:solidFill>
                  <a:srgbClr val="4EC9B0"/>
                </a:solidFill>
                <a:latin typeface="Menlo" charset="0"/>
                <a:ea typeface="Menlo" charset="0"/>
                <a:cs typeface="Menlo" charset="0"/>
              </a:rPr>
              <a:t>console</a:t>
            </a:r>
            <a:r>
              <a:rPr lang="mr-IN" dirty="0" err="1" smtClean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.</a:t>
            </a:r>
            <a:r>
              <a:rPr lang="mr-IN" dirty="0" err="1" smtClean="0">
                <a:solidFill>
                  <a:srgbClr val="DCDCAA"/>
                </a:solidFill>
                <a:latin typeface="Menlo" charset="0"/>
                <a:ea typeface="Menlo" charset="0"/>
                <a:cs typeface="Menlo" charset="0"/>
              </a:rPr>
              <a:t>log</a:t>
            </a: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mr-IN" dirty="0">
                <a:solidFill>
                  <a:srgbClr val="CE9178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mr-IN" dirty="0" err="1">
                <a:solidFill>
                  <a:srgbClr val="CE9178"/>
                </a:solidFill>
                <a:latin typeface="Menlo" charset="0"/>
                <a:ea typeface="Menlo" charset="0"/>
                <a:cs typeface="Menlo" charset="0"/>
              </a:rPr>
              <a:t>Baby</a:t>
            </a:r>
            <a:r>
              <a:rPr lang="mr-IN" dirty="0">
                <a:solidFill>
                  <a:srgbClr val="CE9178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);</a:t>
            </a:r>
          </a:p>
          <a:p>
            <a:pPr marL="0" indent="0">
              <a:buNone/>
            </a:pP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mr-IN" b="0" dirty="0">
              <a:solidFill>
                <a:srgbClr val="D4D4D4"/>
              </a:solidFill>
              <a:effectLst/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237947" y="4452222"/>
            <a:ext cx="4099562" cy="163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C586C0"/>
                </a:solidFill>
                <a:latin typeface="Menlo" charset="0"/>
              </a:rPr>
              <a:t>elif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latin typeface="Menlo" charset="0"/>
              </a:rPr>
              <a:t>age &lt; </a:t>
            </a:r>
            <a:r>
              <a:rPr lang="en-US" dirty="0" smtClean="0">
                <a:latin typeface="Menlo" charset="0"/>
              </a:rPr>
              <a:t>18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: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DCDCAA"/>
                </a:solidFill>
                <a:latin typeface="Menlo" charset="0"/>
              </a:rPr>
              <a:t>  print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 smtClean="0">
                <a:solidFill>
                  <a:srgbClr val="CE9178"/>
                </a:solidFill>
                <a:latin typeface="Menlo" charset="0"/>
              </a:rPr>
              <a:t>Teen"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5591651" y="4487594"/>
            <a:ext cx="6464359" cy="1676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Menlo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latin typeface="Menlo" charset="0"/>
              </a:rPr>
              <a:t>(age &lt; 18</a:t>
            </a:r>
            <a:r>
              <a:rPr lang="en-US" dirty="0" smtClean="0">
                <a:latin typeface="Menlo" charset="0"/>
              </a:rPr>
              <a:t>) 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{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4EC9B0"/>
                </a:solidFill>
                <a:latin typeface="Menlo" charset="0"/>
              </a:rPr>
              <a:t>  </a:t>
            </a:r>
            <a:r>
              <a:rPr lang="en-US" dirty="0" err="1" smtClean="0">
                <a:solidFill>
                  <a:srgbClr val="4EC9B0"/>
                </a:solidFill>
                <a:latin typeface="Menlo" charset="0"/>
              </a:rPr>
              <a:t>console</a:t>
            </a:r>
            <a:r>
              <a:rPr lang="en-US" dirty="0" err="1" smtClean="0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"Teen"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2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if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7675" y="1926495"/>
            <a:ext cx="166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</a:rPr>
              <a:t>Python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18775" y="1926482"/>
            <a:ext cx="166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JS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237947" y="2520039"/>
            <a:ext cx="3798276" cy="0"/>
          </a:xfrm>
          <a:prstGeom prst="line">
            <a:avLst/>
          </a:prstGeom>
          <a:ln w="28575">
            <a:solidFill>
              <a:srgbClr val="407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91653" y="2520039"/>
            <a:ext cx="6295547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4"/>
          <p:cNvSpPr txBox="1">
            <a:spLocks/>
          </p:cNvSpPr>
          <p:nvPr/>
        </p:nvSpPr>
        <p:spPr>
          <a:xfrm>
            <a:off x="1147676" y="2848518"/>
            <a:ext cx="4099562" cy="163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C586C0"/>
                </a:solidFill>
                <a:latin typeface="Menlo" charset="0"/>
              </a:rPr>
              <a:t>else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: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DCDCAA"/>
                </a:solidFill>
                <a:latin typeface="Menlo" charset="0"/>
              </a:rPr>
              <a:t>  print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mr-IN" dirty="0">
                <a:solidFill>
                  <a:srgbClr val="CE9178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en-US" dirty="0" smtClean="0">
                <a:solidFill>
                  <a:srgbClr val="CE9178"/>
                </a:solidFill>
                <a:latin typeface="Menlo" charset="0"/>
              </a:rPr>
              <a:t>Adult"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5591652" y="2811007"/>
            <a:ext cx="6464359" cy="1676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C586C0"/>
                </a:solidFill>
                <a:latin typeface="Menlo" charset="0"/>
                <a:ea typeface="Menlo" charset="0"/>
                <a:cs typeface="Menlo" charset="0"/>
              </a:rPr>
              <a:t>else</a:t>
            </a:r>
            <a:r>
              <a:rPr lang="mr-IN" dirty="0" smtClean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EC9B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mr-IN" dirty="0" err="1" smtClean="0">
                <a:solidFill>
                  <a:srgbClr val="4EC9B0"/>
                </a:solidFill>
                <a:latin typeface="Menlo" charset="0"/>
                <a:ea typeface="Menlo" charset="0"/>
                <a:cs typeface="Menlo" charset="0"/>
              </a:rPr>
              <a:t>console</a:t>
            </a:r>
            <a:r>
              <a:rPr lang="mr-IN" dirty="0" err="1" smtClean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.</a:t>
            </a:r>
            <a:r>
              <a:rPr lang="mr-IN" dirty="0" err="1" smtClean="0">
                <a:solidFill>
                  <a:srgbClr val="DCDCAA"/>
                </a:solidFill>
                <a:latin typeface="Menlo" charset="0"/>
                <a:ea typeface="Menlo" charset="0"/>
                <a:cs typeface="Menlo" charset="0"/>
              </a:rPr>
              <a:t>log</a:t>
            </a:r>
            <a:r>
              <a:rPr lang="mr-IN" dirty="0" smtClean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mr-IN" dirty="0">
                <a:solidFill>
                  <a:srgbClr val="CE9178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en-US" dirty="0" smtClean="0">
                <a:solidFill>
                  <a:srgbClr val="CE9178"/>
                </a:solidFill>
                <a:latin typeface="Menlo" charset="0"/>
                <a:ea typeface="Menlo" charset="0"/>
                <a:cs typeface="Menlo" charset="0"/>
              </a:rPr>
              <a:t>Adult</a:t>
            </a:r>
            <a:r>
              <a:rPr lang="mr-IN" dirty="0" smtClean="0">
                <a:solidFill>
                  <a:srgbClr val="CE9178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mr-IN" dirty="0" smtClean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);</a:t>
            </a:r>
            <a:endParaRPr lang="mr-IN" dirty="0">
              <a:solidFill>
                <a:srgbClr val="D4D4D4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mr-IN" dirty="0">
                <a:solidFill>
                  <a:srgbClr val="D4D4D4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mr-IN" b="0" dirty="0">
              <a:solidFill>
                <a:srgbClr val="D4D4D4"/>
              </a:solidFill>
              <a:effectLst/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02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switch-case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66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JS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11078" y="2284245"/>
            <a:ext cx="6295547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 txBox="1">
            <a:spLocks/>
          </p:cNvSpPr>
          <p:nvPr/>
        </p:nvSpPr>
        <p:spPr>
          <a:xfrm>
            <a:off x="911077" y="2575213"/>
            <a:ext cx="7276320" cy="3980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charset="0"/>
              </a:rPr>
              <a:t>month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586C0"/>
                </a:solidFill>
                <a:latin typeface="Menlo" charset="0"/>
              </a:rPr>
              <a:t>switch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Menlo" charset="0"/>
              </a:rPr>
              <a:t>month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) 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586C0"/>
                </a:solidFill>
                <a:latin typeface="Menlo" charset="0"/>
              </a:rPr>
              <a:t> case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EC9B0"/>
                </a:solidFill>
                <a:latin typeface="Menlo" charset="0"/>
              </a:rPr>
              <a:t>   </a:t>
            </a:r>
            <a:r>
              <a:rPr lang="en-US" dirty="0" err="1" smtClean="0">
                <a:solidFill>
                  <a:srgbClr val="4EC9B0"/>
                </a:solidFill>
                <a:latin typeface="Menlo" charset="0"/>
              </a:rPr>
              <a:t>console</a:t>
            </a:r>
            <a:r>
              <a:rPr lang="en-US" dirty="0" err="1" smtClean="0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"January</a:t>
            </a:r>
            <a:r>
              <a:rPr lang="en-US" dirty="0" smtClean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); </a:t>
            </a:r>
            <a:r>
              <a:rPr lang="en-US" dirty="0" smtClean="0">
                <a:solidFill>
                  <a:srgbClr val="C586C0"/>
                </a:solidFill>
                <a:latin typeface="Menlo" charset="0"/>
              </a:rPr>
              <a:t>break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586C0"/>
                </a:solidFill>
                <a:latin typeface="Menlo" charset="0"/>
              </a:rPr>
              <a:t> case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EC9B0"/>
                </a:solidFill>
                <a:latin typeface="Menlo" charset="0"/>
              </a:rPr>
              <a:t>    </a:t>
            </a:r>
            <a:r>
              <a:rPr lang="en-US" dirty="0" err="1" smtClean="0">
                <a:solidFill>
                  <a:srgbClr val="4EC9B0"/>
                </a:solidFill>
                <a:latin typeface="Menlo" charset="0"/>
              </a:rPr>
              <a:t>console</a:t>
            </a:r>
            <a:r>
              <a:rPr lang="en-US" dirty="0" err="1" smtClean="0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"February</a:t>
            </a:r>
            <a:r>
              <a:rPr lang="en-US" dirty="0" smtClean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); </a:t>
            </a:r>
            <a:r>
              <a:rPr lang="en-US" dirty="0" smtClean="0">
                <a:solidFill>
                  <a:srgbClr val="C586C0"/>
                </a:solidFill>
                <a:latin typeface="Menlo" charset="0"/>
              </a:rPr>
              <a:t>break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586C0"/>
                </a:solidFill>
                <a:latin typeface="Menlo" charset="0"/>
              </a:rPr>
              <a:t> default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: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4EC9B0"/>
                </a:solidFill>
                <a:latin typeface="Menlo" charset="0"/>
              </a:rPr>
              <a:t>   </a:t>
            </a:r>
            <a:r>
              <a:rPr lang="en-US" dirty="0" err="1" smtClean="0">
                <a:solidFill>
                  <a:srgbClr val="4EC9B0"/>
                </a:solidFill>
                <a:latin typeface="Menlo" charset="0"/>
              </a:rPr>
              <a:t>console</a:t>
            </a:r>
            <a:r>
              <a:rPr lang="en-US" dirty="0" err="1" smtClean="0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Menlo" charset="0"/>
              </a:rPr>
              <a:t>log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 smtClean="0">
                <a:solidFill>
                  <a:srgbClr val="CE9178"/>
                </a:solidFill>
                <a:latin typeface="Menlo" charset="0"/>
              </a:rPr>
              <a:t>Not Jan nor Feb "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   </a:t>
            </a:r>
            <a:r>
              <a:rPr lang="en-US" dirty="0" smtClean="0">
                <a:solidFill>
                  <a:srgbClr val="C586C0"/>
                </a:solidFill>
                <a:latin typeface="Menlo" charset="0"/>
              </a:rPr>
              <a:t>break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3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</a:p>
          <a:p>
            <a:r>
              <a:rPr lang="en-US" dirty="0" smtClean="0"/>
              <a:t>UI</a:t>
            </a:r>
          </a:p>
          <a:p>
            <a:r>
              <a:rPr lang="en-US" dirty="0" smtClean="0"/>
              <a:t>Networking</a:t>
            </a:r>
          </a:p>
          <a:p>
            <a:r>
              <a:rPr lang="en-US" dirty="0" smtClean="0"/>
              <a:t>Storage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178964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2123"/>
          </a:xfrm>
        </p:spPr>
        <p:txBody>
          <a:bodyPr/>
          <a:lstStyle/>
          <a:p>
            <a:r>
              <a:rPr lang="en-US" dirty="0" smtClean="0"/>
              <a:t>How to</a:t>
            </a:r>
          </a:p>
          <a:p>
            <a:r>
              <a:rPr lang="en-US" dirty="0" smtClean="0"/>
              <a:t>Syntax notes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Basics Data types</a:t>
            </a:r>
          </a:p>
          <a:p>
            <a:r>
              <a:rPr lang="en-US" dirty="0" smtClean="0"/>
              <a:t>Operators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Conditional statements</a:t>
            </a:r>
          </a:p>
          <a:p>
            <a:r>
              <a:rPr lang="en-US" dirty="0" smtClean="0"/>
              <a:t>Objects</a:t>
            </a:r>
          </a:p>
          <a:p>
            <a:r>
              <a:rPr lang="en-US" dirty="0" smtClean="0"/>
              <a:t>Functions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9987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09867" y="3063583"/>
            <a:ext cx="4507523" cy="5940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Menlo" charset="0"/>
              </a:rPr>
              <a:t>x =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charset="0"/>
              </a:rPr>
              <a:t>codethechange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09867" y="3657601"/>
            <a:ext cx="23729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enlo" charset="0"/>
              </a:rPr>
              <a:t>y = </a:t>
            </a:r>
            <a:r>
              <a:rPr lang="en-US" sz="2800" dirty="0">
                <a:solidFill>
                  <a:srgbClr val="B5CEA8"/>
                </a:solidFill>
                <a:latin typeface="Menlo" charset="0"/>
              </a:rPr>
              <a:t>5</a:t>
            </a:r>
            <a:endParaRPr lang="en-US" sz="2800" dirty="0">
              <a:solidFill>
                <a:srgbClr val="D4D4D4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12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09867" y="3063583"/>
            <a:ext cx="4507523" cy="5940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Menlo" charset="0"/>
              </a:rPr>
              <a:t>x =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charset="0"/>
              </a:rPr>
              <a:t>codethechange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09867" y="3657601"/>
            <a:ext cx="23729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enlo" charset="0"/>
              </a:rPr>
              <a:t>y = </a:t>
            </a:r>
            <a:r>
              <a:rPr lang="en-US" sz="2800" dirty="0">
                <a:solidFill>
                  <a:srgbClr val="B5CEA8"/>
                </a:solidFill>
                <a:latin typeface="Menlo" charset="0"/>
              </a:rPr>
              <a:t>5</a:t>
            </a:r>
            <a:endParaRPr lang="en-US" sz="2800" dirty="0">
              <a:solidFill>
                <a:srgbClr val="D4D4D4"/>
              </a:solidFill>
              <a:latin typeface="Menl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6256" y="3022713"/>
            <a:ext cx="873611" cy="633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569CD6"/>
                </a:solidFill>
                <a:latin typeface="Menlo" charset="0"/>
              </a:rPr>
              <a:t>var</a:t>
            </a:r>
            <a:endParaRPr lang="en-US" sz="2800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36255" y="3682611"/>
            <a:ext cx="873611" cy="633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569CD6"/>
                </a:solidFill>
                <a:latin typeface="Menlo" charset="0"/>
              </a:rPr>
              <a:t>var</a:t>
            </a:r>
            <a:endParaRPr lang="en-US" sz="2800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19638" y="3024505"/>
            <a:ext cx="284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800" dirty="0">
                <a:latin typeface="Menlo" charset="0"/>
              </a:rPr>
              <a:t>;</a:t>
            </a:r>
            <a:endParaRPr lang="mr-IN" sz="2800" b="0" dirty="0">
              <a:effectLst/>
              <a:latin typeface="Menlo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81502" y="3632133"/>
            <a:ext cx="284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800" dirty="0">
                <a:latin typeface="Menlo" charset="0"/>
              </a:rPr>
              <a:t>;</a:t>
            </a:r>
            <a:endParaRPr lang="mr-IN" sz="2800" b="0" dirty="0"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77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6828</TotalTime>
  <Words>592</Words>
  <Application>Microsoft Macintosh PowerPoint</Application>
  <PresentationFormat>Widescreen</PresentationFormat>
  <Paragraphs>210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Calibri</vt:lpstr>
      <vt:lpstr>Calibri Light</vt:lpstr>
      <vt:lpstr>Candara</vt:lpstr>
      <vt:lpstr>Courier New</vt:lpstr>
      <vt:lpstr>Mangal</vt:lpstr>
      <vt:lpstr>Menlo</vt:lpstr>
      <vt:lpstr>Arial</vt:lpstr>
      <vt:lpstr>Office Theme</vt:lpstr>
      <vt:lpstr>Session 16: JavaScript (1)</vt:lpstr>
      <vt:lpstr>Previously on C4T</vt:lpstr>
      <vt:lpstr>PowerPoint Presentation</vt:lpstr>
      <vt:lpstr>Agenda</vt:lpstr>
      <vt:lpstr>JS basics</vt:lpstr>
      <vt:lpstr>JS Basics</vt:lpstr>
      <vt:lpstr>JS Variables</vt:lpstr>
      <vt:lpstr>Python Variables</vt:lpstr>
      <vt:lpstr>JS Variables</vt:lpstr>
      <vt:lpstr>JS Constants</vt:lpstr>
      <vt:lpstr>JS Basic Data Types</vt:lpstr>
      <vt:lpstr>Boolean, Number, String,Array</vt:lpstr>
      <vt:lpstr>undefined and null </vt:lpstr>
      <vt:lpstr>JS Operators</vt:lpstr>
      <vt:lpstr>String operations</vt:lpstr>
      <vt:lpstr>String operations</vt:lpstr>
      <vt:lpstr>Number operators</vt:lpstr>
      <vt:lpstr>Number operations</vt:lpstr>
      <vt:lpstr>Math</vt:lpstr>
      <vt:lpstr>Boolean operators</vt:lpstr>
      <vt:lpstr>Boolean operations</vt:lpstr>
      <vt:lpstr>Array operators</vt:lpstr>
      <vt:lpstr>Array operations</vt:lpstr>
      <vt:lpstr>JS Loops</vt:lpstr>
      <vt:lpstr>Loops</vt:lpstr>
      <vt:lpstr>while</vt:lpstr>
      <vt:lpstr>while loop</vt:lpstr>
      <vt:lpstr>for</vt:lpstr>
      <vt:lpstr>while loop</vt:lpstr>
      <vt:lpstr>for loop</vt:lpstr>
      <vt:lpstr>for loop &amp; Array</vt:lpstr>
      <vt:lpstr>JS Conditionals</vt:lpstr>
      <vt:lpstr>JS Conditionals</vt:lpstr>
      <vt:lpstr>if</vt:lpstr>
      <vt:lpstr>if</vt:lpstr>
      <vt:lpstr>switch-case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scopes</dc:title>
  <dc:creator>Microsoft Office User</dc:creator>
  <cp:lastModifiedBy>Microsoft Office User</cp:lastModifiedBy>
  <cp:revision>648</cp:revision>
  <cp:lastPrinted>2017-10-30T17:12:03Z</cp:lastPrinted>
  <dcterms:created xsi:type="dcterms:W3CDTF">2017-08-31T09:33:08Z</dcterms:created>
  <dcterms:modified xsi:type="dcterms:W3CDTF">2018-11-02T22:02:52Z</dcterms:modified>
</cp:coreProperties>
</file>