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58"/>
  </p:notesMasterIdLst>
  <p:sldIdLst>
    <p:sldId id="258" r:id="rId2"/>
    <p:sldId id="295" r:id="rId3"/>
    <p:sldId id="296" r:id="rId4"/>
    <p:sldId id="300" r:id="rId5"/>
    <p:sldId id="297" r:id="rId6"/>
    <p:sldId id="304" r:id="rId7"/>
    <p:sldId id="305" r:id="rId8"/>
    <p:sldId id="301" r:id="rId9"/>
    <p:sldId id="307" r:id="rId10"/>
    <p:sldId id="298" r:id="rId11"/>
    <p:sldId id="302" r:id="rId12"/>
    <p:sldId id="306" r:id="rId13"/>
    <p:sldId id="308" r:id="rId14"/>
    <p:sldId id="341" r:id="rId15"/>
    <p:sldId id="309" r:id="rId16"/>
    <p:sldId id="310" r:id="rId17"/>
    <p:sldId id="311" r:id="rId18"/>
    <p:sldId id="320" r:id="rId19"/>
    <p:sldId id="321" r:id="rId20"/>
    <p:sldId id="315" r:id="rId21"/>
    <p:sldId id="319" r:id="rId22"/>
    <p:sldId id="322" r:id="rId23"/>
    <p:sldId id="312" r:id="rId24"/>
    <p:sldId id="316" r:id="rId25"/>
    <p:sldId id="324" r:id="rId26"/>
    <p:sldId id="325" r:id="rId27"/>
    <p:sldId id="326" r:id="rId28"/>
    <p:sldId id="327" r:id="rId29"/>
    <p:sldId id="334" r:id="rId30"/>
    <p:sldId id="330" r:id="rId31"/>
    <p:sldId id="317" r:id="rId32"/>
    <p:sldId id="333" r:id="rId33"/>
    <p:sldId id="331" r:id="rId34"/>
    <p:sldId id="314" r:id="rId35"/>
    <p:sldId id="318" r:id="rId36"/>
    <p:sldId id="342" r:id="rId37"/>
    <p:sldId id="357" r:id="rId38"/>
    <p:sldId id="343" r:id="rId39"/>
    <p:sldId id="359" r:id="rId40"/>
    <p:sldId id="360" r:id="rId41"/>
    <p:sldId id="361" r:id="rId42"/>
    <p:sldId id="355" r:id="rId43"/>
    <p:sldId id="345" r:id="rId44"/>
    <p:sldId id="351" r:id="rId45"/>
    <p:sldId id="353" r:id="rId46"/>
    <p:sldId id="354" r:id="rId47"/>
    <p:sldId id="346" r:id="rId48"/>
    <p:sldId id="347" r:id="rId49"/>
    <p:sldId id="363" r:id="rId50"/>
    <p:sldId id="362" r:id="rId51"/>
    <p:sldId id="336" r:id="rId52"/>
    <p:sldId id="344" r:id="rId53"/>
    <p:sldId id="335" r:id="rId54"/>
    <p:sldId id="356" r:id="rId55"/>
    <p:sldId id="339" r:id="rId56"/>
    <p:sldId id="34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9" autoAdjust="0"/>
    <p:restoredTop sz="85357" autoAdjust="0"/>
  </p:normalViewPr>
  <p:slideViewPr>
    <p:cSldViewPr snapToGrid="0" snapToObjects="1">
      <p:cViewPr>
        <p:scale>
          <a:sx n="82" d="100"/>
          <a:sy n="82" d="100"/>
        </p:scale>
        <p:origin x="-168" y="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WD-DOM/introductio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s://developer.mozilla.org/en-US/docs/Web/API/Event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Session </a:t>
            </a:r>
            <a:r>
              <a:rPr lang="en-US" smtClean="0"/>
              <a:t>17: JavaScript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For Teens</a:t>
            </a:r>
          </a:p>
          <a:p>
            <a:r>
              <a:rPr lang="en-US" dirty="0" smtClean="0"/>
              <a:t>TechKids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199" y="1823874"/>
            <a:ext cx="6251917" cy="156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 smtClean="0">
                <a:latin typeface="Menlo" charset="0"/>
              </a:rPr>
              <a:t>sayHi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"Hi"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38200" y="3681282"/>
            <a:ext cx="6251916" cy="156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Menlo" charset="0"/>
              </a:rPr>
              <a:t>sayHi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199" y="1823874"/>
            <a:ext cx="10515601" cy="156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sayHi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Say hi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Arguments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199" y="1823874"/>
            <a:ext cx="6251917" cy="156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Menlo" charset="0"/>
              </a:rPr>
              <a:t>function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 smtClean="0">
                <a:latin typeface="Menlo" charset="0"/>
              </a:rPr>
              <a:t>saySomething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err="1" smtClean="0">
                <a:latin typeface="Menlo" charset="0"/>
              </a:rPr>
              <a:t>smt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4EC9B0"/>
                </a:solidFill>
                <a:latin typeface="Menlo" charset="0"/>
              </a:rPr>
              <a:t>console</a:t>
            </a:r>
            <a:r>
              <a:rPr lang="en-US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Menlo" charset="0"/>
              </a:rPr>
              <a:t>log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 err="1" smtClean="0">
                <a:latin typeface="Menlo" charset="0"/>
              </a:rPr>
              <a:t>smt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);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3681282"/>
            <a:ext cx="6251916" cy="156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Menlo" charset="0"/>
              </a:rPr>
              <a:t>saySomething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"Hi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Menlo" charset="0"/>
              </a:rPr>
              <a:t>saySomething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Ciao"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);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8772" cy="2818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body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1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808080"/>
                </a:solidFill>
                <a:latin typeface="Consolas"/>
              </a:rPr>
              <a:t>  &lt;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div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1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808080"/>
                </a:solidFill>
                <a:latin typeface="Consolas"/>
              </a:rPr>
              <a:t>    &lt;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span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800" b="1" dirty="0">
                <a:latin typeface="Consolas"/>
              </a:rPr>
              <a:t>Today menu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span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1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808080"/>
                </a:solidFill>
                <a:latin typeface="Consolas"/>
              </a:rPr>
              <a:t>    &lt;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button</a:t>
            </a:r>
            <a:r>
              <a:rPr lang="en-US" sz="18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9CDCFE"/>
                </a:solidFill>
                <a:latin typeface="Consolas"/>
              </a:rPr>
              <a:t>id</a:t>
            </a:r>
            <a:r>
              <a:rPr lang="en-US" sz="1800" b="1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b="1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b="1" dirty="0" err="1">
                <a:solidFill>
                  <a:srgbClr val="CE9178"/>
                </a:solidFill>
                <a:latin typeface="Consolas"/>
              </a:rPr>
              <a:t>btnTest</a:t>
            </a:r>
            <a:r>
              <a:rPr lang="en-US" sz="1800" b="1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en-US" sz="1800" b="1" dirty="0">
                <a:latin typeface="Consolas"/>
              </a:rPr>
              <a:t>Delete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button</a:t>
            </a:r>
            <a:r>
              <a:rPr lang="en-US" sz="1800" b="1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1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808080"/>
                </a:solidFill>
                <a:latin typeface="Consolas"/>
              </a:rPr>
              <a:t>  &lt;/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div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1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808080"/>
                </a:solidFill>
                <a:latin typeface="Consolas"/>
              </a:rPr>
              <a:t>  &lt;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script </a:t>
            </a:r>
            <a:r>
              <a:rPr lang="en-US" sz="1800" b="1" dirty="0" err="1">
                <a:solidFill>
                  <a:srgbClr val="9CDCFE"/>
                </a:solidFill>
                <a:latin typeface="Consolas"/>
              </a:rPr>
              <a:t>src</a:t>
            </a:r>
            <a:r>
              <a:rPr lang="en-US" sz="1800" b="1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b="1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main.js</a:t>
            </a:r>
            <a:r>
              <a:rPr lang="en-US" sz="1800" b="1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&gt;&lt;/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script</a:t>
            </a:r>
            <a:r>
              <a:rPr lang="en-US" sz="1800" b="1" dirty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1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body</a:t>
            </a:r>
            <a:r>
              <a:rPr lang="en-US" sz="1800" b="1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1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2228" y="1796597"/>
            <a:ext cx="1291771" cy="5370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body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60457" y="2333625"/>
            <a:ext cx="1937658" cy="1008741"/>
            <a:chOff x="6560457" y="2333625"/>
            <a:chExt cx="1937658" cy="1008741"/>
          </a:xfrm>
        </p:grpSpPr>
        <p:sp>
          <p:nvSpPr>
            <p:cNvPr id="6" name="Rectangle 5"/>
            <p:cNvSpPr/>
            <p:nvPr/>
          </p:nvSpPr>
          <p:spPr>
            <a:xfrm>
              <a:off x="6560457" y="2805338"/>
              <a:ext cx="1291771" cy="5370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div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Elbow Connector 10"/>
            <p:cNvCxnSpPr>
              <a:stCxn id="3" idx="2"/>
              <a:endCxn id="6" idx="0"/>
            </p:cNvCxnSpPr>
            <p:nvPr/>
          </p:nvCxnSpPr>
          <p:spPr>
            <a:xfrm rot="5400000">
              <a:off x="7616373" y="1923596"/>
              <a:ext cx="471713" cy="12917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98114" y="2333624"/>
            <a:ext cx="1937656" cy="1008742"/>
            <a:chOff x="8498114" y="2333624"/>
            <a:chExt cx="1937656" cy="1008742"/>
          </a:xfrm>
        </p:grpSpPr>
        <p:sp>
          <p:nvSpPr>
            <p:cNvPr id="7" name="Rectangle 6"/>
            <p:cNvSpPr/>
            <p:nvPr/>
          </p:nvSpPr>
          <p:spPr>
            <a:xfrm>
              <a:off x="9143999" y="2805338"/>
              <a:ext cx="1291771" cy="5370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script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Elbow Connector 13"/>
            <p:cNvCxnSpPr>
              <a:stCxn id="3" idx="2"/>
              <a:endCxn id="7" idx="0"/>
            </p:cNvCxnSpPr>
            <p:nvPr/>
          </p:nvCxnSpPr>
          <p:spPr>
            <a:xfrm rot="16200000" flipH="1">
              <a:off x="8908143" y="1923595"/>
              <a:ext cx="471713" cy="12917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421086" y="3342367"/>
            <a:ext cx="1785257" cy="1110341"/>
            <a:chOff x="5421086" y="3342367"/>
            <a:chExt cx="1785257" cy="1110341"/>
          </a:xfrm>
        </p:grpSpPr>
        <p:sp>
          <p:nvSpPr>
            <p:cNvPr id="17" name="Rectangle 16"/>
            <p:cNvSpPr/>
            <p:nvPr/>
          </p:nvSpPr>
          <p:spPr>
            <a:xfrm>
              <a:off x="5421086" y="3915680"/>
              <a:ext cx="1291771" cy="5370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span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Elbow Connector 18"/>
            <p:cNvCxnSpPr>
              <a:stCxn id="6" idx="2"/>
              <a:endCxn id="17" idx="0"/>
            </p:cNvCxnSpPr>
            <p:nvPr/>
          </p:nvCxnSpPr>
          <p:spPr>
            <a:xfrm rot="5400000">
              <a:off x="6350001" y="3059338"/>
              <a:ext cx="573314" cy="11393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06342" y="3342366"/>
            <a:ext cx="1574801" cy="1096730"/>
            <a:chOff x="7206342" y="3342366"/>
            <a:chExt cx="1574801" cy="1096730"/>
          </a:xfrm>
        </p:grpSpPr>
        <p:sp>
          <p:nvSpPr>
            <p:cNvPr id="18" name="Rectangle 17"/>
            <p:cNvSpPr/>
            <p:nvPr/>
          </p:nvSpPr>
          <p:spPr>
            <a:xfrm>
              <a:off x="7489372" y="3902068"/>
              <a:ext cx="1291771" cy="5370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button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Elbow Connector 21"/>
            <p:cNvCxnSpPr>
              <a:stCxn id="6" idx="2"/>
              <a:endCxn id="18" idx="0"/>
            </p:cNvCxnSpPr>
            <p:nvPr/>
          </p:nvCxnSpPr>
          <p:spPr>
            <a:xfrm rot="16200000" flipH="1">
              <a:off x="7390949" y="3157759"/>
              <a:ext cx="559702" cy="9289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421086" y="5097294"/>
            <a:ext cx="4291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Relationship between elements</a:t>
            </a:r>
          </a:p>
          <a:p>
            <a:r>
              <a:rPr lang="en-US" sz="2400" dirty="0" smtClean="0"/>
              <a:t>- Order of construction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4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Document Object Model</a:t>
            </a:r>
          </a:p>
          <a:p>
            <a:r>
              <a:rPr lang="en-US" dirty="0" smtClean="0"/>
              <a:t>How JS and HTML interact with each other:</a:t>
            </a:r>
          </a:p>
          <a:p>
            <a:pPr lvl="1"/>
            <a:r>
              <a:rPr lang="en-US" dirty="0" smtClean="0"/>
              <a:t>Catch events</a:t>
            </a:r>
          </a:p>
          <a:p>
            <a:pPr lvl="1"/>
            <a:r>
              <a:rPr lang="en-US" dirty="0" smtClean="0"/>
              <a:t>Find elements</a:t>
            </a:r>
          </a:p>
          <a:p>
            <a:pPr lvl="1"/>
            <a:r>
              <a:rPr lang="en-US" dirty="0" smtClean="0"/>
              <a:t>Manipulate tag properties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www.w3.org/TR/WD-DOM/introduction.html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 events</a:t>
            </a:r>
          </a:p>
          <a:p>
            <a:pPr lvl="1"/>
            <a:r>
              <a:rPr lang="en-US" dirty="0" smtClean="0"/>
              <a:t>Know when a button is pressed</a:t>
            </a:r>
          </a:p>
          <a:p>
            <a:r>
              <a:rPr lang="en-US" dirty="0" smtClean="0"/>
              <a:t>Find elements</a:t>
            </a:r>
          </a:p>
          <a:p>
            <a:pPr lvl="1"/>
            <a:r>
              <a:rPr lang="en-US" dirty="0" smtClean="0"/>
              <a:t>Find the desired input or h3 tag</a:t>
            </a:r>
          </a:p>
          <a:p>
            <a:r>
              <a:rPr lang="en-US" dirty="0" smtClean="0"/>
              <a:t>Read properties</a:t>
            </a:r>
          </a:p>
          <a:p>
            <a:pPr lvl="1"/>
            <a:r>
              <a:rPr lang="en-US" dirty="0" smtClean="0"/>
              <a:t>Get input value</a:t>
            </a:r>
          </a:p>
          <a:p>
            <a:r>
              <a:rPr lang="en-US" dirty="0" smtClean="0"/>
              <a:t>Change properties</a:t>
            </a:r>
          </a:p>
          <a:p>
            <a:pPr lvl="1"/>
            <a:r>
              <a:rPr lang="en-US" dirty="0" smtClean="0"/>
              <a:t>Change color, background,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events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Listen to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- basic definitions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5142" y="1995721"/>
            <a:ext cx="1582057" cy="899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Event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6285" y="1995721"/>
            <a:ext cx="1582057" cy="8998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Action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09028" y="2220691"/>
            <a:ext cx="1712686" cy="449943"/>
          </a:xfrm>
          <a:prstGeom prst="rightArrow">
            <a:avLst>
              <a:gd name="adj1" fmla="val 50000"/>
              <a:gd name="adj2" fmla="val 564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838200" y="3817256"/>
            <a:ext cx="10515600" cy="2359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Real life</a:t>
            </a:r>
          </a:p>
          <a:p>
            <a:pPr lvl="1"/>
            <a:r>
              <a:rPr lang="en-US" dirty="0" smtClean="0"/>
              <a:t>Friend knocking door =&gt; Open door</a:t>
            </a:r>
          </a:p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Users click play button =&gt; Play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9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- basic definitions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5141" y="3098807"/>
            <a:ext cx="1582057" cy="899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Event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6284" y="3098807"/>
            <a:ext cx="1582057" cy="8998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Action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09027" y="3323777"/>
            <a:ext cx="1712686" cy="449943"/>
          </a:xfrm>
          <a:prstGeom prst="rightArrow">
            <a:avLst>
              <a:gd name="adj1" fmla="val 50000"/>
              <a:gd name="adj2" fmla="val 564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85141" y="4292099"/>
            <a:ext cx="1582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UI events</a:t>
            </a:r>
          </a:p>
          <a:p>
            <a:r>
              <a:rPr lang="en-US" sz="2000" dirty="0" smtClean="0"/>
              <a:t>Network events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56282" y="4292098"/>
            <a:ext cx="158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JS Functions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54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</a:t>
            </a:r>
            <a:r>
              <a:rPr lang="en-US" dirty="0" smtClean="0"/>
              <a:t>C4T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Basics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797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binding</a:t>
            </a:r>
          </a:p>
          <a:p>
            <a:pPr lvl="1"/>
            <a:r>
              <a:rPr lang="vi-VN" dirty="0" smtClean="0"/>
              <a:t>Simple and easy</a:t>
            </a:r>
          </a:p>
          <a:p>
            <a:pPr lvl="1"/>
            <a:r>
              <a:rPr lang="vi-VN" dirty="0" smtClean="0"/>
              <a:t>Not applicable for:</a:t>
            </a:r>
          </a:p>
          <a:p>
            <a:pPr lvl="2"/>
            <a:r>
              <a:rPr lang="vi-VN" dirty="0" smtClean="0"/>
              <a:t>Too many events to catch</a:t>
            </a:r>
          </a:p>
          <a:p>
            <a:pPr lvl="2"/>
            <a:r>
              <a:rPr lang="vi-VN" dirty="0" smtClean="0"/>
              <a:t>Elements generated in runtime</a:t>
            </a:r>
            <a:endParaRPr lang="en-US" dirty="0" smtClean="0"/>
          </a:p>
          <a:p>
            <a:r>
              <a:rPr lang="en-US" dirty="0" smtClean="0"/>
              <a:t>JS binding</a:t>
            </a:r>
          </a:p>
          <a:p>
            <a:pPr lvl="1"/>
            <a:r>
              <a:rPr lang="en-US" dirty="0" smtClean="0"/>
              <a:t>Later</a:t>
            </a:r>
          </a:p>
          <a:p>
            <a:r>
              <a:rPr lang="en-US" dirty="0" smtClean="0"/>
              <a:t>Common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binding</a:t>
            </a:r>
            <a:endParaRPr lang="en-US" dirty="0"/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sayHi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()"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Say hi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button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897936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229"/>
                <a:gridCol w="7362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Event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When?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itchFamily="49" charset="0"/>
                          <a:cs typeface="Courier New" pitchFamily="49" charset="0"/>
                        </a:rPr>
                        <a:t>onclick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 user click on an element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itchFamily="49" charset="0"/>
                          <a:cs typeface="Courier New" pitchFamily="49" charset="0"/>
                        </a:rPr>
                        <a:t>onload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the page done loading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itchFamily="49" charset="0"/>
                          <a:cs typeface="Courier New" pitchFamily="49" charset="0"/>
                        </a:rPr>
                        <a:t>onmouseover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 users</a:t>
                      </a:r>
                      <a:r>
                        <a:rPr lang="en-US" sz="2800" baseline="0" dirty="0" smtClean="0"/>
                        <a:t> move mouse over an element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itchFamily="49" charset="0"/>
                          <a:cs typeface="Courier New" pitchFamily="49" charset="0"/>
                        </a:rPr>
                        <a:t>onmouseout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users move mouse way from an element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itchFamily="49" charset="0"/>
                          <a:cs typeface="Courier New" pitchFamily="49" charset="0"/>
                        </a:rPr>
                        <a:t>onkeydown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 users press</a:t>
                      </a:r>
                      <a:r>
                        <a:rPr lang="en-US" sz="2800" baseline="0" dirty="0" smtClean="0"/>
                        <a:t> a keyboard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Courier New" pitchFamily="49" charset="0"/>
                          <a:cs typeface="Courier New" pitchFamily="49" charset="0"/>
                        </a:rPr>
                        <a:t>onkeyup</a:t>
                      </a:r>
                      <a:endParaRPr lang="en-US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users releases a keyboard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44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r>
              <a:rPr lang="en-US" dirty="0" smtClean="0"/>
              <a:t>Tags</a:t>
            </a:r>
          </a:p>
          <a:p>
            <a:r>
              <a:rPr lang="en-US" dirty="0" smtClean="0"/>
              <a:t>Traverse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7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element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(&lt;id&gt;)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elements by class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getElementsByClassName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elements by tag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– From parents to children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761241" cy="82391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06604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ul</a:t>
            </a:r>
            <a:r>
              <a:rPr lang="it-IT" sz="16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it-IT" sz="1600" dirty="0" smtClean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it-IT" sz="16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it-IT" sz="16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it-IT" sz="1600" dirty="0">
                <a:latin typeface="Consolas"/>
              </a:rPr>
              <a:t>News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endParaRPr lang="it-IT" sz="16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808080"/>
                </a:solidFill>
                <a:latin typeface="Consolas"/>
              </a:rPr>
              <a:t>  &lt;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it-IT" sz="1600" dirty="0">
                <a:latin typeface="Consolas"/>
              </a:rPr>
              <a:t>Stories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endParaRPr lang="it-IT" sz="16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808080"/>
                </a:solidFill>
                <a:latin typeface="Consolas"/>
              </a:rPr>
              <a:t>  &lt;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it-IT" sz="1600" dirty="0">
                <a:latin typeface="Consolas"/>
              </a:rPr>
              <a:t>Culture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endParaRPr lang="it-IT" sz="16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ul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endParaRPr lang="it-IT" sz="16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it-IT" sz="1600" dirty="0" smtClean="0">
                <a:solidFill>
                  <a:srgbClr val="D4D4D4"/>
                </a:solidFill>
                <a:latin typeface="Consolas"/>
              </a:rPr>
            </a:br>
            <a:r>
              <a:rPr lang="it-IT" sz="16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it-IT" sz="1600" dirty="0" smtClean="0">
                <a:solidFill>
                  <a:srgbClr val="569CD6"/>
                </a:solidFill>
                <a:latin typeface="Consolas"/>
              </a:rPr>
              <a:t>ul 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"cartoon</a:t>
            </a:r>
            <a:r>
              <a:rPr lang="en-US" sz="16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it-IT" sz="16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it-IT" sz="1600" dirty="0" smtClean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808080"/>
                </a:solidFill>
                <a:latin typeface="Consolas"/>
              </a:rPr>
              <a:t>  &lt;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it-IT" sz="1600" dirty="0">
                <a:latin typeface="Consolas"/>
              </a:rPr>
              <a:t>Daily cartoons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endParaRPr lang="it-IT" sz="16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808080"/>
                </a:solidFill>
                <a:latin typeface="Consolas"/>
              </a:rPr>
              <a:t>  &lt;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it-IT" sz="1600" dirty="0">
                <a:latin typeface="Consolas"/>
              </a:rPr>
              <a:t>Cartoon caption contest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endParaRPr lang="it-IT" sz="16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808080"/>
                </a:solidFill>
                <a:latin typeface="Consolas"/>
              </a:rPr>
              <a:t>  &lt;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r>
              <a:rPr lang="it-IT" sz="1600" dirty="0">
                <a:latin typeface="Consolas"/>
              </a:rPr>
              <a:t>Caption bank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li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endParaRPr lang="it-IT" sz="16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808080"/>
                </a:solidFill>
                <a:latin typeface="Consolas"/>
              </a:rPr>
              <a:t>&lt;/</a:t>
            </a:r>
            <a:r>
              <a:rPr lang="it-IT" sz="1600" dirty="0">
                <a:solidFill>
                  <a:srgbClr val="569CD6"/>
                </a:solidFill>
                <a:latin typeface="Consolas"/>
              </a:rPr>
              <a:t>ul</a:t>
            </a:r>
            <a:r>
              <a:rPr lang="it-IT" sz="1600" dirty="0">
                <a:solidFill>
                  <a:srgbClr val="808080"/>
                </a:solidFill>
                <a:latin typeface="Consolas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05829" y="1690688"/>
            <a:ext cx="5183188" cy="823912"/>
          </a:xfrm>
        </p:spPr>
        <p:txBody>
          <a:bodyPr/>
          <a:lstStyle/>
          <a:p>
            <a:r>
              <a:rPr lang="en-US" dirty="0" smtClean="0"/>
              <a:t>JS 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05829" y="2505075"/>
            <a:ext cx="687977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cartoonEl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800" dirty="0" err="1">
                <a:latin typeface="Consolas"/>
              </a:rPr>
              <a:t>document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/>
              </a:rPr>
              <a:t>getElementById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"cartoon"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liEls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800" dirty="0" err="1">
                <a:latin typeface="Consolas"/>
              </a:rPr>
              <a:t>cartoonEl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/>
              </a:rPr>
              <a:t>getElementsByTagName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"li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415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– From children to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enlo"/>
              </a:rPr>
              <a:t>Later</a:t>
            </a:r>
            <a:endParaRPr lang="en-US" sz="20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7247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310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</a:p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attribute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761241" cy="82391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18641" y="1681163"/>
            <a:ext cx="3485017" cy="823912"/>
          </a:xfrm>
        </p:spPr>
        <p:txBody>
          <a:bodyPr/>
          <a:lstStyle/>
          <a:p>
            <a:r>
              <a:rPr lang="en-US" dirty="0" smtClean="0"/>
              <a:t>JS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6943" y="2673734"/>
            <a:ext cx="4552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"captain </a:t>
            </a:r>
            <a:r>
              <a:rPr lang="en-US" dirty="0" err="1">
                <a:solidFill>
                  <a:srgbClr val="CE9178"/>
                </a:solidFill>
                <a:latin typeface="Menlo"/>
              </a:rPr>
              <a:t>america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8640" y="2673734"/>
            <a:ext cx="348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569CD6"/>
                </a:solidFill>
                <a:latin typeface="Menlo"/>
              </a:rPr>
              <a:t>var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 </a:t>
            </a:r>
            <a:r>
              <a:rPr lang="en-US" dirty="0" smtClean="0">
                <a:latin typeface="Menlo"/>
              </a:rPr>
              <a:t>x </a:t>
            </a:r>
            <a:r>
              <a:rPr lang="en-US" dirty="0">
                <a:latin typeface="Menlo"/>
              </a:rPr>
              <a:t>= </a:t>
            </a:r>
            <a:r>
              <a:rPr lang="en-US" dirty="0" err="1" smtClean="0">
                <a:latin typeface="Menlo"/>
              </a:rPr>
              <a:t>inputEl.value</a:t>
            </a:r>
            <a:r>
              <a:rPr lang="en-US" dirty="0" smtClean="0">
                <a:latin typeface="Menlo"/>
              </a:rPr>
              <a:t>;</a:t>
            </a:r>
            <a:endParaRPr lang="en-US" dirty="0">
              <a:latin typeface="Menl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943" y="4026112"/>
            <a:ext cx="4552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Menlo"/>
              </a:rPr>
              <a:t>data</a:t>
            </a:r>
            <a:r>
              <a:rPr lang="en-US" dirty="0" smtClean="0">
                <a:solidFill>
                  <a:srgbClr val="D4D4D4"/>
                </a:solidFill>
                <a:latin typeface="Menlo"/>
              </a:rPr>
              <a:t>=</a:t>
            </a:r>
            <a:r>
              <a:rPr lang="en-US" dirty="0" smtClean="0">
                <a:solidFill>
                  <a:srgbClr val="CE9178"/>
                </a:solidFill>
                <a:latin typeface="Menlo"/>
              </a:rPr>
              <a:t>”8902"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640" y="4026112"/>
            <a:ext cx="553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569CD6"/>
                </a:solidFill>
                <a:latin typeface="Menlo"/>
              </a:rPr>
              <a:t>var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 </a:t>
            </a:r>
            <a:r>
              <a:rPr lang="en-US" dirty="0" smtClean="0">
                <a:latin typeface="Menlo"/>
              </a:rPr>
              <a:t>x </a:t>
            </a:r>
            <a:r>
              <a:rPr lang="en-US" dirty="0">
                <a:latin typeface="Menlo"/>
              </a:rPr>
              <a:t>= </a:t>
            </a:r>
            <a:r>
              <a:rPr lang="en-US" dirty="0" err="1" smtClean="0">
                <a:latin typeface="Menlo"/>
              </a:rPr>
              <a:t>inputEl</a:t>
            </a:r>
            <a:r>
              <a:rPr lang="en-US" dirty="0" smtClean="0">
                <a:latin typeface="Menlo"/>
              </a:rPr>
              <a:t>.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data”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)</a:t>
            </a:r>
            <a:r>
              <a:rPr lang="en-US" dirty="0" smtClean="0">
                <a:latin typeface="Menlo"/>
              </a:rPr>
              <a:t>;</a:t>
            </a:r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423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761241" cy="82391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18641" y="1681163"/>
            <a:ext cx="3485017" cy="823912"/>
          </a:xfrm>
        </p:spPr>
        <p:txBody>
          <a:bodyPr/>
          <a:lstStyle/>
          <a:p>
            <a:r>
              <a:rPr lang="en-US" dirty="0" smtClean="0"/>
              <a:t>JS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6944" y="2673734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Menlo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Menlo"/>
              </a:rPr>
              <a:t>button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D4D4D4"/>
                </a:solidFill>
                <a:latin typeface="Menlo"/>
              </a:rPr>
              <a:t>Start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&lt;/</a:t>
            </a:r>
            <a:r>
              <a:rPr lang="en-US" dirty="0" smtClean="0">
                <a:solidFill>
                  <a:srgbClr val="569CD6"/>
                </a:solidFill>
                <a:latin typeface="Menlo"/>
              </a:rPr>
              <a:t>button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&gt;</a:t>
            </a:r>
            <a:endParaRPr lang="en-US" dirty="0">
              <a:latin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8640" y="2673734"/>
            <a:ext cx="5231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569CD6"/>
                </a:solidFill>
                <a:latin typeface="Menlo"/>
              </a:rPr>
              <a:t>var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 </a:t>
            </a:r>
            <a:r>
              <a:rPr lang="en-US" dirty="0">
                <a:latin typeface="Menlo"/>
              </a:rPr>
              <a:t>x</a:t>
            </a:r>
            <a:r>
              <a:rPr lang="en-US" dirty="0" smtClean="0">
                <a:latin typeface="Menlo"/>
              </a:rPr>
              <a:t> </a:t>
            </a:r>
            <a:r>
              <a:rPr lang="en-US" dirty="0">
                <a:latin typeface="Menlo"/>
              </a:rPr>
              <a:t>= </a:t>
            </a:r>
            <a:r>
              <a:rPr lang="en-US" dirty="0" err="1" smtClean="0">
                <a:latin typeface="Menlo"/>
              </a:rPr>
              <a:t>btnEl.textContent</a:t>
            </a:r>
            <a:r>
              <a:rPr lang="en-US" dirty="0" smtClean="0">
                <a:latin typeface="Menlo"/>
              </a:rPr>
              <a:t>;</a:t>
            </a:r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76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text/content</a:t>
            </a:r>
          </a:p>
          <a:p>
            <a:r>
              <a:rPr lang="en-US" dirty="0" smtClean="0"/>
              <a:t>Change attributes</a:t>
            </a:r>
          </a:p>
          <a:p>
            <a:r>
              <a:rPr lang="en-US" dirty="0" smtClean="0"/>
              <a:t>Add more children</a:t>
            </a:r>
          </a:p>
          <a:p>
            <a:r>
              <a:rPr lang="en-US" dirty="0" smtClean="0"/>
              <a:t>Remove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text/content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761241" cy="82391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18641" y="1681163"/>
            <a:ext cx="3485017" cy="823912"/>
          </a:xfrm>
        </p:spPr>
        <p:txBody>
          <a:bodyPr/>
          <a:lstStyle/>
          <a:p>
            <a:r>
              <a:rPr lang="en-US" dirty="0" smtClean="0"/>
              <a:t>JS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6944" y="2673734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Menlo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Menlo"/>
              </a:rPr>
              <a:t>button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D4D4D4"/>
                </a:solidFill>
                <a:latin typeface="Menlo"/>
              </a:rPr>
              <a:t>Start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&lt;/</a:t>
            </a:r>
            <a:r>
              <a:rPr lang="en-US" dirty="0" smtClean="0">
                <a:solidFill>
                  <a:srgbClr val="569CD6"/>
                </a:solidFill>
                <a:latin typeface="Menlo"/>
              </a:rPr>
              <a:t>button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&gt;</a:t>
            </a:r>
            <a:endParaRPr lang="en-US" dirty="0">
              <a:latin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8640" y="2673734"/>
            <a:ext cx="5313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nlo"/>
              </a:rPr>
              <a:t>btnEl</a:t>
            </a:r>
            <a:r>
              <a:rPr lang="en-US" dirty="0" err="1">
                <a:solidFill>
                  <a:srgbClr val="D4D4D4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/>
              </a:rPr>
              <a:t>textContent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"Stop"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53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text/content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761241" cy="82391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18641" y="1681163"/>
            <a:ext cx="3485017" cy="823912"/>
          </a:xfrm>
        </p:spPr>
        <p:txBody>
          <a:bodyPr/>
          <a:lstStyle/>
          <a:p>
            <a:r>
              <a:rPr lang="en-US" dirty="0" smtClean="0"/>
              <a:t>JS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6944" y="2673734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Menlo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Menlo"/>
              </a:rPr>
              <a:t>button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D4D4D4"/>
                </a:solidFill>
                <a:latin typeface="Menlo"/>
              </a:rPr>
              <a:t>Stop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&lt;/</a:t>
            </a:r>
            <a:r>
              <a:rPr lang="en-US" dirty="0" smtClean="0">
                <a:solidFill>
                  <a:srgbClr val="569CD6"/>
                </a:solidFill>
                <a:latin typeface="Menlo"/>
              </a:rPr>
              <a:t>button</a:t>
            </a:r>
            <a:r>
              <a:rPr lang="en-US" dirty="0" smtClean="0">
                <a:solidFill>
                  <a:srgbClr val="808080"/>
                </a:solidFill>
                <a:latin typeface="Menlo"/>
              </a:rPr>
              <a:t>&gt;</a:t>
            </a:r>
            <a:endParaRPr lang="en-US" dirty="0">
              <a:latin typeface="Menl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8640" y="2673734"/>
            <a:ext cx="5313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nlo"/>
              </a:rPr>
              <a:t>btnEl</a:t>
            </a:r>
            <a:r>
              <a:rPr lang="en-US" dirty="0" err="1">
                <a:solidFill>
                  <a:srgbClr val="D4D4D4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/>
              </a:rPr>
              <a:t>textContent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"Stop"</a:t>
            </a:r>
            <a:r>
              <a:rPr lang="en-US" dirty="0">
                <a:solidFill>
                  <a:srgbClr val="D4D4D4"/>
                </a:solidFill>
                <a:latin typeface="Menlo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126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569CD6"/>
                </a:solidFill>
                <a:latin typeface="Consolas"/>
              </a:rPr>
              <a:t>input </a:t>
            </a: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text”</a:t>
            </a:r>
            <a:endParaRPr lang="en-US" sz="1800" dirty="0" smtClean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	</a:t>
            </a: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err="1" smtClean="0">
                <a:solidFill>
                  <a:srgbClr val="CE9178"/>
                </a:solidFill>
                <a:latin typeface="Consolas"/>
              </a:rPr>
              <a:t>search_bar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7145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</a:rPr>
              <a:t>searchBar</a:t>
            </a:r>
            <a:r>
              <a:rPr lang="en-US" sz="18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Lemon tree”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26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input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text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endParaRPr lang="en-US" sz="1800" dirty="0" smtClean="0">
              <a:solidFill>
                <a:srgbClr val="CE9178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	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id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err="1" smtClean="0">
                <a:solidFill>
                  <a:srgbClr val="CE9178"/>
                </a:solidFill>
                <a:latin typeface="Consolas"/>
              </a:rPr>
              <a:t>search_bar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endParaRPr lang="en-US" sz="1800" dirty="0" smtClean="0">
              <a:solidFill>
                <a:srgbClr val="9CDCFE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	value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Lemon tree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endParaRPr lang="en-US" sz="1800" dirty="0" smtClean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7145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</a:rPr>
              <a:t>searchBar</a:t>
            </a:r>
            <a:r>
              <a:rPr lang="en-US" sz="18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Lemon tree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</a:rPr>
              <a:t>searchBar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style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backgroundColor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blue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;</a:t>
            </a:r>
            <a:endParaRPr lang="en-US" sz="18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59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input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text”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	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CE9178"/>
                </a:solidFill>
                <a:latin typeface="Consolas"/>
              </a:rPr>
              <a:t>search_bar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endParaRPr lang="en-US" sz="1800" dirty="0" smtClean="0">
              <a:solidFill>
                <a:srgbClr val="9CDCFE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	value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Lemon tree"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CDCFE"/>
                </a:solidFill>
                <a:latin typeface="Consolas"/>
              </a:rPr>
              <a:t>	</a:t>
            </a: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style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”background-color: blue"</a:t>
            </a:r>
            <a:endParaRPr lang="en-US" sz="1800" dirty="0" smtClean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7145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</a:rPr>
              <a:t>searchBar</a:t>
            </a:r>
            <a:r>
              <a:rPr lang="en-US" sz="18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Lemon tree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</a:rPr>
              <a:t>searchBar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style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backgroundColor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blue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;</a:t>
            </a:r>
            <a:endParaRPr lang="en-US" sz="1800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</a:rPr>
              <a:t>searchBar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style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white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577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input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type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text”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	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CE9178"/>
                </a:solidFill>
                <a:latin typeface="Consolas"/>
              </a:rPr>
              <a:t>search_bar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endParaRPr lang="en-US" sz="1800" dirty="0" smtClean="0">
              <a:solidFill>
                <a:srgbClr val="9CDCFE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	value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Lemon tree"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CDCFE"/>
                </a:solidFill>
                <a:latin typeface="Consolas"/>
              </a:rPr>
              <a:t>	</a:t>
            </a:r>
            <a:r>
              <a:rPr lang="en-US" sz="1800" dirty="0" smtClean="0">
                <a:solidFill>
                  <a:srgbClr val="9CDCFE"/>
                </a:solidFill>
                <a:latin typeface="Consolas"/>
              </a:rPr>
              <a:t>style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background-color: blue; color: white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endParaRPr lang="en-US" sz="1800" dirty="0" smtClean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18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7145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</a:rPr>
              <a:t>searchBar</a:t>
            </a:r>
            <a:r>
              <a:rPr lang="en-US" sz="180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 smtClean="0">
                <a:solidFill>
                  <a:srgbClr val="9CDCFE"/>
                </a:solidFill>
                <a:latin typeface="Consolas"/>
              </a:rPr>
              <a:t>value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Consolas"/>
              </a:rPr>
              <a:t>Lemon tree"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</a:rPr>
              <a:t>searchBar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style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backgroundColor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"blue"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</a:rPr>
              <a:t>searchBar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style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"white"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96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Add DOM </a:t>
            </a:r>
            <a:r>
              <a:rPr lang="vi-VN" dirty="0" smtClean="0"/>
              <a:t>elements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37020" cy="1932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Menlo" charset="0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  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 err="1">
                <a:solidFill>
                  <a:srgbClr val="D4D4D4"/>
                </a:solidFill>
                <a:latin typeface="Menlo" charset="0"/>
              </a:rPr>
              <a:t>Sandwitch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Hamburger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009" y="1681163"/>
            <a:ext cx="5183188" cy="823912"/>
          </a:xfrm>
        </p:spPr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6009" y="2505075"/>
            <a:ext cx="708173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>
                <a:latin typeface="Menlo" charset="0"/>
              </a:rPr>
              <a:t>menuEl</a:t>
            </a:r>
            <a:r>
              <a:rPr lang="en-US" sz="1800" dirty="0"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>
                <a:latin typeface="Menlo" charset="0"/>
              </a:rPr>
              <a:t>document.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getElementById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>
                <a:latin typeface="Menlo" charset="0"/>
              </a:rPr>
              <a:t>newItem</a:t>
            </a:r>
            <a:r>
              <a:rPr lang="en-US" sz="1800" dirty="0"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>
                <a:latin typeface="Menlo" charset="0"/>
              </a:rPr>
              <a:t>document.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createElement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"li"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 charset="0"/>
              </a:rPr>
              <a:t>newli</a:t>
            </a:r>
            <a:r>
              <a:rPr lang="en-US" sz="1800" dirty="0" smtClean="0">
                <a:latin typeface="Menlo" charset="0"/>
              </a:rPr>
              <a:t>.</a:t>
            </a:r>
            <a:r>
              <a:rPr lang="en-US" sz="1800" dirty="0">
                <a:solidFill>
                  <a:srgbClr val="9CDCFE"/>
                </a:solidFill>
                <a:latin typeface="Menlo" charset="0"/>
              </a:rPr>
              <a:t> </a:t>
            </a:r>
            <a:r>
              <a:rPr lang="en-US" sz="1800" dirty="0" err="1" smtClean="0">
                <a:solidFill>
                  <a:srgbClr val="9CDCFE"/>
                </a:solidFill>
                <a:latin typeface="Menlo" charset="0"/>
              </a:rPr>
              <a:t>textContent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800" dirty="0" smtClean="0">
                <a:solidFill>
                  <a:srgbClr val="CE9178"/>
                </a:solidFill>
                <a:latin typeface="Menlo" charset="0"/>
              </a:rPr>
              <a:t>"Fries"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3184230" y="549223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dirty="0" smtClean="0">
                <a:solidFill>
                  <a:srgbClr val="808080"/>
                </a:solidFill>
                <a:latin typeface="Menlo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24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143275" cy="2172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Menlo" charset="0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Menlo" charset="0"/>
              </a:rPr>
              <a:t>menu"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 smtClean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 smtClean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 err="1" smtClean="0">
                <a:solidFill>
                  <a:srgbClr val="D4D4D4"/>
                </a:solidFill>
                <a:latin typeface="Menlo" charset="0"/>
              </a:rPr>
              <a:t>Sandwitch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 smtClean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 smtClean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Hamburger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009" y="1681163"/>
            <a:ext cx="5183188" cy="823912"/>
          </a:xfrm>
        </p:spPr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6009" y="2505075"/>
            <a:ext cx="708173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>
                <a:latin typeface="Menlo" charset="0"/>
              </a:rPr>
              <a:t>menuEl</a:t>
            </a:r>
            <a:r>
              <a:rPr lang="en-US" sz="1800" dirty="0"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>
                <a:latin typeface="Menlo" charset="0"/>
              </a:rPr>
              <a:t>document.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getElementById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>
                <a:latin typeface="Menlo" charset="0"/>
              </a:rPr>
              <a:t>newItem</a:t>
            </a:r>
            <a:r>
              <a:rPr lang="en-US" sz="1800" dirty="0"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>
                <a:latin typeface="Menlo" charset="0"/>
              </a:rPr>
              <a:t>document.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createElement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"li"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Menlo" charset="0"/>
              </a:rPr>
              <a:t>newli.</a:t>
            </a:r>
            <a:r>
              <a:rPr lang="en-US" sz="1800" dirty="0" err="1">
                <a:solidFill>
                  <a:srgbClr val="9CDCFE"/>
                </a:solidFill>
                <a:latin typeface="Menlo" charset="0"/>
              </a:rPr>
              <a:t>innerText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"Fries"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Menlo" charset="0"/>
              </a:rPr>
              <a:t>menuEl.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appendChild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Menlo" charset="0"/>
              </a:rPr>
              <a:t>newli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3184229" y="5492234"/>
            <a:ext cx="2186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dirty="0" smtClean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Fires</a:t>
            </a:r>
            <a:r>
              <a:rPr lang="en-US" dirty="0" smtClean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34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034787" cy="252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Menlo" charset="0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 err="1">
                <a:solidFill>
                  <a:srgbClr val="D4D4D4"/>
                </a:solidFill>
                <a:latin typeface="Menlo" charset="0"/>
              </a:rPr>
              <a:t>Sandwitch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Hamburger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 smtClean="0">
              <a:solidFill>
                <a:srgbClr val="808080"/>
              </a:solidFill>
              <a:latin typeface="Menlo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80808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009" y="1681163"/>
            <a:ext cx="5183188" cy="823912"/>
          </a:xfrm>
        </p:spPr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6009" y="2505075"/>
            <a:ext cx="708173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>
                <a:latin typeface="Menlo" charset="0"/>
              </a:rPr>
              <a:t>menuEl</a:t>
            </a:r>
            <a:r>
              <a:rPr lang="en-US" sz="1800" dirty="0"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>
                <a:latin typeface="Menlo" charset="0"/>
              </a:rPr>
              <a:t>document.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getElementById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>
                <a:latin typeface="Menlo" charset="0"/>
              </a:rPr>
              <a:t>newItem</a:t>
            </a:r>
            <a:r>
              <a:rPr lang="en-US" sz="1800" dirty="0"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>
                <a:latin typeface="Menlo" charset="0"/>
              </a:rPr>
              <a:t>document.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createElement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"li"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Menlo" charset="0"/>
              </a:rPr>
              <a:t>newli.</a:t>
            </a:r>
            <a:r>
              <a:rPr lang="en-US" sz="1800" dirty="0" err="1">
                <a:solidFill>
                  <a:srgbClr val="9CDCFE"/>
                </a:solidFill>
                <a:latin typeface="Menlo" charset="0"/>
              </a:rPr>
              <a:t>innerText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"Fries"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Menlo" charset="0"/>
              </a:rPr>
              <a:t>menuEl.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appendChild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Menlo" charset="0"/>
              </a:rPr>
              <a:t>newli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3184230" y="5492234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dirty="0" smtClean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Fires</a:t>
            </a:r>
            <a:r>
              <a:rPr lang="en-US" dirty="0" smtClean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Menlo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29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0849 2.22222E-6 C -0.12331 2.22222E-6 -0.16953 -0.07593 -0.16953 -0.13611 L -0.16953 -0.2706 " pathEditMode="relative" rAng="0" ptsTypes="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Remove DOM </a:t>
            </a:r>
            <a:r>
              <a:rPr lang="vi-VN" dirty="0" smtClean="0"/>
              <a:t>elements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DOM elements: Remove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2885545" cy="82391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76612" cy="3684588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Menlo" charset="0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 err="1">
                <a:solidFill>
                  <a:srgbClr val="D4D4D4"/>
                </a:solidFill>
                <a:latin typeface="Menlo" charset="0"/>
              </a:rPr>
              <a:t>Sandwitch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Hamburger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2128" y="1681163"/>
            <a:ext cx="5054499" cy="823912"/>
          </a:xfrm>
        </p:spPr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2129" y="2505075"/>
            <a:ext cx="6783388" cy="3684588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Menlo" charset="0"/>
              </a:rPr>
              <a:t>menuEl</a:t>
            </a:r>
            <a:r>
              <a:rPr lang="en-US" sz="1800" dirty="0">
                <a:solidFill>
                  <a:prstClr val="black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>
                <a:solidFill>
                  <a:prstClr val="black"/>
                </a:solidFill>
                <a:latin typeface="Menlo" charset="0"/>
              </a:rPr>
              <a:t>document.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getElementById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Menlo" charset="0"/>
              </a:rPr>
              <a:t>liList</a:t>
            </a:r>
            <a:r>
              <a:rPr lang="en-US" sz="1800" dirty="0" smtClean="0">
                <a:solidFill>
                  <a:prstClr val="black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 smtClean="0">
                <a:solidFill>
                  <a:prstClr val="black"/>
                </a:solidFill>
                <a:latin typeface="Menlo" charset="0"/>
              </a:rPr>
              <a:t>menuEl.</a:t>
            </a:r>
            <a:r>
              <a:rPr lang="en-US" sz="1800" dirty="0" err="1" smtClean="0">
                <a:solidFill>
                  <a:srgbClr val="DCDCAA"/>
                </a:solidFill>
                <a:latin typeface="Menlo" charset="0"/>
              </a:rPr>
              <a:t>getElementsByTagName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Menlo" charset="0"/>
              </a:rPr>
              <a:t>li"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latin typeface="Menlo" charset="0"/>
              </a:rPr>
              <a:t>li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800" dirty="0" err="1">
                <a:latin typeface="Menlo" charset="0"/>
              </a:rPr>
              <a:t>liList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];</a:t>
            </a:r>
          </a:p>
          <a:p>
            <a:pPr marL="0" indent="0">
              <a:buNone/>
            </a:pPr>
            <a:r>
              <a:rPr lang="en-US" sz="1800" dirty="0" err="1">
                <a:latin typeface="Menlo" charset="0"/>
              </a:rPr>
              <a:t>li</a:t>
            </a:r>
            <a:r>
              <a:rPr lang="en-US" sz="18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remove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DOM elements: </a:t>
            </a:r>
            <a:r>
              <a:rPr lang="en-US" dirty="0" smtClean="0"/>
              <a:t>Remove </a:t>
            </a:r>
            <a:r>
              <a:rPr lang="en-US" dirty="0"/>
              <a:t>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2885545" cy="82391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76612" cy="3684588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Menlo" charset="0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</a:t>
            </a:r>
            <a:r>
              <a:rPr lang="en-US" sz="1800" dirty="0" smtClean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Hamburger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2128" y="1681163"/>
            <a:ext cx="5054499" cy="823912"/>
          </a:xfrm>
        </p:spPr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2129" y="2505075"/>
            <a:ext cx="6783388" cy="3684588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Menlo" charset="0"/>
              </a:rPr>
              <a:t>menuEl</a:t>
            </a:r>
            <a:r>
              <a:rPr lang="en-US" sz="1800" dirty="0">
                <a:solidFill>
                  <a:prstClr val="black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>
                <a:solidFill>
                  <a:prstClr val="black"/>
                </a:solidFill>
                <a:latin typeface="Menlo" charset="0"/>
              </a:rPr>
              <a:t>document.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getElementById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Menlo" charset="0"/>
              </a:rPr>
              <a:t>liList</a:t>
            </a:r>
            <a:r>
              <a:rPr lang="en-US" sz="1800" dirty="0" smtClean="0">
                <a:solidFill>
                  <a:prstClr val="black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 smtClean="0">
                <a:solidFill>
                  <a:prstClr val="black"/>
                </a:solidFill>
                <a:latin typeface="Menlo" charset="0"/>
              </a:rPr>
              <a:t>menuEl.</a:t>
            </a:r>
            <a:r>
              <a:rPr lang="en-US" sz="1800" dirty="0" err="1" smtClean="0">
                <a:solidFill>
                  <a:srgbClr val="DCDCAA"/>
                </a:solidFill>
                <a:latin typeface="Menlo" charset="0"/>
              </a:rPr>
              <a:t>getElementsByTagName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Menlo" charset="0"/>
              </a:rPr>
              <a:t>li"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latin typeface="Menlo" charset="0"/>
              </a:rPr>
              <a:t>li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800" dirty="0" err="1">
                <a:latin typeface="Menlo" charset="0"/>
              </a:rPr>
              <a:t>liList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];</a:t>
            </a:r>
          </a:p>
          <a:p>
            <a:pPr marL="0" indent="0">
              <a:buNone/>
            </a:pPr>
            <a:r>
              <a:rPr lang="en-US" sz="1800" dirty="0" err="1">
                <a:latin typeface="Menlo" charset="0"/>
              </a:rPr>
              <a:t>li</a:t>
            </a:r>
            <a:r>
              <a:rPr lang="en-US" sz="1800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remove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DOM elements: Remove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2885545" cy="82391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76612" cy="3684588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Menlo" charset="0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 err="1">
                <a:solidFill>
                  <a:srgbClr val="D4D4D4"/>
                </a:solidFill>
                <a:latin typeface="Menlo" charset="0"/>
              </a:rPr>
              <a:t>Sandwitch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  &lt;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Hamburger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>
                <a:solidFill>
                  <a:srgbClr val="569CD6"/>
                </a:solidFill>
                <a:latin typeface="Menlo" charset="0"/>
              </a:rPr>
              <a:t>li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2128" y="1681163"/>
            <a:ext cx="5054499" cy="823912"/>
          </a:xfrm>
        </p:spPr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92128" y="2505075"/>
            <a:ext cx="67833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err="1" smtClean="0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Menlo" charset="0"/>
              </a:rPr>
              <a:t>menuEl</a:t>
            </a:r>
            <a:r>
              <a:rPr lang="en-US" sz="1800" dirty="0" smtClean="0">
                <a:solidFill>
                  <a:prstClr val="black"/>
                </a:solidFill>
                <a:latin typeface="Menlo" charset="0"/>
              </a:rPr>
              <a:t> 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 smtClean="0">
                <a:solidFill>
                  <a:prstClr val="black"/>
                </a:solidFill>
                <a:latin typeface="Menlo" charset="0"/>
              </a:rPr>
              <a:t>document.</a:t>
            </a:r>
            <a:r>
              <a:rPr lang="en-US" sz="1800" dirty="0" err="1" smtClean="0">
                <a:solidFill>
                  <a:srgbClr val="DCDCAA"/>
                </a:solidFill>
                <a:latin typeface="Menlo" charset="0"/>
              </a:rPr>
              <a:t>getElementById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 smtClean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Menlo" charset="0"/>
              </a:rPr>
              <a:t>menuEl</a:t>
            </a:r>
            <a:r>
              <a:rPr lang="en-US" sz="1800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800" dirty="0" err="1" smtClean="0">
                <a:solidFill>
                  <a:srgbClr val="9CDCFE"/>
                </a:solidFill>
                <a:latin typeface="Menlo" charset="0"/>
              </a:rPr>
              <a:t>textContent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1800" dirty="0" smtClean="0">
                <a:solidFill>
                  <a:srgbClr val="CE9178"/>
                </a:solidFill>
                <a:latin typeface="Menlo" charset="0"/>
              </a:rPr>
              <a:t>""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86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1652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28458" y="2520039"/>
            <a:ext cx="3798276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61652" y="2520039"/>
            <a:ext cx="48814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838187" y="2848518"/>
            <a:ext cx="4859229" cy="272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movie =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  "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title"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Batman"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  "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rating"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8.3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161652" y="2811007"/>
            <a:ext cx="5050300" cy="2394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Menlo" charset="0"/>
              </a:rPr>
              <a:t>movie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Menlo" charset="0"/>
              </a:rPr>
              <a:t>  title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"Batman"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Menlo" charset="0"/>
              </a:rPr>
              <a:t>  rating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8.3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DOM </a:t>
            </a:r>
            <a:r>
              <a:rPr lang="en-US" dirty="0" smtClean="0"/>
              <a:t>elements: </a:t>
            </a:r>
            <a:r>
              <a:rPr lang="en-US" dirty="0"/>
              <a:t>Remove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2885545" cy="82391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76612" cy="3684588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Menlo" charset="0"/>
              </a:rPr>
              <a:t>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1800" dirty="0" smtClean="0">
                <a:solidFill>
                  <a:srgbClr val="CE9178"/>
                </a:solidFill>
                <a:latin typeface="Menlo" charset="0"/>
              </a:rPr>
              <a:t>menu”</a:t>
            </a: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&gt;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ul</a:t>
            </a:r>
            <a:r>
              <a:rPr lang="en-US" sz="1800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2128" y="1681163"/>
            <a:ext cx="5054499" cy="823912"/>
          </a:xfrm>
        </p:spPr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2129" y="2505075"/>
            <a:ext cx="6783388" cy="3684588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Menlo" charset="0"/>
              </a:rPr>
              <a:t>menuEl</a:t>
            </a:r>
            <a:r>
              <a:rPr lang="en-US" sz="1800" dirty="0">
                <a:solidFill>
                  <a:prstClr val="black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err="1">
                <a:solidFill>
                  <a:prstClr val="black"/>
                </a:solidFill>
                <a:latin typeface="Menlo" charset="0"/>
              </a:rPr>
              <a:t>document.</a:t>
            </a:r>
            <a:r>
              <a:rPr lang="en-US" sz="1800" dirty="0" err="1">
                <a:solidFill>
                  <a:srgbClr val="DCDCAA"/>
                </a:solidFill>
                <a:latin typeface="Menlo" charset="0"/>
              </a:rPr>
              <a:t>getElementById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"menu"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Menlo" charset="0"/>
              </a:rPr>
              <a:t>menuEl</a:t>
            </a:r>
            <a:r>
              <a:rPr lang="en-US" sz="1800" dirty="0" err="1" smtClean="0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sz="1800" dirty="0" err="1" smtClean="0">
                <a:solidFill>
                  <a:srgbClr val="9CDCFE"/>
                </a:solidFill>
                <a:latin typeface="Menlo" charset="0"/>
              </a:rPr>
              <a:t>textContent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Menlo" charset="0"/>
              </a:rPr>
              <a:t>= </a:t>
            </a:r>
            <a:r>
              <a:rPr lang="en-US" sz="1800" dirty="0" smtClean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1800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1800" dirty="0" smtClean="0">
                <a:solidFill>
                  <a:srgbClr val="D4D4D4"/>
                </a:solidFill>
                <a:latin typeface="Menlo" charset="0"/>
              </a:rPr>
              <a:t>;</a:t>
            </a:r>
            <a:endParaRPr lang="en-US" sz="1800" dirty="0">
              <a:solidFill>
                <a:srgbClr val="D4D4D4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events with 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Listen to events programmatically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events with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</a:rPr>
              <a:t>btnEl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addEventListener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"click"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EC9B0"/>
                </a:solidFill>
                <a:latin typeface="Consolas"/>
              </a:rPr>
              <a:t>   console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"Bingo"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89919" y="2464231"/>
            <a:ext cx="1659429" cy="1882961"/>
            <a:chOff x="7368889" y="2557220"/>
            <a:chExt cx="1659429" cy="1882961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8198604" y="2557220"/>
              <a:ext cx="20916" cy="1286359"/>
            </a:xfrm>
            <a:prstGeom prst="straightConnector1">
              <a:avLst/>
            </a:prstGeom>
            <a:ln w="5080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368889" y="3978516"/>
              <a:ext cx="1659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Callback</a:t>
              </a:r>
              <a:endParaRPr lang="en-US" sz="24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 ‘e’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type</a:t>
            </a:r>
          </a:p>
          <a:p>
            <a:pPr lvl="1"/>
            <a:r>
              <a:rPr lang="en-US" dirty="0">
                <a:solidFill>
                  <a:srgbClr val="C41A16"/>
                </a:solidFill>
                <a:latin typeface="Courier New" pitchFamily="49" charset="0"/>
                <a:cs typeface="Courier New" pitchFamily="49" charset="0"/>
              </a:rPr>
              <a:t>"click"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target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dirty="0" err="1">
                <a:solidFill>
                  <a:srgbClr val="1A1AA6"/>
                </a:solidFill>
                <a:latin typeface="Courier New" pitchFamily="49" charset="0"/>
                <a:cs typeface="Courier New" pitchFamily="49" charset="0"/>
              </a:rPr>
              <a:t>#btnTest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04" y="1891770"/>
            <a:ext cx="2438095" cy="421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6469" y="5741486"/>
            <a:ext cx="561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developer.mozilla.org/en-US/docs/Web/API/Event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Event object for </a:t>
            </a:r>
            <a:r>
              <a:rPr lang="vi-VN" dirty="0" smtClean="0">
                <a:latin typeface="Courier New" pitchFamily="49" charset="0"/>
                <a:cs typeface="Courier New" pitchFamily="49" charset="0"/>
              </a:rPr>
              <a:t>‘keypress’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Courier New" pitchFamily="49" charset="0"/>
                <a:cs typeface="Courier New" pitchFamily="49" charset="0"/>
              </a:rPr>
              <a:t>key</a:t>
            </a:r>
          </a:p>
          <a:p>
            <a:pPr lvl="1"/>
            <a:r>
              <a:rPr lang="vi-VN" dirty="0" smtClean="0">
                <a:latin typeface="Courier New" pitchFamily="49" charset="0"/>
                <a:cs typeface="Courier New" pitchFamily="49" charset="0"/>
              </a:rPr>
              <a:t>key: </a:t>
            </a:r>
            <a:r>
              <a:rPr lang="vi-VN" b="1" dirty="0">
                <a:solidFill>
                  <a:srgbClr val="C41A16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b="1" dirty="0" smtClean="0">
                <a:solidFill>
                  <a:srgbClr val="C41A16"/>
                </a:solidFill>
                <a:latin typeface="Courier New" pitchFamily="49" charset="0"/>
                <a:cs typeface="Courier New" pitchFamily="49" charset="0"/>
              </a:rPr>
              <a:t>B”</a:t>
            </a:r>
            <a:endParaRPr lang="vi-VN" b="1" dirty="0">
              <a:solidFill>
                <a:srgbClr val="C41A1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vi-VN" dirty="0" smtClean="0">
                <a:latin typeface="Courier New" pitchFamily="49" charset="0"/>
                <a:cs typeface="Courier New" pitchFamily="49" charset="0"/>
              </a:rPr>
              <a:t>ctrlKey</a:t>
            </a:r>
          </a:p>
          <a:p>
            <a:pPr lvl="1"/>
            <a:r>
              <a:rPr lang="vi-VN" dirty="0">
                <a:latin typeface="Courier New" pitchFamily="49" charset="0"/>
                <a:cs typeface="Courier New" pitchFamily="49" charset="0"/>
              </a:rPr>
              <a:t>ctrlKey: </a:t>
            </a:r>
            <a:r>
              <a:rPr lang="vi-V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vi-VN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vi-VN" dirty="0" smtClean="0">
                <a:latin typeface="Courier New" pitchFamily="49" charset="0"/>
                <a:cs typeface="Courier New" pitchFamily="49" charset="0"/>
              </a:rPr>
              <a:t>shiftKey</a:t>
            </a:r>
          </a:p>
          <a:p>
            <a:pPr lvl="1"/>
            <a:r>
              <a:rPr lang="vi-VN" dirty="0" smtClean="0">
                <a:latin typeface="Courier New" pitchFamily="49" charset="0"/>
                <a:cs typeface="Courier New" pitchFamily="49" charset="0"/>
              </a:rPr>
              <a:t>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7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Traverse: From Child to </a:t>
            </a:r>
            <a:r>
              <a:rPr lang="en-US" dirty="0"/>
              <a:t>P</a:t>
            </a:r>
            <a:r>
              <a:rPr lang="en-US" dirty="0" smtClean="0"/>
              <a:t>arent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Traverse: From Child to Parent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Today menu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urier New" pitchFamily="49" charset="0"/>
                <a:cs typeface="Courier New" pitchFamily="49" charset="0"/>
              </a:rPr>
              <a:t>btnTest</a:t>
            </a:r>
            <a:r>
              <a:rPr lang="en-US" sz="1600" dirty="0">
                <a:solidFill>
                  <a:srgbClr val="CE9178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btnDel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e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target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800" dirty="0">
                <a:latin typeface="Consolas"/>
              </a:rPr>
              <a:t>item 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800" dirty="0" err="1">
                <a:latin typeface="Consolas"/>
              </a:rPr>
              <a:t>btnDel</a:t>
            </a:r>
            <a:r>
              <a:rPr lang="en-US" sz="1800" dirty="0" err="1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/>
              </a:rPr>
              <a:t>parentNode</a:t>
            </a:r>
            <a:r>
              <a:rPr lang="en-US" sz="1800" dirty="0" smtClean="0">
                <a:solidFill>
                  <a:srgbClr val="D4D4D4"/>
                </a:solidFill>
                <a:latin typeface="Consolas"/>
              </a:rPr>
              <a:t>;</a:t>
            </a:r>
            <a:endParaRPr lang="en-US" sz="18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53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&amp; Value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38200" y="1690688"/>
            <a:ext cx="10176803" cy="2394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dirty="0" smtClean="0">
                <a:solidFill>
                  <a:srgbClr val="9CDCFE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Menlo" charset="0"/>
              </a:rPr>
              <a:t>objectName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=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Menlo" charset="0"/>
              </a:rPr>
              <a:t>  &lt;property1&gt;: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value1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Menlo" charset="0"/>
              </a:rPr>
              <a:t>  &lt;property2&gt;: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B5CEA8"/>
                </a:solidFill>
                <a:latin typeface="Menlo" charset="0"/>
              </a:rPr>
              <a:t>value2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Menlo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86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Python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1652" y="1926495"/>
            <a:ext cx="166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JS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28458" y="2520039"/>
            <a:ext cx="3798276" cy="0"/>
          </a:xfrm>
          <a:prstGeom prst="line">
            <a:avLst/>
          </a:prstGeom>
          <a:ln w="28575">
            <a:solidFill>
              <a:srgbClr val="407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61652" y="2520039"/>
            <a:ext cx="48814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838187" y="2848518"/>
            <a:ext cx="4859229" cy="114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161652" y="2811008"/>
            <a:ext cx="5050300" cy="118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charset="0"/>
              </a:rPr>
              <a:t>movie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"rating"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Menlo" charset="0"/>
              </a:rPr>
              <a:t>movie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Menlo" charset="0"/>
              </a:rPr>
              <a:t>rating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838186" y="4394029"/>
            <a:ext cx="4859229" cy="114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Menlo" charset="0"/>
              </a:rPr>
              <a:t>movie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dirty="0" smtClean="0">
                <a:latin typeface="Menlo" charset="0"/>
              </a:rPr>
              <a:t>key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096000" y="4394029"/>
            <a:ext cx="5050300" cy="118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Menlo" charset="0"/>
              </a:rPr>
              <a:t>movie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dirty="0" smtClean="0">
                <a:latin typeface="Menlo" charset="0"/>
              </a:rPr>
              <a:t>key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0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Divide &amp; Conquer</a:t>
            </a:r>
          </a:p>
          <a:p>
            <a:r>
              <a:rPr lang="en-US" dirty="0" smtClean="0"/>
              <a:t>Major means of communication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0366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11164</TotalTime>
  <Words>1097</Words>
  <Application>Microsoft Macintosh PowerPoint</Application>
  <PresentationFormat>Widescreen</PresentationFormat>
  <Paragraphs>333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Calibri</vt:lpstr>
      <vt:lpstr>Calibri Light</vt:lpstr>
      <vt:lpstr>Candara</vt:lpstr>
      <vt:lpstr>Consolas</vt:lpstr>
      <vt:lpstr>Courier New</vt:lpstr>
      <vt:lpstr>Menlo</vt:lpstr>
      <vt:lpstr>Times New Roman</vt:lpstr>
      <vt:lpstr>Arial</vt:lpstr>
      <vt:lpstr>Office Theme</vt:lpstr>
      <vt:lpstr>Session 17: JavaScript (2)</vt:lpstr>
      <vt:lpstr>Previously on C4T</vt:lpstr>
      <vt:lpstr>Agenda</vt:lpstr>
      <vt:lpstr>Objects</vt:lpstr>
      <vt:lpstr>Objects</vt:lpstr>
      <vt:lpstr>Property &amp; Value</vt:lpstr>
      <vt:lpstr>Objects</vt:lpstr>
      <vt:lpstr>Functions</vt:lpstr>
      <vt:lpstr>Why</vt:lpstr>
      <vt:lpstr>Functions</vt:lpstr>
      <vt:lpstr>Functions</vt:lpstr>
      <vt:lpstr>Functions with Arguments</vt:lpstr>
      <vt:lpstr>DOM</vt:lpstr>
      <vt:lpstr>What is DOM?</vt:lpstr>
      <vt:lpstr>What is DOM</vt:lpstr>
      <vt:lpstr>What can you do with DOM?</vt:lpstr>
      <vt:lpstr>Catch events</vt:lpstr>
      <vt:lpstr>Event - basic definitions</vt:lpstr>
      <vt:lpstr>Event - basic definitions</vt:lpstr>
      <vt:lpstr>Catch events</vt:lpstr>
      <vt:lpstr>HTML binding</vt:lpstr>
      <vt:lpstr>Common events</vt:lpstr>
      <vt:lpstr>Find elements</vt:lpstr>
      <vt:lpstr>Find elements</vt:lpstr>
      <vt:lpstr>Find element by id</vt:lpstr>
      <vt:lpstr>Find elements by class name</vt:lpstr>
      <vt:lpstr>Find elements by tag name</vt:lpstr>
      <vt:lpstr>Traverse – From parents to children</vt:lpstr>
      <vt:lpstr>Traverse – From children to parent</vt:lpstr>
      <vt:lpstr>Read properties</vt:lpstr>
      <vt:lpstr>Retrieve properties</vt:lpstr>
      <vt:lpstr>Retrieve attribute</vt:lpstr>
      <vt:lpstr>Read text</vt:lpstr>
      <vt:lpstr>Change properties</vt:lpstr>
      <vt:lpstr>Change properties</vt:lpstr>
      <vt:lpstr>Change text/content</vt:lpstr>
      <vt:lpstr>Change text/content</vt:lpstr>
      <vt:lpstr>Change attributes</vt:lpstr>
      <vt:lpstr>Change attributes</vt:lpstr>
      <vt:lpstr>Change attributes</vt:lpstr>
      <vt:lpstr>Change attributes</vt:lpstr>
      <vt:lpstr>Add DOM elements</vt:lpstr>
      <vt:lpstr>Add DOM elements</vt:lpstr>
      <vt:lpstr>Add DOM elements</vt:lpstr>
      <vt:lpstr>Add DOM elements</vt:lpstr>
      <vt:lpstr>Remove DOM elements</vt:lpstr>
      <vt:lpstr>Remove DOM elements: Remove one</vt:lpstr>
      <vt:lpstr>Remove DOM elements: Remove one</vt:lpstr>
      <vt:lpstr>Remove DOM elements: Remove ALL</vt:lpstr>
      <vt:lpstr>Remove DOM elements: Remove ALL</vt:lpstr>
      <vt:lpstr>Catch events with JS</vt:lpstr>
      <vt:lpstr>Catch events with JS</vt:lpstr>
      <vt:lpstr>Event object ‘e’</vt:lpstr>
      <vt:lpstr>Event object for ‘keypress’</vt:lpstr>
      <vt:lpstr>Traverse: From Child to Parent</vt:lpstr>
      <vt:lpstr>Traverse: From Child to Parent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Microsoft Office User</cp:lastModifiedBy>
  <cp:revision>1414</cp:revision>
  <cp:lastPrinted>2017-10-30T17:12:03Z</cp:lastPrinted>
  <dcterms:created xsi:type="dcterms:W3CDTF">2017-08-31T09:33:08Z</dcterms:created>
  <dcterms:modified xsi:type="dcterms:W3CDTF">2018-11-09T16:55:30Z</dcterms:modified>
</cp:coreProperties>
</file>