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4"/>
  </p:notesMasterIdLst>
  <p:sldIdLst>
    <p:sldId id="258" r:id="rId2"/>
    <p:sldId id="295" r:id="rId3"/>
    <p:sldId id="300" r:id="rId4"/>
    <p:sldId id="296" r:id="rId5"/>
    <p:sldId id="308" r:id="rId6"/>
    <p:sldId id="315" r:id="rId7"/>
    <p:sldId id="313" r:id="rId8"/>
    <p:sldId id="310" r:id="rId9"/>
    <p:sldId id="311" r:id="rId10"/>
    <p:sldId id="314" r:id="rId11"/>
    <p:sldId id="316" r:id="rId12"/>
    <p:sldId id="325" r:id="rId13"/>
    <p:sldId id="317" r:id="rId14"/>
    <p:sldId id="321" r:id="rId15"/>
    <p:sldId id="318" r:id="rId16"/>
    <p:sldId id="319" r:id="rId17"/>
    <p:sldId id="322" r:id="rId18"/>
    <p:sldId id="323" r:id="rId19"/>
    <p:sldId id="324" r:id="rId20"/>
    <p:sldId id="301" r:id="rId21"/>
    <p:sldId id="297" r:id="rId22"/>
    <p:sldId id="298" r:id="rId23"/>
    <p:sldId id="299" r:id="rId24"/>
    <p:sldId id="326" r:id="rId25"/>
    <p:sldId id="328" r:id="rId26"/>
    <p:sldId id="329" r:id="rId27"/>
    <p:sldId id="327" r:id="rId28"/>
    <p:sldId id="330" r:id="rId29"/>
    <p:sldId id="331" r:id="rId30"/>
    <p:sldId id="332" r:id="rId31"/>
    <p:sldId id="333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7"/>
    <p:restoredTop sz="66937"/>
  </p:normalViewPr>
  <p:slideViewPr>
    <p:cSldViewPr snapToGrid="0" snapToObjects="1">
      <p:cViewPr>
        <p:scale>
          <a:sx n="66" d="100"/>
          <a:sy n="66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9/23/18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9/23/18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5: </a:t>
            </a:r>
            <a:r>
              <a:rPr lang="en-US" dirty="0"/>
              <a:t>Conditional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err="1" smtClean="0"/>
              <a:t>TechKids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6021" y="3187833"/>
            <a:ext cx="1036806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{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start}, {stop}, {step}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16021" y="1883990"/>
            <a:ext cx="1099063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5, 2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 </a:t>
            </a:r>
            <a:r>
              <a:rPr lang="en-US" sz="4400" b="1" dirty="0">
                <a:solidFill>
                  <a:srgbClr val="D4D4D4"/>
                </a:solidFill>
                <a:latin typeface="Menlo" charset="0"/>
              </a:rPr>
              <a:t>~ 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1, 3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]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b="1" dirty="0" smtClean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4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: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]: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]: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err="1" smtClean="0">
                <a:latin typeface="Menlo" charset="0"/>
              </a:rPr>
              <a:t>i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]: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]: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]: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]: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latin typeface="Menlo" charset="0"/>
              </a:rPr>
              <a:t>3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Conditional statements 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on C4E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  <a:p>
            <a:r>
              <a:rPr lang="en-US" dirty="0" smtClean="0"/>
              <a:t>Loops</a:t>
            </a:r>
            <a:endParaRPr lang="en-US" dirty="0"/>
          </a:p>
          <a:p>
            <a:r>
              <a:rPr lang="en-US" dirty="0"/>
              <a:t>Turtle</a:t>
            </a:r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8438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latin typeface="Menlo" charset="0"/>
              </a:rPr>
              <a:t>age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&lt;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10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"Baby"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45736"/>
            <a:ext cx="583497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"Bye"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379" y="4240815"/>
            <a:ext cx="4530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Not inside if block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39712" y="4625536"/>
            <a:ext cx="62256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65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latin typeface="Menlo" charset="0"/>
              </a:rPr>
              <a:t>age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&lt;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10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"Baby"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sz="4400" dirty="0" smtClean="0">
                <a:solidFill>
                  <a:srgbClr val="CE9178"/>
                </a:solidFill>
                <a:latin typeface="Menlo" charset="0"/>
              </a:rPr>
              <a:t>Adult”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773110"/>
            <a:ext cx="583497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"Bye"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7379" y="5168189"/>
            <a:ext cx="4296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Not inside if block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61889" y="5520480"/>
            <a:ext cx="62256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age &lt;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10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"Baby"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C586C0"/>
                </a:solidFill>
                <a:latin typeface="Menlo" charset="0"/>
              </a:rPr>
              <a:t>elif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age &lt;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18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"Teenager"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"Adult"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age &lt;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10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"Baby"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C586C0"/>
                </a:solidFill>
                <a:latin typeface="Menlo" charset="0"/>
              </a:rPr>
              <a:t>elif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age &lt;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18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"Teenager"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"Adult"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1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b="1" dirty="0">
                <a:latin typeface="Menlo" charset="0"/>
              </a:rPr>
              <a:t>age</a:t>
            </a:r>
            <a:r>
              <a:rPr lang="en-US" sz="4400" b="1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b="1" dirty="0">
                <a:latin typeface="Menlo" charset="0"/>
              </a:rPr>
              <a:t>&lt; 10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"Baby"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C586C0"/>
                </a:solidFill>
                <a:latin typeface="Menlo" charset="0"/>
              </a:rPr>
              <a:t>elif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b="1" dirty="0">
                <a:latin typeface="Menlo" charset="0"/>
              </a:rPr>
              <a:t>age</a:t>
            </a:r>
            <a:r>
              <a:rPr lang="en-US" sz="4400" b="1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b="1" dirty="0">
                <a:latin typeface="Menlo" charset="0"/>
              </a:rPr>
              <a:t>&lt; 18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"Teenager"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: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Menlo" charset="0"/>
              </a:rPr>
              <a:t>	print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Menlo" charset="0"/>
              </a:rPr>
              <a:t>"Adult"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41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True</a:t>
            </a:r>
            <a:r>
              <a:rPr lang="en-US" dirty="0"/>
              <a:t> 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  <a:ea typeface="+mn-ea"/>
                <a:cs typeface="+mn-cs"/>
              </a:rPr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False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results in </a:t>
            </a:r>
            <a:r>
              <a:rPr lang="en-US" dirty="0" err="1" smtClean="0"/>
              <a:t>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400" dirty="0">
                <a:latin typeface="Menlo" charset="0"/>
              </a:rPr>
              <a:t>x &lt; 10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8  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12 =&gt; False</a:t>
            </a:r>
          </a:p>
          <a:p>
            <a:pPr>
              <a:buFont typeface="Arial" charset="0"/>
              <a:buChar char="•"/>
            </a:pPr>
            <a:r>
              <a:rPr lang="en-US" sz="4400" dirty="0">
                <a:latin typeface="Menlo" charset="0"/>
              </a:rPr>
              <a:t>x &gt; 18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20 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16 =&gt; False</a:t>
            </a:r>
          </a:p>
        </p:txBody>
      </p:sp>
    </p:spTree>
    <p:extLst>
      <p:ext uri="{BB962C8B-B14F-4D97-AF65-F5344CB8AC3E}">
        <p14:creationId xmlns:p14="http://schemas.microsoft.com/office/powerpoint/2010/main" val="2714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results </a:t>
            </a:r>
            <a:r>
              <a:rPr lang="en-US" smtClean="0"/>
              <a:t>in 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4800" dirty="0">
                <a:latin typeface="Menlo" charset="0"/>
              </a:rPr>
              <a:t>x </a:t>
            </a:r>
            <a:r>
              <a:rPr lang="en-US" sz="4800" dirty="0">
                <a:latin typeface="Menlo" charset="0"/>
              </a:rPr>
              <a:t>&lt;= </a:t>
            </a:r>
            <a:r>
              <a:rPr lang="en-US" sz="4800" dirty="0">
                <a:latin typeface="Menlo" charset="0"/>
              </a:rPr>
              <a:t>10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10 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x =  8 =&gt; True</a:t>
            </a:r>
            <a:endParaRPr lang="en-US" sz="4400" dirty="0">
              <a:solidFill>
                <a:srgbClr val="B5CEA8"/>
              </a:solidFill>
              <a:latin typeface="Menlo" charset="0"/>
            </a:endParaRP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14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False</a:t>
            </a:r>
          </a:p>
          <a:p>
            <a:pPr>
              <a:buFont typeface="Arial" charset="0"/>
              <a:buChar char="•"/>
            </a:pPr>
            <a:r>
              <a:rPr lang="en-US" sz="4800" dirty="0">
                <a:latin typeface="Menlo" charset="0"/>
              </a:rPr>
              <a:t>x </a:t>
            </a:r>
            <a:r>
              <a:rPr lang="en-US" sz="4800" dirty="0">
                <a:latin typeface="Menlo" charset="0"/>
              </a:rPr>
              <a:t>&gt;= </a:t>
            </a:r>
            <a:r>
              <a:rPr lang="en-US" sz="4800" dirty="0">
                <a:latin typeface="Menlo" charset="0"/>
              </a:rPr>
              <a:t>18</a:t>
            </a:r>
          </a:p>
          <a:p>
            <a:pPr lvl="1">
              <a:buFont typeface="Arial" charset="0"/>
              <a:buChar char="•"/>
            </a:pP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x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10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28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14 =&gt; False</a:t>
            </a:r>
          </a:p>
        </p:txBody>
      </p:sp>
    </p:spTree>
    <p:extLst>
      <p:ext uri="{BB962C8B-B14F-4D97-AF65-F5344CB8AC3E}">
        <p14:creationId xmlns:p14="http://schemas.microsoft.com/office/powerpoint/2010/main" val="9904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results </a:t>
            </a:r>
            <a:r>
              <a:rPr lang="en-US" smtClean="0"/>
              <a:t>in 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800" dirty="0">
                <a:latin typeface="Menlo" charset="0"/>
              </a:rPr>
              <a:t>x </a:t>
            </a:r>
            <a:r>
              <a:rPr lang="en-US" sz="4800" dirty="0" smtClean="0">
                <a:latin typeface="Menlo" charset="0"/>
              </a:rPr>
              <a:t>==  7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7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8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False</a:t>
            </a:r>
            <a:endParaRPr lang="en-US" sz="4400" dirty="0">
              <a:solidFill>
                <a:srgbClr val="B5CEA8"/>
              </a:solidFill>
              <a:latin typeface="Menlo" charset="0"/>
            </a:endParaRP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9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False</a:t>
            </a:r>
            <a:endParaRPr lang="en-US" sz="4400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results </a:t>
            </a:r>
            <a:r>
              <a:rPr lang="en-US" smtClean="0"/>
              <a:t>in 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800" dirty="0">
                <a:latin typeface="Menlo" charset="0"/>
              </a:rPr>
              <a:t>x </a:t>
            </a:r>
            <a:r>
              <a:rPr lang="en-US" sz="4800" dirty="0">
                <a:latin typeface="Menlo" charset="0"/>
              </a:rPr>
              <a:t>!</a:t>
            </a:r>
            <a:r>
              <a:rPr lang="en-US" sz="4800" dirty="0" smtClean="0">
                <a:latin typeface="Menlo" charset="0"/>
              </a:rPr>
              <a:t>= 99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98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True</a:t>
            </a: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97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True</a:t>
            </a:r>
            <a:endParaRPr lang="en-US" sz="4400" dirty="0">
              <a:solidFill>
                <a:srgbClr val="B5CEA8"/>
              </a:solidFill>
              <a:latin typeface="Menlo" charset="0"/>
            </a:endParaRPr>
          </a:p>
          <a:p>
            <a:pPr lvl="1">
              <a:buFont typeface="Arial" charset="0"/>
              <a:buChar char="•"/>
            </a:pPr>
            <a:r>
              <a:rPr lang="en-US" sz="4400" dirty="0">
                <a:solidFill>
                  <a:srgbClr val="B5CEA8"/>
                </a:solidFill>
                <a:latin typeface="Menlo" charset="0"/>
              </a:rPr>
              <a:t>x =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99 </a:t>
            </a:r>
            <a:r>
              <a:rPr lang="en-US" sz="4400" dirty="0">
                <a:solidFill>
                  <a:srgbClr val="B5CEA8"/>
                </a:solidFill>
                <a:latin typeface="Menlo" charset="0"/>
              </a:rPr>
              <a:t>=&gt; </a:t>
            </a:r>
            <a:r>
              <a:rPr lang="en-US" sz="4400" dirty="0" smtClean="0">
                <a:solidFill>
                  <a:srgbClr val="B5CEA8"/>
                </a:solidFill>
                <a:latin typeface="Menlo" charset="0"/>
              </a:rPr>
              <a:t>False</a:t>
            </a:r>
            <a:endParaRPr lang="en-US" sz="4400" dirty="0">
              <a:latin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3243" y="2373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s-IS" sz="4400" b="1" dirty="0" smtClean="0">
                <a:latin typeface="Menlo" charset="0"/>
              </a:rPr>
              <a:t>{variable_name}</a:t>
            </a:r>
            <a:r>
              <a:rPr lang="is-IS" sz="4400" b="1" dirty="0" smtClean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is-IS" sz="4400" b="1" dirty="0" smtClean="0">
                <a:solidFill>
                  <a:srgbClr val="B5CEA8"/>
                </a:solidFill>
                <a:latin typeface="Menlo" charset="0"/>
              </a:rPr>
              <a:t>{value}</a:t>
            </a:r>
            <a:endParaRPr lang="is-IS" sz="4400" b="1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Menlo" charset="0"/>
              </a:rPr>
              <a:t>for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 err="1">
                <a:latin typeface="Menlo" charset="0"/>
              </a:rPr>
              <a:t>i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Menlo" charset="0"/>
              </a:rPr>
              <a:t>in</a:t>
            </a:r>
            <a:r>
              <a:rPr lang="en-US" sz="44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4400" b="1" dirty="0" smtClean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4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</a:t>
            </a:r>
            <a:r>
              <a:rPr lang="en-US" sz="4400" dirty="0" smtClean="0">
                <a:solidFill>
                  <a:srgbClr val="D4D4D4"/>
                </a:solidFill>
                <a:latin typeface="Menlo" charset="0"/>
              </a:rPr>
              <a:t>:</a:t>
            </a:r>
            <a:endParaRPr lang="en-US" sz="4400" dirty="0">
              <a:solidFill>
                <a:srgbClr val="D4D4D4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44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4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021" y="1883990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5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 ~ 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0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3</a:t>
            </a:r>
            <a:r>
              <a:rPr lang="en-US" sz="4400" b="1" dirty="0">
                <a:solidFill>
                  <a:srgbClr val="D4D4D4"/>
                </a:solidFill>
                <a:latin typeface="Menlo" charset="0"/>
              </a:rPr>
              <a:t>,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 4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]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6021" y="3187833"/>
            <a:ext cx="1036806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{stop}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916021" y="3187833"/>
            <a:ext cx="1036806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{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start}, {stop}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16021" y="1883990"/>
            <a:ext cx="1099063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DCDCAA"/>
                </a:solidFill>
                <a:latin typeface="Menlo" charset="0"/>
              </a:rPr>
              <a:t>range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5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) </a:t>
            </a:r>
            <a:r>
              <a:rPr lang="en-US" sz="4400" b="1" dirty="0">
                <a:solidFill>
                  <a:srgbClr val="D4D4D4"/>
                </a:solidFill>
                <a:latin typeface="Menlo" charset="0"/>
              </a:rPr>
              <a:t>~ 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[</a:t>
            </a:r>
            <a:r>
              <a:rPr lang="en-US" sz="4400" b="1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4400" b="1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sz="4400" b="1" dirty="0" smtClean="0">
                <a:solidFill>
                  <a:srgbClr val="B5CEA8"/>
                </a:solidFill>
                <a:latin typeface="Menlo" charset="0"/>
              </a:rPr>
              <a:t>3, 4</a:t>
            </a:r>
            <a:r>
              <a:rPr lang="en-US" sz="4400" b="1" dirty="0" smtClean="0">
                <a:solidFill>
                  <a:srgbClr val="D4D4D4"/>
                </a:solidFill>
                <a:latin typeface="Menlo" charset="0"/>
              </a:rPr>
              <a:t>]</a:t>
            </a:r>
            <a:endParaRPr lang="en-US"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</TotalTime>
  <Words>347</Words>
  <Application>Microsoft Macintosh PowerPoint</Application>
  <PresentationFormat>Widescreen</PresentationFormat>
  <Paragraphs>95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Cambria</vt:lpstr>
      <vt:lpstr>Courier New</vt:lpstr>
      <vt:lpstr>Menlo</vt:lpstr>
      <vt:lpstr>Arial</vt:lpstr>
      <vt:lpstr>Office Theme</vt:lpstr>
      <vt:lpstr>Session 5: Conditional statements</vt:lpstr>
      <vt:lpstr>Previously on C4E</vt:lpstr>
      <vt:lpstr>Variable</vt:lpstr>
      <vt:lpstr>PowerPoint Presentation</vt:lpstr>
      <vt:lpstr>Loop</vt:lpstr>
      <vt:lpstr>PowerPoint Presentation</vt:lpstr>
      <vt:lpstr>Range</vt:lpstr>
      <vt:lpstr>PowerPoint Presentation</vt:lpstr>
      <vt:lpstr>PowerPoint Presentation</vt:lpstr>
      <vt:lpstr>PowerPoint Presentation</vt:lpstr>
      <vt:lpstr>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Conditional statements anatomy</vt:lpstr>
      <vt:lpstr>PowerPoint Presentation</vt:lpstr>
      <vt:lpstr>PowerPoint Presentation</vt:lpstr>
      <vt:lpstr>PowerPoint Presentation</vt:lpstr>
      <vt:lpstr>Boolean</vt:lpstr>
      <vt:lpstr>PowerPoint Presentation</vt:lpstr>
      <vt:lpstr>PowerPoint Presentation</vt:lpstr>
      <vt:lpstr>True or False</vt:lpstr>
      <vt:lpstr>What results in boolean?</vt:lpstr>
      <vt:lpstr>What results in boolean?</vt:lpstr>
      <vt:lpstr>What results in boolean?</vt:lpstr>
      <vt:lpstr>What results in boolean?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384</cp:revision>
  <cp:lastPrinted>2017-10-30T17:12:03Z</cp:lastPrinted>
  <dcterms:created xsi:type="dcterms:W3CDTF">2017-08-31T09:33:08Z</dcterms:created>
  <dcterms:modified xsi:type="dcterms:W3CDTF">2018-09-23T01:42:25Z</dcterms:modified>
</cp:coreProperties>
</file>