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44" r:id="rId2"/>
  </p:sldMasterIdLst>
  <p:notesMasterIdLst>
    <p:notesMasterId r:id="rId41"/>
  </p:notesMasterIdLst>
  <p:sldIdLst>
    <p:sldId id="294" r:id="rId3"/>
    <p:sldId id="277" r:id="rId4"/>
    <p:sldId id="336" r:id="rId5"/>
    <p:sldId id="363" r:id="rId6"/>
    <p:sldId id="364" r:id="rId7"/>
    <p:sldId id="365" r:id="rId8"/>
    <p:sldId id="367" r:id="rId9"/>
    <p:sldId id="373" r:id="rId10"/>
    <p:sldId id="368" r:id="rId11"/>
    <p:sldId id="369" r:id="rId12"/>
    <p:sldId id="371" r:id="rId13"/>
    <p:sldId id="366" r:id="rId14"/>
    <p:sldId id="374" r:id="rId15"/>
    <p:sldId id="376" r:id="rId16"/>
    <p:sldId id="377" r:id="rId17"/>
    <p:sldId id="375" r:id="rId18"/>
    <p:sldId id="380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9" r:id="rId39"/>
    <p:sldId id="401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xmlns="" showStatus="0"/>
      </p:ex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AC090"/>
    <a:srgbClr val="FFFF00"/>
    <a:srgbClr val="66FF33"/>
    <a:srgbClr val="E84E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9" autoAdjust="0"/>
    <p:restoredTop sz="89649" autoAdjust="0"/>
  </p:normalViewPr>
  <p:slideViewPr>
    <p:cSldViewPr>
      <p:cViewPr varScale="1">
        <p:scale>
          <a:sx n="63" d="100"/>
          <a:sy n="63" d="100"/>
        </p:scale>
        <p:origin x="-5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8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C4E202-47DF-4BC1-A4BE-0A377622C483}" type="datetimeFigureOut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8CF735-9D60-47CD-87CB-43F21FF56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5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tệp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chèn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27D12-516F-4467-A43F-B184FC14B0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8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775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722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278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831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016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nhớ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nhảy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,…)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5557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Directive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tệp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macro)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894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1800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9251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935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gộp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2247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7275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923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645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614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9459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40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585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124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8067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620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túy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Assembly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36941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5163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34958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08738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09817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603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80310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27629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66160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8524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NEAR/FAR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ngăn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xếp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99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Assembly.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bậc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nạp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đôi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368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Assembly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3587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4.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5446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9521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AX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10.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3894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75" y="3429000"/>
            <a:ext cx="9021763" cy="1108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3" y="3384550"/>
            <a:ext cx="9021762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5" y="4537075"/>
            <a:ext cx="9021763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559" y="2261131"/>
            <a:ext cx="8988879" cy="1143001"/>
          </a:xfrm>
        </p:spPr>
        <p:txBody>
          <a:bodyPr anchor="ctr">
            <a:normAutofit/>
          </a:bodyPr>
          <a:lstStyle>
            <a:lvl1pPr algn="ctr">
              <a:defRPr lang="en-US" sz="3200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8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9002487" cy="8382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2293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8BA-A6FC-4D03-9E20-66A73DF4E11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487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77828" y="6389225"/>
            <a:ext cx="331458" cy="312360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A5AEC4-BB7C-4B16-AD16-7FD09AFE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" y="22"/>
              <a:ext cx="5568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Tahoma" pitchFamily="34" charset="0"/>
                  <a:cs typeface="Tahoma" pitchFamily="34" charset="0"/>
                </a:rPr>
                <a:t>E-Learning Programs of Hanoi Open University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304800" y="6485603"/>
            <a:ext cx="2057400" cy="228600"/>
          </a:xfrm>
          <a:prstGeom prst="rect">
            <a:avLst/>
          </a:prstGeom>
          <a:ln w="34925">
            <a:noFill/>
          </a:ln>
          <a:effectLst>
            <a:outerShdw blurRad="241300" dist="38100" dir="18900000" sx="102000" sy="102000" algn="bl" rotWithShape="0">
              <a:srgbClr val="002060">
                <a:alpha val="5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</a:rPr>
              <a:t>Learning Opportunity for 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1430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 (</a:t>
            </a: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3200" kern="1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4" name="Subtitle 5"/>
          <p:cNvSpPr>
            <a:spLocks noGrp="1"/>
          </p:cNvSpPr>
          <p:nvPr>
            <p:ph type="subTitle" idx="1"/>
          </p:nvPr>
        </p:nvSpPr>
        <p:spPr>
          <a:xfrm>
            <a:off x="357158" y="2357430"/>
            <a:ext cx="8501122" cy="75724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Ngôn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ngữ</a:t>
            </a:r>
            <a:r>
              <a:rPr lang="en-US" sz="3600" dirty="0" smtClean="0">
                <a:solidFill>
                  <a:schemeClr val="tx1"/>
                </a:solidFill>
              </a:rPr>
              <a:t> Assembly </a:t>
            </a:r>
            <a:r>
              <a:rPr lang="en-US" sz="3600" dirty="0" err="1" smtClean="0">
                <a:solidFill>
                  <a:schemeClr val="tx1"/>
                </a:solidFill>
              </a:rPr>
              <a:t>và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cách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lập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trình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8194" name="Date Placeholder 1"/>
          <p:cNvSpPr>
            <a:spLocks noGrp="1"/>
          </p:cNvSpPr>
          <p:nvPr>
            <p:ph type="dt" sz="half" idx="4294967295"/>
          </p:nvPr>
        </p:nvSpPr>
        <p:spPr bwMode="auto">
          <a:xfrm>
            <a:off x="8675400" y="6422065"/>
            <a:ext cx="182880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C244A86E-1D88-41C8-B947-EFAC6D026AA3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8336" y="3692842"/>
            <a:ext cx="86810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err="1" smtClean="0"/>
              <a:t>Mục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đích</a:t>
            </a:r>
            <a:r>
              <a:rPr lang="en-US" sz="2500" dirty="0" smtClean="0"/>
              <a:t>: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con, macro, directive include,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endParaRPr lang="en-US" sz="25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74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3736" y="384470"/>
            <a:ext cx="8869680" cy="654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ASCII 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30h)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(ở AX)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82880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‘-’.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9368" y="6532396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6971A74E-C738-41FA-8141-52B32C8E978B}" type="slidenum">
              <a:rPr lang="en-US" sz="1400" smtClean="0"/>
              <a:pPr algn="l"/>
              <a:t>10</a:t>
            </a:fld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" y="323278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3716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HIEN_SO_N       PROC 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" y="377857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BX,10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" y="405289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CX,CX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" y="432841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460463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jns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HSN1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HSN1,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" y="489896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" y="5210197"/>
            <a:ext cx="8229600" cy="69249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AL,’-’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AH,0Eh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10h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588075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" y="616555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neg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AX=|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272" y="350157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43013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 BX CX DX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82051"/>
            <a:ext cx="886968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01998" y="6462097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4A43629D-2C9B-447A-A2D8-07A061E54B67}" type="slidenum">
              <a:rPr lang="en-US" sz="1400" smtClean="0"/>
              <a:pPr algn="l"/>
              <a:t>11</a:t>
            </a:fld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09558" y="534332"/>
            <a:ext cx="8229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HSN1: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558" y="905801"/>
            <a:ext cx="8229600" cy="346249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457200" algn="l"/>
                <a:tab pos="1203325" algn="l"/>
                <a:tab pos="3200400" algn="l"/>
              </a:tabLst>
              <a:defRPr sz="1700" b="1">
                <a:solidFill>
                  <a:schemeClr val="bg1"/>
                </a:solidFill>
              </a:defRPr>
            </a:lvl1pPr>
          </a:lstStyle>
          <a:p>
            <a:pPr>
              <a:lnSpc>
                <a:spcPts val="27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DX,DX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; </a:t>
            </a:r>
            <a:r>
              <a:rPr lang="en-US" dirty="0" smtClean="0"/>
              <a:t>DX=0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9558" y="1257157"/>
            <a:ext cx="8229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div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DX:AX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 (BX)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558" y="1614507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add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DX,30h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ASCII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558" y="1970706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558" y="2323964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inc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558" y="2666866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558" y="3010847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jnz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HSN1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#0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558" y="3369935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HSN2: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58" y="3707963"/>
            <a:ext cx="8229600" cy="12801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</a:t>
            </a: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AH,0Eh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</a:rPr>
              <a:t>loop</a:t>
            </a:r>
            <a:r>
              <a:rPr lang="en-US" sz="1700" b="1" dirty="0">
                <a:solidFill>
                  <a:srgbClr val="FF00FF"/>
                </a:solidFill>
              </a:rPr>
              <a:t>	</a:t>
            </a:r>
            <a:r>
              <a:rPr lang="en-US" sz="1700" b="1" dirty="0">
                <a:solidFill>
                  <a:schemeClr val="bg1"/>
                </a:solidFill>
              </a:rPr>
              <a:t>HSN2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558" y="4989192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 CX BX 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58" y="5335922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ret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558" y="5652140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122238" algn="l"/>
                <a:tab pos="1889125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HIEN_SO_N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ENDP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25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2978" y="344535"/>
            <a:ext cx="8778240" cy="4572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1.7 MACRO</a:t>
            </a: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49770" y="789424"/>
            <a:ext cx="8869680" cy="6114494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1.7.1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của</a:t>
            </a:r>
            <a:r>
              <a:rPr lang="en-US" sz="2300" dirty="0" smtClean="0">
                <a:solidFill>
                  <a:schemeClr val="tx1"/>
                </a:solidFill>
              </a:rPr>
              <a:t> MACRO</a:t>
            </a:r>
          </a:p>
          <a:p>
            <a:pPr marL="60325" indent="6350" algn="just">
              <a:lnSpc>
                <a:spcPts val="2900"/>
              </a:lnSpc>
              <a:spcBef>
                <a:spcPts val="0"/>
              </a:spcBef>
              <a:buSzPct val="10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gộp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 marL="182880">
              <a:lnSpc>
                <a:spcPts val="2900"/>
              </a:lnSpc>
              <a:spcBef>
                <a:spcPts val="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1.7.2 </a:t>
            </a:r>
            <a:r>
              <a:rPr lang="en-US" sz="2300" dirty="0" err="1" smtClean="0">
                <a:solidFill>
                  <a:schemeClr val="tx1"/>
                </a:solidFill>
              </a:rPr>
              <a:t>Khai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báo</a:t>
            </a:r>
            <a:r>
              <a:rPr lang="en-US" sz="2300" dirty="0" smtClean="0">
                <a:solidFill>
                  <a:schemeClr val="tx1"/>
                </a:solidFill>
              </a:rPr>
              <a:t> MACRO (</a:t>
            </a:r>
            <a:r>
              <a:rPr lang="en-US" sz="2300" dirty="0" err="1" smtClean="0">
                <a:solidFill>
                  <a:schemeClr val="tx1"/>
                </a:solidFill>
              </a:rPr>
              <a:t>cú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pháp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để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tạo</a:t>
            </a:r>
            <a:r>
              <a:rPr lang="en-US" sz="2300" dirty="0" smtClean="0">
                <a:solidFill>
                  <a:schemeClr val="tx1"/>
                </a:solidFill>
              </a:rPr>
              <a:t> 1 </a:t>
            </a:r>
            <a:r>
              <a:rPr lang="en-US" sz="2300" dirty="0" err="1" smtClean="0">
                <a:solidFill>
                  <a:schemeClr val="tx1"/>
                </a:solidFill>
              </a:rPr>
              <a:t>lệnh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mới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1794" y="6459060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1540A8F-B8AC-460D-AD01-690000051198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1056" y="3799171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đối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1056" y="4136635"/>
            <a:ext cx="5943600" cy="57964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>
              <a:lnSpc>
                <a:spcPts val="1900"/>
              </a:lnSpc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vệ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>
              <a:lnSpc>
                <a:spcPts val="19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MACRO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1056" y="4695460"/>
            <a:ext cx="59436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056" y="5595092"/>
            <a:ext cx="5943600" cy="57964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>
              <a:lnSpc>
                <a:spcPts val="1900"/>
              </a:lnSpc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Hồi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>
              <a:lnSpc>
                <a:spcPts val="19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MACRO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1056" y="6139020"/>
            <a:ext cx="5943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    ENDM</a:t>
            </a:r>
          </a:p>
        </p:txBody>
      </p:sp>
      <p:sp>
        <p:nvSpPr>
          <p:cNvPr id="12" name="Oval 11"/>
          <p:cNvSpPr/>
          <p:nvPr/>
        </p:nvSpPr>
        <p:spPr>
          <a:xfrm>
            <a:off x="2966116" y="4771854"/>
            <a:ext cx="2560320" cy="8229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MACRO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4448" y="6485130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6E44580A-8935-48E8-B3BC-DDA925D4437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1130" y="335279"/>
            <a:ext cx="8870950" cy="6224781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15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5152" y="3893075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652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CLRSCR   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5152" y="4201853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push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152" y="6037494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ENDM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5152" y="4520126"/>
            <a:ext cx="704088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AH,0Fh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AL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152" y="5107704"/>
            <a:ext cx="704088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152" y="5711603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373484" y="3244532"/>
            <a:ext cx="285752" cy="1588"/>
          </a:xfrm>
          <a:prstGeom prst="straightConnector1">
            <a:avLst/>
          </a:prstGeom>
          <a:ln w="254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3254" y="2832732"/>
            <a:ext cx="285752" cy="1588"/>
          </a:xfrm>
          <a:prstGeom prst="straightConnector1">
            <a:avLst/>
          </a:prstGeom>
          <a:ln w="254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5" y="1901592"/>
            <a:ext cx="4021619" cy="1645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8153" y="1895623"/>
            <a:ext cx="4206240" cy="16010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uiExpand="1" build="p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5318" y="6522086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015E1BC4-2177-49DE-A5BE-78FE2C5EB83F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5546" y="304483"/>
            <a:ext cx="8870950" cy="12164869"/>
          </a:xfrm>
        </p:spPr>
        <p:txBody>
          <a:bodyPr wrap="square">
            <a:spAutoFit/>
          </a:bodyPr>
          <a:lstStyle/>
          <a:p>
            <a:pPr marL="1089025" indent="-1089025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21h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‘$’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lnSpc>
                <a:spcPts val="15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1587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8925" indent="-288925" algn="just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LOCAL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9175" indent="-28892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LOCAL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nhảy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2285992"/>
            <a:ext cx="36433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05960" y="1824022"/>
            <a:ext cx="7315200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200"/>
              </a:lnSpc>
              <a:tabLst>
                <a:tab pos="1265238" algn="l"/>
                <a:tab pos="22860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xau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672" y="2161486"/>
            <a:ext cx="7315200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push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 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4672" y="3759920"/>
            <a:ext cx="7315200" cy="3535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ENDM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672" y="2520100"/>
            <a:ext cx="7315200" cy="93871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DX,xau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AH,9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‘$’ 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</a:p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1026" y="3434164"/>
            <a:ext cx="7324344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DX 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9598" y="6453336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530A7022-4052-4382-8F3B-F097175A6573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5546" y="381318"/>
            <a:ext cx="8870950" cy="11205632"/>
          </a:xfrm>
        </p:spPr>
        <p:txBody>
          <a:bodyPr wrap="square">
            <a:spAutoFit/>
          </a:bodyPr>
          <a:lstStyle/>
          <a:p>
            <a:pPr marL="288925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MACRO: </a:t>
            </a:r>
          </a:p>
          <a:p>
            <a:pPr marL="5175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−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MACRO,</a:t>
            </a:r>
          </a:p>
          <a:p>
            <a:pPr marL="5175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−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Sủ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 indent="-288925" algn="just">
              <a:lnSpc>
                <a:spcPts val="2800"/>
              </a:lnSpc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1.7.3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MACRO)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3360" y="344535"/>
            <a:ext cx="8778240" cy="463185"/>
          </a:xfrm>
        </p:spPr>
        <p:txBody>
          <a:bodyPr lIns="0" rIns="0"/>
          <a:lstStyle/>
          <a:p>
            <a:r>
              <a:rPr lang="en-US" sz="3000" dirty="0" smtClean="0">
                <a:solidFill>
                  <a:schemeClr val="tx1"/>
                </a:solidFill>
              </a:rPr>
              <a:t>1.8 Directive INCLUDE </a:t>
            </a:r>
            <a:r>
              <a:rPr lang="en-US" sz="3000" dirty="0" err="1" smtClean="0">
                <a:solidFill>
                  <a:schemeClr val="tx1"/>
                </a:solidFill>
              </a:rPr>
              <a:t>và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tệp</a:t>
            </a:r>
            <a:r>
              <a:rPr lang="en-US" sz="3000" dirty="0" smtClean="0">
                <a:solidFill>
                  <a:schemeClr val="tx1"/>
                </a:solidFill>
              </a:rPr>
              <a:t> INCLUDE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701041"/>
            <a:ext cx="8869680" cy="9161482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1.8.2 </a:t>
            </a:r>
            <a:r>
              <a:rPr lang="en-US" sz="2300" dirty="0" err="1" smtClean="0">
                <a:solidFill>
                  <a:schemeClr val="tx1"/>
                </a:solidFill>
              </a:rPr>
              <a:t>Cú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pháp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chèn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228600" lvl="1" algn="just">
              <a:spcBef>
                <a:spcPts val="100"/>
              </a:spcBef>
              <a:buClrTx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15875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1.8.3 </a:t>
            </a:r>
            <a:r>
              <a:rPr lang="en-US" sz="2300" dirty="0" err="1" smtClean="0">
                <a:solidFill>
                  <a:schemeClr val="tx1"/>
                </a:solidFill>
              </a:rPr>
              <a:t>Vấn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đề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tìm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tệp</a:t>
            </a:r>
            <a:r>
              <a:rPr lang="en-US" sz="2300" dirty="0" smtClean="0">
                <a:solidFill>
                  <a:schemeClr val="tx1"/>
                </a:solidFill>
              </a:rPr>
              <a:t> INCLUDE</a:t>
            </a:r>
          </a:p>
          <a:p>
            <a:pPr marL="0" lvl="1" indent="15875" algn="just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5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buNone/>
            </a:pPr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spcBef>
                <a:spcPts val="1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97416" y="6453336"/>
            <a:ext cx="274320" cy="258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9F3BB43F-F85D-414C-A066-BED6047555EC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7290" y="2238169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ổ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đĩa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đường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dẫn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tệp.đuôi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5760175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036638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tasm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-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c:\tên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thư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INCLUDE  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3360" y="314055"/>
            <a:ext cx="8686800" cy="457200"/>
          </a:xfrm>
        </p:spPr>
        <p:txBody>
          <a:bodyPr lIns="0" rIns="0"/>
          <a:lstStyle/>
          <a:p>
            <a:r>
              <a:rPr lang="en-US" sz="3000" dirty="0" smtClean="0">
                <a:solidFill>
                  <a:schemeClr val="tx1"/>
                </a:solidFill>
              </a:rPr>
              <a:t>1.9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dạng</a:t>
            </a:r>
            <a:r>
              <a:rPr lang="en-US" sz="3000" dirty="0" smtClean="0">
                <a:solidFill>
                  <a:schemeClr val="tx1"/>
                </a:solidFill>
              </a:rPr>
              <a:t> .COM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37160" y="684849"/>
            <a:ext cx="8869680" cy="61264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1.9.1 </a:t>
            </a:r>
            <a:r>
              <a:rPr lang="en-US" sz="2300" dirty="0" err="1" smtClean="0">
                <a:solidFill>
                  <a:schemeClr val="tx1"/>
                </a:solidFill>
              </a:rPr>
              <a:t>Sự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khác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nhau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giữa</a:t>
            </a:r>
            <a:r>
              <a:rPr lang="en-US" sz="2300" dirty="0" smtClean="0">
                <a:solidFill>
                  <a:schemeClr val="tx1"/>
                </a:solidFill>
              </a:rPr>
              <a:t> CT dang .EXE </a:t>
            </a:r>
            <a:r>
              <a:rPr lang="en-US" sz="2300" dirty="0" err="1" smtClean="0">
                <a:solidFill>
                  <a:schemeClr val="tx1"/>
                </a:solidFill>
              </a:rPr>
              <a:t>và</a:t>
            </a:r>
            <a:r>
              <a:rPr lang="en-US" sz="2300" dirty="0" smtClean="0">
                <a:solidFill>
                  <a:schemeClr val="tx1"/>
                </a:solidFill>
              </a:rPr>
              <a:t> .COM</a:t>
            </a:r>
          </a:p>
          <a:p>
            <a:pPr marL="228600" lvl="1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(segment)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(code segment),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(data segment),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(extra segment)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(stack segment). </a:t>
            </a:r>
          </a:p>
          <a:p>
            <a:pPr marL="228600" lvl="1" algn="just">
              <a:spcBef>
                <a:spcPts val="1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15875" algn="just">
              <a:spcBef>
                <a:spcPts val="300"/>
              </a:spcBef>
              <a:buClr>
                <a:schemeClr val="accent1"/>
              </a:buClr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1.9.2 </a:t>
            </a:r>
            <a:r>
              <a:rPr lang="en-US" sz="2300" dirty="0" err="1" smtClean="0">
                <a:solidFill>
                  <a:schemeClr val="tx1"/>
                </a:solidFill>
              </a:rPr>
              <a:t>Một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số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nhận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xét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để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dạng</a:t>
            </a:r>
            <a:r>
              <a:rPr lang="en-US" sz="2300" dirty="0" smtClean="0">
                <a:solidFill>
                  <a:schemeClr val="tx1"/>
                </a:solidFill>
              </a:rPr>
              <a:t> .COM </a:t>
            </a:r>
          </a:p>
          <a:p>
            <a:pPr marL="228600" lvl="1" algn="just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(code).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lvl="1" algn="just">
              <a:buClrTx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25840" y="6531567"/>
            <a:ext cx="274320" cy="258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EF1817AC-9FEE-4F0F-9CB0-7FC89C89FB8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4448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65CBB5E4-B14C-40D1-B485-9CC33C51D1D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474663"/>
            <a:ext cx="8869362" cy="640080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lvl="1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Directive ORG 100h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(RAM)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OFFSET 100h.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0ffh (256 byte)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PSP (Program Segment Prefix)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(directive) ORG 100h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8925" lvl="1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  <a:tabLst>
                <a:tab pos="288925" algn="l"/>
              </a:tabLst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4Ch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21h.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20h.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32412"/>
            <a:ext cx="5943600" cy="14003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CT:  [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5870" y="451215"/>
            <a:ext cx="8686800" cy="365760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1.10 </a:t>
            </a:r>
            <a:r>
              <a:rPr lang="en-US" sz="3000" dirty="0" err="1" smtClean="0">
                <a:solidFill>
                  <a:schemeClr val="tx1"/>
                </a:solidFill>
              </a:rPr>
              <a:t>Cấu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trúc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một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Assembly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730569"/>
            <a:ext cx="8869680" cy="61264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1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69096" y="6597844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D52F6F2-4134-462A-9F9B-BF36E8B9FCD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5720" y="1133460"/>
            <a:ext cx="8750808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MACRO,STRUC,RECORD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UNION]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4" y="1439212"/>
            <a:ext cx="8750808" cy="4642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  <a:p>
            <a:endParaRPr lang="en-US" sz="1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  <a:tabLst>
                <a:tab pos="1036638" algn="l"/>
                <a:tab pos="5943600" algn="l"/>
              </a:tabLst>
            </a:pPr>
            <a:r>
              <a:rPr lang="en-US" sz="1600" b="1" i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70607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43108" y="1634480"/>
            <a:ext cx="4714908" cy="145845"/>
            <a:chOff x="2143108" y="1634480"/>
            <a:chExt cx="4714908" cy="14584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43108" y="1634480"/>
              <a:ext cx="4714908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6788642" y="1710951"/>
              <a:ext cx="137160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83464" y="2053584"/>
            <a:ext cx="41148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MODEL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kiểu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464" y="2373570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057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.STACK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lớn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byte)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464" y="2711766"/>
            <a:ext cx="4114800" cy="6771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057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[.DATA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464" y="3368994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.CODE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464" y="3685226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CT: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464" y="397097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DS,AX]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.DATA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464" y="519113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21h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464" y="5758721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408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 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464" y="6118880"/>
            <a:ext cx="41148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5424" y="2057392"/>
            <a:ext cx="4498848" cy="7315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_stack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kiểu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lớn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dup(?)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tên_stack_segment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ends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5424" y="2783299"/>
            <a:ext cx="4498848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_data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tên_data_segment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ends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5424" y="3612396"/>
            <a:ext cx="4498848" cy="49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segment:tên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5424" y="4096706"/>
            <a:ext cx="4498848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5424" y="4336570"/>
            <a:ext cx="4498848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AX ,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tên_data_segment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DS,AX]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24" y="5315770"/>
            <a:ext cx="4498848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AH,4Ch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21h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424" y="5827490"/>
            <a:ext cx="449884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 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35424" y="6140607"/>
            <a:ext cx="449884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ends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35424" y="6380639"/>
            <a:ext cx="4498848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464" y="1802574"/>
            <a:ext cx="4114800" cy="31034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giản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35424" y="1804483"/>
            <a:ext cx="449884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chuẩn</a:t>
            </a:r>
            <a:endParaRPr lang="en-US" sz="1600" b="1" i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5424" y="4850978"/>
            <a:ext cx="4498848" cy="4770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5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70924" y="4870296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1500"/>
              </a:lnSpc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3464" y="4585784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6164" y="4696542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9" grpId="0" animBg="1"/>
      <p:bldP spid="40" grpId="0" animBg="1"/>
      <p:bldP spid="35" grpId="0" animBg="1"/>
      <p:bldP spid="36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2978" y="314055"/>
            <a:ext cx="8503920" cy="528577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1.6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con</a:t>
            </a: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49770" y="743705"/>
            <a:ext cx="8869680" cy="603504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1.6.1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của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con</a:t>
            </a:r>
          </a:p>
          <a:p>
            <a:pPr marL="288925" indent="-288925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2575" indent="-282575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1.6.2 </a:t>
            </a:r>
            <a:r>
              <a:rPr lang="en-US" sz="2300" dirty="0" err="1" smtClean="0">
                <a:solidFill>
                  <a:schemeClr val="tx1"/>
                </a:solidFill>
              </a:rPr>
              <a:t>Cơ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chế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hoạt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động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khi</a:t>
            </a:r>
            <a:r>
              <a:rPr lang="en-US" sz="2300" dirty="0" smtClean="0">
                <a:solidFill>
                  <a:schemeClr val="tx1"/>
                </a:solidFill>
              </a:rPr>
              <a:t> 1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gọi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NEAR/FAR),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CS:IP,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CS:IP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836570" y="6519982"/>
            <a:ext cx="182880" cy="2587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4220AD-09FF-422D-B41C-D0F4368DF07B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2040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4E703FC-A9DC-4AA1-81CD-50BEF02D771E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3198" y="304165"/>
            <a:ext cx="8869362" cy="6653103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lnSpc>
                <a:spcPts val="25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800" i="1" dirty="0" smtClean="0"/>
          </a:p>
          <a:p>
            <a:pPr marL="0" indent="15875" algn="just">
              <a:lnSpc>
                <a:spcPts val="2500"/>
              </a:lnSpc>
              <a:spcBef>
                <a:spcPts val="6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/t: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tlink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/t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tệp</a:t>
            </a:r>
            <a:endParaRPr lang="en-US" sz="23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724212"/>
            <a:ext cx="8695944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MACRO,STRUC,RECORD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UNION]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4" y="1029965"/>
            <a:ext cx="8695944" cy="43601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  <a:p>
            <a:pPr>
              <a:lnSpc>
                <a:spcPts val="1700"/>
              </a:lnSpc>
            </a:pPr>
            <a:endParaRPr lang="en-US" sz="1600" b="1" i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100"/>
              </a:lnSpc>
              <a:tabLst>
                <a:tab pos="1036638" algn="l"/>
                <a:tab pos="5943600" algn="l"/>
              </a:tabLst>
            </a:pPr>
            <a:r>
              <a:rPr lang="en-US" sz="1600" b="1" i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108" y="1233980"/>
            <a:ext cx="4714908" cy="143830"/>
            <a:chOff x="2143108" y="1089648"/>
            <a:chExt cx="4714908" cy="143830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085006" y="1157434"/>
              <a:ext cx="137160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143108" y="1096318"/>
              <a:ext cx="4714908" cy="137160"/>
              <a:chOff x="2143108" y="1081078"/>
              <a:chExt cx="4714908" cy="1371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143108" y="1085840"/>
                <a:ext cx="4714908" cy="158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6788642" y="1148864"/>
                <a:ext cx="137160" cy="158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285720" y="1705296"/>
            <a:ext cx="41148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MODEL   tiny/small/compact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464" y="2006280"/>
            <a:ext cx="411480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.CODE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464" y="2491106"/>
            <a:ext cx="4114800" cy="323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CT: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464" y="2807338"/>
            <a:ext cx="4114800" cy="6771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nhãn_khác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2057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464" y="4339930"/>
            <a:ext cx="411480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000" y="5042573"/>
            <a:ext cx="4114800" cy="323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1520" y="1771010"/>
            <a:ext cx="4434840" cy="98488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assume CS: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segment,</a:t>
            </a: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DS: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SS: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tên_code_segment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68" y="2965454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4568" y="3220726"/>
            <a:ext cx="4434840" cy="55399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44568" y="4505664"/>
            <a:ext cx="4434840" cy="27699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228600" algn="l"/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20h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4568" y="4761890"/>
            <a:ext cx="44348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4568" y="5136225"/>
            <a:ext cx="443484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ends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4568" y="5381968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3464" y="2251074"/>
            <a:ext cx="411480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ORG 100h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464" y="3475998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4568" y="2755902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ORG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44568" y="3770652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2000" y="1490472"/>
            <a:ext cx="41148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giản</a:t>
            </a:r>
            <a:r>
              <a:rPr lang="en-US" sz="1600" b="1" i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4568" y="1490768"/>
            <a:ext cx="44348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16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464" y="381532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96164" y="3926086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4568" y="4031352"/>
            <a:ext cx="4434840" cy="4770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5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70924" y="4081150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1500"/>
              </a:lnSpc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000" y="4664184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5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9" grpId="0" animBg="1"/>
      <p:bldP spid="40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18197" y="6497167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10D7880-CC9D-4ABF-A3E5-38A94D4A192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400417"/>
            <a:ext cx="8869362" cy="6396623"/>
          </a:xfrm>
        </p:spPr>
        <p:txBody>
          <a:bodyPr wrap="square">
            <a:spAutoFit/>
          </a:bodyPr>
          <a:lstStyle/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lib1.asm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‘$’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HienString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lib2.asm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CT con nhận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VAO_SO_N)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HIEN_SO_N).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C:\.</a:t>
            </a:r>
          </a:p>
          <a:p>
            <a:pPr marL="0" indent="15875" algn="just">
              <a:lnSpc>
                <a:spcPts val="2700"/>
              </a:lnSpc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 (0≤n≤7).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4596" y="3208970"/>
            <a:ext cx="44348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5</a:t>
            </a:r>
          </a:p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Giai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5 la: 120</a:t>
            </a:r>
          </a:p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200" y="4308166"/>
            <a:ext cx="85953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200" y="4628091"/>
            <a:ext cx="85953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MODEL small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6200" y="4894910"/>
            <a:ext cx="85953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6200" y="5189117"/>
            <a:ext cx="8595360" cy="130805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13,10,’Giai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la 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5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5570" y="6523634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20F6AE5-F6F3-437D-9271-30A4866EF792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06998" y="111124"/>
            <a:ext cx="8869362" cy="683264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200" i="1" dirty="0" smtClean="0"/>
              <a:t>                                                   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040" y="462892"/>
            <a:ext cx="81381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" y="712158"/>
            <a:ext cx="813816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1209660"/>
            <a:ext cx="813816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" y="1448265"/>
            <a:ext cx="813816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" y="1713419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" y="2005956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" y="2291708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" y="2581153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" y="286797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" y="314789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AX=1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" y="343364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vói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n=1)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" y="3740766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jb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(n=0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" y="4028130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L1: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AX*CX      DX:AX (song DX=0)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CX=CX-1.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CX≠ 0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L1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" y="459408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22238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L2:  call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0040" y="487003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0040" y="5149228"/>
            <a:ext cx="813816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" y="5659772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" y="5923499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040" y="620925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</a:t>
            </a:r>
          </a:p>
        </p:txBody>
      </p:sp>
      <p:sp>
        <p:nvSpPr>
          <p:cNvPr id="38" name="Right Brace 37"/>
          <p:cNvSpPr/>
          <p:nvPr/>
        </p:nvSpPr>
        <p:spPr>
          <a:xfrm>
            <a:off x="8491566" y="1189634"/>
            <a:ext cx="182880" cy="530352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15404" y="3777557"/>
            <a:ext cx="274320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800" dirty="0">
                <a:solidFill>
                  <a:srgbClr val="0070C0"/>
                </a:solidFill>
              </a:rPr>
              <a:t>*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2040" y="6479177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7CCDB5B-0ADC-425F-8F25-BB8EC170C290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3198" y="101894"/>
            <a:ext cx="8869362" cy="991810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1000" i="1" dirty="0" smtClean="0"/>
          </a:p>
          <a:p>
            <a:pPr marL="0" indent="15875" algn="just">
              <a:lnSpc>
                <a:spcPts val="10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200"/>
              </a:spcBef>
              <a:buNone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tlink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/t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r>
              <a:rPr lang="en-US" sz="2200" i="1" dirty="0" smtClean="0"/>
              <a:t>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880" y="432412"/>
            <a:ext cx="8138160" cy="2623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22238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" y="692561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880" y="124882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INCLUDE   c:\include\lib2.asm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" y="1508744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880" y="2192981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" y="247077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MODEL tiny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" y="2737591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" y="2991436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ORG   100h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" y="3246707"/>
            <a:ext cx="813816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3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PS: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" y="3561957"/>
            <a:ext cx="8138160" cy="107721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13,10,’Giai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la :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880" y="4625396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Start: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80" y="5110005"/>
            <a:ext cx="81381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Exit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880" y="5378724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96875" algn="l"/>
                <a:tab pos="108267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880" y="5639375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  c:\include\lib2.asm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" y="5918119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" y="4875215"/>
            <a:ext cx="8138160" cy="2486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4898660"/>
            <a:ext cx="274320" cy="22860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bg1"/>
                </a:solidFill>
              </a:rPr>
              <a:t>*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7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4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25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6760" y="6544471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F2F60EB-F95C-4723-8B73-096BBAC3C942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2718" y="354964"/>
            <a:ext cx="8869362" cy="6627455"/>
          </a:xfrm>
        </p:spPr>
        <p:txBody>
          <a:bodyPr wrap="square">
            <a:spAutoFit/>
          </a:bodyPr>
          <a:lstStyle/>
          <a:p>
            <a:pPr marL="1492250" indent="-149225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a.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600" y="324516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2440" y="4367218"/>
            <a:ext cx="8138160" cy="213904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       segment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$’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‘ la 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       ends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2440" y="3540442"/>
            <a:ext cx="8138160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_stack  segment</a:t>
            </a:r>
          </a:p>
          <a:p>
            <a:pPr>
              <a:tabLst>
                <a:tab pos="16827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100h dup(?)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6827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_stack   ends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4516" y="1113824"/>
            <a:ext cx="4434840" cy="102592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-4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3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-4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3 la: -64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 animBg="1"/>
      <p:bldP spid="5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13963" y="657404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C9C6550-9FD3-4375-97D0-5E16E0C7D54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7894469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352" y="77912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CS:code,DS:data,SS:_stack</a:t>
            </a:r>
            <a:endParaRPr lang="en-US" sz="17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560" y="50861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segment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400" y="1316841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AX,data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352" y="105322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PS:</a:t>
            </a:r>
            <a:endParaRPr lang="en-US" sz="17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88884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21766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247760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2778599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BX=a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07113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337582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366835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96256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4270342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AX=a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88280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516855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AX=n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75053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605522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AX=1 (AX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15404" y="1879217"/>
            <a:ext cx="72232" cy="4507072"/>
            <a:chOff x="8715404" y="1879217"/>
            <a:chExt cx="72232" cy="4507072"/>
          </a:xfrm>
        </p:grpSpPr>
        <p:sp>
          <p:nvSpPr>
            <p:cNvPr id="39" name="Arc 38"/>
            <p:cNvSpPr/>
            <p:nvPr/>
          </p:nvSpPr>
          <p:spPr>
            <a:xfrm>
              <a:off x="8715404" y="1879217"/>
              <a:ext cx="71438" cy="142876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6569422" y="4168075"/>
              <a:ext cx="443484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 animBg="1"/>
      <p:bldP spid="5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4640" y="6578922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9B3E8F1-AD33-4129-967C-F2311B73CC01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248" y="431164"/>
            <a:ext cx="8977312" cy="8317662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300" dirty="0" smtClean="0"/>
              <a:t>93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584" y="8152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L2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584" y="261891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m5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1584" y="3552373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1584" y="2935149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1584" y="230268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584" y="386860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1584" y="418483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1584" y="4775899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1584" y="204393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1584" y="4511547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84" y="539967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1584" y="5716349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   ends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584" y="6037343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PS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584" y="1131552"/>
            <a:ext cx="813816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L1:</a:t>
            </a:r>
            <a:r>
              <a:rPr lang="en-US" sz="12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n≠ 0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AX*BX=DX:AX (song DX=0)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CX=CX-1?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584" y="49813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n=0?)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09200" y="470179"/>
            <a:ext cx="142876" cy="4084713"/>
            <a:chOff x="8609200" y="470179"/>
            <a:chExt cx="142876" cy="4084713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6729442" y="2481065"/>
              <a:ext cx="402336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>
              <p:custDataLst>
                <p:tags r:id="rId2"/>
              </p:custDataLst>
            </p:nvPr>
          </p:nvSpPr>
          <p:spPr>
            <a:xfrm rot="3600000">
              <a:off x="8644919" y="4447735"/>
              <a:ext cx="71438" cy="142876"/>
            </a:xfrm>
            <a:prstGeom prst="arc">
              <a:avLst/>
            </a:prstGeom>
            <a:ln>
              <a:solidFill>
                <a:srgbClr val="0070C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23992" y="754712"/>
            <a:ext cx="274320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23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9264" y="6506031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B368A9A-6FC4-45C4-9E53-8C990B4154C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160" y="427037"/>
            <a:ext cx="8869362" cy="6624891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8264" y="519981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8264" y="550354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8264" y="580498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   ends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8264" y="6110741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264" y="2162656"/>
            <a:ext cx="8138160" cy="24622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 Start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$’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‘ la :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en-US" sz="1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264" y="9067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264" y="12268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segment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8264" y="153446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CS:code,DS:code,SS:code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264" y="185069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579438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ORG  100h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264" y="48932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264" y="458369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579438" algn="l"/>
                <a:tab pos="32004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8472" y="4627113"/>
            <a:ext cx="274320" cy="27432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bg1"/>
                </a:solidFill>
              </a:rPr>
              <a:t>*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  <p:bldP spid="69" grpId="0" animBg="1"/>
      <p:bldP spid="70" grpId="0" animBg="1"/>
      <p:bldP spid="24" grpId="0" animBg="1"/>
      <p:bldP spid="25" grpId="0" animBg="1"/>
      <p:bldP spid="26" grpId="0" animBg="1"/>
      <p:bldP spid="30" grpId="0" animBg="1"/>
      <p:bldP spid="32" grpId="0" animBg="1"/>
      <p:bldP spid="37" grpId="0" animBg="1"/>
      <p:bldP spid="22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21744" y="649348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727714EA-FA4D-4E81-BDC5-65F77AC92A18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958" y="385445"/>
            <a:ext cx="8869362" cy="6830075"/>
          </a:xfrm>
        </p:spPr>
        <p:txBody>
          <a:bodyPr wrap="square">
            <a:spAutoFit/>
          </a:bodyPr>
          <a:lstStyle/>
          <a:p>
            <a:pPr marL="0" indent="15875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93494" y="1096310"/>
            <a:ext cx="5464522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luong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phan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day so: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4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a[0]=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-100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a[1]=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20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a[2]=-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15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a[3]=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150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Day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la: -100  20  -15  150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Tong day la: 55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7160" y="357378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160" y="3848104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160" y="412135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160" y="4415560"/>
            <a:ext cx="8138160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luong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phan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   a[$’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]=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13,10,’    Day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space  db ‘  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  Tong day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m6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6320" y="653739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FC90EEF2-1B2F-4006-B97C-111E442425D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667543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" y="127061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" y="153255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" y="179639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238314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" y="266782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" y="29688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" y="437174"/>
            <a:ext cx="8138160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sltp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100 dup(?)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" y="326314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sltp,AX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" y="443711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" y="386104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" y="415127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i,0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" y="474060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L1: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  (‘a[‘)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" y="503004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" y="563203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  (‘]=‘)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" y="591409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160" y="621508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[BX],AX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643" y="355327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4356" y="6477723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BBD0A396-233C-448F-9CA9-CD9716DDDE9F}" type="slidenum">
              <a:rPr lang="en-US" sz="1400" smtClean="0"/>
              <a:pPr algn="l"/>
              <a:t>3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6460" y="355104"/>
            <a:ext cx="879602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/>
              <a:t>1.6.3 </a:t>
            </a:r>
            <a:r>
              <a:rPr lang="en-US" sz="2300" dirty="0" err="1" smtClean="0"/>
              <a:t>Cú</a:t>
            </a:r>
            <a:r>
              <a:rPr lang="en-US" sz="2300" dirty="0" smtClean="0"/>
              <a:t> </a:t>
            </a:r>
            <a:r>
              <a:rPr lang="en-US" sz="2300" dirty="0" err="1" smtClean="0"/>
              <a:t>pháp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chương</a:t>
            </a:r>
            <a:r>
              <a:rPr lang="en-US" sz="2300" dirty="0" smtClean="0"/>
              <a:t>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con Assembly</a:t>
            </a: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055351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 AL,1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0566" y="1379965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 BL,3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1547" y="2036610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2531" y="1704542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call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DoCall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2361239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</a:rPr>
              <a:t>  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21h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0152" y="2358771"/>
            <a:ext cx="1554480" cy="307777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2038731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  AL,’0’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0152" y="1709547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and   AL,7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1842" y="1380362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  AL,1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1060323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shl</a:t>
            </a:r>
            <a:r>
              <a:rPr lang="en-US" sz="1700" b="1" dirty="0" smtClean="0">
                <a:solidFill>
                  <a:schemeClr val="bg1"/>
                </a:solidFill>
              </a:rPr>
              <a:t>   AL,1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1900" y="1151782"/>
            <a:ext cx="2103120" cy="7315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5455" y="1125738"/>
            <a:ext cx="457200" cy="2743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8608" y="172972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8608" y="1400884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8678" y="2354900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7508" y="2046872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9848" y="2376281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1009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9848" y="205643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69848" y="1722335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9848" y="1387251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7222" y="106740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131840" y="1910715"/>
            <a:ext cx="2450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255553" y="1592961"/>
            <a:ext cx="66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9794" y="1249664"/>
            <a:ext cx="365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83603" y="2512688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429289" y="2349810"/>
            <a:ext cx="32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50901" y="2191693"/>
            <a:ext cx="2450592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2531" y="2227835"/>
            <a:ext cx="2103120" cy="58477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 algn="just">
              <a:lnSpc>
                <a:spcPts val="22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1056" y="3302526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      PROC    [NEAR/FAR]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91056" y="3658816"/>
            <a:ext cx="5943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vệ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91056" y="4278602"/>
            <a:ext cx="5943600" cy="87716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056" y="5153132"/>
            <a:ext cx="5943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Hồi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91056" y="5766422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5225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1056" y="6123780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       ENDP</a:t>
            </a:r>
          </a:p>
        </p:txBody>
      </p:sp>
      <p:sp>
        <p:nvSpPr>
          <p:cNvPr id="55" name="Oval 54"/>
          <p:cNvSpPr/>
          <p:nvPr/>
        </p:nvSpPr>
        <p:spPr>
          <a:xfrm>
            <a:off x="3240436" y="4321826"/>
            <a:ext cx="2560320" cy="8229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59632" y="681970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000" i="1" dirty="0"/>
          </a:p>
        </p:txBody>
      </p:sp>
      <p:sp>
        <p:nvSpPr>
          <p:cNvPr id="57" name="Rectangle 56"/>
          <p:cNvSpPr/>
          <p:nvPr/>
        </p:nvSpPr>
        <p:spPr>
          <a:xfrm>
            <a:off x="5194920" y="674350"/>
            <a:ext cx="2831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DoCall</a:t>
            </a:r>
            <a:endParaRPr lang="en-US" sz="2000" i="1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51" grpId="0" animBg="1"/>
      <p:bldP spid="43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71560" y="648591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1AF385E-34A3-4A8E-9253-953C3743D2CE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667543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47337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164919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CX,sltp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96" y="226163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195018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314972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space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255619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L2: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AX,[BX]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285920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77637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1075677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4307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373214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516252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" y="430719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CX,sltp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459294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87870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5490790"/>
            <a:ext cx="8138160" cy="87716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L3: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AX,[BX]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700" b="1" baseline="30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401192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m5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35223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8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96962" y="6490068"/>
            <a:ext cx="274320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92E46891-0FD6-4CE2-B291-A47B687A542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5126" y="111125"/>
            <a:ext cx="8869362" cy="676656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10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036638" indent="-976313" algn="just">
              <a:spcBef>
                <a:spcPts val="3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sltp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byte),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sltp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SI,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DI,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" y="53433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" y="84377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m6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m6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" y="1160008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baseline="30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920" y="17430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" y="205929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" y="23755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2920" y="2974653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2920" y="270223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920" y="359842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920" y="391605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 animBg="1"/>
      <p:bldP spid="30" grpId="0" animBg="1"/>
      <p:bldP spid="31" grpId="0" animBg="1"/>
      <p:bldP spid="32" grpId="0" animBg="1"/>
      <p:bldP spid="42" grpId="0" animBg="1"/>
      <p:bldP spid="45" grpId="0" animBg="1"/>
      <p:bldP spid="50" grpId="0" animBg="1"/>
      <p:bldP spid="51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" y="435975"/>
            <a:ext cx="8595360" cy="528577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1.11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tệp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thuần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túy</a:t>
            </a:r>
            <a:r>
              <a:rPr lang="en-US" sz="3000" dirty="0" smtClean="0">
                <a:solidFill>
                  <a:schemeClr val="tx1"/>
                </a:solidFill>
              </a:rPr>
              <a:t> Assembly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989649"/>
            <a:ext cx="8869680" cy="585216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,…)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directive,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:PUBLIC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EXTRN.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1.11.1 Directive PUBLIC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dirty="0" smtClean="0">
                <a:solidFill>
                  <a:schemeClr val="tx1"/>
                </a:solidFill>
              </a:rPr>
              <a:t>PUBLIC </a:t>
            </a:r>
            <a:r>
              <a:rPr lang="en-US" sz="2300" dirty="0" err="1" smtClean="0">
                <a:solidFill>
                  <a:schemeClr val="tx1"/>
                </a:solidFill>
              </a:rPr>
              <a:t>tên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FF00FF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    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lập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95360" y="6453336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8B9BF01-22FB-45BA-8D67-98B6A97424F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z="1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19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488672" y="6583363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66CF00-9023-42E9-A94F-AAD727AB8D96}" type="slidenum">
              <a:rPr lang="en-US" sz="14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3" y="273685"/>
            <a:ext cx="8869363" cy="653255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1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1.11.2 Directive EXTRN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EXTRN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nhãn:kiểu</a:t>
            </a:r>
            <a:endParaRPr lang="en-US" sz="23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122238" algn="l"/>
                <a:tab pos="336867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BYTE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byte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WORD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byte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122238" algn="l"/>
                <a:tab pos="336867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WORD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byte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PROC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228600" algn="l"/>
                <a:tab pos="3657600" algn="l"/>
              </a:tabLst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(0≤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≤7)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100"/>
              </a:spcBef>
              <a:buSzPct val="100000"/>
              <a:buFont typeface="Symbol" pitchFamily="18" charset="2"/>
              <a:buChar char=""/>
              <a:tabLst>
                <a:tab pos="228600" algn="l"/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indent="1587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  <a:tabLst>
                <a:tab pos="3657600" algn="l"/>
              </a:tabLst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1587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  <a:tabLst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800"/>
              </a:lnSpc>
              <a:spcBef>
                <a:spcPts val="100"/>
              </a:spcBef>
              <a:buSzPct val="100000"/>
              <a:buFont typeface="Symbol" pitchFamily="18" charset="2"/>
              <a:buChar char=""/>
              <a:tabLst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320" y="432412"/>
            <a:ext cx="374904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064" y="723880"/>
            <a:ext cx="37490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PUBLIC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biế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640" y="432412"/>
            <a:ext cx="374904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632" y="722968"/>
            <a:ext cx="37490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PUBLIC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trinh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6760" y="654615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1FFB014-F84A-4FDC-8CB2-E5722E58B48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4" y="304165"/>
            <a:ext cx="8869362" cy="65836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GIAITHUA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FV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600" y="15144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" y="18345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" y="2107749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" y="2382194"/>
            <a:ext cx="8138160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Giai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gt3 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n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n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EXTRN  FV: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" y="4438656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" y="5035878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" y="5299720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" y="590170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" y="618638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" y="475286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EXTRN  GIAITHUA:PROC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5088" y="6501450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F2DC2FAE-0BC7-4440-BFEC-BB5033253A8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92075"/>
            <a:ext cx="8869362" cy="667385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518" y="82199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928" y="114203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928" y="145827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gt3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928" y="175926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n,AX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(AX)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28" y="207549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GIAITHUA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n! (ở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sub.asm)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928" y="238314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AX,FV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FV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928" y="269938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928" y="301561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gt4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928" y="3328989"/>
            <a:ext cx="8138160" cy="5693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baseline="30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6928" y="38954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6928" y="419639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Exit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928" y="45126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928" y="5096514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928" y="482409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928" y="570504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928" y="600743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518" y="500041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AX)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497824" y="653910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3FB9F95C-C8A4-485B-BDE3-F4F68EF1356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2718" y="305434"/>
            <a:ext cx="8869362" cy="649224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smtClean="0">
                <a:solidFill>
                  <a:schemeClr val="tx1"/>
                </a:solidFill>
              </a:rPr>
              <a:t>(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</a:rPr>
              <a:t>)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24" y="2933696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GIAITHUA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PROC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24" y="319849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824" y="351472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FV,1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FV=1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824" y="381571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Fac,2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2480" y="2500306"/>
            <a:ext cx="357190" cy="0"/>
          </a:xfrm>
          <a:prstGeom prst="straightConnector1">
            <a:avLst/>
          </a:prstGeom>
          <a:ln w="1905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24" y="412718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(CX)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24" y="4999358"/>
            <a:ext cx="8138160" cy="14106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L1: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AX,FV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AX=FV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AX*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-&gt; DX:AX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DX=0)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FV,AX</a:t>
            </a:r>
            <a:r>
              <a:rPr lang="en-US" sz="20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FV=AX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inc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1700" b="1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CX=CX-1 ?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24" y="72864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24" y="1040112"/>
            <a:ext cx="8138160" cy="130805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FV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FV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EXTRN n: word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6824" y="2351714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824" y="470440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dec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24" y="441770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n&lt;2 (n=0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824" y="264699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 GIAITHUA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Cho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28" grpId="0" animBg="1"/>
      <p:bldP spid="29" grpId="0" animBg="1"/>
      <p:bldP spid="23" grpId="0" animBg="1"/>
      <p:bldP spid="24" grpId="0" animBg="1"/>
      <p:bldP spid="36" grpId="0" animBg="1"/>
      <p:bldP spid="39" grpId="0" animBg="1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74024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38C7BFCF-09EF-46F0-8CCD-7B3D66CA327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4" y="488315"/>
            <a:ext cx="8869362" cy="6455613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1200"/>
              </a:spcBef>
              <a:buNone/>
            </a:pP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Tổng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học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:</a:t>
            </a:r>
            <a:endParaRPr lang="en-US" sz="2300" dirty="0">
              <a:solidFill>
                <a:schemeClr val="tx1"/>
              </a:solidFill>
              <a:cs typeface="Arial" pitchFamily="34" charset="0"/>
            </a:endParaRPr>
          </a:p>
          <a:p>
            <a:pPr marL="0" indent="15875" algn="just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Như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vậy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chúng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ta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theo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ngôn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ngữ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: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qua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việc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ý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cơ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chế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gọi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cú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pháp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minh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họa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qua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việc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ý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khai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minh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họa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directive INCLUDE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chèn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nội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dung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ngoài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đang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cơ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chế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hành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sau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dịch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liên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đuôi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.COM,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Tổng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ngôn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ngữ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bằng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cú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pháp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thường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thấy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Cuối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thuần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túy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Assembly.</a:t>
            </a:r>
          </a:p>
          <a:p>
            <a:pPr marL="0" indent="0" algn="just">
              <a:lnSpc>
                <a:spcPts val="2600"/>
              </a:lnSpc>
              <a:spcBef>
                <a:spcPts val="400"/>
              </a:spcBef>
              <a:buClrTx/>
              <a:buSzPct val="100000"/>
              <a:buNone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kiểm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thức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nghị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bạn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lời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câu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hỏi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trắc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nghiệm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6351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17144" y="6520113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2066CE7E-AC29-4C38-A63E-132F3E532446}" type="slidenum">
              <a:rPr lang="en-US" sz="1400" smtClean="0"/>
              <a:pPr algn="l"/>
              <a:t>4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08270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indent="-231775" algn="just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82880" indent="-273050" algn="just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NEAR/FAR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segment (64k)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stack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1.6.2)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offset.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stack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1.6.2)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byte ( 2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segment,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offset).</a:t>
            </a:r>
          </a:p>
          <a:p>
            <a:pPr marL="182880" indent="-273050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NEAR/FAR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.MODEL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NEAR/FAR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tiny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cs typeface="Arial" pitchFamily="34" charset="0"/>
              </a:rPr>
              <a:t>small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compact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NEAR,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medium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cs typeface="Arial" pitchFamily="34" charset="0"/>
              </a:rPr>
              <a:t>large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huge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FAR),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805748" y="6497431"/>
            <a:ext cx="18288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0B043C57-7F82-4D3E-ACC1-AE7099CA448A}" type="slidenum">
              <a:rPr lang="en-US" sz="1400" smtClean="0"/>
              <a:pPr algn="l"/>
              <a:t>5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9860" y="399710"/>
            <a:ext cx="8869680" cy="623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minh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con.</a:t>
            </a: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CT con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82880" algn="just">
              <a:lnSpc>
                <a:spcPts val="2800"/>
              </a:lnSpc>
              <a:spcBef>
                <a:spcPts val="0"/>
              </a:spcBef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800"/>
              </a:lnSpc>
              <a:spcBef>
                <a:spcPts val="20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PUSH-POP: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(PUSH)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(POP),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597280" y="638132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A60E624E-86CA-47EF-88D2-F3DCB2C7076D}" type="slidenum">
              <a:rPr lang="en-US" sz="1400" smtClean="0"/>
              <a:pPr algn="l"/>
              <a:t>6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84470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qui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1775" lvl="3" indent="-231775" algn="just">
              <a:lnSpc>
                <a:spcPts val="2800"/>
              </a:lnSpc>
              <a:spcBef>
                <a:spcPts val="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global):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1775" lvl="3" indent="-231775" algn="just">
              <a:spcBef>
                <a:spcPts val="0"/>
              </a:spcBef>
              <a:buSzPct val="100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17144" y="638132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8EC08DE4-EDA3-4762-8E1B-45A8F0D5C1FD}" type="slidenum">
              <a:rPr lang="en-US" sz="1400" smtClean="0"/>
              <a:pPr algn="l"/>
              <a:t>7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25732"/>
            <a:ext cx="886968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(-32768 </a:t>
            </a: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32767-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 bit)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175" lvl="3" indent="-31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82613" lvl="3" indent="-292100" algn="just">
              <a:spcBef>
                <a:spcPts val="0"/>
              </a:spcBef>
              <a:buSzPct val="100000"/>
              <a:buFont typeface="Times New Roman" pitchFamily="18" charset="0"/>
              <a:buChar char="*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Enter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82613" lvl="3" indent="-292100" algn="just">
              <a:spcBef>
                <a:spcPts val="0"/>
              </a:spcBef>
              <a:buSzPct val="100000"/>
              <a:buFont typeface="Times New Roman" pitchFamily="18" charset="0"/>
              <a:buChar char="*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ASCII sang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30h),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10,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(Enter)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AX.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40110" y="6471942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5159758-30A6-4FB6-8C1E-7E219214D177}" type="slidenum">
              <a:rPr lang="en-US" sz="1400" smtClean="0"/>
              <a:pPr algn="l"/>
              <a:t>8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6816" y="401932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944" y="513706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tabLst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PROC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944" y="818181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 CX DX 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" y="11429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BX,10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BX=10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944" y="291583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je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VSN3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đếnVSN3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944" y="3231013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14300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AL,’-’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?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944" y="353758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VSN2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VSN2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944" y="1451838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30" y="1775695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SI=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944" y="2087155"/>
            <a:ext cx="850392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742950" algn="l"/>
                <a:tab pos="180022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VSN1:</a:t>
            </a:r>
            <a:r>
              <a:rPr lang="en-US" sz="1700" b="1" dirty="0" smtClean="0">
                <a:solidFill>
                  <a:srgbClr val="FF00FF"/>
                </a:solidFill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757238" algn="l"/>
                <a:tab pos="1785938" algn="l"/>
                <a:tab pos="1828800" algn="l"/>
                <a:tab pos="36576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21h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944" y="2600332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7152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AL,0dh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Enter?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944" y="4137251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190" y="4753006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AH=0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AX=AL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44" y="507111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xchg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trước,CX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944" y="44565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VSN2:</a:t>
            </a:r>
            <a:r>
              <a:rPr lang="en-US" sz="1700" b="1" dirty="0" smtClean="0">
                <a:solidFill>
                  <a:srgbClr val="FF00FF"/>
                </a:solidFill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AL,30h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ASCII sang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944" y="537948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AX*10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944" y="569857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vào+phần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*10)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944" y="599504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944" y="38423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315254"/>
            <a:ext cx="8869680" cy="932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dung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10.</a:t>
            </a:r>
          </a:p>
          <a:p>
            <a:pPr marL="182880" lvl="3" indent="-231775" algn="just">
              <a:spcBef>
                <a:spcPts val="2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82880" lvl="3" indent="-231775" algn="just">
              <a:spcBef>
                <a:spcPts val="10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32 bit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ở DX:AX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DX=0)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BX.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chia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3918" y="6453336"/>
            <a:ext cx="274320" cy="273050"/>
          </a:xfrm>
          <a:prstGeom prst="rect">
            <a:avLst/>
          </a:prstGeom>
        </p:spPr>
        <p:txBody>
          <a:bodyPr lIns="0" rIns="0"/>
          <a:lstStyle/>
          <a:p>
            <a:pPr algn="l"/>
            <a:fld id="{E709E8D9-D0EE-4A9D-B81F-B2E9C5031127}" type="slidenum">
              <a:rPr lang="en-US" sz="1400" smtClean="0"/>
              <a:pPr algn="l"/>
              <a:t>9</a:t>
            </a:fld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32412"/>
            <a:ext cx="850392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VSN3: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158" y="754360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1438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SI,SI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hay 1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107154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001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VSN4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VSN4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58" y="138301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5723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neg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68972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VSN4: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58" y="193641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255650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0008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ret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endParaRPr lang="en-US" sz="1700" dirty="0" smtClean="0">
              <a:solidFill>
                <a:srgbClr val="FF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58" y="2244080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0008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 DX CX 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58" y="282564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VAO_SO_N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ENDP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PREVIEW_END" val="4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PRESENTER_PREVIEW_MODE" val="0"/>
  <p:tag name="PRESENTER_PREVIEW_START" val="1"/>
  <p:tag name="LAUNCHINNEWWINDOW" val="0"/>
  <p:tag name="LASTPUBLISHED" val="C:\Users\LongHLK\Documents\My Articulate Projects\CSLT.Bai so 1.Slides\player.html"/>
  <p:tag name="ART_ENCODE_TYPE" val="0"/>
  <p:tag name="ART_ENCODE_INDEX" val="1"/>
  <p:tag name="ARTICULATE_PROJECT_CHECK" val="0"/>
  <p:tag name="ARTICULATE_META_COURSE_VERSION_SET" val="True"/>
  <p:tag name="ARTICULATE_PRESENTATION_ID" val="1307"/>
  <p:tag name="ARTICULATE_SLIDE_COUNT" val="4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983794-e:\hoc lieu dien tu\bai2\ltht_bai2.pptx"/>
  <p:tag name="ARTICULATE_PRESENTER_VERSION" val="7"/>
  <p:tag name="ARTICULATE_PROJECT_OPEN" val="1"/>
  <p:tag name="ARTICULATE_USED_PAGE_ORIENTATION" val="1"/>
  <p:tag name="ARTICULATE_USED_PAGE_SIZE" val="1"/>
  <p:tag name="ARTICULATE_META_COURSE_ID" val="5wQrfNsHiFi_course_id"/>
  <p:tag name="ARTICULATE_LAUNCH_URL" val="presentation.html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0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3"/>
  <p:tag name="ORIGINAL_AUDIO_FILEPATH" val="E:\HOC LIEU DIEN TU\Bai2\Audio\b2s4.mp3"/>
  <p:tag name="ELAPSEDTIME" val="86.832"/>
  <p:tag name="TIMELINE" val="4.60/6.00/9.40/12.70/30.50/56.80/59.50"/>
  <p:tag name="ARTICULATE_TITLE_TAG" val="Giải thích các thành phần của CT con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0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4"/>
  <p:tag name="ORIGINAL_AUDIO_FILEPATH" val="E:\HOC LIEU DIEN TU\Bai2\Audio\b2s5.mp3"/>
  <p:tag name="ELAPSEDTIME" val="80.302"/>
  <p:tag name="TIMELINE" val="14.30/15.00/19.60/59.9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5"/>
  <p:tag name="ORIGINAL_AUDIO_FILEPATH" val="E:\HOC LIEU DIEN TU\Bai2\Audio\b2s6.mp3"/>
  <p:tag name="ELAPSEDTIME" val="61.882"/>
  <p:tag name="TIMELINE" val="0.80/10.50/23.40/38.90/47.3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7"/>
  <p:tag name="ORIGINAL_AUDIO_FILEPATH" val="E:\HOC LIEU DIEN TU\Bai2\Audio\b2s7.mp3"/>
  <p:tag name="ELAPSEDTIME" val="80.822"/>
  <p:tag name="TIMELINE" val="1.00/16.00/18.40/28.60/30.00/42.70/61.00/75.60"/>
  <p:tag name="ARTICULATE_TITLE_TAG" val="Ví dụ 1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73"/>
  <p:tag name="ORIGINAL_AUDIO_FILEPATH" val="E:\HOC LIEU DIEN TU\Bai2\Audio\b2s8.mp3"/>
  <p:tag name="ELAPSEDTIME" val="81.732"/>
  <p:tag name="TIMELINE" val="2.00/5.80/9.80/13.20/17.80/24.10/25.80/29.00/33.90/38.30/44.10/47.20/49.40/53.40/60.30/69.60/72.90/77.8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2218667978c44809c29e8abed183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8"/>
  <p:tag name="ORIGINAL_AUDIO_FILEPATH" val="E:\HOC LIEU DIEN TU\Bai2\Audio\b1s9.mp3"/>
  <p:tag name="ELAPSEDTIME" val="62.822"/>
  <p:tag name="TIMELINE" val="1.20/3.80/7.30/11.70/14.20/16.30/17.70/20.30/21.50/25.90/33.50/35.90/39.50"/>
  <p:tag name="ARTICULATE_TITLE_TAG" val="Ví dụ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9"/>
  <p:tag name="ORIGINAL_AUDIO_FILEPATH" val="E:\HOC LIEU DIEN TU\Bai2\Audio\b2s10.mp3"/>
  <p:tag name="ELAPSEDTIME" val="75.362"/>
  <p:tag name="TIMELINE" val="0.80/27.60/36.90/40.60/44.60/47.80/51.80/56.20/63.30/66.60/68.70/71.4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71"/>
  <p:tag name="ORIGINAL_AUDIO_FILEPATH" val="E:\HOC LIEU DIEN TU\Bai2\Audio\b2s11.mp3"/>
  <p:tag name="ELAPSEDTIME" val="41.842"/>
  <p:tag name="TIMELINE" val="0.70/4.90/6.60/10.20/13.00/14.70/17.10/20.00/23.70/25.70/34.80/36.20/38.0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66"/>
  <p:tag name="ORIGINAL_AUDIO_FILEPATH" val="E:\HOC LIEU DIEN TU\Bai2\Audio\b2s12.mp3"/>
  <p:tag name="ELAPSEDTIME" val="49.732"/>
  <p:tag name="TIMELINE" val="2.80/6.10/7.90/26.60/28.10/31.80/36.30/39.90/42.80/46.40"/>
  <p:tag name="ARTICULATE_TITLE_TAG" val="1.7 MACRO-Ý nghĩa và khai báo MACRO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4"/>
  <p:tag name="ORIGINAL_AUDIO_FILEPATH" val="E:\HOC LIEU DIEN TU\Bai2\Audio\b2s13.mp3"/>
  <p:tag name="ELAPSEDTIME" val="71.182"/>
  <p:tag name="ARTICULATE_TITLE_TAG" val="Ví dụ 1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2/6.3/23.3/34.6/47.7/51.3/56.1/58.7/63.1/66.3/69.4"/>
  <p:tag name="ARTICULATE_USED_LAYOUT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037552fe0924fc3ac4e9cf18579f57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6"/>
  <p:tag name="ORIGINAL_AUDIO_FILEPATH" val="E:\HOC LIEU DIEN TU\Bai2\Audio\b2s14.mp3"/>
  <p:tag name="ELAPSEDTIME" val="63.812"/>
  <p:tag name="TIMELINE" val="0.70/6.90/18.80/25.10/28.20/34.20/38.20/41.00/42.30/61.60"/>
  <p:tag name="ARTICULATE_TITLE_TAG" val="Ví dụ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7"/>
  <p:tag name="ORIGINAL_AUDIO_FILEPATH" val="E:\HOC LIEU DIEN TU\Bai2\Audio\b2s15.mp3"/>
  <p:tag name="ELAPSEDTIME" val="58.822"/>
  <p:tag name="TIMELINE" val="1.30/4.70/9.40/14.00/17.70/27.60/32.60/36.90/41.00/54.50"/>
  <p:tag name="ARTICULATE_TITLE_TAG" val="Cách sử dụng MACRO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5"/>
  <p:tag name="ORIGINAL_AUDIO_FILEPATH" val="E:\HOC LIEU DIEN TU\Bai2\Audio\b2s16.mp3"/>
  <p:tag name="ELAPSEDTIME" val="56.452"/>
  <p:tag name="TIMELINE" val="0.90/3.80/8.30/11.00/13.20/17.10/18.90/21.30/29.90/46.00/51.9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0"/>
  <p:tag name="ORIGINAL_AUDIO_FILEPATH" val="E:\HOC LIEU DIEN TU\Bai2\Audio\b2s18.mp3"/>
  <p:tag name="ELAPSEDTIME" val="68.832"/>
  <p:tag name="TIMELINE" val="1.10/8.30/13.70/25.60/35.90/40.4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8"/>
  <p:tag name="ORIGINAL_AUDIO_FILEPATH" val="E:\HOC LIEU DIEN TU\Bai2\Audio\b2s19.mp3"/>
  <p:tag name="ELAPSEDTIME" val="64.542"/>
  <p:tag name="TIMELINE" val="3.80/11.10/49.0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9"/>
  <p:tag name="ORIGINAL_AUDIO_FILEPATH" val="E:\HOC LIEU DIEN TU\Bai2\Audio\b2s20.mp3"/>
  <p:tag name="ELAPSEDTIME" val="96.732"/>
  <p:tag name="TIMELINE" val="0.60/14.40/24.20/29.30/32.00/33.50/35.40/38.10/41.80/43.50/45.20/50.20/53.90/56.30/60.60/62.70/64.50/67.00/70.20/75.50/76.80/81.60/85.30/87.30/93.00/95.00"/>
  <p:tag name="ARTICULATE_TITLE_TAG" val="1.10 Cấu trúc một chương trình Assembly (để được dạng .EXE)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1"/>
  <p:tag name="ORIGINAL_AUDIO_FILEPATH" val="E:\HOC LIEU DIEN TU\Bai2\Audio\b2s21.mp3"/>
  <p:tag name="ELAPSEDTIME" val="102.372"/>
  <p:tag name="TIMELINE" val="0.80/4.60/10.70/12.90/14.40/19.90/22.60/26.00/28.40/35.50/37.10/39.10/41.90/46.60/49.30/50.90/58.10/60.50/62.30/70.70/71.90/73.90/76.50/81.80/83.80/86.60/88.20/92.30/97.90"/>
  <p:tag name="ARTICULATE_TITLE_TAG" val="Cấu trúc CT Assembly để được dạng .COM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2"/>
  <p:tag name="ORIGINAL_AUDIO_FILEPATH" val="E:\HOC LIEU DIEN TU\Bai2\Audio\b2s22.mp3"/>
  <p:tag name="ELAPSEDTIME" val="73.632"/>
  <p:tag name="TIMELINE" val="1.60/4.20/38.60/46.60/47.70/54.50/59.90/63.00/66.40"/>
  <p:tag name="ARTICULATE_TITLE_TAG" val="Một số bài tập (Bài tập1)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3"/>
  <p:tag name="ORIGINAL_AUDIO_FILEPATH" val="E:\HOC LIEU DIEN TU\Bai2\Audio\b2s23.mp3"/>
  <p:tag name="ELAPSEDTIME" val="75.522"/>
  <p:tag name="TIMELINE" val="0.00/2.90/10.00/11.70/13.40/18.60/20.40/23.10/24.90/28.60/32.10/37.60/40.40/48.90/52.30/55.50/57.50/58.70/59.70/63.8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4"/>
  <p:tag name="ORIGINAL_AUDIO_FILEPATH" val="E:\HOC LIEU DIEN TU\Bai2\Audio\b2s24.mp3"/>
  <p:tag name="ELAPSEDTIME" val="73.682"/>
  <p:tag name="TIMELINE" val="1.50/2.50/4.90/13.40/19.10/22.60/27.50/31.30/34.80/36.60/42.30/48.90/51.50/53.70/56.00/58.20/66.20/69.5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8e00f3a7-d384-4179-b891-07318b7f9302"/>
  <p:tag name="AUDIO_ID" val="294"/>
  <p:tag name="ORIGINAL_AUDIO_FILEPATH" val="E:\HOC LIEU DIEN TU\Bai2\Audio\b2s1.mp3"/>
  <p:tag name="ELAPSEDTIME" val="42.292"/>
  <p:tag name="TIMELINE" val="1.80/6.80/11.8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5"/>
  <p:tag name="ORIGINAL_AUDIO_FILEPATH" val="E:\HOC LIEU DIEN TU\Bai2\Audio\b2s25.mp3"/>
  <p:tag name="ELAPSEDTIME" val="46.912"/>
  <p:tag name="TIMELINE" val="1.00/12.80/14.30/23.90/31.00/36.70/39.90"/>
  <p:tag name="ARTICULATE_TITLE_TAG" val="Bài tập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6"/>
  <p:tag name="ORIGINAL_AUDIO_FILEPATH" val="E:\HOC LIEU DIEN TU\Bai2\Audio\b2s26.mp3"/>
  <p:tag name="ELAPSEDTIME" val="51.952"/>
  <p:tag name="TIMELINE" val="0.40/3.80/12.40/15.10/20.40/22.00/23.30/25.40/27.30/29.30/31.50/33.40/37.20/40.10/41.80/43.80/45.9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7"/>
  <p:tag name="ORIGINAL_AUDIO_FILEPATH" val="E:\HOC LIEU DIEN TU\Bai2\Audio\b2s27.mp3"/>
  <p:tag name="ELAPSEDTIME" val="67.182"/>
  <p:tag name="TIMELINE" val="0.60/5.10/8.00/15.60/16.80/19.60/21.60/26.00/29.10/32.60/36.10/37.50/39.80/47.80/50.90/53.7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d13abc496c4d9e87015defb34af37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8"/>
  <p:tag name="ORIGINAL_AUDIO_FILEPATH" val="E:\HOC LIEU DIEN TU\Bai2\Audio\b2s28.mp3"/>
  <p:tag name="ELAPSEDTIME" val="53.702"/>
  <p:tag name="TIMELINE" val="2.10/4.60/7.10/9.30/15.50/18.40/31.70/35.80/37.60/39.00/47.30/50.3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9"/>
  <p:tag name="ORIGINAL_AUDIO_FILEPATH" val="E:\HOC LIEU DIEN TU\Bai2\Audio\b2s29.mp3"/>
  <p:tag name="ELAPSEDTIME" val="38.292"/>
  <p:tag name="TIMELINE" val="1.80/10.10/11.70/13.40/17.60/23.40/27.70/31.70"/>
  <p:tag name="ARTICULATE_TITLE_TAG" val="Bài tập 3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0"/>
  <p:tag name="ORIGINAL_AUDIO_FILEPATH" val="E:\HOC LIEU DIEN TU\Bai2\Audio\b2s30.mp3"/>
  <p:tag name="ELAPSEDTIME" val="67.102"/>
  <p:tag name="TIMELINE" val="1.00/14.30/15.70/17.30/21.80/23.50/25.20/27.90/31.40/34.70/40.30/45.10/50.30/57.10/59.70/62.20/65.7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1"/>
  <p:tag name="ORIGINAL_AUDIO_FILEPATH" val="E:\HOC LIEU DIEN TU\Bai2\Audio\b2s31.mp3"/>
  <p:tag name="ELAPSEDTIME" val="66.872"/>
  <p:tag name="TIMELINE" val="0.30/3.30/8.40/9.50/11.70/15.90/22.00/30.50/33.90/36.60/38.20/41.10/42.70/46.10/50.20/55.10/59.90/66.1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2"/>
  <p:tag name="ORIGINAL_AUDIO_FILEPATH" val="E:\HOC LIEU DIEN TU\Bai2\Audio\b2s32.mp3"/>
  <p:tag name="ELAPSEDTIME" val="57.072"/>
  <p:tag name="TIMELINE" val="0.40/4.20/8.60/12.10/15.60/19.80/23.20/24.40/27.50/35.50/40.20/47.50/50.70/53.3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3"/>
  <p:tag name="ORIGINAL_AUDIO_FILEPATH" val="E:\HOC LIEU DIEN TU\Bai2\Audio\b2s33.mp3"/>
  <p:tag name="ELAPSEDTIME" val="59.112"/>
  <p:tag name="TIMELINE" val="0.90/9.30/10.30/13.20/16.80/21.90/41.70/44.00/54.70/56.30"/>
  <p:tag name="ARTICULATE_TITLE_TAG" val="1.11 Chương trình đa tệp thuần túy Assembly-Khai báo PUBLIC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AUDIO_ID" val="277"/>
  <p:tag name="TIMING" val="|3.2|1.6|0.7|0.7|0.7|0.7|0.8|0.8|0.7|1.3|1.2|0.6|0.9"/>
  <p:tag name="ORIGINAL_AUDIO_FILEPATH" val="E:\HOC LIEU DIEN TU\Bai2\Audio\b2s2.mp3"/>
  <p:tag name="ELAPSEDTIME" val="70.502"/>
  <p:tag name="TIMELINE" val="1.80/3.40/6.20/11.50/13.30/22.70/26.80/32.90/44.00/53.40/66.20"/>
  <p:tag name="ARTICULATE_TITLE_TAG" val="1.6 Chương trình con-Ý nghĩa và cơ chế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4"/>
  <p:tag name="ORIGINAL_AUDIO_FILEPATH" val="E:\HOC LIEU DIEN TU\Bai2\Audio\b2s34.mp3"/>
  <p:tag name="ELAPSEDTIME" val="83.802"/>
  <p:tag name="TIMELINE" val="1.20/5.30/9.50/13.30/17.90/20.80/31.30/36.20/39.50/44.30/50.70/61.50/67.20/69.60/76.70"/>
  <p:tag name="ARTICULATE_TITLE_TAG" val="Khai báo EXTRN và ví dụ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5"/>
  <p:tag name="ORIGINAL_AUDIO_FILEPATH" val="E:\HOC LIEU DIEN TU\Bai2\Audio\b2s35.mp3"/>
  <p:tag name="ELAPSEDTIME" val="113.762"/>
  <p:tag name="TIMELINE" val="1.30/62.10/64.80/70.20/74.10/78.30/96.90/97.90/102.30/103.90/109.00/110.2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6"/>
  <p:tag name="ORIGINAL_AUDIO_FILEPATH" val="E:\HOC LIEU DIEN TU\Bai2\Audio\b2s36.mp3"/>
  <p:tag name="ELAPSEDTIME" val="58.332"/>
  <p:tag name="TIMELINE" val="0.80/3.50/5.80/7.80/9.20/12.20/18.20/21.20/24.20/26.50/30.40/34.90/38.20/41.40/43.00/46.40/53.4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7"/>
  <p:tag name="ORIGINAL_AUDIO_FILEPATH" val="E:\HOC LIEU DIEN TU\Bai2\Audio\b2s37.mp3"/>
  <p:tag name="ELAPSEDTIME" val="80.792"/>
  <p:tag name="TIMELINE" val="0.50/4.20/7.90/29.90/32.00/39.60/41.30/47.00/49.70/52.70/56.50/62.40/67.5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9"/>
  <p:tag name="ORIGINAL_AUDIO_FILEPATH" val="E:\HOC LIEU DIEN TU\Bai2\Audio\b2s38.mp3"/>
  <p:tag name="ELAPSEDTIME" val="60.992"/>
  <p:tag name="TIMELINE" val="0.90/2.90/4.50/8.10/10.50/14.50/28.00/31.10/37.20/42.10/53.20/55.40"/>
  <p:tag name="ARTICULATE_TITLE_TAG" val="Cách dịch và liên kết CT đa tệp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401"/>
  <p:tag name="ORIGINAL_AUDIO_FILEPATH" val="E:\HOC LIEU DIEN TU\Bai2\Audio\b2s39.mp3"/>
  <p:tag name="ELAPSEDTIME" val="65.612"/>
  <p:tag name="TIMELINE" val="0.2/3.1/11.6/22.2/31.6/39.2/46.1/54.2/59.2"/>
  <p:tag name="ARTICULATE_TITLE_TAG" val="Tổng kết bài học số 2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36"/>
  <p:tag name="ORIGINAL_AUDIO_FILEPATH" val="E:\HOC LIEU DIEN TU\Bai2\Audio\b2s3.mp3"/>
  <p:tag name="ELAPSEDTIME" val="95.052"/>
  <p:tag name="ARTICULATE_TITLE_TAG" val="Cú pháp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3.1/5.4/20.3/26.5/30.1/44.7/46.4/56.9/58.9/60.3/62.0/66.2/72.6/79.1/82.3/86.2/92.5"/>
  <p:tag name="ARTICULATE_USED_LAYOUT" val="7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- hou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15980</TotalTime>
  <Words>4294</Words>
  <Application>Microsoft Office PowerPoint</Application>
  <PresentationFormat>On-screen Show (4:3)</PresentationFormat>
  <Paragraphs>1067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Custom Design</vt:lpstr>
      <vt:lpstr>THEME - hou5</vt:lpstr>
      <vt:lpstr>Chương 1 (tiếp)</vt:lpstr>
      <vt:lpstr>1.6 Chương trình con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1.7 MACRO</vt:lpstr>
      <vt:lpstr>Slide 13</vt:lpstr>
      <vt:lpstr>Slide 14</vt:lpstr>
      <vt:lpstr>Slide 15</vt:lpstr>
      <vt:lpstr>1.8 Directive INCLUDE và tệp INCLUDE</vt:lpstr>
      <vt:lpstr>1.9 Chương trình dạng .COM</vt:lpstr>
      <vt:lpstr>Slide 18</vt:lpstr>
      <vt:lpstr>1.10 Cấu trúc một chương trình Assembly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1.11 Chương trình đa tệp thuần túy Assembly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QuynhNhu</dc:creator>
  <cp:lastModifiedBy>Administrator</cp:lastModifiedBy>
  <cp:revision>2537</cp:revision>
  <dcterms:created xsi:type="dcterms:W3CDTF">2012-02-28T13:51:27Z</dcterms:created>
  <dcterms:modified xsi:type="dcterms:W3CDTF">2014-09-02T09:40:16Z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CSLT.Bai so 1.Slides</vt:lpwstr>
  </property>
  <property fmtid="{D5CDD505-2E9C-101B-9397-08002B2CF9AE}" pid="4" name="ArticulateGUID">
    <vt:lpwstr>61B7F57E-B718-4202-AF7A-7A3284629D5C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E:\HOC LIEU DIEN TU\Bai2\LTHT_Bai2.ppta</vt:lpwstr>
  </property>
</Properties>
</file>