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715" r:id="rId3"/>
  </p:sldMasterIdLst>
  <p:notesMasterIdLst>
    <p:notesMasterId r:id="rId11"/>
  </p:notesMasterIdLst>
  <p:sldIdLst>
    <p:sldId id="256" r:id="rId4"/>
    <p:sldId id="282" r:id="rId5"/>
    <p:sldId id="263" r:id="rId6"/>
    <p:sldId id="266" r:id="rId7"/>
    <p:sldId id="278" r:id="rId8"/>
    <p:sldId id="277" r:id="rId9"/>
    <p:sldId id="279" r:id="rId10"/>
  </p:sldIdLst>
  <p:sldSz cx="9144000" cy="5143500" type="screen16x9"/>
  <p:notesSz cx="6858000" cy="9144000"/>
  <p:embeddedFontLst>
    <p:embeddedFont>
      <p:font typeface="IBM Plex Mono" panose="020B0509050203000203" pitchFamily="49" charset="0"/>
      <p:regular r:id="rId12"/>
      <p:bold r:id="rId13"/>
      <p:italic r:id="rId14"/>
      <p:boldItalic r:id="rId15"/>
    </p:embeddedFont>
    <p:embeddedFont>
      <p:font typeface="Poppins" panose="00000500000000000000" pitchFamily="2" charset="0"/>
      <p:regular r:id="rId16"/>
      <p:bold r:id="rId17"/>
      <p:italic r:id="rId18"/>
      <p:boldItalic r:id="rId19"/>
    </p:embeddedFont>
    <p:embeddedFont>
      <p:font typeface="Proxima No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B6D5CB-3F17-4F53-B659-789A9DE2C1F9}">
  <a:tblStyle styleId="{9EB6D5CB-3F17-4F53-B659-789A9DE2C1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24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10.fntdata"/><Relationship Id="rId7" Type="http://schemas.openxmlformats.org/officeDocument/2006/relationships/slide" Target="slides/slide4.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7.xml"/><Relationship Id="rId19"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a:extLst>
            <a:ext uri="{FF2B5EF4-FFF2-40B4-BE49-F238E27FC236}">
              <a16:creationId xmlns:a16="http://schemas.microsoft.com/office/drawing/2014/main" id="{D9372198-A05A-D9AE-D1D4-2C2A6EAED798}"/>
            </a:ext>
          </a:extLst>
        </p:cNvPr>
        <p:cNvGrpSpPr/>
        <p:nvPr/>
      </p:nvGrpSpPr>
      <p:grpSpPr>
        <a:xfrm>
          <a:off x="0" y="0"/>
          <a:ext cx="0" cy="0"/>
          <a:chOff x="0" y="0"/>
          <a:chExt cx="0" cy="0"/>
        </a:xfrm>
      </p:grpSpPr>
      <p:sp>
        <p:nvSpPr>
          <p:cNvPr id="2099" name="Google Shape;2099;g24ef22aa1ac_0_129:notes">
            <a:extLst>
              <a:ext uri="{FF2B5EF4-FFF2-40B4-BE49-F238E27FC236}">
                <a16:creationId xmlns:a16="http://schemas.microsoft.com/office/drawing/2014/main" id="{A4AC1746-0D66-E728-4BB7-BCC5D7C54E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24ef22aa1ac_0_129:notes">
            <a:extLst>
              <a:ext uri="{FF2B5EF4-FFF2-40B4-BE49-F238E27FC236}">
                <a16:creationId xmlns:a16="http://schemas.microsoft.com/office/drawing/2014/main" id="{7992E126-5172-81D8-E186-BA343BD936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009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0925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8017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4584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69610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98337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68553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98116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4"/>
        <p:cNvGrpSpPr/>
        <p:nvPr/>
      </p:nvGrpSpPr>
      <p:grpSpPr>
        <a:xfrm>
          <a:off x="0" y="0"/>
          <a:ext cx="0" cy="0"/>
          <a:chOff x="0" y="0"/>
          <a:chExt cx="0" cy="0"/>
        </a:xfrm>
      </p:grpSpPr>
      <p:sp>
        <p:nvSpPr>
          <p:cNvPr id="425" name="Google Shape;425;p10"/>
          <p:cNvSpPr>
            <a:spLocks noGrp="1"/>
          </p:cNvSpPr>
          <p:nvPr>
            <p:ph type="pic" idx="2"/>
          </p:nvPr>
        </p:nvSpPr>
        <p:spPr>
          <a:xfrm>
            <a:off x="0" y="0"/>
            <a:ext cx="9144000" cy="5143500"/>
          </a:xfrm>
          <a:prstGeom prst="rect">
            <a:avLst/>
          </a:prstGeom>
          <a:noFill/>
          <a:ln>
            <a:noFill/>
          </a:ln>
        </p:spPr>
      </p:sp>
      <p:sp>
        <p:nvSpPr>
          <p:cNvPr id="426" name="Google Shape;426;p10"/>
          <p:cNvSpPr txBox="1">
            <a:spLocks noGrp="1"/>
          </p:cNvSpPr>
          <p:nvPr>
            <p:ph type="title"/>
          </p:nvPr>
        </p:nvSpPr>
        <p:spPr>
          <a:xfrm>
            <a:off x="720000" y="539500"/>
            <a:ext cx="3672000" cy="93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695852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11986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extLst>
      <p:ext uri="{BB962C8B-B14F-4D97-AF65-F5344CB8AC3E}">
        <p14:creationId xmlns:p14="http://schemas.microsoft.com/office/powerpoint/2010/main" val="3097433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503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extLst>
      <p:ext uri="{BB962C8B-B14F-4D97-AF65-F5344CB8AC3E}">
        <p14:creationId xmlns:p14="http://schemas.microsoft.com/office/powerpoint/2010/main" val="789504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extLst>
      <p:ext uri="{BB962C8B-B14F-4D97-AF65-F5344CB8AC3E}">
        <p14:creationId xmlns:p14="http://schemas.microsoft.com/office/powerpoint/2010/main" val="1375939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647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297085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671"/>
        <p:cNvGrpSpPr/>
        <p:nvPr/>
      </p:nvGrpSpPr>
      <p:grpSpPr>
        <a:xfrm>
          <a:off x="0" y="0"/>
          <a:ext cx="0" cy="0"/>
          <a:chOff x="0" y="0"/>
          <a:chExt cx="0" cy="0"/>
        </a:xfrm>
      </p:grpSpPr>
      <p:sp>
        <p:nvSpPr>
          <p:cNvPr id="672" name="Google Shape;6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17"/>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7"/>
              <p:cNvGrpSpPr/>
              <p:nvPr/>
            </p:nvGrpSpPr>
            <p:grpSpPr>
              <a:xfrm rot="-2700000" flipH="1">
                <a:off x="-216370" y="1084101"/>
                <a:ext cx="708093" cy="708493"/>
                <a:chOff x="3678700" y="407275"/>
                <a:chExt cx="708100" cy="708500"/>
              </a:xfrm>
            </p:grpSpPr>
            <p:sp>
              <p:nvSpPr>
                <p:cNvPr id="708" name="Google Shape;708;p1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7" name="Google Shape;717;p1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18" name="Google Shape;718;p1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94398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extLst>
      <p:ext uri="{BB962C8B-B14F-4D97-AF65-F5344CB8AC3E}">
        <p14:creationId xmlns:p14="http://schemas.microsoft.com/office/powerpoint/2010/main" val="30785257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17769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98"/>
        <p:cNvGrpSpPr/>
        <p:nvPr/>
      </p:nvGrpSpPr>
      <p:grpSpPr>
        <a:xfrm>
          <a:off x="0" y="0"/>
          <a:ext cx="0" cy="0"/>
          <a:chOff x="0" y="0"/>
          <a:chExt cx="0" cy="0"/>
        </a:xfrm>
      </p:grpSpPr>
      <p:sp>
        <p:nvSpPr>
          <p:cNvPr id="799" name="Google Shape;799;p20"/>
          <p:cNvSpPr txBox="1">
            <a:spLocks noGrp="1"/>
          </p:cNvSpPr>
          <p:nvPr>
            <p:ph type="title"/>
          </p:nvPr>
        </p:nvSpPr>
        <p:spPr>
          <a:xfrm>
            <a:off x="720000" y="1565925"/>
            <a:ext cx="2799000" cy="7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0" name="Google Shape;800;p20"/>
          <p:cNvSpPr txBox="1">
            <a:spLocks noGrp="1"/>
          </p:cNvSpPr>
          <p:nvPr>
            <p:ph type="subTitle" idx="1"/>
          </p:nvPr>
        </p:nvSpPr>
        <p:spPr>
          <a:xfrm>
            <a:off x="720000" y="2326750"/>
            <a:ext cx="27990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2" name="Google Shape;822;p20"/>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77799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842"/>
        <p:cNvGrpSpPr/>
        <p:nvPr/>
      </p:nvGrpSpPr>
      <p:grpSpPr>
        <a:xfrm>
          <a:off x="0" y="0"/>
          <a:ext cx="0" cy="0"/>
          <a:chOff x="0" y="0"/>
          <a:chExt cx="0" cy="0"/>
        </a:xfrm>
      </p:grpSpPr>
      <p:sp>
        <p:nvSpPr>
          <p:cNvPr id="843" name="Google Shape;8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4" name="Google Shape;844;p21"/>
          <p:cNvSpPr txBox="1">
            <a:spLocks noGrp="1"/>
          </p:cNvSpPr>
          <p:nvPr>
            <p:ph type="body" idx="1"/>
          </p:nvPr>
        </p:nvSpPr>
        <p:spPr>
          <a:xfrm>
            <a:off x="720000" y="1139550"/>
            <a:ext cx="4528500" cy="69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8" name="Google Shape;858;p2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extLst>
      <p:ext uri="{BB962C8B-B14F-4D97-AF65-F5344CB8AC3E}">
        <p14:creationId xmlns:p14="http://schemas.microsoft.com/office/powerpoint/2010/main" val="32844504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6" name="Google Shape;89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6" name="Google Shape;90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6" name="Google Shape;91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3" name="Google Shape;9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4" name="Google Shape;924;p22"/>
          <p:cNvSpPr txBox="1">
            <a:spLocks noGrp="1"/>
          </p:cNvSpPr>
          <p:nvPr>
            <p:ph type="body" idx="1"/>
          </p:nvPr>
        </p:nvSpPr>
        <p:spPr>
          <a:xfrm>
            <a:off x="720000" y="1139550"/>
            <a:ext cx="4290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925" name="Google Shape;925;p22"/>
          <p:cNvSpPr txBox="1">
            <a:spLocks noGrp="1"/>
          </p:cNvSpPr>
          <p:nvPr>
            <p:ph type="body" idx="2"/>
          </p:nvPr>
        </p:nvSpPr>
        <p:spPr>
          <a:xfrm>
            <a:off x="5249025" y="1139550"/>
            <a:ext cx="3174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3" name="Google Shape;943;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2" name="Google Shape;96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2" name="Google Shape;97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55276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4802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84799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99790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595467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24684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8896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265"/>
        <p:cNvGrpSpPr/>
        <p:nvPr/>
      </p:nvGrpSpPr>
      <p:grpSpPr>
        <a:xfrm>
          <a:off x="0" y="0"/>
          <a:ext cx="0" cy="0"/>
          <a:chOff x="0" y="0"/>
          <a:chExt cx="0" cy="0"/>
        </a:xfrm>
      </p:grpSpPr>
      <p:sp>
        <p:nvSpPr>
          <p:cNvPr id="1266" name="Google Shape;1266;p28"/>
          <p:cNvSpPr txBox="1">
            <a:spLocks noGrp="1"/>
          </p:cNvSpPr>
          <p:nvPr>
            <p:ph type="title" hasCustomPrompt="1"/>
          </p:nvPr>
        </p:nvSpPr>
        <p:spPr>
          <a:xfrm>
            <a:off x="2358450" y="664988"/>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a:spLocks noGrp="1"/>
          </p:cNvSpPr>
          <p:nvPr>
            <p:ph type="subTitle" idx="1"/>
          </p:nvPr>
        </p:nvSpPr>
        <p:spPr>
          <a:xfrm>
            <a:off x="2358450" y="1282313"/>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8" name="Google Shape;1268;p28"/>
          <p:cNvSpPr txBox="1">
            <a:spLocks noGrp="1"/>
          </p:cNvSpPr>
          <p:nvPr>
            <p:ph type="title" idx="2" hasCustomPrompt="1"/>
          </p:nvPr>
        </p:nvSpPr>
        <p:spPr>
          <a:xfrm>
            <a:off x="2358450" y="2027244"/>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a:spLocks noGrp="1"/>
          </p:cNvSpPr>
          <p:nvPr>
            <p:ph type="subTitle" idx="3"/>
          </p:nvPr>
        </p:nvSpPr>
        <p:spPr>
          <a:xfrm>
            <a:off x="2358450" y="2645558"/>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0" name="Google Shape;1270;p28"/>
          <p:cNvSpPr txBox="1">
            <a:spLocks noGrp="1"/>
          </p:cNvSpPr>
          <p:nvPr>
            <p:ph type="title" idx="4" hasCustomPrompt="1"/>
          </p:nvPr>
        </p:nvSpPr>
        <p:spPr>
          <a:xfrm>
            <a:off x="2358450" y="3390475"/>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a:spLocks noGrp="1"/>
          </p:cNvSpPr>
          <p:nvPr>
            <p:ph type="subTitle" idx="5"/>
          </p:nvPr>
        </p:nvSpPr>
        <p:spPr>
          <a:xfrm>
            <a:off x="2358450" y="4009779"/>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8" name="Google Shape;1278;p2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79" name="Google Shape;1279;p2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0936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80"/>
        <p:cNvGrpSpPr/>
        <p:nvPr/>
      </p:nvGrpSpPr>
      <p:grpSpPr>
        <a:xfrm>
          <a:off x="0" y="0"/>
          <a:ext cx="0" cy="0"/>
          <a:chOff x="0" y="0"/>
          <a:chExt cx="0" cy="0"/>
        </a:xfrm>
      </p:grpSpPr>
      <p:sp>
        <p:nvSpPr>
          <p:cNvPr id="1281" name="Google Shape;1281;p29"/>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2" name="Google Shape;1282;p29"/>
          <p:cNvSpPr txBox="1">
            <a:spLocks noGrp="1"/>
          </p:cNvSpPr>
          <p:nvPr>
            <p:ph type="subTitle" idx="1"/>
          </p:nvPr>
        </p:nvSpPr>
        <p:spPr>
          <a:xfrm>
            <a:off x="1157250" y="2203275"/>
            <a:ext cx="4448100" cy="100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3" name="Google Shape;1283;p29"/>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4" name="Google Shape;1284;p29"/>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lang="en" sz="12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a:t>
            </a:r>
            <a:r>
              <a:rPr lang="en" sz="1200" b="1">
                <a:solidFill>
                  <a:schemeClr val="dk1"/>
                </a:solidFill>
                <a:latin typeface="Poppins"/>
                <a:ea typeface="Poppins"/>
                <a:cs typeface="Poppins"/>
                <a:sym typeface="Poppins"/>
              </a:rPr>
              <a:t>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8" name="Google Shape;1298;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3" name="Google Shape;131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3" name="Google Shape;132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6776571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77294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94480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0901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1849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3176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9894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6584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613082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theme" Target="../theme/theme3.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21"/>
        <p:cNvGrpSpPr/>
        <p:nvPr/>
      </p:nvGrpSpPr>
      <p:grpSpPr>
        <a:xfrm>
          <a:off x="0" y="0"/>
          <a:ext cx="0" cy="0"/>
          <a:chOff x="0" y="0"/>
          <a:chExt cx="0" cy="0"/>
        </a:xfrm>
      </p:grpSpPr>
      <p:sp>
        <p:nvSpPr>
          <p:cNvPr id="1422" name="Google Shape;1422;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23" name="Google Shape;1423;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1213913908"/>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746" r:id="rId5"/>
    <p:sldLayoutId id="2147483748" r:id="rId6"/>
    <p:sldLayoutId id="214748374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4054283370"/>
      </p:ext>
    </p:extLst>
  </p:cSld>
  <p:clrMap bg1="lt1" tx1="dk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 name="Google Shape;1458;p36">
            <a:extLst>
              <a:ext uri="{FF2B5EF4-FFF2-40B4-BE49-F238E27FC236}">
                <a16:creationId xmlns:a16="http://schemas.microsoft.com/office/drawing/2014/main" id="{F84B13BE-D085-8FB1-59FA-BC30E26EE973}"/>
              </a:ext>
            </a:extLst>
          </p:cNvPr>
          <p:cNvSpPr txBox="1">
            <a:spLocks/>
          </p:cNvSpPr>
          <p:nvPr/>
        </p:nvSpPr>
        <p:spPr>
          <a:xfrm>
            <a:off x="532431" y="1304641"/>
            <a:ext cx="80791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1"/>
              </a:buClr>
              <a:buSzPts val="5200"/>
              <a:buFont typeface="IBM Plex Mono"/>
              <a:buNone/>
              <a:defRPr sz="5200" b="1" i="0" u="none" strike="noStrike" cap="none">
                <a:solidFill>
                  <a:schemeClr val="dk1"/>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1"/>
              </a:buClr>
              <a:buSzPts val="5200"/>
              <a:buFont typeface="IBM Plex Mono"/>
              <a:buNone/>
              <a:defRPr sz="5200" b="1" i="0" u="none" strike="noStrike" cap="none">
                <a:solidFill>
                  <a:schemeClr val="dk1"/>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1"/>
              </a:buClr>
              <a:buSzPts val="5200"/>
              <a:buFont typeface="IBM Plex Mono"/>
              <a:buNone/>
              <a:defRPr sz="5200" b="1" i="0" u="none" strike="noStrike" cap="none">
                <a:solidFill>
                  <a:schemeClr val="dk1"/>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1"/>
              </a:buClr>
              <a:buSzPts val="5200"/>
              <a:buFont typeface="IBM Plex Mono"/>
              <a:buNone/>
              <a:defRPr sz="5200" b="1" i="0" u="none" strike="noStrike" cap="none">
                <a:solidFill>
                  <a:schemeClr val="dk1"/>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1"/>
              </a:buClr>
              <a:buSzPts val="5200"/>
              <a:buFont typeface="IBM Plex Mono"/>
              <a:buNone/>
              <a:defRPr sz="5200" b="1" i="0" u="none" strike="noStrike" cap="none">
                <a:solidFill>
                  <a:schemeClr val="dk1"/>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1"/>
              </a:buClr>
              <a:buSzPts val="5200"/>
              <a:buFont typeface="IBM Plex Mono"/>
              <a:buNone/>
              <a:defRPr sz="5200" b="1" i="0" u="none" strike="noStrike" cap="none">
                <a:solidFill>
                  <a:schemeClr val="dk1"/>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1"/>
              </a:buClr>
              <a:buSzPts val="5200"/>
              <a:buFont typeface="IBM Plex Mono"/>
              <a:buNone/>
              <a:defRPr sz="5200" b="1" i="0" u="none" strike="noStrike" cap="none">
                <a:solidFill>
                  <a:schemeClr val="dk1"/>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1"/>
              </a:buClr>
              <a:buSzPts val="5200"/>
              <a:buFont typeface="IBM Plex Mono"/>
              <a:buNone/>
              <a:defRPr sz="5200" b="1" i="0" u="none" strike="noStrike" cap="none">
                <a:solidFill>
                  <a:schemeClr val="dk1"/>
                </a:solidFill>
                <a:latin typeface="IBM Plex Mono"/>
                <a:ea typeface="IBM Plex Mono"/>
                <a:cs typeface="IBM Plex Mono"/>
                <a:sym typeface="IBM Plex Mono"/>
              </a:defRPr>
            </a:lvl9pPr>
          </a:lstStyle>
          <a:p>
            <a:pPr marL="0" marR="0" lvl="0" indent="0" algn="ctr" defTabSz="914400" rtl="0" eaLnBrk="1" fontAlgn="auto" latinLnBrk="0" hangingPunct="1">
              <a:lnSpc>
                <a:spcPct val="115000"/>
              </a:lnSpc>
              <a:spcBef>
                <a:spcPts val="0"/>
              </a:spcBef>
              <a:spcAft>
                <a:spcPts val="0"/>
              </a:spcAft>
              <a:buClr>
                <a:srgbClr val="191919"/>
              </a:buClr>
              <a:buSzPts val="5200"/>
              <a:buFont typeface="IBM Plex Mono"/>
              <a:buNone/>
              <a:tabLst/>
              <a:defRPr/>
            </a:pPr>
            <a:r>
              <a:rPr kumimoji="0" lang="en-US" sz="2000" b="1" i="0" u="none" strike="noStrike" kern="0" cap="none" spc="0" normalizeH="0" baseline="0" noProof="0" dirty="0">
                <a:ln>
                  <a:noFill/>
                </a:ln>
                <a:solidFill>
                  <a:srgbClr val="1D1D1D"/>
                </a:solidFill>
                <a:effectLst/>
                <a:uLnTx/>
                <a:uFillTx/>
                <a:latin typeface="Arial"/>
                <a:sym typeface="IBM Plex Mono"/>
              </a:rPr>
              <a:t>ĐỒ ÁN MÔN HỌC: LẬP TRÌNH </a:t>
            </a:r>
            <a:r>
              <a:rPr lang="en-US" sz="2000" dirty="0">
                <a:solidFill>
                  <a:srgbClr val="1D1D1D"/>
                </a:solidFill>
                <a:latin typeface="Arial"/>
              </a:rPr>
              <a:t>TRÊN THIẾT BỊ DI ĐỘNG</a:t>
            </a:r>
            <a:br>
              <a:rPr kumimoji="0" lang="en-US" sz="2000" b="1" i="0" u="none" strike="noStrike" kern="0" cap="none" spc="0" normalizeH="0" baseline="0" noProof="0" dirty="0">
                <a:ln>
                  <a:noFill/>
                </a:ln>
                <a:solidFill>
                  <a:srgbClr val="1D1D1D"/>
                </a:solidFill>
                <a:effectLst/>
                <a:uLnTx/>
                <a:uFillTx/>
                <a:latin typeface="Arial"/>
                <a:sym typeface="IBM Plex Mono"/>
              </a:rPr>
            </a:br>
            <a:endParaRPr kumimoji="0" lang="en-US" sz="2000" b="1" i="0" u="none" strike="noStrike" kern="0" cap="none" spc="0" normalizeH="0" baseline="0" noProof="0" dirty="0">
              <a:ln>
                <a:noFill/>
              </a:ln>
              <a:solidFill>
                <a:srgbClr val="1D1D1D"/>
              </a:solidFill>
              <a:effectLst/>
              <a:uLnTx/>
              <a:uFillTx/>
              <a:latin typeface="Arial"/>
              <a:sym typeface="IBM Plex Mono"/>
            </a:endParaRPr>
          </a:p>
          <a:p>
            <a:pPr marL="0" marR="0" lvl="0" indent="0" algn="ctr" defTabSz="914400" rtl="0" eaLnBrk="1" fontAlgn="auto" latinLnBrk="0" hangingPunct="1">
              <a:lnSpc>
                <a:spcPct val="115000"/>
              </a:lnSpc>
              <a:spcBef>
                <a:spcPts val="0"/>
              </a:spcBef>
              <a:spcAft>
                <a:spcPts val="0"/>
              </a:spcAft>
              <a:buClr>
                <a:srgbClr val="191919"/>
              </a:buClr>
              <a:buSzPts val="5200"/>
              <a:buFont typeface="IBM Plex Mono"/>
              <a:buNone/>
              <a:tabLst/>
              <a:defRPr/>
            </a:pPr>
            <a:r>
              <a:rPr kumimoji="0" lang="en-US" sz="2000" b="1" i="0" u="none" strike="noStrike" kern="0" cap="none" spc="0" normalizeH="0" baseline="0" noProof="0" dirty="0">
                <a:ln>
                  <a:noFill/>
                </a:ln>
                <a:solidFill>
                  <a:srgbClr val="1D1D1D"/>
                </a:solidFill>
                <a:effectLst/>
                <a:uLnTx/>
                <a:uFillTx/>
                <a:latin typeface="Arial"/>
                <a:sym typeface="IBM Plex Mono"/>
              </a:rPr>
              <a:t>ỨNG DỤNG GIÚP GHI NHỚ KIẾN THỨC BẰNG CÂU HỎI TRẮC NGHIỆM</a:t>
            </a:r>
            <a:br>
              <a:rPr kumimoji="0" lang="en-US" sz="2000" b="1" i="0" u="none" strike="noStrike" kern="0" cap="none" spc="0" normalizeH="0" baseline="0" noProof="0" dirty="0">
                <a:ln>
                  <a:noFill/>
                </a:ln>
                <a:solidFill>
                  <a:srgbClr val="1D1D1D"/>
                </a:solidFill>
                <a:effectLst/>
                <a:uLnTx/>
                <a:uFillTx/>
                <a:latin typeface="Arial"/>
                <a:sym typeface="IBM Plex Mono"/>
              </a:rPr>
            </a:br>
            <a:br>
              <a:rPr kumimoji="0" lang="en-US" sz="2000" b="1" i="0" u="none" strike="noStrike" kern="0" cap="none" spc="0" normalizeH="0" baseline="0" noProof="0" dirty="0">
                <a:ln>
                  <a:noFill/>
                </a:ln>
                <a:solidFill>
                  <a:srgbClr val="1D1D1D"/>
                </a:solidFill>
                <a:effectLst/>
                <a:uLnTx/>
                <a:uFillTx/>
                <a:latin typeface="Arial"/>
                <a:sym typeface="IBM Plex Mono"/>
              </a:rPr>
            </a:br>
            <a:r>
              <a:rPr kumimoji="0" lang="en-US" sz="2000" b="1" i="0" u="none" strike="noStrike" kern="0" cap="none" spc="0" normalizeH="0" baseline="0" noProof="0" dirty="0">
                <a:ln>
                  <a:noFill/>
                </a:ln>
                <a:solidFill>
                  <a:srgbClr val="1D1D1D"/>
                </a:solidFill>
                <a:effectLst/>
                <a:uLnTx/>
                <a:uFillTx/>
                <a:latin typeface="Arial"/>
                <a:sym typeface="IBM Plex Mono"/>
              </a:rPr>
              <a:t> </a:t>
            </a:r>
          </a:p>
        </p:txBody>
      </p:sp>
      <p:graphicFrame>
        <p:nvGraphicFramePr>
          <p:cNvPr id="26" name="Google Shape;1460;p36">
            <a:extLst>
              <a:ext uri="{FF2B5EF4-FFF2-40B4-BE49-F238E27FC236}">
                <a16:creationId xmlns:a16="http://schemas.microsoft.com/office/drawing/2014/main" id="{F3F4A3C1-DE22-4F18-ABD9-118B9354B30F}"/>
              </a:ext>
            </a:extLst>
          </p:cNvPr>
          <p:cNvGraphicFramePr/>
          <p:nvPr>
            <p:extLst>
              <p:ext uri="{D42A27DB-BD31-4B8C-83A1-F6EECF244321}">
                <p14:modId xmlns:p14="http://schemas.microsoft.com/office/powerpoint/2010/main" val="1978961311"/>
              </p:ext>
            </p:extLst>
          </p:nvPr>
        </p:nvGraphicFramePr>
        <p:xfrm>
          <a:off x="1991205" y="3170771"/>
          <a:ext cx="5161587" cy="1177896"/>
        </p:xfrm>
        <a:graphic>
          <a:graphicData uri="http://schemas.openxmlformats.org/drawingml/2006/table">
            <a:tbl>
              <a:tblPr>
                <a:noFill/>
                <a:tableStyleId>{9EB6D5CB-3F17-4F53-B659-789A9DE2C1F9}</a:tableStyleId>
              </a:tblPr>
              <a:tblGrid>
                <a:gridCol w="2789906">
                  <a:extLst>
                    <a:ext uri="{9D8B030D-6E8A-4147-A177-3AD203B41FA5}">
                      <a16:colId xmlns:a16="http://schemas.microsoft.com/office/drawing/2014/main" val="20000"/>
                    </a:ext>
                  </a:extLst>
                </a:gridCol>
                <a:gridCol w="2371681">
                  <a:extLst>
                    <a:ext uri="{9D8B030D-6E8A-4147-A177-3AD203B41FA5}">
                      <a16:colId xmlns:a16="http://schemas.microsoft.com/office/drawing/2014/main" val="20001"/>
                    </a:ext>
                  </a:extLst>
                </a:gridCol>
              </a:tblGrid>
              <a:tr h="391110">
                <a:tc>
                  <a:txBody>
                    <a:bodyPr/>
                    <a:lstStyle/>
                    <a:p>
                      <a:pPr marL="0" lvl="0" indent="0" algn="l" rtl="0">
                        <a:lnSpc>
                          <a:spcPct val="115000"/>
                        </a:lnSpc>
                        <a:spcBef>
                          <a:spcPts val="0"/>
                        </a:spcBef>
                        <a:spcAft>
                          <a:spcPts val="0"/>
                        </a:spcAft>
                        <a:buNone/>
                      </a:pPr>
                      <a:r>
                        <a:rPr lang="en" sz="1400" b="0" u="none" dirty="0">
                          <a:solidFill>
                            <a:schemeClr val="tx1"/>
                          </a:solidFill>
                          <a:latin typeface="IBM Plex Mono"/>
                          <a:ea typeface="IBM Plex Mono"/>
                          <a:cs typeface="IBM Plex Mono"/>
                          <a:sym typeface="IBM Plex Mono"/>
                        </a:rPr>
                        <a:t>Họ và tên</a:t>
                      </a:r>
                      <a:endParaRPr sz="1400" b="0" u="none" dirty="0">
                        <a:solidFill>
                          <a:schemeClr val="tx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bg1"/>
                    </a:solidFill>
                  </a:tcPr>
                </a:tc>
                <a:tc>
                  <a:txBody>
                    <a:bodyPr/>
                    <a:lstStyle/>
                    <a:p>
                      <a:pPr marL="0" lvl="0" indent="0" algn="l" rtl="0">
                        <a:lnSpc>
                          <a:spcPct val="115000"/>
                        </a:lnSpc>
                        <a:spcBef>
                          <a:spcPts val="0"/>
                        </a:spcBef>
                        <a:spcAft>
                          <a:spcPts val="1600"/>
                        </a:spcAft>
                        <a:buNone/>
                      </a:pPr>
                      <a:r>
                        <a:rPr lang="en" sz="1400" b="0" dirty="0">
                          <a:solidFill>
                            <a:schemeClr val="tx1"/>
                          </a:solidFill>
                          <a:latin typeface="Poppins"/>
                          <a:ea typeface="Poppins"/>
                          <a:cs typeface="Poppins"/>
                          <a:sym typeface="Poppins"/>
                        </a:rPr>
                        <a:t>MSSV</a:t>
                      </a:r>
                      <a:endParaRPr sz="1400" b="0" dirty="0">
                        <a:solidFill>
                          <a:schemeClr val="tx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95676">
                <a:tc>
                  <a:txBody>
                    <a:bodyPr/>
                    <a:lstStyle/>
                    <a:p>
                      <a:pPr marL="0" lvl="0" indent="0" algn="l" rtl="0">
                        <a:lnSpc>
                          <a:spcPct val="115000"/>
                        </a:lnSpc>
                        <a:spcBef>
                          <a:spcPts val="0"/>
                        </a:spcBef>
                        <a:spcAft>
                          <a:spcPts val="0"/>
                        </a:spcAft>
                        <a:buNone/>
                      </a:pPr>
                      <a:r>
                        <a:rPr lang="en-US" sz="1600" b="1" u="none" dirty="0">
                          <a:solidFill>
                            <a:schemeClr val="tx1"/>
                          </a:solidFill>
                          <a:latin typeface="IBM Plex Mono"/>
                          <a:ea typeface="IBM Plex Mono"/>
                          <a:cs typeface="IBM Plex Mono"/>
                          <a:sym typeface="IBM Plex Mono"/>
                        </a:rPr>
                        <a:t>Trịnh </a:t>
                      </a:r>
                      <a:r>
                        <a:rPr lang="en-US" sz="1600" b="1" u="none" dirty="0" err="1">
                          <a:solidFill>
                            <a:schemeClr val="tx1"/>
                          </a:solidFill>
                          <a:latin typeface="IBM Plex Mono"/>
                          <a:ea typeface="IBM Plex Mono"/>
                          <a:cs typeface="IBM Plex Mono"/>
                          <a:sym typeface="IBM Plex Mono"/>
                        </a:rPr>
                        <a:t>Quốc</a:t>
                      </a:r>
                      <a:r>
                        <a:rPr lang="en-US" sz="1600" b="1" u="none" dirty="0">
                          <a:solidFill>
                            <a:schemeClr val="tx1"/>
                          </a:solidFill>
                          <a:latin typeface="IBM Plex Mono"/>
                          <a:ea typeface="IBM Plex Mono"/>
                          <a:cs typeface="IBM Plex Mono"/>
                          <a:sym typeface="IBM Plex Mono"/>
                        </a:rPr>
                        <a:t> Trọng </a:t>
                      </a: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bg1"/>
                    </a:solidFill>
                  </a:tcPr>
                </a:tc>
                <a:tc>
                  <a:txBody>
                    <a:bodyPr/>
                    <a:lstStyle/>
                    <a:p>
                      <a:pPr marL="0" marR="0" lvl="0" indent="0" algn="l" rtl="0">
                        <a:lnSpc>
                          <a:spcPct val="115000"/>
                        </a:lnSpc>
                        <a:spcBef>
                          <a:spcPts val="0"/>
                        </a:spcBef>
                        <a:spcAft>
                          <a:spcPts val="1600"/>
                        </a:spcAft>
                        <a:buNone/>
                      </a:pPr>
                      <a:r>
                        <a:rPr lang="en" sz="1600" dirty="0">
                          <a:solidFill>
                            <a:schemeClr val="tx1"/>
                          </a:solidFill>
                          <a:latin typeface="Poppins"/>
                          <a:ea typeface="Poppins"/>
                          <a:cs typeface="Poppins"/>
                          <a:sym typeface="Poppins"/>
                        </a:rPr>
                        <a:t>2180608444</a:t>
                      </a:r>
                      <a:endParaRPr sz="1600" dirty="0">
                        <a:solidFill>
                          <a:schemeClr val="tx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91110">
                <a:tc>
                  <a:txBody>
                    <a:bodyPr/>
                    <a:lstStyle/>
                    <a:p>
                      <a:pPr marL="0" lvl="0" indent="0" algn="l" rtl="0">
                        <a:lnSpc>
                          <a:spcPct val="115000"/>
                        </a:lnSpc>
                        <a:spcBef>
                          <a:spcPts val="0"/>
                        </a:spcBef>
                        <a:spcAft>
                          <a:spcPts val="0"/>
                        </a:spcAft>
                        <a:buNone/>
                      </a:pPr>
                      <a:r>
                        <a:rPr lang="en-US" sz="1600" b="1" u="none" dirty="0" err="1">
                          <a:solidFill>
                            <a:schemeClr val="tx1"/>
                          </a:solidFill>
                          <a:latin typeface="IBM Plex Mono"/>
                          <a:ea typeface="IBM Plex Mono"/>
                          <a:cs typeface="IBM Plex Mono"/>
                          <a:sym typeface="IBM Plex Mono"/>
                        </a:rPr>
                        <a:t>Nguyễn</a:t>
                      </a:r>
                      <a:r>
                        <a:rPr lang="en-US" sz="1600" b="1" u="none" dirty="0">
                          <a:solidFill>
                            <a:schemeClr val="tx1"/>
                          </a:solidFill>
                          <a:latin typeface="IBM Plex Mono"/>
                          <a:ea typeface="IBM Plex Mono"/>
                          <a:cs typeface="IBM Plex Mono"/>
                          <a:sym typeface="IBM Plex Mono"/>
                        </a:rPr>
                        <a:t> </a:t>
                      </a:r>
                      <a:r>
                        <a:rPr lang="en-US" sz="1600" b="1" u="none" dirty="0" err="1">
                          <a:solidFill>
                            <a:schemeClr val="tx1"/>
                          </a:solidFill>
                          <a:latin typeface="IBM Plex Mono"/>
                          <a:ea typeface="IBM Plex Mono"/>
                          <a:cs typeface="IBM Plex Mono"/>
                          <a:sym typeface="IBM Plex Mono"/>
                        </a:rPr>
                        <a:t>Trần</a:t>
                      </a:r>
                      <a:r>
                        <a:rPr lang="en-US" sz="1600" b="1" u="none" dirty="0">
                          <a:solidFill>
                            <a:schemeClr val="tx1"/>
                          </a:solidFill>
                          <a:latin typeface="IBM Plex Mono"/>
                          <a:ea typeface="IBM Plex Mono"/>
                          <a:cs typeface="IBM Plex Mono"/>
                          <a:sym typeface="IBM Plex Mono"/>
                        </a:rPr>
                        <a:t> </a:t>
                      </a:r>
                      <a:r>
                        <a:rPr lang="en-US" sz="1600" b="1" u="none" dirty="0" err="1">
                          <a:solidFill>
                            <a:schemeClr val="tx1"/>
                          </a:solidFill>
                          <a:latin typeface="IBM Plex Mono"/>
                          <a:ea typeface="IBM Plex Mono"/>
                          <a:cs typeface="IBM Plex Mono"/>
                          <a:sym typeface="IBM Plex Mono"/>
                        </a:rPr>
                        <a:t>Nhật</a:t>
                      </a:r>
                      <a:r>
                        <a:rPr lang="en-US" sz="1600" b="1" u="none" dirty="0">
                          <a:solidFill>
                            <a:schemeClr val="tx1"/>
                          </a:solidFill>
                          <a:latin typeface="IBM Plex Mono"/>
                          <a:ea typeface="IBM Plex Mono"/>
                          <a:cs typeface="IBM Plex Mono"/>
                          <a:sym typeface="IBM Plex Mono"/>
                        </a:rPr>
                        <a:t> Nam</a:t>
                      </a: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bg1"/>
                    </a:solidFill>
                  </a:tcPr>
                </a:tc>
                <a:tc>
                  <a:txBody>
                    <a:bodyPr/>
                    <a:lstStyle/>
                    <a:p>
                      <a:pPr marL="0" lvl="0" indent="0" algn="l" rtl="0">
                        <a:lnSpc>
                          <a:spcPct val="115000"/>
                        </a:lnSpc>
                        <a:spcBef>
                          <a:spcPts val="0"/>
                        </a:spcBef>
                        <a:spcAft>
                          <a:spcPts val="1600"/>
                        </a:spcAft>
                        <a:buNone/>
                      </a:pPr>
                      <a:r>
                        <a:rPr lang="en-US" sz="1600" dirty="0">
                          <a:solidFill>
                            <a:schemeClr val="tx1"/>
                          </a:solidFill>
                          <a:latin typeface="Poppins"/>
                          <a:ea typeface="Poppins"/>
                          <a:cs typeface="Poppins"/>
                          <a:sym typeface="Poppins"/>
                        </a:rPr>
                        <a:t>2180608712</a:t>
                      </a:r>
                      <a:endParaRPr sz="1600" dirty="0">
                        <a:solidFill>
                          <a:schemeClr val="tx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pic>
        <p:nvPicPr>
          <p:cNvPr id="2" name="Picture 1">
            <a:extLst>
              <a:ext uri="{FF2B5EF4-FFF2-40B4-BE49-F238E27FC236}">
                <a16:creationId xmlns:a16="http://schemas.microsoft.com/office/drawing/2014/main" id="{0C27E826-0350-796D-71F4-470E002F011B}"/>
              </a:ext>
            </a:extLst>
          </p:cNvPr>
          <p:cNvPicPr>
            <a:picLocks noChangeAspect="1"/>
          </p:cNvPicPr>
          <p:nvPr/>
        </p:nvPicPr>
        <p:blipFill>
          <a:blip r:embed="rId3"/>
          <a:stretch>
            <a:fillRect/>
          </a:stretch>
        </p:blipFill>
        <p:spPr>
          <a:xfrm>
            <a:off x="2347927" y="0"/>
            <a:ext cx="4013961" cy="12857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3CAE-71C7-D4AB-C7D5-7BAA6D47C1EE}"/>
              </a:ext>
            </a:extLst>
          </p:cNvPr>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đề</a:t>
            </a:r>
            <a:r>
              <a:rPr lang="en-US" dirty="0"/>
              <a:t> </a:t>
            </a:r>
            <a:r>
              <a:rPr lang="en-US" dirty="0" err="1"/>
              <a:t>tài</a:t>
            </a:r>
            <a:r>
              <a:rPr lang="en-US" dirty="0"/>
              <a:t> </a:t>
            </a:r>
          </a:p>
        </p:txBody>
      </p:sp>
      <p:sp>
        <p:nvSpPr>
          <p:cNvPr id="15" name="TextBox 14">
            <a:extLst>
              <a:ext uri="{FF2B5EF4-FFF2-40B4-BE49-F238E27FC236}">
                <a16:creationId xmlns:a16="http://schemas.microsoft.com/office/drawing/2014/main" id="{F74341F9-8E1B-06E7-B2BB-9718252C8027}"/>
              </a:ext>
            </a:extLst>
          </p:cNvPr>
          <p:cNvSpPr txBox="1"/>
          <p:nvPr/>
        </p:nvSpPr>
        <p:spPr>
          <a:xfrm>
            <a:off x="521218" y="1381090"/>
            <a:ext cx="7399196" cy="523220"/>
          </a:xfrm>
          <a:prstGeom prst="rect">
            <a:avLst/>
          </a:prstGeom>
          <a:noFill/>
        </p:spPr>
        <p:txBody>
          <a:bodyPr wrap="square">
            <a:spAutoFit/>
          </a:bodyPr>
          <a:lstStyle/>
          <a:p>
            <a:pPr algn="ctr"/>
            <a:r>
              <a:rPr lang="en-US" dirty="0" err="1">
                <a:latin typeface="+mn-lt"/>
              </a:rPr>
              <a:t>Mục</a:t>
            </a:r>
            <a:r>
              <a:rPr lang="en-US" dirty="0">
                <a:latin typeface="+mn-lt"/>
              </a:rPr>
              <a:t> </a:t>
            </a:r>
            <a:r>
              <a:rPr lang="en-US" dirty="0" err="1">
                <a:latin typeface="+mn-lt"/>
              </a:rPr>
              <a:t>tiêu</a:t>
            </a:r>
            <a:r>
              <a:rPr lang="en-US" dirty="0">
                <a:latin typeface="+mn-lt"/>
              </a:rPr>
              <a:t>: </a:t>
            </a:r>
            <a:r>
              <a:rPr lang="vi-VN" dirty="0">
                <a:latin typeface="+mn-lt"/>
              </a:rPr>
              <a:t>là phát triển một </a:t>
            </a:r>
            <a:r>
              <a:rPr lang="en-US" dirty="0" err="1">
                <a:latin typeface="+mn-lt"/>
              </a:rPr>
              <a:t>ứng</a:t>
            </a:r>
            <a:r>
              <a:rPr lang="en-US" dirty="0">
                <a:latin typeface="+mn-lt"/>
              </a:rPr>
              <a:t> </a:t>
            </a:r>
            <a:r>
              <a:rPr lang="en-US" dirty="0" err="1">
                <a:latin typeface="+mn-lt"/>
              </a:rPr>
              <a:t>dụng</a:t>
            </a:r>
            <a:r>
              <a:rPr lang="en-US" dirty="0">
                <a:latin typeface="+mn-lt"/>
              </a:rPr>
              <a:t> </a:t>
            </a:r>
            <a:r>
              <a:rPr lang="vi-VN" dirty="0">
                <a:latin typeface="+mn-lt"/>
              </a:rPr>
              <a:t>hỗ trợ hiệu quả quá trình học tập và ghi nhớ kiến thức thông qua phương pháp trắc nghiệm tương tác</a:t>
            </a:r>
            <a:r>
              <a:rPr lang="en-US" dirty="0">
                <a:latin typeface="+mn-lt"/>
              </a:rPr>
              <a:t>.</a:t>
            </a:r>
          </a:p>
        </p:txBody>
      </p:sp>
      <p:pic>
        <p:nvPicPr>
          <p:cNvPr id="4" name="Picture 3">
            <a:extLst>
              <a:ext uri="{FF2B5EF4-FFF2-40B4-BE49-F238E27FC236}">
                <a16:creationId xmlns:a16="http://schemas.microsoft.com/office/drawing/2014/main" id="{1171AA7D-D342-CF52-9496-B46B4024E658}"/>
              </a:ext>
            </a:extLst>
          </p:cNvPr>
          <p:cNvPicPr>
            <a:picLocks noChangeAspect="1"/>
          </p:cNvPicPr>
          <p:nvPr/>
        </p:nvPicPr>
        <p:blipFill>
          <a:blip r:embed="rId2"/>
          <a:stretch>
            <a:fillRect/>
          </a:stretch>
        </p:blipFill>
        <p:spPr>
          <a:xfrm>
            <a:off x="1014589" y="2065212"/>
            <a:ext cx="1436268" cy="2769102"/>
          </a:xfrm>
          <a:prstGeom prst="rect">
            <a:avLst/>
          </a:prstGeom>
        </p:spPr>
      </p:pic>
      <p:pic>
        <p:nvPicPr>
          <p:cNvPr id="6" name="Picture 5">
            <a:extLst>
              <a:ext uri="{FF2B5EF4-FFF2-40B4-BE49-F238E27FC236}">
                <a16:creationId xmlns:a16="http://schemas.microsoft.com/office/drawing/2014/main" id="{6D07F289-DFF1-801D-DA1F-862468AC46D6}"/>
              </a:ext>
            </a:extLst>
          </p:cNvPr>
          <p:cNvPicPr>
            <a:picLocks noChangeAspect="1"/>
          </p:cNvPicPr>
          <p:nvPr/>
        </p:nvPicPr>
        <p:blipFill>
          <a:blip r:embed="rId3"/>
          <a:stretch>
            <a:fillRect/>
          </a:stretch>
        </p:blipFill>
        <p:spPr>
          <a:xfrm>
            <a:off x="3234269" y="2080979"/>
            <a:ext cx="1453313" cy="2753335"/>
          </a:xfrm>
          <a:prstGeom prst="rect">
            <a:avLst/>
          </a:prstGeom>
        </p:spPr>
      </p:pic>
      <p:pic>
        <p:nvPicPr>
          <p:cNvPr id="8" name="Picture 7">
            <a:extLst>
              <a:ext uri="{FF2B5EF4-FFF2-40B4-BE49-F238E27FC236}">
                <a16:creationId xmlns:a16="http://schemas.microsoft.com/office/drawing/2014/main" id="{794DE819-CE27-A4B7-D8F8-05D8DE33E6EA}"/>
              </a:ext>
            </a:extLst>
          </p:cNvPr>
          <p:cNvPicPr>
            <a:picLocks noChangeAspect="1"/>
          </p:cNvPicPr>
          <p:nvPr/>
        </p:nvPicPr>
        <p:blipFill>
          <a:blip r:embed="rId4"/>
          <a:stretch>
            <a:fillRect/>
          </a:stretch>
        </p:blipFill>
        <p:spPr>
          <a:xfrm>
            <a:off x="5661705" y="2080979"/>
            <a:ext cx="1436269" cy="2745981"/>
          </a:xfrm>
          <a:prstGeom prst="rect">
            <a:avLst/>
          </a:prstGeom>
        </p:spPr>
      </p:pic>
    </p:spTree>
    <p:extLst>
      <p:ext uri="{BB962C8B-B14F-4D97-AF65-F5344CB8AC3E}">
        <p14:creationId xmlns:p14="http://schemas.microsoft.com/office/powerpoint/2010/main" val="278372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Công nghệ sử dụng</a:t>
            </a:r>
            <a:endParaRPr dirty="0">
              <a:latin typeface="+mn-lt"/>
            </a:endParaRPr>
          </a:p>
        </p:txBody>
      </p:sp>
      <p:graphicFrame>
        <p:nvGraphicFramePr>
          <p:cNvPr id="77" name="Google Shape;1460;p36">
            <a:extLst>
              <a:ext uri="{FF2B5EF4-FFF2-40B4-BE49-F238E27FC236}">
                <a16:creationId xmlns:a16="http://schemas.microsoft.com/office/drawing/2014/main" id="{E0169E40-294C-4704-AB9D-AB9AA83D0299}"/>
              </a:ext>
            </a:extLst>
          </p:cNvPr>
          <p:cNvGraphicFramePr/>
          <p:nvPr>
            <p:extLst>
              <p:ext uri="{D42A27DB-BD31-4B8C-83A1-F6EECF244321}">
                <p14:modId xmlns:p14="http://schemas.microsoft.com/office/powerpoint/2010/main" val="1788937225"/>
              </p:ext>
            </p:extLst>
          </p:nvPr>
        </p:nvGraphicFramePr>
        <p:xfrm>
          <a:off x="486750" y="1050548"/>
          <a:ext cx="4141689" cy="3263050"/>
        </p:xfrm>
        <a:graphic>
          <a:graphicData uri="http://schemas.openxmlformats.org/drawingml/2006/table">
            <a:tbl>
              <a:tblPr>
                <a:noFill/>
                <a:tableStyleId>{9EB6D5CB-3F17-4F53-B659-789A9DE2C1F9}</a:tableStyleId>
              </a:tblPr>
              <a:tblGrid>
                <a:gridCol w="1460462">
                  <a:extLst>
                    <a:ext uri="{9D8B030D-6E8A-4147-A177-3AD203B41FA5}">
                      <a16:colId xmlns:a16="http://schemas.microsoft.com/office/drawing/2014/main" val="20000"/>
                    </a:ext>
                  </a:extLst>
                </a:gridCol>
                <a:gridCol w="2681227">
                  <a:extLst>
                    <a:ext uri="{9D8B030D-6E8A-4147-A177-3AD203B41FA5}">
                      <a16:colId xmlns:a16="http://schemas.microsoft.com/office/drawing/2014/main" val="20001"/>
                    </a:ext>
                  </a:extLst>
                </a:gridCol>
              </a:tblGrid>
              <a:tr h="756785">
                <a:tc>
                  <a:txBody>
                    <a:bodyPr/>
                    <a:lstStyle/>
                    <a:p>
                      <a:pPr marL="0" lvl="0" indent="0" algn="l" rtl="0">
                        <a:lnSpc>
                          <a:spcPct val="115000"/>
                        </a:lnSpc>
                        <a:spcBef>
                          <a:spcPts val="0"/>
                        </a:spcBef>
                        <a:spcAft>
                          <a:spcPts val="0"/>
                        </a:spcAft>
                        <a:buNone/>
                      </a:pPr>
                      <a:r>
                        <a:rPr lang="en-US" sz="2000" b="1" u="none" dirty="0">
                          <a:solidFill>
                            <a:schemeClr val="dk1"/>
                          </a:solidFill>
                          <a:latin typeface="+mj-lt"/>
                          <a:ea typeface="IBM Plex Mono"/>
                          <a:cs typeface="IBM Plex Mono"/>
                          <a:sym typeface="IBM Plex Mono"/>
                        </a:rPr>
                        <a:t>Frontend</a:t>
                      </a:r>
                      <a:endParaRPr sz="2000" b="1" u="none" dirty="0">
                        <a:solidFill>
                          <a:schemeClr val="dk1"/>
                        </a:solidFill>
                        <a:latin typeface="+mj-lt"/>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noFill/>
                  </a:tcPr>
                </a:tc>
                <a:tc>
                  <a:txBody>
                    <a:bodyPr/>
                    <a:lstStyle/>
                    <a:p>
                      <a:pPr marL="0" lvl="0" indent="0" algn="l" rtl="0">
                        <a:lnSpc>
                          <a:spcPct val="115000"/>
                        </a:lnSpc>
                        <a:spcBef>
                          <a:spcPts val="0"/>
                        </a:spcBef>
                        <a:spcAft>
                          <a:spcPts val="1600"/>
                        </a:spcAft>
                        <a:buNone/>
                      </a:pPr>
                      <a:r>
                        <a:rPr lang="en-US" sz="2000" dirty="0">
                          <a:solidFill>
                            <a:schemeClr val="dk1"/>
                          </a:solidFill>
                          <a:latin typeface="+mj-lt"/>
                          <a:ea typeface="Poppins"/>
                          <a:cs typeface="Poppins"/>
                          <a:sym typeface="Poppins"/>
                        </a:rPr>
                        <a:t>Flutter</a:t>
                      </a:r>
                      <a:endParaRPr sz="2000" dirty="0">
                        <a:solidFill>
                          <a:schemeClr val="dk1"/>
                        </a:solidFill>
                        <a:latin typeface="+mj-lt"/>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506265">
                <a:tc>
                  <a:txBody>
                    <a:bodyPr/>
                    <a:lstStyle/>
                    <a:p>
                      <a:pPr marL="0" lvl="0" indent="0" algn="l" rtl="0">
                        <a:lnSpc>
                          <a:spcPct val="115000"/>
                        </a:lnSpc>
                        <a:spcBef>
                          <a:spcPts val="0"/>
                        </a:spcBef>
                        <a:spcAft>
                          <a:spcPts val="0"/>
                        </a:spcAft>
                        <a:buNone/>
                      </a:pPr>
                      <a:r>
                        <a:rPr lang="en-US" sz="2000" b="1" u="none" dirty="0">
                          <a:solidFill>
                            <a:schemeClr val="dk1"/>
                          </a:solidFill>
                          <a:latin typeface="+mj-lt"/>
                          <a:ea typeface="IBM Plex Mono"/>
                          <a:cs typeface="IBM Plex Mono"/>
                          <a:sym typeface="IBM Plex Mono"/>
                        </a:rPr>
                        <a:t>Backend </a:t>
                      </a:r>
                      <a:endParaRPr sz="2000" b="1" u="none" dirty="0">
                        <a:solidFill>
                          <a:schemeClr val="dk1"/>
                        </a:solidFill>
                        <a:latin typeface="+mj-lt"/>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noFill/>
                  </a:tcPr>
                </a:tc>
                <a:tc>
                  <a:txBody>
                    <a:bodyPr/>
                    <a:lstStyle/>
                    <a:p>
                      <a:pPr marL="0" marR="0" lvl="0" indent="0" algn="l" rtl="0">
                        <a:lnSpc>
                          <a:spcPct val="115000"/>
                        </a:lnSpc>
                        <a:spcBef>
                          <a:spcPts val="0"/>
                        </a:spcBef>
                        <a:spcAft>
                          <a:spcPts val="1600"/>
                        </a:spcAft>
                        <a:buNone/>
                      </a:pPr>
                      <a:r>
                        <a:rPr lang="en-US" sz="2000" dirty="0">
                          <a:solidFill>
                            <a:schemeClr val="dk1"/>
                          </a:solidFill>
                          <a:latin typeface="+mj-lt"/>
                          <a:ea typeface="Poppins"/>
                          <a:cs typeface="Poppins"/>
                          <a:sym typeface="Poppins"/>
                        </a:rPr>
                        <a:t>Dart, </a:t>
                      </a:r>
                      <a:r>
                        <a:rPr lang="en-US" sz="2000" b="0" i="0" u="none" strike="noStrike" cap="none" dirty="0">
                          <a:solidFill>
                            <a:schemeClr val="dk1"/>
                          </a:solidFill>
                          <a:latin typeface="Arial"/>
                          <a:ea typeface="Poppins"/>
                          <a:cs typeface="Poppins"/>
                          <a:sym typeface="Poppins"/>
                        </a:rPr>
                        <a:t>Flutter, </a:t>
                      </a:r>
                      <a:r>
                        <a:rPr lang="en-US" sz="2000" b="0" i="0" u="none" strike="noStrike" cap="none" dirty="0" err="1">
                          <a:solidFill>
                            <a:schemeClr val="dk1"/>
                          </a:solidFill>
                          <a:latin typeface="Arial"/>
                          <a:ea typeface="Poppins"/>
                          <a:cs typeface="Poppins"/>
                          <a:sym typeface="Poppins"/>
                        </a:rPr>
                        <a:t>Mysql</a:t>
                      </a:r>
                      <a:r>
                        <a:rPr lang="en-US" sz="2000" b="0" i="0" u="none" strike="noStrike" cap="none" dirty="0">
                          <a:solidFill>
                            <a:schemeClr val="dk1"/>
                          </a:solidFill>
                          <a:latin typeface="Arial"/>
                          <a:ea typeface="Poppins"/>
                          <a:cs typeface="Poppins"/>
                          <a:sym typeface="Poppins"/>
                        </a:rPr>
                        <a:t>,</a:t>
                      </a:r>
                    </a:p>
                    <a:p>
                      <a:pPr marL="0" marR="0" lvl="0" indent="0" algn="l" rtl="0">
                        <a:lnSpc>
                          <a:spcPct val="115000"/>
                        </a:lnSpc>
                        <a:spcBef>
                          <a:spcPts val="0"/>
                        </a:spcBef>
                        <a:spcAft>
                          <a:spcPts val="1600"/>
                        </a:spcAft>
                        <a:buNone/>
                      </a:pPr>
                      <a:r>
                        <a:rPr lang="en-US" sz="2000" b="0" i="0" u="none" strike="noStrike" cap="none" dirty="0" err="1">
                          <a:solidFill>
                            <a:schemeClr val="dk1"/>
                          </a:solidFill>
                          <a:latin typeface="Arial"/>
                          <a:ea typeface="Poppins"/>
                          <a:cs typeface="Poppins"/>
                          <a:sym typeface="Poppins"/>
                        </a:rPr>
                        <a:t>Laragon</a:t>
                      </a:r>
                      <a:endParaRPr sz="2000" dirty="0">
                        <a:solidFill>
                          <a:schemeClr val="dk1"/>
                        </a:solidFill>
                        <a:latin typeface="+mj-lt"/>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5B7A304F-60EF-6202-9FCC-79585A062D1C}"/>
              </a:ext>
            </a:extLst>
          </p:cNvPr>
          <p:cNvPicPr>
            <a:picLocks noChangeAspect="1"/>
          </p:cNvPicPr>
          <p:nvPr/>
        </p:nvPicPr>
        <p:blipFill>
          <a:blip r:embed="rId3"/>
          <a:stretch>
            <a:fillRect/>
          </a:stretch>
        </p:blipFill>
        <p:spPr>
          <a:xfrm>
            <a:off x="4819684" y="1159672"/>
            <a:ext cx="2021870" cy="994751"/>
          </a:xfrm>
          <a:prstGeom prst="rect">
            <a:avLst/>
          </a:prstGeom>
        </p:spPr>
      </p:pic>
      <p:pic>
        <p:nvPicPr>
          <p:cNvPr id="3" name="Picture 2">
            <a:extLst>
              <a:ext uri="{FF2B5EF4-FFF2-40B4-BE49-F238E27FC236}">
                <a16:creationId xmlns:a16="http://schemas.microsoft.com/office/drawing/2014/main" id="{35C1F7B9-845E-B99A-9034-79C964FE75F4}"/>
              </a:ext>
            </a:extLst>
          </p:cNvPr>
          <p:cNvPicPr>
            <a:picLocks noChangeAspect="1"/>
          </p:cNvPicPr>
          <p:nvPr/>
        </p:nvPicPr>
        <p:blipFill>
          <a:blip r:embed="rId4"/>
          <a:stretch>
            <a:fillRect/>
          </a:stretch>
        </p:blipFill>
        <p:spPr>
          <a:xfrm>
            <a:off x="4796659" y="2154423"/>
            <a:ext cx="2067919" cy="1080655"/>
          </a:xfrm>
          <a:prstGeom prst="rect">
            <a:avLst/>
          </a:prstGeom>
        </p:spPr>
      </p:pic>
      <p:pic>
        <p:nvPicPr>
          <p:cNvPr id="4" name="Picture 3">
            <a:extLst>
              <a:ext uri="{FF2B5EF4-FFF2-40B4-BE49-F238E27FC236}">
                <a16:creationId xmlns:a16="http://schemas.microsoft.com/office/drawing/2014/main" id="{17063D64-8E28-FCA8-774E-7FBA4D8432DC}"/>
              </a:ext>
            </a:extLst>
          </p:cNvPr>
          <p:cNvPicPr>
            <a:picLocks noChangeAspect="1"/>
          </p:cNvPicPr>
          <p:nvPr/>
        </p:nvPicPr>
        <p:blipFill>
          <a:blip r:embed="rId5"/>
          <a:stretch>
            <a:fillRect/>
          </a:stretch>
        </p:blipFill>
        <p:spPr>
          <a:xfrm>
            <a:off x="4819684" y="3054381"/>
            <a:ext cx="3541484" cy="1412301"/>
          </a:xfrm>
          <a:prstGeom prst="rect">
            <a:avLst/>
          </a:prstGeom>
        </p:spPr>
      </p:pic>
      <p:pic>
        <p:nvPicPr>
          <p:cNvPr id="5" name="Picture 4">
            <a:extLst>
              <a:ext uri="{FF2B5EF4-FFF2-40B4-BE49-F238E27FC236}">
                <a16:creationId xmlns:a16="http://schemas.microsoft.com/office/drawing/2014/main" id="{FCC702CD-2359-417B-FEE2-5F4688134918}"/>
              </a:ext>
            </a:extLst>
          </p:cNvPr>
          <p:cNvPicPr>
            <a:picLocks noChangeAspect="1"/>
          </p:cNvPicPr>
          <p:nvPr/>
        </p:nvPicPr>
        <p:blipFill>
          <a:blip r:embed="rId6"/>
          <a:stretch>
            <a:fillRect/>
          </a:stretch>
        </p:blipFill>
        <p:spPr>
          <a:xfrm>
            <a:off x="6841554" y="1775186"/>
            <a:ext cx="1763016" cy="9905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627902" y="2345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Laragon</a:t>
            </a:r>
            <a:endParaRPr lang="en-US" dirty="0"/>
          </a:p>
        </p:txBody>
      </p:sp>
      <p:sp>
        <p:nvSpPr>
          <p:cNvPr id="6" name="TextBox 5">
            <a:extLst>
              <a:ext uri="{FF2B5EF4-FFF2-40B4-BE49-F238E27FC236}">
                <a16:creationId xmlns:a16="http://schemas.microsoft.com/office/drawing/2014/main" id="{595E78EB-E0AB-901E-19E6-6845370572E5}"/>
              </a:ext>
            </a:extLst>
          </p:cNvPr>
          <p:cNvSpPr txBox="1"/>
          <p:nvPr/>
        </p:nvSpPr>
        <p:spPr>
          <a:xfrm>
            <a:off x="716166" y="2766761"/>
            <a:ext cx="2762789" cy="1600438"/>
          </a:xfrm>
          <a:prstGeom prst="rect">
            <a:avLst/>
          </a:prstGeom>
          <a:noFill/>
        </p:spPr>
        <p:txBody>
          <a:bodyPr wrap="square">
            <a:spAutoFit/>
          </a:bodyPr>
          <a:lstStyle/>
          <a:p>
            <a:r>
              <a:rPr lang="vi-VN" b="1" dirty="0">
                <a:latin typeface="+mn-lt"/>
              </a:rPr>
              <a:t>Laragon</a:t>
            </a:r>
            <a:r>
              <a:rPr lang="vi-VN" dirty="0">
                <a:latin typeface="+mn-lt"/>
              </a:rPr>
              <a:t> là một công cụ môi trường phát triển web đa năng, mang lại giải pháp toàn diện cho các nhà phát triển trong quá trình xây dựng và kiểm thử dự án</a:t>
            </a:r>
            <a:endParaRPr lang="en-US" dirty="0">
              <a:latin typeface="+mn-lt"/>
            </a:endParaRPr>
          </a:p>
          <a:p>
            <a:endParaRPr lang="en-US" dirty="0">
              <a:latin typeface="+mn-lt"/>
            </a:endParaRPr>
          </a:p>
        </p:txBody>
      </p:sp>
      <p:pic>
        <p:nvPicPr>
          <p:cNvPr id="4" name="Picture 3">
            <a:extLst>
              <a:ext uri="{FF2B5EF4-FFF2-40B4-BE49-F238E27FC236}">
                <a16:creationId xmlns:a16="http://schemas.microsoft.com/office/drawing/2014/main" id="{6A06B8EA-F88C-67E5-B15E-52210417A29E}"/>
              </a:ext>
            </a:extLst>
          </p:cNvPr>
          <p:cNvPicPr>
            <a:picLocks noChangeAspect="1"/>
          </p:cNvPicPr>
          <p:nvPr/>
        </p:nvPicPr>
        <p:blipFill>
          <a:blip r:embed="rId3"/>
          <a:stretch>
            <a:fillRect/>
          </a:stretch>
        </p:blipFill>
        <p:spPr>
          <a:xfrm>
            <a:off x="627902" y="807216"/>
            <a:ext cx="2939318" cy="1959545"/>
          </a:xfrm>
          <a:prstGeom prst="rect">
            <a:avLst/>
          </a:prstGeom>
        </p:spPr>
      </p:pic>
      <p:pic>
        <p:nvPicPr>
          <p:cNvPr id="7" name="Picture 6">
            <a:extLst>
              <a:ext uri="{FF2B5EF4-FFF2-40B4-BE49-F238E27FC236}">
                <a16:creationId xmlns:a16="http://schemas.microsoft.com/office/drawing/2014/main" id="{FD72A82F-9F6A-4921-1DAA-D352C82502BA}"/>
              </a:ext>
            </a:extLst>
          </p:cNvPr>
          <p:cNvPicPr>
            <a:picLocks noChangeAspect="1"/>
          </p:cNvPicPr>
          <p:nvPr/>
        </p:nvPicPr>
        <p:blipFill>
          <a:blip r:embed="rId4"/>
          <a:stretch>
            <a:fillRect/>
          </a:stretch>
        </p:blipFill>
        <p:spPr>
          <a:xfrm>
            <a:off x="3943017" y="807216"/>
            <a:ext cx="4626796" cy="1959545"/>
          </a:xfrm>
          <a:prstGeom prst="rect">
            <a:avLst/>
          </a:prstGeom>
        </p:spPr>
      </p:pic>
      <p:sp>
        <p:nvSpPr>
          <p:cNvPr id="9" name="TextBox 8">
            <a:extLst>
              <a:ext uri="{FF2B5EF4-FFF2-40B4-BE49-F238E27FC236}">
                <a16:creationId xmlns:a16="http://schemas.microsoft.com/office/drawing/2014/main" id="{0A3FFC74-7F86-EDF7-1ED3-FB70B0B35581}"/>
              </a:ext>
            </a:extLst>
          </p:cNvPr>
          <p:cNvSpPr txBox="1"/>
          <p:nvPr/>
        </p:nvSpPr>
        <p:spPr>
          <a:xfrm>
            <a:off x="3831928" y="2766761"/>
            <a:ext cx="5795584" cy="307777"/>
          </a:xfrm>
          <a:prstGeom prst="rect">
            <a:avLst/>
          </a:prstGeom>
          <a:noFill/>
        </p:spPr>
        <p:txBody>
          <a:bodyPr wrap="square">
            <a:spAutoFit/>
          </a:bodyPr>
          <a:lstStyle/>
          <a:p>
            <a:r>
              <a:rPr lang="en-US" dirty="0" err="1"/>
              <a:t>đồng</a:t>
            </a:r>
            <a:r>
              <a:rPr lang="en-US" dirty="0"/>
              <a:t> </a:t>
            </a:r>
            <a:r>
              <a:rPr lang="en-US" dirty="0" err="1"/>
              <a:t>thời</a:t>
            </a:r>
            <a:r>
              <a:rPr lang="en-US" dirty="0"/>
              <a:t> </a:t>
            </a:r>
            <a:r>
              <a:rPr lang="en-US" dirty="0" err="1"/>
              <a:t>quản</a:t>
            </a:r>
            <a:r>
              <a:rPr lang="en-US" dirty="0"/>
              <a:t> </a:t>
            </a:r>
            <a:r>
              <a:rPr lang="en-US" dirty="0" err="1"/>
              <a:t>lý</a:t>
            </a:r>
            <a:r>
              <a:rPr lang="en-US" dirty="0"/>
              <a:t> </a:t>
            </a:r>
            <a:r>
              <a:rPr lang="en-US" dirty="0" err="1"/>
              <a:t>linh</a:t>
            </a:r>
            <a:r>
              <a:rPr lang="en-US" dirty="0"/>
              <a:t> </a:t>
            </a:r>
            <a:r>
              <a:rPr lang="en-US" dirty="0" err="1"/>
              <a:t>hoạt</a:t>
            </a:r>
            <a:r>
              <a:rPr lang="en-US" dirty="0"/>
              <a:t> </a:t>
            </a:r>
            <a:r>
              <a:rPr lang="en-US" dirty="0" err="1"/>
              <a:t>các</a:t>
            </a:r>
            <a:r>
              <a:rPr lang="en-US" dirty="0"/>
              <a:t> </a:t>
            </a:r>
            <a:r>
              <a:rPr lang="en-US" dirty="0" err="1"/>
              <a:t>phiên</a:t>
            </a:r>
            <a:r>
              <a:rPr lang="en-US" dirty="0"/>
              <a:t> </a:t>
            </a:r>
            <a:r>
              <a:rPr lang="en-US" dirty="0" err="1"/>
              <a:t>bản</a:t>
            </a:r>
            <a:r>
              <a:rPr lang="en-US" dirty="0"/>
              <a:t> PHP </a:t>
            </a:r>
            <a:r>
              <a:rPr lang="en-US" dirty="0" err="1"/>
              <a:t>và</a:t>
            </a:r>
            <a:r>
              <a:rPr lang="en-US" dirty="0"/>
              <a:t> domain </a:t>
            </a:r>
            <a:r>
              <a:rPr lang="en-US" dirty="0" err="1"/>
              <a:t>ảo</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23509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FLUTTER</a:t>
            </a:r>
            <a:endParaRPr dirty="0">
              <a:latin typeface="+mn-lt"/>
            </a:endParaRPr>
          </a:p>
        </p:txBody>
      </p:sp>
      <p:graphicFrame>
        <p:nvGraphicFramePr>
          <p:cNvPr id="2" name="Table 1">
            <a:extLst>
              <a:ext uri="{FF2B5EF4-FFF2-40B4-BE49-F238E27FC236}">
                <a16:creationId xmlns:a16="http://schemas.microsoft.com/office/drawing/2014/main" id="{9A71008B-11AE-D818-37D7-354BE624457B}"/>
              </a:ext>
            </a:extLst>
          </p:cNvPr>
          <p:cNvGraphicFramePr>
            <a:graphicFrameLocks noGrp="1"/>
          </p:cNvGraphicFramePr>
          <p:nvPr>
            <p:extLst>
              <p:ext uri="{D42A27DB-BD31-4B8C-83A1-F6EECF244321}">
                <p14:modId xmlns:p14="http://schemas.microsoft.com/office/powerpoint/2010/main" val="3583432068"/>
              </p:ext>
            </p:extLst>
          </p:nvPr>
        </p:nvGraphicFramePr>
        <p:xfrm>
          <a:off x="720000" y="917277"/>
          <a:ext cx="5381145" cy="3308946"/>
        </p:xfrm>
        <a:graphic>
          <a:graphicData uri="http://schemas.openxmlformats.org/drawingml/2006/table">
            <a:tbl>
              <a:tblPr/>
              <a:tblGrid>
                <a:gridCol w="2669930">
                  <a:extLst>
                    <a:ext uri="{9D8B030D-6E8A-4147-A177-3AD203B41FA5}">
                      <a16:colId xmlns:a16="http://schemas.microsoft.com/office/drawing/2014/main" val="3951028415"/>
                    </a:ext>
                  </a:extLst>
                </a:gridCol>
                <a:gridCol w="2711215">
                  <a:extLst>
                    <a:ext uri="{9D8B030D-6E8A-4147-A177-3AD203B41FA5}">
                      <a16:colId xmlns:a16="http://schemas.microsoft.com/office/drawing/2014/main" val="3724195687"/>
                    </a:ext>
                  </a:extLst>
                </a:gridCol>
              </a:tblGrid>
              <a:tr h="780158">
                <a:tc>
                  <a:txBody>
                    <a:bodyPr/>
                    <a:lstStyle/>
                    <a:p>
                      <a:pPr algn="ctr" rtl="0" fontAlgn="b"/>
                      <a:r>
                        <a:rPr lang="en-US" sz="1300" dirty="0" err="1">
                          <a:effectLst/>
                        </a:rPr>
                        <a:t>Phát</a:t>
                      </a:r>
                      <a:r>
                        <a:rPr lang="en-US" sz="1300" dirty="0">
                          <a:effectLst/>
                        </a:rPr>
                        <a:t> </a:t>
                      </a:r>
                      <a:r>
                        <a:rPr lang="en-US" sz="1300" dirty="0" err="1">
                          <a:effectLst/>
                        </a:rPr>
                        <a:t>Triển</a:t>
                      </a:r>
                      <a:r>
                        <a:rPr lang="en-US" sz="1300" dirty="0">
                          <a:effectLst/>
                        </a:rPr>
                        <a:t> </a:t>
                      </a:r>
                      <a:r>
                        <a:rPr lang="en-US" sz="1300" dirty="0" err="1">
                          <a:effectLst/>
                        </a:rPr>
                        <a:t>Đa</a:t>
                      </a:r>
                      <a:r>
                        <a:rPr lang="en-US" sz="1300" dirty="0">
                          <a:effectLst/>
                        </a:rPr>
                        <a:t> </a:t>
                      </a:r>
                      <a:r>
                        <a:rPr lang="en-US" sz="1300" dirty="0" err="1">
                          <a:effectLst/>
                        </a:rPr>
                        <a:t>Nền</a:t>
                      </a:r>
                      <a:r>
                        <a:rPr lang="en-US" sz="1300" dirty="0">
                          <a:effectLst/>
                        </a:rPr>
                        <a:t> </a:t>
                      </a:r>
                      <a:r>
                        <a:rPr lang="en-US" sz="1300" dirty="0" err="1">
                          <a:effectLst/>
                        </a:rPr>
                        <a:t>Tảng</a:t>
                      </a:r>
                      <a:endParaRPr lang="en-US" sz="1300" dirty="0">
                        <a:effectLst/>
                      </a:endParaRPr>
                    </a:p>
                  </a:txBody>
                  <a:tcPr marL="20831" marR="20831" marT="13887" marB="1388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rtl="0" fontAlgn="b"/>
                      <a:r>
                        <a:rPr lang="en-US" sz="1300" dirty="0">
                          <a:effectLst/>
                        </a:rPr>
                        <a:t>- </a:t>
                      </a:r>
                      <a:r>
                        <a:rPr lang="en-US" sz="1300" dirty="0" err="1">
                          <a:effectLst/>
                        </a:rPr>
                        <a:t>Hỗ</a:t>
                      </a:r>
                      <a:r>
                        <a:rPr lang="en-US" sz="1300" dirty="0">
                          <a:effectLst/>
                        </a:rPr>
                        <a:t> </a:t>
                      </a:r>
                      <a:r>
                        <a:rPr lang="en-US" sz="1300" dirty="0" err="1">
                          <a:effectLst/>
                        </a:rPr>
                        <a:t>trợ</a:t>
                      </a:r>
                      <a:r>
                        <a:rPr lang="en-US" sz="1300" dirty="0">
                          <a:effectLst/>
                        </a:rPr>
                        <a:t> iOS, Android, Web </a:t>
                      </a:r>
                      <a:r>
                        <a:rPr lang="en-US" sz="1300" dirty="0" err="1">
                          <a:effectLst/>
                        </a:rPr>
                        <a:t>Mã</a:t>
                      </a:r>
                      <a:r>
                        <a:rPr lang="en-US" sz="1300" dirty="0">
                          <a:effectLst/>
                        </a:rPr>
                        <a:t> </a:t>
                      </a:r>
                      <a:r>
                        <a:rPr lang="en-US" sz="1300" dirty="0" err="1">
                          <a:effectLst/>
                        </a:rPr>
                        <a:t>nguồn</a:t>
                      </a:r>
                      <a:r>
                        <a:rPr lang="en-US" sz="1300" dirty="0">
                          <a:effectLst/>
                        </a:rPr>
                        <a:t> </a:t>
                      </a:r>
                      <a:r>
                        <a:rPr lang="en-US" sz="1300" dirty="0" err="1">
                          <a:effectLst/>
                        </a:rPr>
                        <a:t>duy</a:t>
                      </a:r>
                      <a:r>
                        <a:rPr lang="en-US" sz="1300" dirty="0">
                          <a:effectLst/>
                        </a:rPr>
                        <a:t> </a:t>
                      </a:r>
                      <a:r>
                        <a:rPr lang="en-US" sz="1300" dirty="0" err="1">
                          <a:effectLst/>
                        </a:rPr>
                        <a:t>nhất</a:t>
                      </a:r>
                      <a:endParaRPr lang="en-US" sz="1300" dirty="0">
                        <a:effectLst/>
                      </a:endParaRPr>
                    </a:p>
                  </a:txBody>
                  <a:tcPr marL="20831" marR="20831" marT="13887" marB="1388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89955600"/>
                  </a:ext>
                </a:extLst>
              </a:tr>
              <a:tr h="968472">
                <a:tc>
                  <a:txBody>
                    <a:bodyPr/>
                    <a:lstStyle/>
                    <a:p>
                      <a:pPr algn="ctr" rtl="0" fontAlgn="b"/>
                      <a:r>
                        <a:rPr lang="en-US" sz="1300" dirty="0" err="1">
                          <a:effectLst/>
                        </a:rPr>
                        <a:t>Hiệu</a:t>
                      </a:r>
                      <a:r>
                        <a:rPr lang="en-US" sz="1300" dirty="0">
                          <a:effectLst/>
                        </a:rPr>
                        <a:t> </a:t>
                      </a:r>
                      <a:r>
                        <a:rPr lang="en-US" sz="1300" dirty="0" err="1">
                          <a:effectLst/>
                        </a:rPr>
                        <a:t>Năng</a:t>
                      </a:r>
                      <a:r>
                        <a:rPr lang="en-US" sz="1300" dirty="0">
                          <a:effectLst/>
                        </a:rPr>
                        <a:t> </a:t>
                      </a:r>
                      <a:r>
                        <a:rPr lang="en-US" sz="1300" dirty="0" err="1">
                          <a:effectLst/>
                        </a:rPr>
                        <a:t>Ứng</a:t>
                      </a:r>
                      <a:r>
                        <a:rPr lang="en-US" sz="1300" dirty="0">
                          <a:effectLst/>
                        </a:rPr>
                        <a:t> </a:t>
                      </a:r>
                      <a:r>
                        <a:rPr lang="en-US" sz="1300" dirty="0" err="1">
                          <a:effectLst/>
                        </a:rPr>
                        <a:t>Dụng</a:t>
                      </a:r>
                      <a:endParaRPr lang="en-US" sz="1300" dirty="0">
                        <a:effectLst/>
                      </a:endParaRPr>
                    </a:p>
                  </a:txBody>
                  <a:tcPr marL="20831" marR="20831" marT="13887" marB="1388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rtl="0" fontAlgn="b"/>
                      <a:r>
                        <a:rPr lang="en-US" sz="1300" dirty="0">
                          <a:effectLst/>
                        </a:rPr>
                        <a:t>- </a:t>
                      </a:r>
                      <a:r>
                        <a:rPr lang="en-US" sz="1300" dirty="0" err="1">
                          <a:effectLst/>
                        </a:rPr>
                        <a:t>Ngôn</a:t>
                      </a:r>
                      <a:r>
                        <a:rPr lang="en-US" sz="1300" dirty="0">
                          <a:effectLst/>
                        </a:rPr>
                        <a:t> </a:t>
                      </a:r>
                      <a:r>
                        <a:rPr lang="en-US" sz="1300" dirty="0" err="1">
                          <a:effectLst/>
                        </a:rPr>
                        <a:t>ngữ</a:t>
                      </a:r>
                      <a:r>
                        <a:rPr lang="en-US" sz="1300" dirty="0">
                          <a:effectLst/>
                        </a:rPr>
                        <a:t> Dart </a:t>
                      </a:r>
                      <a:r>
                        <a:rPr lang="en-US" sz="1300" dirty="0" err="1">
                          <a:effectLst/>
                        </a:rPr>
                        <a:t>hiệu</a:t>
                      </a:r>
                      <a:r>
                        <a:rPr lang="en-US" sz="1300" dirty="0">
                          <a:effectLst/>
                        </a:rPr>
                        <a:t> </a:t>
                      </a:r>
                      <a:r>
                        <a:rPr lang="en-US" sz="1300" dirty="0" err="1">
                          <a:effectLst/>
                        </a:rPr>
                        <a:t>quả</a:t>
                      </a:r>
                      <a:r>
                        <a:rPr lang="en-US" sz="1300" dirty="0">
                          <a:effectLst/>
                        </a:rPr>
                        <a:t> </a:t>
                      </a:r>
                      <a:r>
                        <a:rPr lang="en-US" sz="1300" dirty="0" err="1">
                          <a:effectLst/>
                        </a:rPr>
                        <a:t>Biên</a:t>
                      </a:r>
                      <a:r>
                        <a:rPr lang="en-US" sz="1300" dirty="0">
                          <a:effectLst/>
                        </a:rPr>
                        <a:t> </a:t>
                      </a:r>
                      <a:r>
                        <a:rPr lang="en-US" sz="1300" dirty="0" err="1">
                          <a:effectLst/>
                        </a:rPr>
                        <a:t>dịch</a:t>
                      </a:r>
                      <a:r>
                        <a:rPr lang="en-US" sz="1300" dirty="0">
                          <a:effectLst/>
                        </a:rPr>
                        <a:t> Native Code </a:t>
                      </a:r>
                      <a:r>
                        <a:rPr lang="en-US" sz="1300" dirty="0" err="1">
                          <a:effectLst/>
                        </a:rPr>
                        <a:t>Kiến</a:t>
                      </a:r>
                      <a:r>
                        <a:rPr lang="en-US" sz="1300" dirty="0">
                          <a:effectLst/>
                        </a:rPr>
                        <a:t> </a:t>
                      </a:r>
                      <a:r>
                        <a:rPr lang="en-US" sz="1300" dirty="0" err="1">
                          <a:effectLst/>
                        </a:rPr>
                        <a:t>trúc</a:t>
                      </a:r>
                      <a:r>
                        <a:rPr lang="en-US" sz="1300" dirty="0">
                          <a:effectLst/>
                        </a:rPr>
                        <a:t> </a:t>
                      </a:r>
                      <a:r>
                        <a:rPr lang="en-US" sz="1300" dirty="0" err="1">
                          <a:effectLst/>
                        </a:rPr>
                        <a:t>hiệu</a:t>
                      </a:r>
                      <a:r>
                        <a:rPr lang="en-US" sz="1300" dirty="0">
                          <a:effectLst/>
                        </a:rPr>
                        <a:t> </a:t>
                      </a:r>
                      <a:r>
                        <a:rPr lang="en-US" sz="1300" dirty="0" err="1">
                          <a:effectLst/>
                        </a:rPr>
                        <a:t>suất</a:t>
                      </a:r>
                      <a:r>
                        <a:rPr lang="en-US" sz="1300" dirty="0">
                          <a:effectLst/>
                        </a:rPr>
                        <a:t> </a:t>
                      </a:r>
                      <a:r>
                        <a:rPr lang="en-US" sz="1300" dirty="0" err="1">
                          <a:effectLst/>
                        </a:rPr>
                        <a:t>cao</a:t>
                      </a:r>
                      <a:endParaRPr lang="en-US" sz="1300" dirty="0">
                        <a:effectLst/>
                      </a:endParaRPr>
                    </a:p>
                  </a:txBody>
                  <a:tcPr marL="20831" marR="20831" marT="13887" marB="1388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6273817"/>
                  </a:ext>
                </a:extLst>
              </a:tr>
              <a:tr h="780158">
                <a:tc>
                  <a:txBody>
                    <a:bodyPr/>
                    <a:lstStyle/>
                    <a:p>
                      <a:pPr algn="ctr" rtl="0" fontAlgn="b"/>
                      <a:r>
                        <a:rPr lang="vi-VN" sz="1300" dirty="0">
                          <a:effectLst/>
                        </a:rPr>
                        <a:t>Giao Diện Người Dùng</a:t>
                      </a:r>
                    </a:p>
                  </a:txBody>
                  <a:tcPr marL="20831" marR="20831" marT="13887" marB="1388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rtl="0" fontAlgn="b"/>
                      <a:r>
                        <a:rPr lang="en-US" sz="1300" dirty="0">
                          <a:effectLst/>
                        </a:rPr>
                        <a:t>- Widget </a:t>
                      </a:r>
                      <a:r>
                        <a:rPr lang="en-US" sz="1300" dirty="0" err="1">
                          <a:effectLst/>
                        </a:rPr>
                        <a:t>linh</a:t>
                      </a:r>
                      <a:r>
                        <a:rPr lang="en-US" sz="1300" dirty="0">
                          <a:effectLst/>
                        </a:rPr>
                        <a:t> </a:t>
                      </a:r>
                      <a:r>
                        <a:rPr lang="en-US" sz="1300" dirty="0" err="1">
                          <a:effectLst/>
                        </a:rPr>
                        <a:t>hoạt</a:t>
                      </a:r>
                      <a:r>
                        <a:rPr lang="en-US" sz="1300" dirty="0">
                          <a:effectLst/>
                        </a:rPr>
                        <a:t> </a:t>
                      </a:r>
                      <a:r>
                        <a:rPr lang="en-US" sz="1300" dirty="0" err="1">
                          <a:effectLst/>
                        </a:rPr>
                        <a:t>Thiết</a:t>
                      </a:r>
                      <a:r>
                        <a:rPr lang="en-US" sz="1300" dirty="0">
                          <a:effectLst/>
                        </a:rPr>
                        <a:t> </a:t>
                      </a:r>
                      <a:r>
                        <a:rPr lang="en-US" sz="1300" dirty="0" err="1">
                          <a:effectLst/>
                        </a:rPr>
                        <a:t>kế</a:t>
                      </a:r>
                      <a:r>
                        <a:rPr lang="en-US" sz="1300" dirty="0">
                          <a:effectLst/>
                        </a:rPr>
                        <a:t> </a:t>
                      </a:r>
                      <a:r>
                        <a:rPr lang="en-US" sz="1300" dirty="0" err="1">
                          <a:effectLst/>
                        </a:rPr>
                        <a:t>tùy</a:t>
                      </a:r>
                      <a:r>
                        <a:rPr lang="en-US" sz="1300" dirty="0">
                          <a:effectLst/>
                        </a:rPr>
                        <a:t> </a:t>
                      </a:r>
                      <a:r>
                        <a:rPr lang="en-US" sz="1300" dirty="0" err="1">
                          <a:effectLst/>
                        </a:rPr>
                        <a:t>chỉnh</a:t>
                      </a:r>
                      <a:r>
                        <a:rPr lang="en-US" sz="1300" dirty="0">
                          <a:effectLst/>
                        </a:rPr>
                        <a:t> </a:t>
                      </a:r>
                      <a:r>
                        <a:rPr lang="en-US" sz="1300" dirty="0" err="1">
                          <a:effectLst/>
                        </a:rPr>
                        <a:t>Hỗ</a:t>
                      </a:r>
                      <a:r>
                        <a:rPr lang="en-US" sz="1300" dirty="0">
                          <a:effectLst/>
                        </a:rPr>
                        <a:t> </a:t>
                      </a:r>
                      <a:r>
                        <a:rPr lang="en-US" sz="1300" dirty="0" err="1">
                          <a:effectLst/>
                        </a:rPr>
                        <a:t>trợ</a:t>
                      </a:r>
                      <a:r>
                        <a:rPr lang="en-US" sz="1300" dirty="0">
                          <a:effectLst/>
                        </a:rPr>
                        <a:t> </a:t>
                      </a:r>
                      <a:r>
                        <a:rPr lang="en-US" sz="1300" dirty="0" err="1">
                          <a:effectLst/>
                        </a:rPr>
                        <a:t>hoạt</a:t>
                      </a:r>
                      <a:r>
                        <a:rPr lang="en-US" sz="1300" dirty="0">
                          <a:effectLst/>
                        </a:rPr>
                        <a:t> </a:t>
                      </a:r>
                      <a:r>
                        <a:rPr lang="en-US" sz="1300" dirty="0" err="1">
                          <a:effectLst/>
                        </a:rPr>
                        <a:t>ảnh</a:t>
                      </a:r>
                      <a:endParaRPr lang="en-US" sz="1300" dirty="0">
                        <a:effectLst/>
                      </a:endParaRPr>
                    </a:p>
                  </a:txBody>
                  <a:tcPr marL="20831" marR="20831" marT="13887" marB="1388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0938376"/>
                  </a:ext>
                </a:extLst>
              </a:tr>
              <a:tr h="780158">
                <a:tc>
                  <a:txBody>
                    <a:bodyPr/>
                    <a:lstStyle/>
                    <a:p>
                      <a:pPr algn="ctr" rtl="0" fontAlgn="b"/>
                      <a:r>
                        <a:rPr lang="en-US" sz="1300" dirty="0" err="1">
                          <a:effectLst/>
                        </a:rPr>
                        <a:t>Tích</a:t>
                      </a:r>
                      <a:r>
                        <a:rPr lang="en-US" sz="1300" dirty="0">
                          <a:effectLst/>
                        </a:rPr>
                        <a:t> </a:t>
                      </a:r>
                      <a:r>
                        <a:rPr lang="en-US" sz="1300" dirty="0" err="1">
                          <a:effectLst/>
                        </a:rPr>
                        <a:t>Hợp</a:t>
                      </a:r>
                      <a:r>
                        <a:rPr lang="en-US" sz="1300" dirty="0">
                          <a:effectLst/>
                        </a:rPr>
                        <a:t> </a:t>
                      </a:r>
                      <a:r>
                        <a:rPr lang="en-US" sz="1300" dirty="0" err="1">
                          <a:effectLst/>
                        </a:rPr>
                        <a:t>Công</a:t>
                      </a:r>
                      <a:r>
                        <a:rPr lang="en-US" sz="1300" dirty="0">
                          <a:effectLst/>
                        </a:rPr>
                        <a:t> </a:t>
                      </a:r>
                      <a:r>
                        <a:rPr lang="en-US" sz="1300" dirty="0" err="1">
                          <a:effectLst/>
                        </a:rPr>
                        <a:t>Nghệ</a:t>
                      </a:r>
                      <a:endParaRPr lang="en-US" sz="1300" dirty="0">
                        <a:effectLst/>
                      </a:endParaRPr>
                    </a:p>
                  </a:txBody>
                  <a:tcPr marL="20831" marR="20831" marT="13887" marB="1388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rtl="0" fontAlgn="b"/>
                      <a:r>
                        <a:rPr lang="en-US" sz="1300" dirty="0">
                          <a:effectLst/>
                        </a:rPr>
                        <a:t>- </a:t>
                      </a:r>
                      <a:r>
                        <a:rPr lang="en-US" sz="1300" dirty="0" err="1">
                          <a:effectLst/>
                        </a:rPr>
                        <a:t>Kết</a:t>
                      </a:r>
                      <a:r>
                        <a:rPr lang="en-US" sz="1300" dirty="0">
                          <a:effectLst/>
                        </a:rPr>
                        <a:t> </a:t>
                      </a:r>
                      <a:r>
                        <a:rPr lang="en-US" sz="1300" dirty="0" err="1">
                          <a:effectLst/>
                        </a:rPr>
                        <a:t>nối</a:t>
                      </a:r>
                      <a:r>
                        <a:rPr lang="en-US" sz="1300" dirty="0">
                          <a:effectLst/>
                        </a:rPr>
                        <a:t> API </a:t>
                      </a:r>
                      <a:r>
                        <a:rPr lang="en-US" sz="1300" dirty="0" err="1">
                          <a:effectLst/>
                        </a:rPr>
                        <a:t>Đồng</a:t>
                      </a:r>
                      <a:r>
                        <a:rPr lang="en-US" sz="1300" dirty="0">
                          <a:effectLst/>
                        </a:rPr>
                        <a:t> </a:t>
                      </a:r>
                      <a:r>
                        <a:rPr lang="en-US" sz="1300" dirty="0" err="1">
                          <a:effectLst/>
                        </a:rPr>
                        <a:t>bộ</a:t>
                      </a:r>
                      <a:r>
                        <a:rPr lang="en-US" sz="1300" dirty="0">
                          <a:effectLst/>
                        </a:rPr>
                        <a:t> </a:t>
                      </a:r>
                      <a:r>
                        <a:rPr lang="en-US" sz="1300" dirty="0" err="1">
                          <a:effectLst/>
                        </a:rPr>
                        <a:t>đám</a:t>
                      </a:r>
                      <a:r>
                        <a:rPr lang="en-US" sz="1300" dirty="0">
                          <a:effectLst/>
                        </a:rPr>
                        <a:t> </a:t>
                      </a:r>
                      <a:r>
                        <a:rPr lang="en-US" sz="1300" dirty="0" err="1">
                          <a:effectLst/>
                        </a:rPr>
                        <a:t>mây</a:t>
                      </a:r>
                      <a:r>
                        <a:rPr lang="en-US" sz="1300" dirty="0">
                          <a:effectLst/>
                        </a:rPr>
                        <a:t> </a:t>
                      </a:r>
                      <a:r>
                        <a:rPr lang="en-US" sz="1300" dirty="0" err="1">
                          <a:effectLst/>
                        </a:rPr>
                        <a:t>Hỗ</a:t>
                      </a:r>
                      <a:r>
                        <a:rPr lang="en-US" sz="1300" dirty="0">
                          <a:effectLst/>
                        </a:rPr>
                        <a:t> </a:t>
                      </a:r>
                      <a:r>
                        <a:rPr lang="en-US" sz="1300" dirty="0" err="1">
                          <a:effectLst/>
                        </a:rPr>
                        <a:t>trợ</a:t>
                      </a:r>
                      <a:r>
                        <a:rPr lang="en-US" sz="1300" dirty="0">
                          <a:effectLst/>
                        </a:rPr>
                        <a:t> offline</a:t>
                      </a:r>
                    </a:p>
                  </a:txBody>
                  <a:tcPr marL="20831" marR="20831" marT="13887" marB="13887"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43848166"/>
                  </a:ext>
                </a:extLst>
              </a:tr>
            </a:tbl>
          </a:graphicData>
        </a:graphic>
      </p:graphicFrame>
      <p:pic>
        <p:nvPicPr>
          <p:cNvPr id="3" name="Picture 2">
            <a:extLst>
              <a:ext uri="{FF2B5EF4-FFF2-40B4-BE49-F238E27FC236}">
                <a16:creationId xmlns:a16="http://schemas.microsoft.com/office/drawing/2014/main" id="{23153DC7-69F3-3392-0793-140603F65F85}"/>
              </a:ext>
            </a:extLst>
          </p:cNvPr>
          <p:cNvPicPr>
            <a:picLocks noChangeAspect="1"/>
          </p:cNvPicPr>
          <p:nvPr/>
        </p:nvPicPr>
        <p:blipFill>
          <a:blip r:embed="rId3"/>
          <a:stretch>
            <a:fillRect/>
          </a:stretch>
        </p:blipFill>
        <p:spPr>
          <a:xfrm>
            <a:off x="6307372" y="2666939"/>
            <a:ext cx="2439184" cy="1201169"/>
          </a:xfrm>
          <a:prstGeom prst="rect">
            <a:avLst/>
          </a:prstGeom>
        </p:spPr>
      </p:pic>
      <p:pic>
        <p:nvPicPr>
          <p:cNvPr id="4" name="Picture 3">
            <a:extLst>
              <a:ext uri="{FF2B5EF4-FFF2-40B4-BE49-F238E27FC236}">
                <a16:creationId xmlns:a16="http://schemas.microsoft.com/office/drawing/2014/main" id="{394887D9-D2E8-E234-8006-CE9D7EBD7332}"/>
              </a:ext>
            </a:extLst>
          </p:cNvPr>
          <p:cNvPicPr>
            <a:picLocks noChangeAspect="1"/>
          </p:cNvPicPr>
          <p:nvPr/>
        </p:nvPicPr>
        <p:blipFill>
          <a:blip r:embed="rId4"/>
          <a:stretch>
            <a:fillRect/>
          </a:stretch>
        </p:blipFill>
        <p:spPr>
          <a:xfrm>
            <a:off x="6307372" y="917276"/>
            <a:ext cx="2512761" cy="13193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614746" y="26193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Chức</a:t>
            </a:r>
            <a:r>
              <a:rPr lang="en-US" dirty="0"/>
              <a:t> </a:t>
            </a:r>
            <a:r>
              <a:rPr lang="en-US" dirty="0" err="1"/>
              <a:t>năng</a:t>
            </a:r>
            <a:r>
              <a:rPr lang="en-US" dirty="0"/>
              <a:t> </a:t>
            </a:r>
            <a:r>
              <a:rPr lang="en-US" dirty="0" err="1"/>
              <a:t>chính</a:t>
            </a:r>
            <a:r>
              <a:rPr lang="en-US" dirty="0"/>
              <a:t> </a:t>
            </a:r>
            <a:endParaRPr dirty="0"/>
          </a:p>
        </p:txBody>
      </p:sp>
      <p:sp>
        <p:nvSpPr>
          <p:cNvPr id="5" name="TextBox 4">
            <a:extLst>
              <a:ext uri="{FF2B5EF4-FFF2-40B4-BE49-F238E27FC236}">
                <a16:creationId xmlns:a16="http://schemas.microsoft.com/office/drawing/2014/main" id="{7700F959-787F-ECE0-EEF1-2FBCB88AF206}"/>
              </a:ext>
            </a:extLst>
          </p:cNvPr>
          <p:cNvSpPr txBox="1"/>
          <p:nvPr/>
        </p:nvSpPr>
        <p:spPr>
          <a:xfrm>
            <a:off x="614746" y="891912"/>
            <a:ext cx="2762789" cy="307777"/>
          </a:xfrm>
          <a:prstGeom prst="rect">
            <a:avLst/>
          </a:prstGeom>
          <a:noFill/>
        </p:spPr>
        <p:txBody>
          <a:bodyPr wrap="square">
            <a:spAutoFit/>
          </a:bodyPr>
          <a:lstStyle/>
          <a:p>
            <a:r>
              <a:rPr lang="en-US" b="0" i="0" dirty="0" err="1">
                <a:effectLst/>
                <a:latin typeface="+mn-lt"/>
              </a:rPr>
              <a:t>Tạo</a:t>
            </a:r>
            <a:r>
              <a:rPr lang="en-US" b="0" i="0" dirty="0">
                <a:effectLst/>
                <a:latin typeface="+mn-lt"/>
              </a:rPr>
              <a:t> </a:t>
            </a:r>
            <a:r>
              <a:rPr lang="en-US" b="0" i="0" dirty="0" err="1">
                <a:effectLst/>
                <a:latin typeface="+mn-lt"/>
              </a:rPr>
              <a:t>Bài</a:t>
            </a:r>
            <a:r>
              <a:rPr lang="en-US" b="0" i="0" dirty="0">
                <a:effectLst/>
                <a:latin typeface="+mn-lt"/>
              </a:rPr>
              <a:t> </a:t>
            </a:r>
            <a:r>
              <a:rPr lang="en-US" b="0" i="0" dirty="0" err="1">
                <a:effectLst/>
                <a:latin typeface="+mn-lt"/>
              </a:rPr>
              <a:t>Trắc</a:t>
            </a:r>
            <a:r>
              <a:rPr lang="en-US" b="0" i="0" dirty="0">
                <a:effectLst/>
                <a:latin typeface="+mn-lt"/>
              </a:rPr>
              <a:t> </a:t>
            </a:r>
            <a:r>
              <a:rPr lang="en-US" b="0" i="0" dirty="0" err="1">
                <a:effectLst/>
                <a:latin typeface="+mn-lt"/>
              </a:rPr>
              <a:t>Nghiệm</a:t>
            </a:r>
            <a:r>
              <a:rPr lang="en-US" b="0" i="0" dirty="0">
                <a:effectLst/>
                <a:latin typeface="+mn-lt"/>
              </a:rPr>
              <a:t> </a:t>
            </a:r>
            <a:endParaRPr lang="en-US" dirty="0">
              <a:latin typeface="+mn-lt"/>
            </a:endParaRPr>
          </a:p>
        </p:txBody>
      </p:sp>
      <p:pic>
        <p:nvPicPr>
          <p:cNvPr id="7" name="Picture 6">
            <a:extLst>
              <a:ext uri="{FF2B5EF4-FFF2-40B4-BE49-F238E27FC236}">
                <a16:creationId xmlns:a16="http://schemas.microsoft.com/office/drawing/2014/main" id="{3E0F6463-F7C2-42D0-A86B-42E78017D5BE}"/>
              </a:ext>
            </a:extLst>
          </p:cNvPr>
          <p:cNvPicPr>
            <a:picLocks noChangeAspect="1"/>
          </p:cNvPicPr>
          <p:nvPr/>
        </p:nvPicPr>
        <p:blipFill>
          <a:blip r:embed="rId3"/>
          <a:stretch>
            <a:fillRect/>
          </a:stretch>
        </p:blipFill>
        <p:spPr>
          <a:xfrm>
            <a:off x="568436" y="1405892"/>
            <a:ext cx="1789704" cy="3373737"/>
          </a:xfrm>
          <a:prstGeom prst="rect">
            <a:avLst/>
          </a:prstGeom>
        </p:spPr>
      </p:pic>
      <p:pic>
        <p:nvPicPr>
          <p:cNvPr id="9" name="Picture 8">
            <a:extLst>
              <a:ext uri="{FF2B5EF4-FFF2-40B4-BE49-F238E27FC236}">
                <a16:creationId xmlns:a16="http://schemas.microsoft.com/office/drawing/2014/main" id="{EB3AC6F9-241F-08B5-8029-963857126FDC}"/>
              </a:ext>
            </a:extLst>
          </p:cNvPr>
          <p:cNvPicPr>
            <a:picLocks noChangeAspect="1"/>
          </p:cNvPicPr>
          <p:nvPr/>
        </p:nvPicPr>
        <p:blipFill>
          <a:blip r:embed="rId4"/>
          <a:stretch>
            <a:fillRect/>
          </a:stretch>
        </p:blipFill>
        <p:spPr>
          <a:xfrm>
            <a:off x="2799288" y="1414359"/>
            <a:ext cx="1772712" cy="3365270"/>
          </a:xfrm>
          <a:prstGeom prst="rect">
            <a:avLst/>
          </a:prstGeom>
        </p:spPr>
      </p:pic>
      <p:pic>
        <p:nvPicPr>
          <p:cNvPr id="11" name="Picture 10">
            <a:extLst>
              <a:ext uri="{FF2B5EF4-FFF2-40B4-BE49-F238E27FC236}">
                <a16:creationId xmlns:a16="http://schemas.microsoft.com/office/drawing/2014/main" id="{30CFA304-A549-3238-2B56-D340065556C2}"/>
              </a:ext>
            </a:extLst>
          </p:cNvPr>
          <p:cNvPicPr>
            <a:picLocks noChangeAspect="1"/>
          </p:cNvPicPr>
          <p:nvPr/>
        </p:nvPicPr>
        <p:blipFill>
          <a:blip r:embed="rId5"/>
          <a:stretch>
            <a:fillRect/>
          </a:stretch>
        </p:blipFill>
        <p:spPr>
          <a:xfrm>
            <a:off x="4929144" y="1405892"/>
            <a:ext cx="1786901" cy="3365270"/>
          </a:xfrm>
          <a:prstGeom prst="rect">
            <a:avLst/>
          </a:prstGeom>
        </p:spPr>
      </p:pic>
      <p:pic>
        <p:nvPicPr>
          <p:cNvPr id="13" name="Picture 12">
            <a:extLst>
              <a:ext uri="{FF2B5EF4-FFF2-40B4-BE49-F238E27FC236}">
                <a16:creationId xmlns:a16="http://schemas.microsoft.com/office/drawing/2014/main" id="{431F79F5-BA4D-DB99-779B-120B0F90753C}"/>
              </a:ext>
            </a:extLst>
          </p:cNvPr>
          <p:cNvPicPr>
            <a:picLocks noChangeAspect="1"/>
          </p:cNvPicPr>
          <p:nvPr/>
        </p:nvPicPr>
        <p:blipFill>
          <a:blip r:embed="rId6"/>
          <a:stretch>
            <a:fillRect/>
          </a:stretch>
        </p:blipFill>
        <p:spPr>
          <a:xfrm>
            <a:off x="7073189" y="1414359"/>
            <a:ext cx="1786901" cy="34008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1">
          <a:extLst>
            <a:ext uri="{FF2B5EF4-FFF2-40B4-BE49-F238E27FC236}">
              <a16:creationId xmlns:a16="http://schemas.microsoft.com/office/drawing/2014/main" id="{AA97ABAD-9521-78F3-970E-A2777E535EEE}"/>
            </a:ext>
          </a:extLst>
        </p:cNvPr>
        <p:cNvGrpSpPr/>
        <p:nvPr/>
      </p:nvGrpSpPr>
      <p:grpSpPr>
        <a:xfrm>
          <a:off x="0" y="0"/>
          <a:ext cx="0" cy="0"/>
          <a:chOff x="0" y="0"/>
          <a:chExt cx="0" cy="0"/>
        </a:xfrm>
      </p:grpSpPr>
      <p:sp>
        <p:nvSpPr>
          <p:cNvPr id="2102" name="Google Shape;2102;p53">
            <a:extLst>
              <a:ext uri="{FF2B5EF4-FFF2-40B4-BE49-F238E27FC236}">
                <a16:creationId xmlns:a16="http://schemas.microsoft.com/office/drawing/2014/main" id="{BC8402A6-A3E1-F7E0-2D29-89EFE4BB729D}"/>
              </a:ext>
            </a:extLst>
          </p:cNvPr>
          <p:cNvSpPr txBox="1">
            <a:spLocks noGrp="1"/>
          </p:cNvSpPr>
          <p:nvPr>
            <p:ph type="title"/>
          </p:nvPr>
        </p:nvSpPr>
        <p:spPr>
          <a:xfrm>
            <a:off x="720000" y="19166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latin typeface="+mn-lt"/>
              </a:rPr>
              <a:t>DEMO</a:t>
            </a:r>
            <a:endParaRPr sz="4000" dirty="0">
              <a:latin typeface="+mn-lt"/>
            </a:endParaRPr>
          </a:p>
        </p:txBody>
      </p:sp>
    </p:spTree>
    <p:extLst>
      <p:ext uri="{BB962C8B-B14F-4D97-AF65-F5344CB8AC3E}">
        <p14:creationId xmlns:p14="http://schemas.microsoft.com/office/powerpoint/2010/main" val="1022592398"/>
      </p:ext>
    </p:extLst>
  </p:cSld>
  <p:clrMapOvr>
    <a:masterClrMapping/>
  </p:clrMapOvr>
</p:sld>
</file>

<file path=ppt/theme/theme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215</Words>
  <Application>Microsoft Office PowerPoint</Application>
  <PresentationFormat>On-screen Show (16:9)</PresentationFormat>
  <Paragraphs>31</Paragraphs>
  <Slides>7</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7</vt:i4>
      </vt:variant>
    </vt:vector>
  </HeadingPairs>
  <TitlesOfParts>
    <vt:vector size="14" baseType="lpstr">
      <vt:lpstr>IBM Plex Mono</vt:lpstr>
      <vt:lpstr>Arial</vt:lpstr>
      <vt:lpstr>Poppins</vt:lpstr>
      <vt:lpstr>Proxima Nova</vt:lpstr>
      <vt:lpstr>Slidesgo Final Pages</vt:lpstr>
      <vt:lpstr>Introduction to Coding Workshop by Slidesgo</vt:lpstr>
      <vt:lpstr>1_Introduction to Coding Workshop by Slidesgo</vt:lpstr>
      <vt:lpstr>PowerPoint Presentation</vt:lpstr>
      <vt:lpstr>Tổng quan về đề tài </vt:lpstr>
      <vt:lpstr>Công nghệ sử dụng</vt:lpstr>
      <vt:lpstr>Laragon</vt:lpstr>
      <vt:lpstr>FLUTTER</vt:lpstr>
      <vt:lpstr>Chức năng chính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 Workshop</dc:title>
  <cp:lastModifiedBy>Trọng Trịnh</cp:lastModifiedBy>
  <cp:revision>50</cp:revision>
  <dcterms:modified xsi:type="dcterms:W3CDTF">2025-01-04T03:03:46Z</dcterms:modified>
</cp:coreProperties>
</file>