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5" r:id="rId9"/>
    <p:sldId id="269" r:id="rId10"/>
    <p:sldId id="267" r:id="rId11"/>
    <p:sldId id="268"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5" r:id="rId25"/>
    <p:sldId id="283" r:id="rId26"/>
    <p:sldId id="284" r:id="rId27"/>
    <p:sldId id="286" r:id="rId28"/>
    <p:sldId id="287" r:id="rId29"/>
    <p:sldId id="288" r:id="rId30"/>
    <p:sldId id="289" r:id="rId31"/>
    <p:sldId id="290"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72" autoAdjust="0"/>
  </p:normalViewPr>
  <p:slideViewPr>
    <p:cSldViewPr snapToGrid="0">
      <p:cViewPr varScale="1">
        <p:scale>
          <a:sx n="73" d="100"/>
          <a:sy n="73" d="100"/>
        </p:scale>
        <p:origin x="41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8881E-A049-42B4-9368-DBFAFF1D4FE2}" type="datetimeFigureOut">
              <a:rPr lang="en-US" smtClean="0"/>
              <a:t>11/25/2019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7C1EA-7B0D-41B2-8631-D69F149C977E}" type="slidenum">
              <a:rPr lang="en-US" smtClean="0"/>
              <a:t>‹#›</a:t>
            </a:fld>
            <a:endParaRPr lang="en-US"/>
          </a:p>
        </p:txBody>
      </p:sp>
    </p:spTree>
    <p:extLst>
      <p:ext uri="{BB962C8B-B14F-4D97-AF65-F5344CB8AC3E}">
        <p14:creationId xmlns:p14="http://schemas.microsoft.com/office/powerpoint/2010/main" val="9658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1</a:t>
            </a:fld>
            <a:endParaRPr lang="en-US"/>
          </a:p>
        </p:txBody>
      </p:sp>
    </p:spTree>
    <p:extLst>
      <p:ext uri="{BB962C8B-B14F-4D97-AF65-F5344CB8AC3E}">
        <p14:creationId xmlns:p14="http://schemas.microsoft.com/office/powerpoint/2010/main" val="328018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9725" indent="0">
              <a:buNone/>
            </a:pPr>
            <a:r>
              <a:rPr lang="en-US" dirty="0" smtClean="0"/>
              <a:t>If you were using the CLB you would have to create two load balancers, one for each website.</a:t>
            </a:r>
          </a:p>
          <a:p>
            <a:pPr marL="339725" indent="0">
              <a:buNone/>
            </a:pPr>
            <a:r>
              <a:rPr lang="en-US" dirty="0" smtClean="0"/>
              <a:t>But you can do the same thing using a single ALB!</a:t>
            </a:r>
          </a:p>
          <a:p>
            <a:pPr marL="339725" indent="0">
              <a:buNone/>
            </a:pPr>
            <a:r>
              <a:rPr lang="en-US" dirty="0" smtClean="0"/>
              <a:t>Hence you will be saving money as you will only be paying for a single ALB instead of two CLBs.</a:t>
            </a:r>
          </a:p>
        </p:txBody>
      </p:sp>
      <p:sp>
        <p:nvSpPr>
          <p:cNvPr id="4" name="Slide Number Placeholder 3"/>
          <p:cNvSpPr>
            <a:spLocks noGrp="1"/>
          </p:cNvSpPr>
          <p:nvPr>
            <p:ph type="sldNum" sz="quarter" idx="10"/>
          </p:nvPr>
        </p:nvSpPr>
        <p:spPr/>
        <p:txBody>
          <a:bodyPr/>
          <a:lstStyle/>
          <a:p>
            <a:fld id="{E987C1EA-7B0D-41B2-8631-D69F149C977E}" type="slidenum">
              <a:rPr lang="en-US" smtClean="0"/>
              <a:t>13</a:t>
            </a:fld>
            <a:endParaRPr lang="en-US"/>
          </a:p>
        </p:txBody>
      </p:sp>
    </p:spTree>
    <p:extLst>
      <p:ext uri="{BB962C8B-B14F-4D97-AF65-F5344CB8AC3E}">
        <p14:creationId xmlns:p14="http://schemas.microsoft.com/office/powerpoint/2010/main" val="1930298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ALB, you can route traffic based on the path of the requested URL. So again a single ALB is enough to handle this for you.</a:t>
            </a:r>
          </a:p>
        </p:txBody>
      </p:sp>
      <p:sp>
        <p:nvSpPr>
          <p:cNvPr id="4" name="Slide Number Placeholder 3"/>
          <p:cNvSpPr>
            <a:spLocks noGrp="1"/>
          </p:cNvSpPr>
          <p:nvPr>
            <p:ph type="sldNum" sz="quarter" idx="10"/>
          </p:nvPr>
        </p:nvSpPr>
        <p:spPr/>
        <p:txBody>
          <a:bodyPr/>
          <a:lstStyle/>
          <a:p>
            <a:fld id="{E987C1EA-7B0D-41B2-8631-D69F149C977E}" type="slidenum">
              <a:rPr lang="en-US" smtClean="0"/>
              <a:t>14</a:t>
            </a:fld>
            <a:endParaRPr lang="en-US"/>
          </a:p>
        </p:txBody>
      </p:sp>
    </p:spTree>
    <p:extLst>
      <p:ext uri="{BB962C8B-B14F-4D97-AF65-F5344CB8AC3E}">
        <p14:creationId xmlns:p14="http://schemas.microsoft.com/office/powerpoint/2010/main" val="2117427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a:t>
            </a:r>
            <a:r>
              <a:rPr lang="en-US" baseline="0" dirty="0" smtClean="0"/>
              <a:t> load balancer</a:t>
            </a:r>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15</a:t>
            </a:fld>
            <a:endParaRPr lang="en-US"/>
          </a:p>
        </p:txBody>
      </p:sp>
    </p:spTree>
    <p:extLst>
      <p:ext uri="{BB962C8B-B14F-4D97-AF65-F5344CB8AC3E}">
        <p14:creationId xmlns:p14="http://schemas.microsoft.com/office/powerpoint/2010/main" val="152343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1 instance(</a:t>
            </a:r>
            <a:r>
              <a:rPr lang="en-US" baseline="0" dirty="0" smtClean="0"/>
              <a:t> instance </a:t>
            </a:r>
            <a:r>
              <a:rPr lang="en-US" baseline="0" dirty="0" err="1" smtClean="0"/>
              <a:t>trên</a:t>
            </a:r>
            <a:r>
              <a:rPr lang="en-US" baseline="0" dirty="0" smtClean="0"/>
              <a:t> </a:t>
            </a:r>
            <a:r>
              <a:rPr lang="en-US" baseline="0" dirty="0" err="1" smtClean="0"/>
              <a:t>cùng</a:t>
            </a:r>
            <a:r>
              <a:rPr lang="en-US" baseline="0" dirty="0" smtClean="0"/>
              <a:t>) </a:t>
            </a:r>
            <a:r>
              <a:rPr lang="en-US" baseline="0" dirty="0" err="1" smtClean="0"/>
              <a:t>quá</a:t>
            </a:r>
            <a:r>
              <a:rPr lang="en-US" baseline="0" dirty="0" smtClean="0"/>
              <a:t> </a:t>
            </a:r>
            <a:r>
              <a:rPr lang="en-US" baseline="0" dirty="0" err="1" smtClean="0"/>
              <a:t>tải</a:t>
            </a:r>
            <a:r>
              <a:rPr lang="en-US" baseline="0" dirty="0" smtClean="0"/>
              <a:t>, ELB </a:t>
            </a:r>
            <a:r>
              <a:rPr lang="en-US" baseline="0" dirty="0" err="1" smtClean="0"/>
              <a:t>cắt</a:t>
            </a:r>
            <a:r>
              <a:rPr lang="en-US" baseline="0" dirty="0" smtClean="0"/>
              <a:t> </a:t>
            </a:r>
            <a:r>
              <a:rPr lang="en-US" baseline="0" dirty="0" err="1" smtClean="0"/>
              <a:t>lưu</a:t>
            </a:r>
            <a:r>
              <a:rPr lang="en-US" baseline="0" dirty="0" smtClean="0"/>
              <a:t> </a:t>
            </a:r>
            <a:r>
              <a:rPr lang="en-US" baseline="0" dirty="0" err="1" smtClean="0"/>
              <a:t>lượng</a:t>
            </a:r>
            <a:r>
              <a:rPr lang="en-US" baseline="0" dirty="0" smtClean="0"/>
              <a:t> </a:t>
            </a:r>
            <a:r>
              <a:rPr lang="en-US" baseline="0" dirty="0" err="1" smtClean="0"/>
              <a:t>truyền</a:t>
            </a:r>
            <a:r>
              <a:rPr lang="en-US" baseline="0" dirty="0" smtClean="0"/>
              <a:t> </a:t>
            </a:r>
            <a:r>
              <a:rPr lang="en-US" baseline="0" dirty="0" err="1" smtClean="0"/>
              <a:t>đến</a:t>
            </a:r>
            <a:r>
              <a:rPr lang="en-US" baseline="0" dirty="0" smtClean="0"/>
              <a:t> instance </a:t>
            </a:r>
            <a:r>
              <a:rPr lang="en-US" baseline="0" dirty="0" err="1" smtClean="0"/>
              <a:t>đó</a:t>
            </a:r>
            <a:r>
              <a:rPr lang="en-US" baseline="0" dirty="0" smtClean="0"/>
              <a:t>, </a:t>
            </a:r>
            <a:r>
              <a:rPr lang="en-US" baseline="0" dirty="0" err="1" smtClean="0"/>
              <a:t>chuyển</a:t>
            </a:r>
            <a:r>
              <a:rPr lang="en-US" baseline="0" dirty="0" smtClean="0"/>
              <a:t> </a:t>
            </a:r>
            <a:r>
              <a:rPr lang="en-US" baseline="0" dirty="0" err="1" smtClean="0"/>
              <a:t>lưu</a:t>
            </a:r>
            <a:r>
              <a:rPr lang="en-US" baseline="0" dirty="0" smtClean="0"/>
              <a:t> </a:t>
            </a:r>
            <a:r>
              <a:rPr lang="en-US" baseline="0" dirty="0" err="1" smtClean="0"/>
              <a:t>lượng</a:t>
            </a:r>
            <a:r>
              <a:rPr lang="en-US" baseline="0" dirty="0" smtClean="0"/>
              <a:t> qua </a:t>
            </a:r>
            <a:r>
              <a:rPr lang="en-US" baseline="0" dirty="0" err="1" smtClean="0"/>
              <a:t>các</a:t>
            </a:r>
            <a:r>
              <a:rPr lang="en-US" baseline="0" dirty="0" smtClean="0"/>
              <a:t> instance </a:t>
            </a:r>
            <a:r>
              <a:rPr lang="en-US" baseline="0" dirty="0" err="1" smtClean="0"/>
              <a:t>khác</a:t>
            </a:r>
            <a:r>
              <a:rPr lang="en-US" baseline="0" dirty="0" smtClean="0"/>
              <a:t>. </a:t>
            </a:r>
            <a:r>
              <a:rPr lang="en-US" baseline="0" dirty="0" err="1" smtClean="0"/>
              <a:t>Sau</a:t>
            </a:r>
            <a:r>
              <a:rPr lang="en-US" baseline="0" dirty="0" smtClean="0"/>
              <a:t> </a:t>
            </a:r>
            <a:r>
              <a:rPr lang="en-US" baseline="0" dirty="0" err="1" smtClean="0"/>
              <a:t>khi</a:t>
            </a:r>
            <a:r>
              <a:rPr lang="en-US" baseline="0" dirty="0" smtClean="0"/>
              <a:t> instance </a:t>
            </a:r>
            <a:r>
              <a:rPr lang="en-US" baseline="0" dirty="0" err="1" smtClean="0"/>
              <a:t>đó</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xong</a:t>
            </a:r>
            <a:r>
              <a:rPr lang="en-US" baseline="0" dirty="0" smtClean="0"/>
              <a:t>, ELB </a:t>
            </a:r>
            <a:r>
              <a:rPr lang="en-US" baseline="0" dirty="0" err="1" smtClean="0"/>
              <a:t>lại</a:t>
            </a:r>
            <a:r>
              <a:rPr lang="en-US" baseline="0" dirty="0" smtClean="0"/>
              <a:t> </a:t>
            </a:r>
            <a:r>
              <a:rPr lang="en-US" baseline="0" dirty="0" err="1" smtClean="0"/>
              <a:t>truyền</a:t>
            </a:r>
            <a:r>
              <a:rPr lang="en-US" baseline="0" dirty="0" smtClean="0"/>
              <a:t> </a:t>
            </a:r>
            <a:r>
              <a:rPr lang="en-US" baseline="0" dirty="0" err="1" smtClean="0"/>
              <a:t>lưu</a:t>
            </a:r>
            <a:r>
              <a:rPr lang="en-US" baseline="0" dirty="0" smtClean="0"/>
              <a:t> </a:t>
            </a:r>
            <a:r>
              <a:rPr lang="en-US" baseline="0" dirty="0" err="1" smtClean="0"/>
              <a:t>lượng</a:t>
            </a:r>
            <a:r>
              <a:rPr lang="en-US" baseline="0" dirty="0" smtClean="0"/>
              <a:t> </a:t>
            </a:r>
            <a:r>
              <a:rPr lang="en-US" baseline="0" dirty="0" err="1" smtClean="0"/>
              <a:t>lại</a:t>
            </a:r>
            <a:r>
              <a:rPr lang="en-US" baseline="0" dirty="0" smtClean="0"/>
              <a:t> </a:t>
            </a:r>
            <a:r>
              <a:rPr lang="en-US" baseline="0" dirty="0" err="1" smtClean="0"/>
              <a:t>như</a:t>
            </a:r>
            <a:r>
              <a:rPr lang="en-US" baseline="0" dirty="0" smtClean="0"/>
              <a:t> ban </a:t>
            </a:r>
            <a:r>
              <a:rPr lang="en-US" baseline="0" dirty="0" err="1" smtClean="0"/>
              <a:t>đầu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22</a:t>
            </a:fld>
            <a:endParaRPr lang="en-US"/>
          </a:p>
        </p:txBody>
      </p:sp>
    </p:spTree>
    <p:extLst>
      <p:ext uri="{BB962C8B-B14F-4D97-AF65-F5344CB8AC3E}">
        <p14:creationId xmlns:p14="http://schemas.microsoft.com/office/powerpoint/2010/main" val="223799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24</a:t>
            </a:fld>
            <a:endParaRPr lang="en-US"/>
          </a:p>
        </p:txBody>
      </p:sp>
    </p:spTree>
    <p:extLst>
      <p:ext uri="{BB962C8B-B14F-4D97-AF65-F5344CB8AC3E}">
        <p14:creationId xmlns:p14="http://schemas.microsoft.com/office/powerpoint/2010/main" val="21752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7C1EA-7B0D-41B2-8631-D69F149C977E}" type="slidenum">
              <a:rPr lang="en-US" smtClean="0"/>
              <a:t>31</a:t>
            </a:fld>
            <a:endParaRPr lang="en-US"/>
          </a:p>
        </p:txBody>
      </p:sp>
    </p:spTree>
    <p:extLst>
      <p:ext uri="{BB962C8B-B14F-4D97-AF65-F5344CB8AC3E}">
        <p14:creationId xmlns:p14="http://schemas.microsoft.com/office/powerpoint/2010/main" val="169974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4DC264-E2DD-4930-8503-0E28A6BB1AAB}"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125380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51175A-DA67-4B17-BCE1-BBF430723003}"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95572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615E06-9E6F-424F-A1B2-4CA3D0459B91}"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A2E45D-49F3-4EB4-8572-740105302AA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6854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8836A6-547D-447D-ADCC-9212D80C91E8}"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165914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C1798D7-25C7-4270-ABA3-9F807DA16B04}"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2E45D-49F3-4EB4-8572-740105302AA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9604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EA38DC4-6C6E-49E6-8EFF-3FA0FAC364AA}"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572994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BB72A6-84F3-4E0A-B85C-DBE3D0DD4410}"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1325173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7B21F9-C3DC-4DDE-9E4E-EF01C48CF960}"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406979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F9CD98-A4EE-4EF4-819D-B758B685029A}"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293612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D77689-6AB5-4C90-A110-3FA7E25890EA}" type="datetime1">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298000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E51E42-6387-448B-AA26-29D3148C6A87}"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242884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98FF40-7519-4B27-A748-9F56BA56F907}" type="datetime1">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95903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2449B9-3B4F-4D42-94AA-05BD04D75634}" type="datetime1">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7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F82DA-4054-4FF2-A7B5-8B040F35C5E3}" type="datetime1">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30368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792481-7209-4F84-A258-74977498DC26}"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404320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F88764-B294-4119-8E77-DD69E7326FDB}" type="datetime1">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2E45D-49F3-4EB4-8572-740105302AAF}" type="slidenum">
              <a:rPr lang="en-US" smtClean="0"/>
              <a:t>‹#›</a:t>
            </a:fld>
            <a:endParaRPr lang="en-US"/>
          </a:p>
        </p:txBody>
      </p:sp>
    </p:spTree>
    <p:extLst>
      <p:ext uri="{BB962C8B-B14F-4D97-AF65-F5344CB8AC3E}">
        <p14:creationId xmlns:p14="http://schemas.microsoft.com/office/powerpoint/2010/main" val="75430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1E8902-F35F-4E59-B1FF-4E6A3A20E6D4}" type="datetime1">
              <a:rPr lang="en-US" smtClean="0"/>
              <a:t>11/25/2019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A2E45D-49F3-4EB4-8572-740105302AAF}" type="slidenum">
              <a:rPr lang="en-US" smtClean="0"/>
              <a:t>‹#›</a:t>
            </a:fld>
            <a:endParaRPr lang="en-US"/>
          </a:p>
        </p:txBody>
      </p:sp>
    </p:spTree>
    <p:extLst>
      <p:ext uri="{BB962C8B-B14F-4D97-AF65-F5344CB8AC3E}">
        <p14:creationId xmlns:p14="http://schemas.microsoft.com/office/powerpoint/2010/main" val="2578674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875722"/>
            <a:ext cx="8915399" cy="2262781"/>
          </a:xfrm>
        </p:spPr>
        <p:txBody>
          <a:bodyPr>
            <a:normAutofit/>
          </a:bodyPr>
          <a:lstStyle/>
          <a:p>
            <a:pPr algn="ctr"/>
            <a:r>
              <a:rPr lang="en-US" sz="7000" dirty="0" smtClean="0"/>
              <a:t>Server cluster with ELB</a:t>
            </a:r>
            <a:endParaRPr lang="en-US" sz="7000" dirty="0"/>
          </a:p>
        </p:txBody>
      </p:sp>
      <p:sp>
        <p:nvSpPr>
          <p:cNvPr id="6" name="Slide Number Placeholder 5"/>
          <p:cNvSpPr>
            <a:spLocks noGrp="1"/>
          </p:cNvSpPr>
          <p:nvPr>
            <p:ph type="sldNum" sz="quarter" idx="12"/>
          </p:nvPr>
        </p:nvSpPr>
        <p:spPr/>
        <p:txBody>
          <a:bodyPr/>
          <a:lstStyle/>
          <a:p>
            <a:fld id="{D9A2E45D-49F3-4EB4-8572-740105302AAF}" type="slidenum">
              <a:rPr lang="en-US" smtClean="0"/>
              <a:t>1</a:t>
            </a:fld>
            <a:endParaRPr lang="en-US"/>
          </a:p>
        </p:txBody>
      </p:sp>
      <p:sp>
        <p:nvSpPr>
          <p:cNvPr id="5" name="Subtitle 4"/>
          <p:cNvSpPr>
            <a:spLocks noGrp="1"/>
          </p:cNvSpPr>
          <p:nvPr>
            <p:ph type="subTitle" idx="1"/>
          </p:nvPr>
        </p:nvSpPr>
        <p:spPr>
          <a:xfrm>
            <a:off x="2105737" y="4529540"/>
            <a:ext cx="8915399" cy="1345743"/>
          </a:xfrm>
        </p:spPr>
        <p:txBody>
          <a:bodyPr>
            <a:noAutofit/>
          </a:bodyPr>
          <a:lstStyle/>
          <a:p>
            <a:pPr marL="342900" indent="-342900">
              <a:buFont typeface="Arial" panose="020B0604020202020204" pitchFamily="34" charset="0"/>
              <a:buChar char="•"/>
            </a:pPr>
            <a:r>
              <a:rPr lang="en-US" sz="2200" dirty="0" err="1" smtClean="0">
                <a:latin typeface="Calibri" panose="020F0502020204030204" pitchFamily="34" charset="0"/>
                <a:cs typeface="Calibri" panose="020F0502020204030204" pitchFamily="34" charset="0"/>
              </a:rPr>
              <a:t>Thái</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Khắc</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Nguyên</a:t>
            </a:r>
            <a:endParaRPr lang="en-US" sz="22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err="1" smtClean="0">
                <a:latin typeface="Calibri" panose="020F0502020204030204" pitchFamily="34" charset="0"/>
                <a:cs typeface="Calibri" panose="020F0502020204030204" pitchFamily="34" charset="0"/>
              </a:rPr>
              <a:t>Ngô</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Duy</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Đạt</a:t>
            </a:r>
            <a:endParaRPr lang="en-US" sz="22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err="1" smtClean="0">
                <a:latin typeface="Calibri" panose="020F0502020204030204" pitchFamily="34" charset="0"/>
                <a:cs typeface="Calibri" panose="020F0502020204030204" pitchFamily="34" charset="0"/>
              </a:rPr>
              <a:t>Trần</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Bá</a:t>
            </a:r>
            <a:r>
              <a:rPr lang="en-US" sz="2200" dirty="0" smtClean="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Linh</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3712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65512"/>
            <a:ext cx="8911687" cy="893605"/>
          </a:xfrm>
        </p:spPr>
        <p:txBody>
          <a:bodyPr>
            <a:normAutofit/>
          </a:bodyPr>
          <a:lstStyle/>
          <a:p>
            <a:r>
              <a:rPr lang="en-US" sz="4000" b="1" dirty="0"/>
              <a:t>Three types of </a:t>
            </a:r>
            <a:r>
              <a:rPr lang="en-US" sz="4000" b="1" dirty="0" smtClean="0"/>
              <a:t>Load </a:t>
            </a:r>
            <a:r>
              <a:rPr lang="en-US" sz="4000" b="1" dirty="0"/>
              <a:t>B</a:t>
            </a:r>
            <a:r>
              <a:rPr lang="en-US" sz="4000" b="1" dirty="0" smtClean="0"/>
              <a:t>alancers</a:t>
            </a:r>
            <a:endParaRPr lang="en-US" sz="4000" b="1" dirty="0"/>
          </a:p>
        </p:txBody>
      </p:sp>
      <p:sp>
        <p:nvSpPr>
          <p:cNvPr id="3" name="Content Placeholder 2"/>
          <p:cNvSpPr>
            <a:spLocks noGrp="1"/>
          </p:cNvSpPr>
          <p:nvPr>
            <p:ph idx="1"/>
          </p:nvPr>
        </p:nvSpPr>
        <p:spPr>
          <a:xfrm>
            <a:off x="2356701" y="1659117"/>
            <a:ext cx="9147911" cy="5071621"/>
          </a:xfrm>
        </p:spPr>
        <p:txBody>
          <a:bodyPr>
            <a:normAutofit/>
          </a:bodyPr>
          <a:lstStyle/>
          <a:p>
            <a:pPr lvl="0"/>
            <a:r>
              <a:rPr lang="en-US" sz="2600" dirty="0"/>
              <a:t>Classic Load Balancer (CLB</a:t>
            </a:r>
            <a:r>
              <a:rPr lang="en-US" sz="2600" dirty="0" smtClean="0"/>
              <a:t>) </a:t>
            </a:r>
          </a:p>
          <a:p>
            <a:pPr marL="514350" indent="0">
              <a:buNone/>
            </a:pPr>
            <a:r>
              <a:rPr lang="en-US" sz="2200" dirty="0"/>
              <a:t>This is the previous generation load balancer that was used for EC2-classic instances.</a:t>
            </a:r>
          </a:p>
          <a:p>
            <a:pPr marL="514350" indent="0">
              <a:buNone/>
            </a:pPr>
            <a:r>
              <a:rPr lang="en-US" sz="2200" dirty="0"/>
              <a:t>It operates on both the request level and the connection level. But it doesn’t support features like host-based routing or path-based routing.</a:t>
            </a:r>
          </a:p>
          <a:p>
            <a:pPr marL="514350" indent="0">
              <a:buNone/>
            </a:pPr>
            <a:r>
              <a:rPr lang="en-US" sz="2200" dirty="0"/>
              <a:t>Once configured, it distributes the load across all the registered instances regardless of what is present on the servers.</a:t>
            </a:r>
          </a:p>
          <a:p>
            <a:pPr marL="514350" indent="0">
              <a:buNone/>
            </a:pPr>
            <a:r>
              <a:rPr lang="en-US" sz="2200" dirty="0"/>
              <a:t>Hence, it can only be used to distribute traffic to a single URL.</a:t>
            </a:r>
          </a:p>
          <a:p>
            <a:pPr marL="395288" lvl="0" indent="0">
              <a:buNone/>
            </a:pP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984331" y="2218832"/>
            <a:ext cx="5707376" cy="3476625"/>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10</a:t>
            </a:fld>
            <a:endParaRPr lang="en-US"/>
          </a:p>
        </p:txBody>
      </p:sp>
    </p:spTree>
    <p:extLst>
      <p:ext uri="{BB962C8B-B14F-4D97-AF65-F5344CB8AC3E}">
        <p14:creationId xmlns:p14="http://schemas.microsoft.com/office/powerpoint/2010/main" val="222939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Three types of Load Balancers</a:t>
            </a:r>
          </a:p>
        </p:txBody>
      </p:sp>
      <p:sp>
        <p:nvSpPr>
          <p:cNvPr id="3" name="Content Placeholder 2"/>
          <p:cNvSpPr>
            <a:spLocks noGrp="1"/>
          </p:cNvSpPr>
          <p:nvPr>
            <p:ph idx="1"/>
          </p:nvPr>
        </p:nvSpPr>
        <p:spPr>
          <a:xfrm>
            <a:off x="2589212" y="1904999"/>
            <a:ext cx="8915400" cy="4396048"/>
          </a:xfrm>
        </p:spPr>
        <p:txBody>
          <a:bodyPr>
            <a:normAutofit/>
          </a:bodyPr>
          <a:lstStyle/>
          <a:p>
            <a:pPr lvl="0"/>
            <a:r>
              <a:rPr lang="en-US" sz="2400" b="1" dirty="0"/>
              <a:t>Application Load Balancer (ALB)</a:t>
            </a:r>
          </a:p>
          <a:p>
            <a:pPr marL="282575" indent="0">
              <a:buNone/>
            </a:pPr>
            <a:r>
              <a:rPr lang="en-US" sz="2200" dirty="0"/>
              <a:t>This load balancer is specially designed for web applications with HTTP and HTTPS traffic</a:t>
            </a:r>
            <a:r>
              <a:rPr lang="en-US" sz="2200" dirty="0" smtClean="0"/>
              <a:t>.</a:t>
            </a:r>
            <a:endParaRPr lang="en-US" sz="2200" dirty="0"/>
          </a:p>
          <a:p>
            <a:pPr marL="282575" indent="0">
              <a:buNone/>
            </a:pPr>
            <a:r>
              <a:rPr lang="en-US" sz="2200" dirty="0"/>
              <a:t>There is a networking model called the OSI Model (Open Systems Interconnection) that is used to explain how computer networks work. This model has 7 layers and the top layer is the Application Layer.</a:t>
            </a:r>
          </a:p>
          <a:p>
            <a:pPr marL="282575" indent="0">
              <a:buNone/>
            </a:pPr>
            <a:r>
              <a:rPr lang="en-US" sz="2200" dirty="0"/>
              <a:t>This load balancer works at this Application Layer, hence the name.</a:t>
            </a:r>
          </a:p>
          <a:p>
            <a:pPr marL="282575" indent="0">
              <a:buNone/>
            </a:pPr>
            <a:r>
              <a:rPr lang="en-US" sz="2200" dirty="0"/>
              <a:t>It also provides advanced routing features such as host-based and path-based routing and also works with containers and </a:t>
            </a:r>
            <a:r>
              <a:rPr lang="en-US" sz="2200" dirty="0" err="1"/>
              <a:t>microservices</a:t>
            </a:r>
            <a:r>
              <a:rPr lang="en-US" sz="2200" dirty="0"/>
              <a:t>.</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11</a:t>
            </a:fld>
            <a:endParaRPr lang="en-US"/>
          </a:p>
        </p:txBody>
      </p:sp>
    </p:spTree>
    <p:extLst>
      <p:ext uri="{BB962C8B-B14F-4D97-AF65-F5344CB8AC3E}">
        <p14:creationId xmlns:p14="http://schemas.microsoft.com/office/powerpoint/2010/main" val="386686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Application Load Balancer</a:t>
            </a:r>
            <a:endParaRPr lang="en-US" sz="4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92925" y="1555444"/>
            <a:ext cx="8474143" cy="4814644"/>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12</a:t>
            </a:fld>
            <a:endParaRPr lang="en-US"/>
          </a:p>
        </p:txBody>
      </p:sp>
    </p:spTree>
    <p:extLst>
      <p:ext uri="{BB962C8B-B14F-4D97-AF65-F5344CB8AC3E}">
        <p14:creationId xmlns:p14="http://schemas.microsoft.com/office/powerpoint/2010/main" val="17668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Application Load Balancer</a:t>
            </a:r>
            <a:endParaRPr lang="en-US" sz="4000" dirty="0"/>
          </a:p>
        </p:txBody>
      </p:sp>
      <p:sp>
        <p:nvSpPr>
          <p:cNvPr id="3" name="Content Placeholder 2"/>
          <p:cNvSpPr>
            <a:spLocks noGrp="1"/>
          </p:cNvSpPr>
          <p:nvPr>
            <p:ph idx="1"/>
          </p:nvPr>
        </p:nvSpPr>
        <p:spPr/>
        <p:txBody>
          <a:bodyPr/>
          <a:lstStyle/>
          <a:p>
            <a:pPr marL="631825" indent="-285750"/>
            <a:r>
              <a:rPr lang="en-US" sz="2500" b="1" dirty="0"/>
              <a:t>Host-based </a:t>
            </a:r>
            <a:r>
              <a:rPr lang="en-US" sz="2500" b="1" dirty="0" smtClean="0"/>
              <a:t>Routing</a:t>
            </a:r>
            <a:endParaRPr lang="en-US" sz="2500" dirty="0"/>
          </a:p>
          <a:p>
            <a:pPr marL="346075" indent="0">
              <a:buNone/>
            </a:pPr>
            <a:r>
              <a:rPr lang="en-US" sz="2200" dirty="0" smtClean="0"/>
              <a:t>Suppose you have two websites </a:t>
            </a:r>
            <a:r>
              <a:rPr lang="en-US" sz="2200" b="1" dirty="0" smtClean="0"/>
              <a:t>mobile.example.com</a:t>
            </a:r>
            <a:r>
              <a:rPr lang="en-US" sz="2200" dirty="0" smtClean="0"/>
              <a:t> and </a:t>
            </a:r>
            <a:r>
              <a:rPr lang="en-US" sz="2200" b="1" dirty="0" smtClean="0"/>
              <a:t>api.example.com</a:t>
            </a:r>
            <a:r>
              <a:rPr lang="en-US" sz="2200" dirty="0" smtClean="0"/>
              <a:t>. Each website is hosted on two EC2 instances for high availability and you want to distribute the </a:t>
            </a:r>
            <a:r>
              <a:rPr lang="en-US" sz="2200" dirty="0"/>
              <a:t>incoming web traffic between them.</a:t>
            </a:r>
          </a:p>
          <a:p>
            <a:endParaRPr lang="en-US" dirty="0"/>
          </a:p>
        </p:txBody>
      </p:sp>
      <p:pic>
        <p:nvPicPr>
          <p:cNvPr id="4" name="Picture 3"/>
          <p:cNvPicPr/>
          <p:nvPr/>
        </p:nvPicPr>
        <p:blipFill>
          <a:blip r:embed="rId3"/>
          <a:stretch>
            <a:fillRect/>
          </a:stretch>
        </p:blipFill>
        <p:spPr>
          <a:xfrm>
            <a:off x="3253902" y="2677614"/>
            <a:ext cx="7586020" cy="2983884"/>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13</a:t>
            </a:fld>
            <a:endParaRPr lang="en-US"/>
          </a:p>
        </p:txBody>
      </p:sp>
    </p:spTree>
    <p:extLst>
      <p:ext uri="{BB962C8B-B14F-4D97-AF65-F5344CB8AC3E}">
        <p14:creationId xmlns:p14="http://schemas.microsoft.com/office/powerpoint/2010/main" val="203632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Application Load Balancer</a:t>
            </a:r>
            <a:endParaRPr lang="en-US" sz="4000" dirty="0"/>
          </a:p>
        </p:txBody>
      </p:sp>
      <p:sp>
        <p:nvSpPr>
          <p:cNvPr id="3" name="Content Placeholder 2"/>
          <p:cNvSpPr>
            <a:spLocks noGrp="1"/>
          </p:cNvSpPr>
          <p:nvPr>
            <p:ph idx="1"/>
          </p:nvPr>
        </p:nvSpPr>
        <p:spPr>
          <a:xfrm>
            <a:off x="2589211" y="1996966"/>
            <a:ext cx="8915400" cy="3777622"/>
          </a:xfrm>
        </p:spPr>
        <p:txBody>
          <a:bodyPr/>
          <a:lstStyle/>
          <a:p>
            <a:r>
              <a:rPr lang="en-US" sz="2500" b="1" dirty="0"/>
              <a:t>Path-based Routing</a:t>
            </a:r>
            <a:r>
              <a:rPr lang="en-US" dirty="0"/>
              <a:t/>
            </a:r>
            <a:br>
              <a:rPr lang="en-US" dirty="0"/>
            </a:br>
            <a:r>
              <a:rPr lang="en-US" sz="2200" dirty="0"/>
              <a:t>Suppose your company’s English website is </a:t>
            </a:r>
            <a:r>
              <a:rPr lang="en-US" sz="2200" b="1" dirty="0"/>
              <a:t>payzello.com/</a:t>
            </a:r>
            <a:r>
              <a:rPr lang="en-US" sz="2200" b="1" dirty="0" err="1"/>
              <a:t>en</a:t>
            </a:r>
            <a:r>
              <a:rPr lang="en-US" sz="2200" dirty="0"/>
              <a:t> and the Spanish website is hosted on </a:t>
            </a:r>
            <a:r>
              <a:rPr lang="en-US" sz="2200" b="1" dirty="0"/>
              <a:t>payzello.com/</a:t>
            </a:r>
            <a:r>
              <a:rPr lang="en-US" sz="2200" b="1" dirty="0" err="1"/>
              <a:t>es</a:t>
            </a:r>
            <a:r>
              <a:rPr lang="en-US" sz="2200" dirty="0"/>
              <a:t>. The operations team has decided to host the English website and Spanish website on different instances.</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4966" y="2460862"/>
            <a:ext cx="8523889" cy="3954981"/>
          </a:xfrm>
          <a:prstGeom prst="rect">
            <a:avLst/>
          </a:prstGeom>
        </p:spPr>
      </p:pic>
      <p:sp>
        <p:nvSpPr>
          <p:cNvPr id="6" name="Slide Number Placeholder 5"/>
          <p:cNvSpPr>
            <a:spLocks noGrp="1"/>
          </p:cNvSpPr>
          <p:nvPr>
            <p:ph type="sldNum" sz="quarter" idx="12"/>
          </p:nvPr>
        </p:nvSpPr>
        <p:spPr/>
        <p:txBody>
          <a:bodyPr/>
          <a:lstStyle/>
          <a:p>
            <a:fld id="{D9A2E45D-49F3-4EB4-8572-740105302AAF}" type="slidenum">
              <a:rPr lang="en-US" smtClean="0"/>
              <a:t>14</a:t>
            </a:fld>
            <a:endParaRPr lang="en-US"/>
          </a:p>
        </p:txBody>
      </p:sp>
    </p:spTree>
    <p:extLst>
      <p:ext uri="{BB962C8B-B14F-4D97-AF65-F5344CB8AC3E}">
        <p14:creationId xmlns:p14="http://schemas.microsoft.com/office/powerpoint/2010/main" val="2141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5000" b="1" dirty="0"/>
              <a:t>Network Load Balancer (NLB)</a:t>
            </a:r>
            <a:r>
              <a:rPr lang="en-US" b="1" dirty="0"/>
              <a:t/>
            </a:r>
            <a:br>
              <a:rPr lang="en-US" b="1" dirty="0"/>
            </a:br>
            <a:endParaRPr lang="en-US" b="1" dirty="0"/>
          </a:p>
        </p:txBody>
      </p:sp>
      <p:sp>
        <p:nvSpPr>
          <p:cNvPr id="3" name="Content Placeholder 2"/>
          <p:cNvSpPr>
            <a:spLocks noGrp="1"/>
          </p:cNvSpPr>
          <p:nvPr>
            <p:ph idx="1"/>
          </p:nvPr>
        </p:nvSpPr>
        <p:spPr>
          <a:xfrm>
            <a:off x="2592925" y="1809749"/>
            <a:ext cx="9024719" cy="4433395"/>
          </a:xfrm>
        </p:spPr>
        <p:txBody>
          <a:bodyPr>
            <a:normAutofit fontScale="85000" lnSpcReduction="10000"/>
          </a:bodyPr>
          <a:lstStyle/>
          <a:p>
            <a:r>
              <a:rPr lang="en-US" sz="2400" dirty="0"/>
              <a:t>This load balancer operates at the Network layer of the OSI model, hence the name.</a:t>
            </a:r>
          </a:p>
          <a:p>
            <a:r>
              <a:rPr lang="en-US" sz="2400" dirty="0"/>
              <a:t>A Network Load Balancer functions at the fourth layer of the Open Systems Interconnection (OSI) model. Network Load Balancer in AWS takes routing decisions in the Transport layer (TCP/SSL) of the OSI model, it can handle millions of requests per second. After the load balancer receives a connection request, it selects a target from the target group for the default rule. It attempts to open a TCP connection to the selected target on the port specified in the listener configuration.</a:t>
            </a:r>
          </a:p>
          <a:p>
            <a:r>
              <a:rPr lang="en-US" sz="2400" dirty="0"/>
              <a:t>Widely used to load balancing the TCP traffic and it will also support elastic or static IP.</a:t>
            </a:r>
          </a:p>
          <a:p>
            <a:r>
              <a:rPr lang="en-US" sz="2400" dirty="0"/>
              <a:t>An </a:t>
            </a:r>
            <a:r>
              <a:rPr lang="en-US" sz="2400" i="1" dirty="0"/>
              <a:t>Elastic IP</a:t>
            </a:r>
            <a:r>
              <a:rPr lang="en-US" sz="2400" dirty="0"/>
              <a:t> address is a public IPv4 address, with an Elastic IP address, you can mask the failure of an instance or software by rapidly remapping the address to another instance.</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15</a:t>
            </a:fld>
            <a:endParaRPr lang="en-US"/>
          </a:p>
        </p:txBody>
      </p:sp>
    </p:spTree>
    <p:extLst>
      <p:ext uri="{BB962C8B-B14F-4D97-AF65-F5344CB8AC3E}">
        <p14:creationId xmlns:p14="http://schemas.microsoft.com/office/powerpoint/2010/main" val="2175152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Auto </a:t>
            </a:r>
            <a:r>
              <a:rPr lang="en-US" sz="4500" b="1" dirty="0" smtClean="0"/>
              <a:t>scaling</a:t>
            </a:r>
            <a:endParaRPr lang="en-US" sz="4500" dirty="0"/>
          </a:p>
        </p:txBody>
      </p:sp>
      <p:sp>
        <p:nvSpPr>
          <p:cNvPr id="3" name="Content Placeholder 2"/>
          <p:cNvSpPr>
            <a:spLocks noGrp="1"/>
          </p:cNvSpPr>
          <p:nvPr>
            <p:ph idx="1"/>
          </p:nvPr>
        </p:nvSpPr>
        <p:spPr>
          <a:xfrm>
            <a:off x="2589212" y="1905000"/>
            <a:ext cx="8915400" cy="4477406"/>
          </a:xfrm>
        </p:spPr>
        <p:txBody>
          <a:bodyPr>
            <a:normAutofit lnSpcReduction="10000"/>
          </a:bodyPr>
          <a:lstStyle/>
          <a:p>
            <a:r>
              <a:rPr lang="en-US" sz="2200" dirty="0"/>
              <a:t>Amazon EC2 Auto Scaling integrates with Elastic Load Balancing to enable you to attach one or more load balancers to an existing Auto Scaling group. After you attach the load balancer, it automatically registers the instances in the group and distributes incoming traffic across the instances.</a:t>
            </a:r>
          </a:p>
          <a:p>
            <a:r>
              <a:rPr lang="en-US" sz="2200" dirty="0"/>
              <a:t>A single EC2 instance acting as a web server receiving requests from the public users across the internet. As the requests increase (the demand), so does the load on the instance increase and additional processing power will be required to process the additional requests; therefore, the CPU utilization would also increase. To avoid running out of CPU resource on your instance — which would lead to poor performance experienced by your end users — you would need to deploy another EC2 instance to load balance the demand and process the increased requests.  </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16</a:t>
            </a:fld>
            <a:endParaRPr lang="en-US"/>
          </a:p>
        </p:txBody>
      </p:sp>
    </p:spTree>
    <p:extLst>
      <p:ext uri="{BB962C8B-B14F-4D97-AF65-F5344CB8AC3E}">
        <p14:creationId xmlns:p14="http://schemas.microsoft.com/office/powerpoint/2010/main" val="3906022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Auto scaling</a:t>
            </a:r>
            <a:endParaRPr lang="en-US" sz="4500" dirty="0"/>
          </a:p>
        </p:txBody>
      </p:sp>
      <p:sp>
        <p:nvSpPr>
          <p:cNvPr id="3" name="Content Placeholder 2"/>
          <p:cNvSpPr>
            <a:spLocks noGrp="1"/>
          </p:cNvSpPr>
          <p:nvPr>
            <p:ph idx="1"/>
          </p:nvPr>
        </p:nvSpPr>
        <p:spPr>
          <a:xfrm>
            <a:off x="2589212" y="1904999"/>
            <a:ext cx="8915400" cy="4652963"/>
          </a:xfrm>
        </p:spPr>
        <p:txBody>
          <a:bodyPr>
            <a:normAutofit fontScale="92500" lnSpcReduction="10000"/>
          </a:bodyPr>
          <a:lstStyle/>
          <a:p>
            <a:r>
              <a:rPr lang="en-US" sz="2100" dirty="0"/>
              <a:t>Through these customizable and defined metrics, you can increase (scale out) and decrease (scale in) the size of your EC2 fleet automatically with ease. This has many advantages, and here are some of the key points:</a:t>
            </a:r>
          </a:p>
          <a:p>
            <a:pPr marL="630238" lvl="0">
              <a:buFont typeface="Arial" panose="020B0604020202020204" pitchFamily="34" charset="0"/>
              <a:buChar char="•"/>
            </a:pPr>
            <a:r>
              <a:rPr lang="en-US" sz="2100" dirty="0"/>
              <a:t>Automation – As this provides automatic provisioning based off of custom defined thresholds. Your infrastructure can elastically provision the required resources to prevent your operations team from manually deploying and removing resources to meet demands put upon your infrastructure.</a:t>
            </a:r>
          </a:p>
          <a:p>
            <a:pPr marL="630238" lvl="0">
              <a:buFont typeface="Arial" panose="020B0604020202020204" pitchFamily="34" charset="0"/>
              <a:buChar char="•"/>
            </a:pPr>
            <a:r>
              <a:rPr lang="en-US" sz="2100" dirty="0" smtClean="0"/>
              <a:t>Greater customer satisfaction – If you are always able to provision enough capacity within your environment when the demand increases, </a:t>
            </a:r>
            <a:r>
              <a:rPr lang="en-US" sz="2100" dirty="0"/>
              <a:t>then it’s unlikely your end users will experience performance issues </a:t>
            </a:r>
            <a:r>
              <a:rPr lang="en-US" sz="2100" dirty="0" smtClean="0"/>
              <a:t>which </a:t>
            </a:r>
            <a:r>
              <a:rPr lang="en-US" sz="2100" dirty="0"/>
              <a:t>will help with user retention.</a:t>
            </a:r>
          </a:p>
          <a:p>
            <a:pPr marL="630238" lvl="0">
              <a:buFont typeface="Arial" panose="020B0604020202020204" pitchFamily="34" charset="0"/>
              <a:buChar char="•"/>
            </a:pPr>
            <a:r>
              <a:rPr lang="en-US" sz="2100" dirty="0"/>
              <a:t>Cost reduction –  With the ability to automatically reduce the amount of resources you have when the demand drops, you will stop paying for those resources. You only pay for an EC2 resource when it’s up and running, which is based on a per second basis.</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17</a:t>
            </a:fld>
            <a:endParaRPr lang="en-US"/>
          </a:p>
        </p:txBody>
      </p:sp>
    </p:spTree>
    <p:extLst>
      <p:ext uri="{BB962C8B-B14F-4D97-AF65-F5344CB8AC3E}">
        <p14:creationId xmlns:p14="http://schemas.microsoft.com/office/powerpoint/2010/main" val="2231042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Health Check</a:t>
            </a:r>
            <a:endParaRPr lang="en-US" sz="4500" b="1" dirty="0"/>
          </a:p>
        </p:txBody>
      </p:sp>
      <p:sp>
        <p:nvSpPr>
          <p:cNvPr id="3" name="Content Placeholder 2"/>
          <p:cNvSpPr>
            <a:spLocks noGrp="1"/>
          </p:cNvSpPr>
          <p:nvPr>
            <p:ph idx="1"/>
          </p:nvPr>
        </p:nvSpPr>
        <p:spPr/>
        <p:txBody>
          <a:bodyPr/>
          <a:lstStyle/>
          <a:p>
            <a:r>
              <a:rPr lang="en-US" sz="2200" dirty="0"/>
              <a:t>Virtual computing environments, known as </a:t>
            </a:r>
            <a:r>
              <a:rPr lang="en-US" sz="2200" b="1" i="1" dirty="0" smtClean="0"/>
              <a:t>instances.</a:t>
            </a:r>
          </a:p>
          <a:p>
            <a:r>
              <a:rPr lang="en-US" sz="2200" dirty="0"/>
              <a:t>The ELB Health Check is used by AWS to determine the availability of registered EC2 instances and their readiness to receive traffic. Any downstream server that does not return a healthy status is considered unavailable and will not have any traffic routed to it.</a:t>
            </a:r>
          </a:p>
          <a:p>
            <a:r>
              <a:rPr lang="en-US" sz="2200" dirty="0"/>
              <a:t>Health checks ensure that request traffic is shifted away from failed instances.</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18</a:t>
            </a:fld>
            <a:endParaRPr lang="en-US"/>
          </a:p>
        </p:txBody>
      </p:sp>
    </p:spTree>
    <p:extLst>
      <p:ext uri="{BB962C8B-B14F-4D97-AF65-F5344CB8AC3E}">
        <p14:creationId xmlns:p14="http://schemas.microsoft.com/office/powerpoint/2010/main" val="2791673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Health check</a:t>
            </a:r>
          </a:p>
        </p:txBody>
      </p:sp>
      <p:sp>
        <p:nvSpPr>
          <p:cNvPr id="3" name="Content Placeholder 2"/>
          <p:cNvSpPr>
            <a:spLocks noGrp="1"/>
          </p:cNvSpPr>
          <p:nvPr>
            <p:ph idx="1"/>
          </p:nvPr>
        </p:nvSpPr>
        <p:spPr/>
        <p:txBody>
          <a:bodyPr/>
          <a:lstStyle/>
          <a:p>
            <a:pPr lvl="0"/>
            <a:r>
              <a:rPr lang="en-US" sz="2500" b="1" dirty="0"/>
              <a:t>Ping Target</a:t>
            </a:r>
            <a:endParaRPr lang="en-US" sz="2500" dirty="0"/>
          </a:p>
          <a:p>
            <a:pPr marL="346075" indent="0">
              <a:buNone/>
            </a:pPr>
            <a:r>
              <a:rPr lang="en-US" sz="2000" dirty="0"/>
              <a:t>You have the option to choose the protocol, port and path you would like to target for the health check. Supported protocols include TCP, HTTP, HTTPS and SSL, and you can use any port in the range of 1 to 65535. (The default for a web application would be HTTP on port 80 and a path of /index.html.)</a:t>
            </a:r>
          </a:p>
          <a:p>
            <a:endParaRPr lang="en-US" dirty="0"/>
          </a:p>
        </p:txBody>
      </p:sp>
      <p:pic>
        <p:nvPicPr>
          <p:cNvPr id="4" name="Picture 3"/>
          <p:cNvPicPr/>
          <p:nvPr/>
        </p:nvPicPr>
        <p:blipFill>
          <a:blip r:embed="rId2"/>
          <a:stretch>
            <a:fillRect/>
          </a:stretch>
        </p:blipFill>
        <p:spPr>
          <a:xfrm>
            <a:off x="2589212" y="2781372"/>
            <a:ext cx="8915400" cy="1882140"/>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19</a:t>
            </a:fld>
            <a:endParaRPr lang="en-US"/>
          </a:p>
        </p:txBody>
      </p:sp>
    </p:spTree>
    <p:extLst>
      <p:ext uri="{BB962C8B-B14F-4D97-AF65-F5344CB8AC3E}">
        <p14:creationId xmlns:p14="http://schemas.microsoft.com/office/powerpoint/2010/main" val="55851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What is a Server cluster?</a:t>
            </a:r>
            <a:endParaRPr lang="en-US" sz="4500" b="1" dirty="0"/>
          </a:p>
        </p:txBody>
      </p:sp>
      <p:sp>
        <p:nvSpPr>
          <p:cNvPr id="3" name="Content Placeholder 2"/>
          <p:cNvSpPr>
            <a:spLocks noGrp="1"/>
          </p:cNvSpPr>
          <p:nvPr>
            <p:ph idx="1"/>
          </p:nvPr>
        </p:nvSpPr>
        <p:spPr>
          <a:xfrm>
            <a:off x="2589212" y="1740408"/>
            <a:ext cx="8915400" cy="3777622"/>
          </a:xfrm>
        </p:spPr>
        <p:txBody>
          <a:bodyPr>
            <a:normAutofit fontScale="92500" lnSpcReduction="10000"/>
          </a:bodyPr>
          <a:lstStyle/>
          <a:p>
            <a:pPr lvl="0"/>
            <a:r>
              <a:rPr lang="en-US" sz="2200" dirty="0"/>
              <a:t>Server clustering refers to a group of servers working together on one system to provide users with higher availability. These clusters are used to reduce downtime and outages by allowing another server to take over in the event of an outage.</a:t>
            </a:r>
          </a:p>
          <a:p>
            <a:pPr lvl="0"/>
            <a:r>
              <a:rPr lang="en-US" sz="2200" dirty="0"/>
              <a:t>A group of servers are connected to </a:t>
            </a:r>
            <a:endParaRPr lang="en-US" sz="2200" dirty="0" smtClean="0"/>
          </a:p>
          <a:p>
            <a:pPr marL="0" lvl="0" indent="0">
              <a:buNone/>
            </a:pPr>
            <a:r>
              <a:rPr lang="en-US" sz="2200" dirty="0" smtClean="0"/>
              <a:t>     a </a:t>
            </a:r>
            <a:r>
              <a:rPr lang="en-US" sz="2200" dirty="0"/>
              <a:t>single system. </a:t>
            </a:r>
            <a:r>
              <a:rPr lang="en-US" sz="2200" dirty="0" smtClean="0"/>
              <a:t>The </a:t>
            </a:r>
            <a:r>
              <a:rPr lang="en-US" sz="2200" dirty="0"/>
              <a:t>moment one of </a:t>
            </a:r>
            <a:endParaRPr lang="en-US" sz="2200" dirty="0" smtClean="0"/>
          </a:p>
          <a:p>
            <a:pPr marL="0" lvl="0" indent="0">
              <a:buNone/>
            </a:pPr>
            <a:r>
              <a:rPr lang="en-US" sz="2200" dirty="0" smtClean="0"/>
              <a:t>     these </a:t>
            </a:r>
            <a:r>
              <a:rPr lang="en-US" sz="2200" dirty="0"/>
              <a:t>servers experiences a service </a:t>
            </a:r>
            <a:endParaRPr lang="en-US" sz="2200" dirty="0" smtClean="0"/>
          </a:p>
          <a:p>
            <a:pPr marL="0" lvl="0" indent="0">
              <a:buNone/>
            </a:pPr>
            <a:r>
              <a:rPr lang="en-US" sz="2200" dirty="0" smtClean="0"/>
              <a:t>     outage</a:t>
            </a:r>
            <a:r>
              <a:rPr lang="en-US" sz="2200" dirty="0"/>
              <a:t>, the workload is redistributed </a:t>
            </a:r>
            <a:endParaRPr lang="en-US" sz="2200" dirty="0" smtClean="0"/>
          </a:p>
          <a:p>
            <a:pPr marL="0" lvl="0" indent="0">
              <a:buNone/>
            </a:pPr>
            <a:r>
              <a:rPr lang="en-US" sz="2200" dirty="0" smtClean="0"/>
              <a:t>     to </a:t>
            </a:r>
            <a:r>
              <a:rPr lang="en-US" sz="2200" dirty="0"/>
              <a:t>another server before any </a:t>
            </a:r>
            <a:r>
              <a:rPr lang="en-US" sz="2200" dirty="0" smtClean="0"/>
              <a:t>downtime</a:t>
            </a:r>
          </a:p>
          <a:p>
            <a:pPr marL="0" lvl="0" indent="0">
              <a:buNone/>
            </a:pPr>
            <a:r>
              <a:rPr lang="en-US" sz="2200" dirty="0" smtClean="0"/>
              <a:t>     is </a:t>
            </a:r>
            <a:r>
              <a:rPr lang="en-US" sz="2200" dirty="0"/>
              <a:t>experienced by the </a:t>
            </a:r>
            <a:r>
              <a:rPr lang="en-US" sz="2200" dirty="0" smtClean="0"/>
              <a:t>client.</a:t>
            </a:r>
            <a:endParaRPr lang="en-US" sz="2200"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24981" y="2932803"/>
            <a:ext cx="4163632" cy="3030683"/>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2</a:t>
            </a:fld>
            <a:endParaRPr lang="en-US"/>
          </a:p>
        </p:txBody>
      </p:sp>
    </p:spTree>
    <p:extLst>
      <p:ext uri="{BB962C8B-B14F-4D97-AF65-F5344CB8AC3E}">
        <p14:creationId xmlns:p14="http://schemas.microsoft.com/office/powerpoint/2010/main" val="4237671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Health check</a:t>
            </a:r>
          </a:p>
        </p:txBody>
      </p:sp>
      <p:sp>
        <p:nvSpPr>
          <p:cNvPr id="3" name="Content Placeholder 2"/>
          <p:cNvSpPr>
            <a:spLocks noGrp="1"/>
          </p:cNvSpPr>
          <p:nvPr>
            <p:ph idx="1"/>
          </p:nvPr>
        </p:nvSpPr>
        <p:spPr/>
        <p:txBody>
          <a:bodyPr/>
          <a:lstStyle/>
          <a:p>
            <a:pPr lvl="0"/>
            <a:r>
              <a:rPr lang="en-US" sz="2500" b="1" dirty="0"/>
              <a:t>Response Timeout</a:t>
            </a:r>
            <a:endParaRPr lang="en-US" sz="2500" dirty="0"/>
          </a:p>
          <a:p>
            <a:pPr marL="346075" indent="0">
              <a:buNone/>
            </a:pPr>
            <a:r>
              <a:rPr lang="en-US" sz="2200" dirty="0"/>
              <a:t>The response timeout is measured in seconds and must fall in the range of two to 60 seconds, with a default of five seconds. Instances are struck with a failed health check if they don’t respond within this period.</a:t>
            </a:r>
          </a:p>
          <a:p>
            <a:pPr lvl="0"/>
            <a:r>
              <a:rPr lang="en-US" sz="2500" b="1" dirty="0"/>
              <a:t>Health Check Interval</a:t>
            </a:r>
            <a:endParaRPr lang="en-US" sz="2500" dirty="0"/>
          </a:p>
          <a:p>
            <a:pPr marL="346075" indent="0">
              <a:buNone/>
            </a:pPr>
            <a:r>
              <a:rPr lang="en-US" sz="2200" dirty="0"/>
              <a:t>A health check is conducted every 30 seconds by default. The period between each check can be shortened to every five seconds or extended up to 300 seconds/5 minutes between calls</a:t>
            </a:r>
            <a:r>
              <a:rPr lang="en-US" dirty="0"/>
              <a:t>.</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20</a:t>
            </a:fld>
            <a:endParaRPr lang="en-US"/>
          </a:p>
        </p:txBody>
      </p:sp>
    </p:spTree>
    <p:extLst>
      <p:ext uri="{BB962C8B-B14F-4D97-AF65-F5344CB8AC3E}">
        <p14:creationId xmlns:p14="http://schemas.microsoft.com/office/powerpoint/2010/main" val="1629507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Health check</a:t>
            </a:r>
          </a:p>
        </p:txBody>
      </p:sp>
      <p:sp>
        <p:nvSpPr>
          <p:cNvPr id="3" name="Content Placeholder 2"/>
          <p:cNvSpPr>
            <a:spLocks noGrp="1"/>
          </p:cNvSpPr>
          <p:nvPr>
            <p:ph idx="1"/>
          </p:nvPr>
        </p:nvSpPr>
        <p:spPr>
          <a:xfrm>
            <a:off x="2592925" y="1608082"/>
            <a:ext cx="8915400" cy="4729656"/>
          </a:xfrm>
        </p:spPr>
        <p:txBody>
          <a:bodyPr>
            <a:normAutofit/>
          </a:bodyPr>
          <a:lstStyle/>
          <a:p>
            <a:pPr lvl="0"/>
            <a:r>
              <a:rPr lang="en-US" sz="2400" b="1" dirty="0" smtClean="0"/>
              <a:t>Healthy and Unhealthy Thresholds</a:t>
            </a:r>
            <a:endParaRPr lang="en-US" sz="2400" dirty="0"/>
          </a:p>
          <a:p>
            <a:pPr marL="568325" indent="0">
              <a:buNone/>
            </a:pPr>
            <a:r>
              <a:rPr lang="en-US" sz="2100" dirty="0"/>
              <a:t>Threshold counts in place for the number of consecutive health checks which an instance must pass or fail to be marked as healthy or unhealthy respectively. Two successive failures will mark an instance as unhealthy. Ten consecutive passing health checks are required before an unhealthy instance will be marked as healthy again. Both thresholds support a range of between two and 10 successive health checks of the same state.</a:t>
            </a:r>
          </a:p>
          <a:p>
            <a:endParaRPr lang="en-US" dirty="0"/>
          </a:p>
        </p:txBody>
      </p:sp>
      <p:pic>
        <p:nvPicPr>
          <p:cNvPr id="4" name="Picture 3"/>
          <p:cNvPicPr/>
          <p:nvPr/>
        </p:nvPicPr>
        <p:blipFill>
          <a:blip r:embed="rId2"/>
          <a:stretch>
            <a:fillRect/>
          </a:stretch>
        </p:blipFill>
        <p:spPr>
          <a:xfrm>
            <a:off x="3870702" y="2303495"/>
            <a:ext cx="6356131" cy="3338830"/>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21</a:t>
            </a:fld>
            <a:endParaRPr lang="en-US"/>
          </a:p>
        </p:txBody>
      </p:sp>
    </p:spTree>
    <p:extLst>
      <p:ext uri="{BB962C8B-B14F-4D97-AF65-F5344CB8AC3E}">
        <p14:creationId xmlns:p14="http://schemas.microsoft.com/office/powerpoint/2010/main" val="110697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512462"/>
            <a:ext cx="8911687" cy="1280890"/>
          </a:xfrm>
        </p:spPr>
        <p:txBody>
          <a:bodyPr>
            <a:normAutofit/>
          </a:bodyPr>
          <a:lstStyle/>
          <a:p>
            <a:r>
              <a:rPr lang="en-US" sz="4500" b="1" dirty="0"/>
              <a:t>Health check</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231829" y="1366002"/>
            <a:ext cx="4545739" cy="4687613"/>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7048768" y="1366001"/>
            <a:ext cx="4816940" cy="4687613"/>
          </a:xfrm>
          <a:prstGeom prst="rect">
            <a:avLst/>
          </a:prstGeom>
        </p:spPr>
      </p:pic>
      <p:sp>
        <p:nvSpPr>
          <p:cNvPr id="6" name="Slide Number Placeholder 5"/>
          <p:cNvSpPr>
            <a:spLocks noGrp="1"/>
          </p:cNvSpPr>
          <p:nvPr>
            <p:ph type="sldNum" sz="quarter" idx="12"/>
          </p:nvPr>
        </p:nvSpPr>
        <p:spPr/>
        <p:txBody>
          <a:bodyPr/>
          <a:lstStyle/>
          <a:p>
            <a:fld id="{D9A2E45D-49F3-4EB4-8572-740105302AAF}" type="slidenum">
              <a:rPr lang="en-US" smtClean="0"/>
              <a:t>22</a:t>
            </a:fld>
            <a:endParaRPr lang="en-US"/>
          </a:p>
        </p:txBody>
      </p:sp>
    </p:spTree>
    <p:extLst>
      <p:ext uri="{BB962C8B-B14F-4D97-AF65-F5344CB8AC3E}">
        <p14:creationId xmlns:p14="http://schemas.microsoft.com/office/powerpoint/2010/main" val="3082402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500" b="1" dirty="0"/>
              <a:t>Idle </a:t>
            </a:r>
            <a:r>
              <a:rPr lang="en-US" sz="4500" b="1" dirty="0" smtClean="0"/>
              <a:t>timeout</a:t>
            </a:r>
            <a:r>
              <a:rPr lang="en-US" dirty="0"/>
              <a:t/>
            </a:r>
            <a:br>
              <a:rPr lang="en-US" dirty="0"/>
            </a:br>
            <a:endParaRPr lang="en-US" dirty="0"/>
          </a:p>
        </p:txBody>
      </p:sp>
      <p:sp>
        <p:nvSpPr>
          <p:cNvPr id="3" name="Content Placeholder 2"/>
          <p:cNvSpPr>
            <a:spLocks noGrp="1"/>
          </p:cNvSpPr>
          <p:nvPr>
            <p:ph idx="1"/>
          </p:nvPr>
        </p:nvSpPr>
        <p:spPr>
          <a:xfrm>
            <a:off x="2592925" y="1905000"/>
            <a:ext cx="8915400" cy="4569372"/>
          </a:xfrm>
        </p:spPr>
        <p:txBody>
          <a:bodyPr>
            <a:normAutofit lnSpcReduction="10000"/>
          </a:bodyPr>
          <a:lstStyle/>
          <a:p>
            <a:pPr lvl="0"/>
            <a:r>
              <a:rPr lang="en-US" sz="1900" dirty="0"/>
              <a:t>Allow for connections to be closed by the load balancer when no longer in use to keep the bandwidth. </a:t>
            </a:r>
          </a:p>
          <a:p>
            <a:pPr lvl="0"/>
            <a:r>
              <a:rPr lang="en-US" sz="1900" dirty="0"/>
              <a:t>For each request that a client makes through a load balancer, the load balancer maintains two connections. A front-end connection is between a client and the load balancer, and a back-end connection is between the load balancer and a target. The load balancer manages an idle timeout that is triggered when no data is sent over a front-end connection for a specified time period. If no data has been sent or received by the time that the idle timeout period elapses, the load balancer closes the connection.</a:t>
            </a:r>
          </a:p>
          <a:p>
            <a:pPr lvl="0"/>
            <a:r>
              <a:rPr lang="en-US" sz="1900" dirty="0"/>
              <a:t>By default, Elastic Load Balancing sets the idle timeout value to 60 seconds. Therefore, if the target doesn't send some data at least every 60 seconds while the request is in flight, the load balancer can close the front-end connection. To ensure that lengthy operations such as file uploads have time to complete, send at least 1 byte of data before each idle timeout period elapses, and increase the length of the idle timeout period as needed.</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23</a:t>
            </a:fld>
            <a:endParaRPr lang="en-US"/>
          </a:p>
        </p:txBody>
      </p:sp>
    </p:spTree>
    <p:extLst>
      <p:ext uri="{BB962C8B-B14F-4D97-AF65-F5344CB8AC3E}">
        <p14:creationId xmlns:p14="http://schemas.microsoft.com/office/powerpoint/2010/main" val="1533846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How does ELB work?</a:t>
            </a:r>
            <a:endParaRPr lang="en-US" sz="4500" b="1"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544747" y="2240464"/>
            <a:ext cx="9008041" cy="2815012"/>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24</a:t>
            </a:fld>
            <a:endParaRPr lang="en-US"/>
          </a:p>
        </p:txBody>
      </p:sp>
    </p:spTree>
    <p:extLst>
      <p:ext uri="{BB962C8B-B14F-4D97-AF65-F5344CB8AC3E}">
        <p14:creationId xmlns:p14="http://schemas.microsoft.com/office/powerpoint/2010/main" val="2027660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Listener</a:t>
            </a:r>
            <a:endParaRPr lang="en-US" sz="4500" b="1" dirty="0"/>
          </a:p>
        </p:txBody>
      </p:sp>
      <p:sp>
        <p:nvSpPr>
          <p:cNvPr id="3" name="Content Placeholder 2"/>
          <p:cNvSpPr>
            <a:spLocks noGrp="1"/>
          </p:cNvSpPr>
          <p:nvPr>
            <p:ph idx="1"/>
          </p:nvPr>
        </p:nvSpPr>
        <p:spPr>
          <a:xfrm>
            <a:off x="2589212" y="2133599"/>
            <a:ext cx="8915400" cy="4529959"/>
          </a:xfrm>
        </p:spPr>
        <p:txBody>
          <a:bodyPr>
            <a:normAutofit fontScale="92500" lnSpcReduction="20000"/>
          </a:bodyPr>
          <a:lstStyle/>
          <a:p>
            <a:r>
              <a:rPr lang="en-US" sz="2100" i="1" dirty="0"/>
              <a:t>A listener</a:t>
            </a:r>
            <a:r>
              <a:rPr lang="en-US" sz="2100" dirty="0"/>
              <a:t> is a process that checks for connection requests. It is configured with a protocol and a port for front-end (client to load balancer) connections and a protocol and a port for back-end (load balancer to instance) connections.</a:t>
            </a:r>
          </a:p>
          <a:p>
            <a:r>
              <a:rPr lang="en-US" sz="2100" dirty="0"/>
              <a:t>Before you start using Elastic Load Balancing, you must configure one or more </a:t>
            </a:r>
            <a:r>
              <a:rPr lang="en-US" sz="2100" i="1" dirty="0"/>
              <a:t>listeners</a:t>
            </a:r>
            <a:r>
              <a:rPr lang="en-US" sz="2100" dirty="0"/>
              <a:t>. Listeners define the </a:t>
            </a:r>
            <a:r>
              <a:rPr lang="en-US" sz="2100" i="1" dirty="0"/>
              <a:t>protocols</a:t>
            </a:r>
            <a:r>
              <a:rPr lang="en-US" sz="2100" dirty="0"/>
              <a:t> and </a:t>
            </a:r>
            <a:r>
              <a:rPr lang="en-US" sz="2100" i="1" dirty="0"/>
              <a:t>ports</a:t>
            </a:r>
            <a:r>
              <a:rPr lang="en-US" sz="2100" dirty="0"/>
              <a:t> on which the load balancer listens for incoming connections.</a:t>
            </a:r>
          </a:p>
          <a:p>
            <a:r>
              <a:rPr lang="en-US" sz="2100" dirty="0"/>
              <a:t>Each load balancer needs at least one listener to accept incoming traffic and can support up to 10 listeners.</a:t>
            </a:r>
          </a:p>
          <a:p>
            <a:r>
              <a:rPr lang="en-US" sz="2100" dirty="0"/>
              <a:t>Elastic Load Balancing supports the following protocols:</a:t>
            </a:r>
          </a:p>
          <a:p>
            <a:pPr marL="630238" lvl="0">
              <a:buFont typeface="Arial" panose="020B0604020202020204" pitchFamily="34" charset="0"/>
              <a:buChar char="•"/>
            </a:pPr>
            <a:r>
              <a:rPr lang="en-US" sz="2100" dirty="0"/>
              <a:t>HTTP</a:t>
            </a:r>
          </a:p>
          <a:p>
            <a:pPr marL="630238" lvl="0">
              <a:buFont typeface="Arial" panose="020B0604020202020204" pitchFamily="34" charset="0"/>
              <a:buChar char="•"/>
            </a:pPr>
            <a:r>
              <a:rPr lang="en-US" sz="2100" dirty="0"/>
              <a:t>HTTPS TCP</a:t>
            </a:r>
          </a:p>
          <a:p>
            <a:pPr marL="630238" lvl="0">
              <a:buFont typeface="Arial" panose="020B0604020202020204" pitchFamily="34" charset="0"/>
              <a:buChar char="•"/>
            </a:pPr>
            <a:r>
              <a:rPr lang="en-US" sz="2100" dirty="0"/>
              <a:t>TCP</a:t>
            </a:r>
          </a:p>
          <a:p>
            <a:pPr marL="630238" lvl="0">
              <a:buFont typeface="Arial" panose="020B0604020202020204" pitchFamily="34" charset="0"/>
              <a:buChar char="•"/>
            </a:pPr>
            <a:r>
              <a:rPr lang="en-US" sz="2100" dirty="0"/>
              <a:t>SSL</a:t>
            </a:r>
          </a:p>
          <a:p>
            <a:r>
              <a:rPr lang="en-US" sz="2100" dirty="0"/>
              <a:t>Routing rules are defined in listeners.</a:t>
            </a:r>
          </a:p>
        </p:txBody>
      </p:sp>
      <p:sp>
        <p:nvSpPr>
          <p:cNvPr id="4" name="Slide Number Placeholder 3"/>
          <p:cNvSpPr>
            <a:spLocks noGrp="1"/>
          </p:cNvSpPr>
          <p:nvPr>
            <p:ph type="sldNum" sz="quarter" idx="12"/>
          </p:nvPr>
        </p:nvSpPr>
        <p:spPr/>
        <p:txBody>
          <a:bodyPr/>
          <a:lstStyle/>
          <a:p>
            <a:fld id="{D9A2E45D-49F3-4EB4-8572-740105302AAF}" type="slidenum">
              <a:rPr lang="en-US" smtClean="0"/>
              <a:t>25</a:t>
            </a:fld>
            <a:endParaRPr lang="en-US"/>
          </a:p>
        </p:txBody>
      </p:sp>
    </p:spTree>
    <p:extLst>
      <p:ext uri="{BB962C8B-B14F-4D97-AF65-F5344CB8AC3E}">
        <p14:creationId xmlns:p14="http://schemas.microsoft.com/office/powerpoint/2010/main" val="74208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Rules</a:t>
            </a:r>
            <a:endParaRPr lang="en-US" sz="4500" b="1" dirty="0"/>
          </a:p>
        </p:txBody>
      </p:sp>
      <p:sp>
        <p:nvSpPr>
          <p:cNvPr id="3" name="Content Placeholder 2"/>
          <p:cNvSpPr>
            <a:spLocks noGrp="1"/>
          </p:cNvSpPr>
          <p:nvPr>
            <p:ph idx="1"/>
          </p:nvPr>
        </p:nvSpPr>
        <p:spPr>
          <a:xfrm>
            <a:off x="2591068" y="1736835"/>
            <a:ext cx="8915400" cy="3777622"/>
          </a:xfrm>
        </p:spPr>
        <p:txBody>
          <a:bodyPr/>
          <a:lstStyle/>
          <a:p>
            <a:pPr marL="0" lvl="0" indent="0">
              <a:buNone/>
            </a:pPr>
            <a:r>
              <a:rPr lang="en-US" sz="2500" b="1" dirty="0"/>
              <a:t>Default Rules </a:t>
            </a:r>
            <a:endParaRPr lang="en-US" sz="2500" b="1" dirty="0" smtClean="0"/>
          </a:p>
          <a:p>
            <a:r>
              <a:rPr lang="en-US" sz="2200" dirty="0"/>
              <a:t>When you create a listener, you define actions for the default rule. Default rules can't have conditions. If the conditions for none of a listener's rules are met, then the action for the default rule is performed.</a:t>
            </a:r>
          </a:p>
          <a:p>
            <a:endParaRPr lang="en-US" b="1"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D9A2E45D-49F3-4EB4-8572-740105302AAF}" type="slidenum">
              <a:rPr lang="en-US" smtClean="0"/>
              <a:t>26</a:t>
            </a:fld>
            <a:endParaRPr lang="en-US"/>
          </a:p>
        </p:txBody>
      </p:sp>
      <p:pic>
        <p:nvPicPr>
          <p:cNvPr id="8" name="Picture 7"/>
          <p:cNvPicPr/>
          <p:nvPr/>
        </p:nvPicPr>
        <p:blipFill>
          <a:blip r:embed="rId2"/>
          <a:stretch>
            <a:fillRect/>
          </a:stretch>
        </p:blipFill>
        <p:spPr>
          <a:xfrm>
            <a:off x="2591068" y="2365298"/>
            <a:ext cx="9226542" cy="2910895"/>
          </a:xfrm>
          <a:prstGeom prst="rect">
            <a:avLst/>
          </a:prstGeom>
        </p:spPr>
      </p:pic>
    </p:spTree>
    <p:extLst>
      <p:ext uri="{BB962C8B-B14F-4D97-AF65-F5344CB8AC3E}">
        <p14:creationId xmlns:p14="http://schemas.microsoft.com/office/powerpoint/2010/main" val="13192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Rules</a:t>
            </a:r>
          </a:p>
        </p:txBody>
      </p:sp>
      <p:sp>
        <p:nvSpPr>
          <p:cNvPr id="3" name="Content Placeholder 2"/>
          <p:cNvSpPr>
            <a:spLocks noGrp="1"/>
          </p:cNvSpPr>
          <p:nvPr>
            <p:ph idx="1"/>
          </p:nvPr>
        </p:nvSpPr>
        <p:spPr/>
        <p:txBody>
          <a:bodyPr/>
          <a:lstStyle/>
          <a:p>
            <a:pPr marL="0" lvl="0" indent="0">
              <a:buNone/>
            </a:pPr>
            <a:r>
              <a:rPr lang="en-US" sz="2500" b="1" dirty="0"/>
              <a:t>Rule Priority</a:t>
            </a:r>
          </a:p>
          <a:p>
            <a:r>
              <a:rPr lang="en-US" sz="2200" dirty="0"/>
              <a:t>Each rule has a priority. Rules are evaluated in priority order, from the lowest value to the highest value. The default rule is evaluated last. You can change the priority of a non-default rule at any time. You cannot change the priority of the default rule.</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27</a:t>
            </a:fld>
            <a:endParaRPr lang="en-US"/>
          </a:p>
        </p:txBody>
      </p:sp>
    </p:spTree>
    <p:extLst>
      <p:ext uri="{BB962C8B-B14F-4D97-AF65-F5344CB8AC3E}">
        <p14:creationId xmlns:p14="http://schemas.microsoft.com/office/powerpoint/2010/main" val="503319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Rules</a:t>
            </a:r>
          </a:p>
        </p:txBody>
      </p:sp>
      <p:sp>
        <p:nvSpPr>
          <p:cNvPr id="3" name="Content Placeholder 2"/>
          <p:cNvSpPr>
            <a:spLocks noGrp="1"/>
          </p:cNvSpPr>
          <p:nvPr>
            <p:ph idx="1"/>
          </p:nvPr>
        </p:nvSpPr>
        <p:spPr>
          <a:xfrm>
            <a:off x="2589212" y="1905000"/>
            <a:ext cx="8915400" cy="4495800"/>
          </a:xfrm>
        </p:spPr>
        <p:txBody>
          <a:bodyPr>
            <a:normAutofit/>
          </a:bodyPr>
          <a:lstStyle/>
          <a:p>
            <a:pPr marL="0" lvl="0" indent="0">
              <a:buNone/>
            </a:pPr>
            <a:r>
              <a:rPr lang="en-US" sz="2500" b="1" dirty="0"/>
              <a:t>Rule Conditions</a:t>
            </a:r>
          </a:p>
          <a:p>
            <a:r>
              <a:rPr lang="en-US" sz="2000" dirty="0"/>
              <a:t>Each rule condition has a type and configuration information. When the conditions for a rule are met, then its actions are performed.</a:t>
            </a:r>
          </a:p>
          <a:p>
            <a:pPr marL="682625" lvl="0">
              <a:buFont typeface="Arial" panose="020B0604020202020204" pitchFamily="34" charset="0"/>
              <a:buChar char="•"/>
            </a:pPr>
            <a:r>
              <a:rPr lang="en-US" sz="2000" i="1" dirty="0"/>
              <a:t>host-header</a:t>
            </a:r>
            <a:r>
              <a:rPr lang="en-US" sz="2000" dirty="0"/>
              <a:t>: Route based on the host name of each request</a:t>
            </a:r>
          </a:p>
          <a:p>
            <a:pPr marL="682625" lvl="0">
              <a:buFont typeface="Arial" panose="020B0604020202020204" pitchFamily="34" charset="0"/>
              <a:buChar char="•"/>
            </a:pPr>
            <a:r>
              <a:rPr lang="en-US" sz="2000" i="1" dirty="0"/>
              <a:t>http-header</a:t>
            </a:r>
            <a:r>
              <a:rPr lang="en-US" sz="2000" dirty="0"/>
              <a:t>: Route based on the HTTP headers for each request</a:t>
            </a:r>
          </a:p>
          <a:p>
            <a:pPr marL="682625" lvl="0">
              <a:buFont typeface="Arial" panose="020B0604020202020204" pitchFamily="34" charset="0"/>
              <a:buChar char="•"/>
            </a:pPr>
            <a:r>
              <a:rPr lang="en-US" sz="2000" i="1" dirty="0"/>
              <a:t>http-request-method</a:t>
            </a:r>
            <a:r>
              <a:rPr lang="en-US" sz="2000" dirty="0"/>
              <a:t>: Route based on the HTTP request method of each request</a:t>
            </a:r>
          </a:p>
          <a:p>
            <a:pPr marL="682625" lvl="0">
              <a:buFont typeface="Arial" panose="020B0604020202020204" pitchFamily="34" charset="0"/>
              <a:buChar char="•"/>
            </a:pPr>
            <a:r>
              <a:rPr lang="en-US" sz="2000" i="1" dirty="0"/>
              <a:t>path-pattern</a:t>
            </a:r>
            <a:r>
              <a:rPr lang="en-US" sz="2000" dirty="0"/>
              <a:t>: Route based on path patterns in the request URLs</a:t>
            </a:r>
          </a:p>
          <a:p>
            <a:pPr marL="682625" lvl="0">
              <a:buFont typeface="Arial" panose="020B0604020202020204" pitchFamily="34" charset="0"/>
              <a:buChar char="•"/>
            </a:pPr>
            <a:r>
              <a:rPr lang="en-US" sz="2000" i="1" dirty="0"/>
              <a:t>query-string</a:t>
            </a:r>
            <a:r>
              <a:rPr lang="en-US" sz="2000" dirty="0"/>
              <a:t>: Route based on key/value pairs or values in the query strings</a:t>
            </a:r>
          </a:p>
          <a:p>
            <a:pPr marL="682625" lvl="0">
              <a:buFont typeface="Arial" panose="020B0604020202020204" pitchFamily="34" charset="0"/>
              <a:buChar char="•"/>
            </a:pPr>
            <a:r>
              <a:rPr lang="en-US" sz="2000" i="1" dirty="0"/>
              <a:t>source-</a:t>
            </a:r>
            <a:r>
              <a:rPr lang="en-US" sz="2000" i="1" dirty="0" err="1"/>
              <a:t>ip</a:t>
            </a:r>
            <a:r>
              <a:rPr lang="en-US" sz="2000" dirty="0"/>
              <a:t>: Route based on the source IP address of each request</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28</a:t>
            </a:fld>
            <a:endParaRPr lang="en-US"/>
          </a:p>
        </p:txBody>
      </p:sp>
      <p:pic>
        <p:nvPicPr>
          <p:cNvPr id="5" name="Picture 4">
            <a:extLst>
              <a:ext uri="{FF2B5EF4-FFF2-40B4-BE49-F238E27FC236}">
                <a16:creationId xmlns:a16="http://schemas.microsoft.com/office/drawing/2014/main" id="{EB45AB92-609E-4EB5-AFD9-B01807AC5BE7}"/>
              </a:ext>
            </a:extLst>
          </p:cNvPr>
          <p:cNvPicPr>
            <a:picLocks noChangeAspect="1"/>
          </p:cNvPicPr>
          <p:nvPr/>
        </p:nvPicPr>
        <p:blipFill>
          <a:blip r:embed="rId2"/>
          <a:stretch>
            <a:fillRect/>
          </a:stretch>
        </p:blipFill>
        <p:spPr>
          <a:xfrm>
            <a:off x="3979642" y="2422374"/>
            <a:ext cx="7054249" cy="4435626"/>
          </a:xfrm>
          <a:prstGeom prst="rect">
            <a:avLst/>
          </a:prstGeom>
        </p:spPr>
      </p:pic>
    </p:spTree>
    <p:extLst>
      <p:ext uri="{BB962C8B-B14F-4D97-AF65-F5344CB8AC3E}">
        <p14:creationId xmlns:p14="http://schemas.microsoft.com/office/powerpoint/2010/main" val="408167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b="1" dirty="0"/>
              <a:t>Rules</a:t>
            </a:r>
          </a:p>
        </p:txBody>
      </p:sp>
      <p:sp>
        <p:nvSpPr>
          <p:cNvPr id="3" name="Content Placeholder 2"/>
          <p:cNvSpPr>
            <a:spLocks noGrp="1"/>
          </p:cNvSpPr>
          <p:nvPr>
            <p:ph idx="1"/>
          </p:nvPr>
        </p:nvSpPr>
        <p:spPr>
          <a:xfrm>
            <a:off x="2592925" y="1734207"/>
            <a:ext cx="8915400" cy="3777622"/>
          </a:xfrm>
        </p:spPr>
        <p:txBody>
          <a:bodyPr/>
          <a:lstStyle/>
          <a:p>
            <a:pPr marL="0" lvl="0" indent="0">
              <a:buNone/>
            </a:pPr>
            <a:r>
              <a:rPr lang="en-US" sz="2500" b="1" dirty="0"/>
              <a:t>Rule Actions</a:t>
            </a:r>
          </a:p>
          <a:p>
            <a:pPr marL="231775" indent="0">
              <a:buNone/>
            </a:pPr>
            <a:r>
              <a:rPr lang="en-US" sz="2200" dirty="0"/>
              <a:t>Each rule action has a type, an order, and the information required to perform the action</a:t>
            </a:r>
          </a:p>
          <a:p>
            <a:pPr marL="862013" lvl="0"/>
            <a:r>
              <a:rPr lang="en-US" sz="2200" dirty="0" smtClean="0"/>
              <a:t>authenticate-</a:t>
            </a:r>
            <a:r>
              <a:rPr lang="en-US" sz="2200" dirty="0" err="1" smtClean="0"/>
              <a:t>cognito</a:t>
            </a:r>
            <a:r>
              <a:rPr lang="en-US" sz="2200" dirty="0" smtClean="0"/>
              <a:t>:  </a:t>
            </a:r>
            <a:r>
              <a:rPr lang="en-US" sz="2200" dirty="0"/>
              <a:t>to securely authenticate users as they access your applications. This enables you to offload the work of authenticating users to your load balancer so that your applications can focus on their business logic.</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66027" y="2330450"/>
            <a:ext cx="9165482" cy="2585135"/>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29</a:t>
            </a:fld>
            <a:endParaRPr lang="en-US"/>
          </a:p>
        </p:txBody>
      </p:sp>
    </p:spTree>
    <p:extLst>
      <p:ext uri="{BB962C8B-B14F-4D97-AF65-F5344CB8AC3E}">
        <p14:creationId xmlns:p14="http://schemas.microsoft.com/office/powerpoint/2010/main" val="22538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b="1" dirty="0"/>
              <a:t>Server clusters </a:t>
            </a:r>
            <a:r>
              <a:rPr lang="en-US" sz="2200" dirty="0"/>
              <a:t>are protection against outages and </a:t>
            </a:r>
            <a:r>
              <a:rPr lang="en-US" sz="2200" dirty="0" smtClean="0"/>
              <a:t>downtime.</a:t>
            </a:r>
          </a:p>
          <a:p>
            <a:r>
              <a:rPr lang="en-US" sz="2200" dirty="0"/>
              <a:t>Clustered servers protect against three primary types of </a:t>
            </a:r>
            <a:r>
              <a:rPr lang="en-US" sz="2200" dirty="0" smtClean="0"/>
              <a:t>outages:</a:t>
            </a:r>
          </a:p>
          <a:p>
            <a:pPr marL="744538">
              <a:buFont typeface="Arial" panose="020B0604020202020204" pitchFamily="34" charset="0"/>
              <a:buChar char="•"/>
            </a:pPr>
            <a:r>
              <a:rPr lang="en-US" sz="2200" b="1" dirty="0"/>
              <a:t>Application / Service Failure:</a:t>
            </a:r>
            <a:r>
              <a:rPr lang="en-US" sz="2200" dirty="0"/>
              <a:t> An outage that affects mission-critical applications and services on the network</a:t>
            </a:r>
            <a:r>
              <a:rPr lang="en-US" sz="2200" dirty="0" smtClean="0"/>
              <a:t>.</a:t>
            </a:r>
          </a:p>
          <a:p>
            <a:pPr marL="744538">
              <a:buFont typeface="Arial" panose="020B0604020202020204" pitchFamily="34" charset="0"/>
              <a:buChar char="•"/>
            </a:pPr>
            <a:r>
              <a:rPr lang="en-US" sz="2200" b="1" dirty="0"/>
              <a:t>System / Hardware Failure:</a:t>
            </a:r>
            <a:r>
              <a:rPr lang="en-US" sz="2200" dirty="0"/>
              <a:t> Outages that affect components such as CPUs, memory, adapters, drives and power supplies</a:t>
            </a:r>
            <a:r>
              <a:rPr lang="en-US" sz="2200" dirty="0" smtClean="0"/>
              <a:t>.</a:t>
            </a:r>
          </a:p>
          <a:p>
            <a:pPr marL="744538">
              <a:buFont typeface="Arial" panose="020B0604020202020204" pitchFamily="34" charset="0"/>
              <a:buChar char="•"/>
            </a:pPr>
            <a:r>
              <a:rPr lang="en-US" sz="2200" b="1" dirty="0"/>
              <a:t>Site Failure:</a:t>
            </a:r>
            <a:r>
              <a:rPr lang="en-US" sz="2200" dirty="0"/>
              <a:t> Site failures that affect multiple locations are generally caused by natural disasters that result in widespread power outages.</a:t>
            </a:r>
          </a:p>
        </p:txBody>
      </p:sp>
      <p:sp>
        <p:nvSpPr>
          <p:cNvPr id="2" name="Title 1"/>
          <p:cNvSpPr>
            <a:spLocks noGrp="1"/>
          </p:cNvSpPr>
          <p:nvPr>
            <p:ph type="title"/>
          </p:nvPr>
        </p:nvSpPr>
        <p:spPr/>
        <p:txBody>
          <a:bodyPr>
            <a:normAutofit/>
          </a:bodyPr>
          <a:lstStyle/>
          <a:p>
            <a:r>
              <a:rPr lang="en-US" sz="4500" b="1" dirty="0"/>
              <a:t>Server </a:t>
            </a:r>
            <a:r>
              <a:rPr lang="en-US" sz="4500" b="1" dirty="0" smtClean="0"/>
              <a:t>cluster </a:t>
            </a:r>
            <a:endParaRPr lang="en-US" sz="4500" b="1" dirty="0"/>
          </a:p>
        </p:txBody>
      </p:sp>
      <p:sp>
        <p:nvSpPr>
          <p:cNvPr id="4" name="Slide Number Placeholder 3"/>
          <p:cNvSpPr>
            <a:spLocks noGrp="1"/>
          </p:cNvSpPr>
          <p:nvPr>
            <p:ph type="sldNum" sz="quarter" idx="12"/>
          </p:nvPr>
        </p:nvSpPr>
        <p:spPr/>
        <p:txBody>
          <a:bodyPr/>
          <a:lstStyle/>
          <a:p>
            <a:fld id="{D9A2E45D-49F3-4EB4-8572-740105302AAF}" type="slidenum">
              <a:rPr lang="en-US" smtClean="0"/>
              <a:t>3</a:t>
            </a:fld>
            <a:endParaRPr lang="en-US"/>
          </a:p>
        </p:txBody>
      </p:sp>
    </p:spTree>
    <p:extLst>
      <p:ext uri="{BB962C8B-B14F-4D97-AF65-F5344CB8AC3E}">
        <p14:creationId xmlns:p14="http://schemas.microsoft.com/office/powerpoint/2010/main" val="1641310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Rules</a:t>
            </a:r>
          </a:p>
        </p:txBody>
      </p:sp>
      <p:sp>
        <p:nvSpPr>
          <p:cNvPr id="3" name="Content Placeholder 2"/>
          <p:cNvSpPr>
            <a:spLocks noGrp="1"/>
          </p:cNvSpPr>
          <p:nvPr>
            <p:ph idx="1"/>
          </p:nvPr>
        </p:nvSpPr>
        <p:spPr>
          <a:xfrm>
            <a:off x="2589212" y="1905000"/>
            <a:ext cx="8915400" cy="3777622"/>
          </a:xfrm>
        </p:spPr>
        <p:txBody>
          <a:bodyPr numCol="3"/>
          <a:lstStyle/>
          <a:p>
            <a:pPr marL="0" lvl="0" indent="0">
              <a:buNone/>
            </a:pPr>
            <a:r>
              <a:rPr lang="en-US" sz="2500" b="1" dirty="0"/>
              <a:t>Rule Actions</a:t>
            </a:r>
          </a:p>
          <a:p>
            <a:pPr marL="346075"/>
            <a:r>
              <a:rPr lang="en-US" sz="2200" dirty="0" smtClean="0"/>
              <a:t>authenticate-</a:t>
            </a:r>
            <a:r>
              <a:rPr lang="en-US" sz="2200" dirty="0" err="1" smtClean="0"/>
              <a:t>oidc</a:t>
            </a:r>
            <a:r>
              <a:rPr lang="en-US" sz="2200" dirty="0" smtClean="0"/>
              <a:t>: Use an </a:t>
            </a:r>
            <a:r>
              <a:rPr lang="en-US" sz="2200" dirty="0"/>
              <a:t>identity provider that is compliant with </a:t>
            </a:r>
            <a:r>
              <a:rPr lang="en-US" sz="2200" dirty="0" err="1"/>
              <a:t>OpenID</a:t>
            </a:r>
            <a:r>
              <a:rPr lang="en-US" sz="2200" dirty="0"/>
              <a:t> Connect (OIDC) to authenticate users.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531067" y="1079334"/>
            <a:ext cx="6366643" cy="5619787"/>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30</a:t>
            </a:fld>
            <a:endParaRPr lang="en-US"/>
          </a:p>
        </p:txBody>
      </p:sp>
    </p:spTree>
    <p:extLst>
      <p:ext uri="{BB962C8B-B14F-4D97-AF65-F5344CB8AC3E}">
        <p14:creationId xmlns:p14="http://schemas.microsoft.com/office/powerpoint/2010/main" val="3640654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b="1" dirty="0"/>
              <a:t>Rules</a:t>
            </a:r>
          </a:p>
        </p:txBody>
      </p:sp>
      <p:sp>
        <p:nvSpPr>
          <p:cNvPr id="3" name="Content Placeholder 2"/>
          <p:cNvSpPr>
            <a:spLocks noGrp="1"/>
          </p:cNvSpPr>
          <p:nvPr>
            <p:ph idx="1"/>
          </p:nvPr>
        </p:nvSpPr>
        <p:spPr>
          <a:xfrm>
            <a:off x="2592924" y="1905000"/>
            <a:ext cx="9231213" cy="3777622"/>
          </a:xfrm>
        </p:spPr>
        <p:txBody>
          <a:bodyPr/>
          <a:lstStyle/>
          <a:p>
            <a:pPr marL="0" lvl="0" indent="0">
              <a:buNone/>
            </a:pPr>
            <a:r>
              <a:rPr lang="en-US" sz="2500" b="1" dirty="0"/>
              <a:t>Rule Actions</a:t>
            </a:r>
          </a:p>
          <a:p>
            <a:pPr lvl="0"/>
            <a:r>
              <a:rPr lang="en-US" sz="2200" dirty="0"/>
              <a:t>fixed-response: You can use </a:t>
            </a:r>
            <a:r>
              <a:rPr lang="en-US" sz="2200" i="1" dirty="0"/>
              <a:t>fixed-response actions</a:t>
            </a:r>
            <a:r>
              <a:rPr lang="en-US" sz="2200" dirty="0"/>
              <a:t> to drop client requests and return a custom HTTP response. You can use this action to return a 2XX, 4XX, or 5XX response code and an optional message.</a:t>
            </a:r>
          </a:p>
          <a:p>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303143" y="1676400"/>
            <a:ext cx="7491249" cy="4792958"/>
          </a:xfrm>
          <a:prstGeom prst="rect">
            <a:avLst/>
          </a:prstGeom>
        </p:spPr>
      </p:pic>
      <p:sp>
        <p:nvSpPr>
          <p:cNvPr id="7" name="Slide Number Placeholder 6"/>
          <p:cNvSpPr>
            <a:spLocks noGrp="1"/>
          </p:cNvSpPr>
          <p:nvPr>
            <p:ph type="sldNum" sz="quarter" idx="12"/>
          </p:nvPr>
        </p:nvSpPr>
        <p:spPr/>
        <p:txBody>
          <a:bodyPr/>
          <a:lstStyle/>
          <a:p>
            <a:fld id="{D9A2E45D-49F3-4EB4-8572-740105302AAF}" type="slidenum">
              <a:rPr lang="en-US" smtClean="0"/>
              <a:t>31</a:t>
            </a:fld>
            <a:endParaRPr lang="en-US"/>
          </a:p>
        </p:txBody>
      </p:sp>
    </p:spTree>
    <p:extLst>
      <p:ext uri="{BB962C8B-B14F-4D97-AF65-F5344CB8AC3E}">
        <p14:creationId xmlns:p14="http://schemas.microsoft.com/office/powerpoint/2010/main" val="327442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b="1" dirty="0"/>
              <a:t>Rules</a:t>
            </a:r>
          </a:p>
        </p:txBody>
      </p:sp>
      <p:sp>
        <p:nvSpPr>
          <p:cNvPr id="3" name="Content Placeholder 2"/>
          <p:cNvSpPr>
            <a:spLocks noGrp="1"/>
          </p:cNvSpPr>
          <p:nvPr>
            <p:ph idx="1"/>
          </p:nvPr>
        </p:nvSpPr>
        <p:spPr>
          <a:xfrm>
            <a:off x="2343807" y="2133600"/>
            <a:ext cx="9160805" cy="3777622"/>
          </a:xfrm>
        </p:spPr>
        <p:txBody>
          <a:bodyPr/>
          <a:lstStyle/>
          <a:p>
            <a:pPr marL="0" lvl="0" indent="0">
              <a:buNone/>
            </a:pPr>
            <a:r>
              <a:rPr lang="en-US" sz="2500" b="1" dirty="0"/>
              <a:t>Rule Actions</a:t>
            </a:r>
          </a:p>
          <a:p>
            <a:pPr lvl="0"/>
            <a:r>
              <a:rPr lang="en-US" sz="2200" dirty="0"/>
              <a:t>forward: Forward </a:t>
            </a:r>
            <a:r>
              <a:rPr lang="en-US" sz="2200" dirty="0" smtClean="0"/>
              <a:t>requests </a:t>
            </a:r>
            <a:r>
              <a:rPr lang="en-US" sz="2200" dirty="0"/>
              <a:t>to the specified target group. </a:t>
            </a:r>
            <a:endParaRPr lang="en-US" sz="2200" dirty="0" smtClean="0"/>
          </a:p>
          <a:p>
            <a:pPr marL="0" lvl="0" indent="0">
              <a:buNone/>
            </a:pPr>
            <a:r>
              <a:rPr lang="en-US" sz="2200" dirty="0" smtClean="0"/>
              <a:t>This </a:t>
            </a:r>
            <a:r>
              <a:rPr lang="en-US" sz="2200" dirty="0"/>
              <a:t>is what we care about </a:t>
            </a:r>
            <a:r>
              <a:rPr lang="en-US" sz="2200" dirty="0" smtClean="0"/>
              <a:t>for load </a:t>
            </a:r>
            <a:r>
              <a:rPr lang="en-US" sz="2200" dirty="0"/>
              <a:t>balancing.</a:t>
            </a:r>
          </a:p>
          <a:p>
            <a:pPr marL="0" indent="0">
              <a:buNone/>
            </a:pPr>
            <a:endParaRPr lang="en-US" dirty="0"/>
          </a:p>
        </p:txBody>
      </p:sp>
      <p:pic>
        <p:nvPicPr>
          <p:cNvPr id="4" name="Picture 3"/>
          <p:cNvPicPr/>
          <p:nvPr/>
        </p:nvPicPr>
        <p:blipFill>
          <a:blip r:embed="rId2"/>
          <a:stretch>
            <a:fillRect/>
          </a:stretch>
        </p:blipFill>
        <p:spPr>
          <a:xfrm>
            <a:off x="5379950" y="576690"/>
            <a:ext cx="6580822" cy="6281310"/>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32</a:t>
            </a:fld>
            <a:endParaRPr lang="en-US"/>
          </a:p>
        </p:txBody>
      </p:sp>
    </p:spTree>
    <p:extLst>
      <p:ext uri="{BB962C8B-B14F-4D97-AF65-F5344CB8AC3E}">
        <p14:creationId xmlns:p14="http://schemas.microsoft.com/office/powerpoint/2010/main" val="36621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b="1" dirty="0"/>
              <a:t>Rules</a:t>
            </a:r>
          </a:p>
        </p:txBody>
      </p:sp>
      <p:sp>
        <p:nvSpPr>
          <p:cNvPr id="5" name="Content Placeholder 4"/>
          <p:cNvSpPr>
            <a:spLocks noGrp="1"/>
          </p:cNvSpPr>
          <p:nvPr>
            <p:ph idx="1"/>
          </p:nvPr>
        </p:nvSpPr>
        <p:spPr/>
        <p:txBody>
          <a:bodyPr/>
          <a:lstStyle/>
          <a:p>
            <a:pPr marL="0" lvl="0" indent="0">
              <a:buNone/>
            </a:pPr>
            <a:r>
              <a:rPr lang="en-US" sz="2500" b="1" dirty="0"/>
              <a:t>Rule Actions</a:t>
            </a:r>
          </a:p>
          <a:p>
            <a:r>
              <a:rPr lang="en-US" sz="2200" dirty="0" smtClean="0"/>
              <a:t>redirect</a:t>
            </a:r>
            <a:r>
              <a:rPr lang="en-US" sz="2200" dirty="0"/>
              <a:t>: Redirect requests from one URL to another. You can configure redirects as either temporary (HTTP 302) or permanent (HTTP 301) based on your needs. Must modify at least one of the following components.</a:t>
            </a:r>
          </a:p>
          <a:p>
            <a:r>
              <a:rPr lang="en-US" sz="2200" dirty="0"/>
              <a:t>Uniform Resource Identifier: protocol://hostname:port/path?query.</a:t>
            </a:r>
          </a:p>
          <a:p>
            <a:pPr marL="0" indent="0">
              <a:buNone/>
            </a:pPr>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956977" y="1646792"/>
            <a:ext cx="5547635" cy="4751237"/>
          </a:xfrm>
          <a:prstGeom prst="rect">
            <a:avLst/>
          </a:prstGeom>
        </p:spPr>
      </p:pic>
      <p:sp>
        <p:nvSpPr>
          <p:cNvPr id="9" name="Slide Number Placeholder 8"/>
          <p:cNvSpPr>
            <a:spLocks noGrp="1"/>
          </p:cNvSpPr>
          <p:nvPr>
            <p:ph type="sldNum" sz="quarter" idx="12"/>
          </p:nvPr>
        </p:nvSpPr>
        <p:spPr/>
        <p:txBody>
          <a:bodyPr/>
          <a:lstStyle/>
          <a:p>
            <a:fld id="{D9A2E45D-49F3-4EB4-8572-740105302AAF}" type="slidenum">
              <a:rPr lang="en-US" smtClean="0"/>
              <a:t>33</a:t>
            </a:fld>
            <a:endParaRPr lang="en-US"/>
          </a:p>
        </p:txBody>
      </p:sp>
    </p:spTree>
    <p:extLst>
      <p:ext uri="{BB962C8B-B14F-4D97-AF65-F5344CB8AC3E}">
        <p14:creationId xmlns:p14="http://schemas.microsoft.com/office/powerpoint/2010/main" val="228440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5">
                                            <p:txEl>
                                              <p:pRg st="2" end="2"/>
                                            </p:txEl>
                                          </p:spTgt>
                                        </p:tgtEl>
                                        <p:attrNameLst>
                                          <p:attrName>style.visibility</p:attrName>
                                        </p:attrNameLst>
                                      </p:cBhvr>
                                      <p:to>
                                        <p:strVal val="hidden"/>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500" b="1" dirty="0"/>
              <a:t>Cross-zone Balancing</a:t>
            </a:r>
            <a:r>
              <a:rPr lang="en-US" dirty="0"/>
              <a:t/>
            </a:r>
            <a:br>
              <a:rPr lang="en-US" dirty="0"/>
            </a:br>
            <a:endParaRPr lang="en-US" dirty="0"/>
          </a:p>
        </p:txBody>
      </p:sp>
      <p:sp>
        <p:nvSpPr>
          <p:cNvPr id="3" name="Content Placeholder 2"/>
          <p:cNvSpPr>
            <a:spLocks noGrp="1"/>
          </p:cNvSpPr>
          <p:nvPr>
            <p:ph idx="1"/>
          </p:nvPr>
        </p:nvSpPr>
        <p:spPr>
          <a:xfrm>
            <a:off x="2589212" y="2133600"/>
            <a:ext cx="9119312" cy="3777622"/>
          </a:xfrm>
        </p:spPr>
        <p:txBody>
          <a:bodyPr>
            <a:normAutofit/>
          </a:bodyPr>
          <a:lstStyle/>
          <a:p>
            <a:r>
              <a:rPr lang="en-US" sz="2100" dirty="0"/>
              <a:t>Each AWS Region has multiple, isolated locations known as Availability Zones.</a:t>
            </a:r>
          </a:p>
          <a:p>
            <a:pPr marL="682625" lvl="0">
              <a:buFont typeface="Arial" panose="020B0604020202020204" pitchFamily="34" charset="0"/>
              <a:buChar char="•"/>
            </a:pPr>
            <a:r>
              <a:rPr lang="en-US" sz="2100" dirty="0"/>
              <a:t>With Network Load Balancers, cross-zone load balancing is disabled by default.</a:t>
            </a:r>
          </a:p>
          <a:p>
            <a:pPr marL="682625" lvl="0">
              <a:buFont typeface="Arial" panose="020B0604020202020204" pitchFamily="34" charset="0"/>
              <a:buChar char="•"/>
            </a:pPr>
            <a:r>
              <a:rPr lang="en-US" sz="2100" dirty="0"/>
              <a:t>With Application Load Balancers, cross-zone load balancing is always enabled.</a:t>
            </a:r>
          </a:p>
          <a:p>
            <a:pPr marL="682625" lvl="0">
              <a:buFont typeface="Arial" panose="020B0604020202020204" pitchFamily="34" charset="0"/>
              <a:buChar char="•"/>
            </a:pPr>
            <a:r>
              <a:rPr lang="en-US" sz="2100" dirty="0"/>
              <a:t>In Classic Load Balancer, with the API or CLI, cross-zone load balancing is disabled by default. With the AWS Management Console, the option to enable cross-zone load balancing is selected </a:t>
            </a:r>
            <a:r>
              <a:rPr lang="en-US" sz="2100"/>
              <a:t>by </a:t>
            </a:r>
            <a:r>
              <a:rPr lang="en-US" sz="2100" smtClean="0"/>
              <a:t>default.</a:t>
            </a:r>
            <a:endParaRPr lang="en-US" sz="2100" dirty="0"/>
          </a:p>
          <a:p>
            <a:endParaRPr lang="en-US" sz="2100" dirty="0"/>
          </a:p>
        </p:txBody>
      </p:sp>
      <p:sp>
        <p:nvSpPr>
          <p:cNvPr id="4" name="Slide Number Placeholder 3"/>
          <p:cNvSpPr>
            <a:spLocks noGrp="1"/>
          </p:cNvSpPr>
          <p:nvPr>
            <p:ph type="sldNum" sz="quarter" idx="12"/>
          </p:nvPr>
        </p:nvSpPr>
        <p:spPr/>
        <p:txBody>
          <a:bodyPr/>
          <a:lstStyle/>
          <a:p>
            <a:fld id="{D9A2E45D-49F3-4EB4-8572-740105302AAF}" type="slidenum">
              <a:rPr lang="en-US" smtClean="0"/>
              <a:t>34</a:t>
            </a:fld>
            <a:endParaRPr lang="en-US"/>
          </a:p>
        </p:txBody>
      </p:sp>
    </p:spTree>
    <p:extLst>
      <p:ext uri="{BB962C8B-B14F-4D97-AF65-F5344CB8AC3E}">
        <p14:creationId xmlns:p14="http://schemas.microsoft.com/office/powerpoint/2010/main" val="2505366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Cross-zone Balancing</a:t>
            </a:r>
          </a:p>
        </p:txBody>
      </p:sp>
      <p:sp>
        <p:nvSpPr>
          <p:cNvPr id="3" name="Content Placeholder 2"/>
          <p:cNvSpPr>
            <a:spLocks noGrp="1"/>
          </p:cNvSpPr>
          <p:nvPr>
            <p:ph idx="1"/>
          </p:nvPr>
        </p:nvSpPr>
        <p:spPr/>
        <p:txBody>
          <a:bodyPr/>
          <a:lstStyle/>
          <a:p>
            <a:pPr marL="0" indent="0">
              <a:buNone/>
            </a:pPr>
            <a:r>
              <a:rPr lang="en-US" sz="2400" dirty="0"/>
              <a:t>The nodes for your load balancer distribute requests from clients to registered targets. When cross-zone load balancing is enabled, each load balancer node distributes traffic across the registered targets in all enabled Availability Zones. When cross-zone load balancing is disabled, each load balancer node distributes traffic only across the registered targets in its Availability Zone.</a:t>
            </a:r>
          </a:p>
          <a:p>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35</a:t>
            </a:fld>
            <a:endParaRPr lang="en-US"/>
          </a:p>
        </p:txBody>
      </p:sp>
    </p:spTree>
    <p:extLst>
      <p:ext uri="{BB962C8B-B14F-4D97-AF65-F5344CB8AC3E}">
        <p14:creationId xmlns:p14="http://schemas.microsoft.com/office/powerpoint/2010/main" val="3151473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Cross-zone Balancing</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9065801" cy="4084592"/>
          </a:xfrm>
          <a:prstGeom prst="rect">
            <a:avLst/>
          </a:prstGeom>
        </p:spPr>
      </p:pic>
      <p:sp>
        <p:nvSpPr>
          <p:cNvPr id="5" name="Slide Number Placeholder 4"/>
          <p:cNvSpPr>
            <a:spLocks noGrp="1"/>
          </p:cNvSpPr>
          <p:nvPr>
            <p:ph type="sldNum" sz="quarter" idx="12"/>
          </p:nvPr>
        </p:nvSpPr>
        <p:spPr/>
        <p:txBody>
          <a:bodyPr/>
          <a:lstStyle/>
          <a:p>
            <a:fld id="{D9A2E45D-49F3-4EB4-8572-740105302AAF}" type="slidenum">
              <a:rPr lang="en-US" smtClean="0"/>
              <a:t>36</a:t>
            </a:fld>
            <a:endParaRPr lang="en-US"/>
          </a:p>
        </p:txBody>
      </p:sp>
    </p:spTree>
    <p:extLst>
      <p:ext uri="{BB962C8B-B14F-4D97-AF65-F5344CB8AC3E}">
        <p14:creationId xmlns:p14="http://schemas.microsoft.com/office/powerpoint/2010/main" val="3403889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Server </a:t>
            </a:r>
            <a:r>
              <a:rPr lang="en-US" sz="4500" b="1" dirty="0" smtClean="0"/>
              <a:t>cluster</a:t>
            </a:r>
            <a:endParaRPr lang="en-US" sz="4500" b="1" dirty="0"/>
          </a:p>
        </p:txBody>
      </p:sp>
      <p:sp>
        <p:nvSpPr>
          <p:cNvPr id="3" name="Content Placeholder 2"/>
          <p:cNvSpPr>
            <a:spLocks noGrp="1"/>
          </p:cNvSpPr>
          <p:nvPr>
            <p:ph idx="1"/>
          </p:nvPr>
        </p:nvSpPr>
        <p:spPr>
          <a:xfrm>
            <a:off x="2589212" y="2284429"/>
            <a:ext cx="8915400" cy="3777622"/>
          </a:xfrm>
        </p:spPr>
        <p:txBody>
          <a:bodyPr>
            <a:normAutofit/>
          </a:bodyPr>
          <a:lstStyle/>
          <a:p>
            <a:r>
              <a:rPr lang="en-US" sz="2200" dirty="0"/>
              <a:t>Clusters could be categorized </a:t>
            </a:r>
            <a:r>
              <a:rPr lang="en-US" sz="2200" dirty="0" smtClean="0"/>
              <a:t>as:</a:t>
            </a:r>
          </a:p>
          <a:p>
            <a:pPr marL="687388">
              <a:buFont typeface="Arial" panose="020B0604020202020204" pitchFamily="34" charset="0"/>
              <a:buChar char="•"/>
            </a:pPr>
            <a:r>
              <a:rPr lang="en-US" sz="2200" dirty="0" smtClean="0"/>
              <a:t>	</a:t>
            </a:r>
            <a:r>
              <a:rPr lang="en-US" sz="2200" b="1" dirty="0"/>
              <a:t>High-availability clusters: </a:t>
            </a:r>
            <a:r>
              <a:rPr lang="en-US" sz="2200" dirty="0"/>
              <a:t>High-availability clusters (also known as Failover Clusters) are implemented primarily for the purpose of improving the availability of the web applications which the cluster provides. They operate by having redundant nodes, which are then used to provide services when system components fail. To achieve automatic failover a request distribution device or a load balancer with failover settings is required</a:t>
            </a:r>
          </a:p>
        </p:txBody>
      </p:sp>
      <p:sp>
        <p:nvSpPr>
          <p:cNvPr id="4" name="Slide Number Placeholder 3"/>
          <p:cNvSpPr>
            <a:spLocks noGrp="1"/>
          </p:cNvSpPr>
          <p:nvPr>
            <p:ph type="sldNum" sz="quarter" idx="12"/>
          </p:nvPr>
        </p:nvSpPr>
        <p:spPr/>
        <p:txBody>
          <a:bodyPr/>
          <a:lstStyle/>
          <a:p>
            <a:fld id="{D9A2E45D-49F3-4EB4-8572-740105302AAF}" type="slidenum">
              <a:rPr lang="en-US" smtClean="0"/>
              <a:t>4</a:t>
            </a:fld>
            <a:endParaRPr lang="en-US"/>
          </a:p>
        </p:txBody>
      </p:sp>
    </p:spTree>
    <p:extLst>
      <p:ext uri="{BB962C8B-B14F-4D97-AF65-F5344CB8AC3E}">
        <p14:creationId xmlns:p14="http://schemas.microsoft.com/office/powerpoint/2010/main" val="4236912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t>High-availability </a:t>
            </a:r>
            <a:r>
              <a:rPr lang="en-US" sz="3800" b="1" dirty="0" smtClean="0"/>
              <a:t>Clusters</a:t>
            </a:r>
            <a:endParaRPr lang="en-US" sz="3800" dirty="0"/>
          </a:p>
        </p:txBody>
      </p:sp>
      <p:pic>
        <p:nvPicPr>
          <p:cNvPr id="4" name="Content Placeholder 3"/>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a:xfrm>
            <a:off x="2592923" y="1380169"/>
            <a:ext cx="8562975" cy="4211637"/>
          </a:xfrm>
          <a:prstGeom prst="rect">
            <a:avLst/>
          </a:prstGeom>
        </p:spPr>
      </p:pic>
      <p:sp>
        <p:nvSpPr>
          <p:cNvPr id="8" name="Title 1"/>
          <p:cNvSpPr txBox="1">
            <a:spLocks/>
          </p:cNvSpPr>
          <p:nvPr/>
        </p:nvSpPr>
        <p:spPr>
          <a:xfrm>
            <a:off x="2592923" y="567844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VPC: </a:t>
            </a:r>
            <a:r>
              <a:rPr lang="en-US" sz="2000" dirty="0" err="1" smtClean="0"/>
              <a:t>Vitual</a:t>
            </a:r>
            <a:r>
              <a:rPr lang="en-US" sz="2000" dirty="0" smtClean="0"/>
              <a:t> </a:t>
            </a:r>
            <a:r>
              <a:rPr lang="en-US" sz="2000" dirty="0"/>
              <a:t>P</a:t>
            </a:r>
            <a:r>
              <a:rPr lang="en-US" sz="2000" dirty="0" smtClean="0"/>
              <a:t>rivate Cloud</a:t>
            </a:r>
          </a:p>
          <a:p>
            <a:r>
              <a:rPr lang="en-US" sz="2000" dirty="0" smtClean="0"/>
              <a:t>IGW: Internet Gateway</a:t>
            </a:r>
          </a:p>
          <a:p>
            <a:r>
              <a:rPr lang="en-US" sz="2000" dirty="0" smtClean="0"/>
              <a:t>EIP: Elastic IP</a:t>
            </a:r>
            <a:endParaRPr lang="en-US" sz="2000" dirty="0"/>
          </a:p>
        </p:txBody>
      </p:sp>
      <p:sp>
        <p:nvSpPr>
          <p:cNvPr id="9" name="Slide Number Placeholder 8"/>
          <p:cNvSpPr>
            <a:spLocks noGrp="1"/>
          </p:cNvSpPr>
          <p:nvPr>
            <p:ph type="sldNum" sz="quarter" idx="12"/>
          </p:nvPr>
        </p:nvSpPr>
        <p:spPr/>
        <p:txBody>
          <a:bodyPr/>
          <a:lstStyle/>
          <a:p>
            <a:fld id="{D9A2E45D-49F3-4EB4-8572-740105302AAF}" type="slidenum">
              <a:rPr lang="en-US" smtClean="0"/>
              <a:t>5</a:t>
            </a:fld>
            <a:endParaRPr lang="en-US"/>
          </a:p>
        </p:txBody>
      </p:sp>
    </p:spTree>
    <p:extLst>
      <p:ext uri="{BB962C8B-B14F-4D97-AF65-F5344CB8AC3E}">
        <p14:creationId xmlns:p14="http://schemas.microsoft.com/office/powerpoint/2010/main" val="1866224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589212" y="433633"/>
            <a:ext cx="8915399" cy="1044366"/>
          </a:xfrm>
        </p:spPr>
        <p:txBody>
          <a:bodyPr>
            <a:normAutofit/>
          </a:bodyPr>
          <a:lstStyle/>
          <a:p>
            <a:r>
              <a:rPr lang="en-US" sz="4500" b="1" dirty="0"/>
              <a:t>Server </a:t>
            </a:r>
            <a:r>
              <a:rPr lang="en-US" sz="4500" b="1" dirty="0" smtClean="0"/>
              <a:t>Cluster</a:t>
            </a:r>
            <a:endParaRPr lang="en-US" sz="4500" b="1" dirty="0"/>
          </a:p>
        </p:txBody>
      </p:sp>
      <p:sp>
        <p:nvSpPr>
          <p:cNvPr id="4" name="Subtitle 3"/>
          <p:cNvSpPr>
            <a:spLocks noGrp="1"/>
          </p:cNvSpPr>
          <p:nvPr>
            <p:ph type="subTitle" idx="1"/>
          </p:nvPr>
        </p:nvSpPr>
        <p:spPr>
          <a:xfrm>
            <a:off x="2589212" y="1978977"/>
            <a:ext cx="8993187" cy="4222126"/>
          </a:xfrm>
        </p:spPr>
        <p:txBody>
          <a:bodyPr>
            <a:normAutofit fontScale="92500"/>
          </a:bodyPr>
          <a:lstStyle/>
          <a:p>
            <a:pPr marL="285750" lvl="1" indent="-285750" algn="l">
              <a:buFont typeface="Arial" panose="020B0604020202020204" pitchFamily="34" charset="0"/>
              <a:buChar char="•"/>
            </a:pPr>
            <a:r>
              <a:rPr lang="en-US" sz="2200" b="1" dirty="0">
                <a:solidFill>
                  <a:schemeClr val="tx1">
                    <a:lumMod val="75000"/>
                    <a:lumOff val="25000"/>
                  </a:schemeClr>
                </a:solidFill>
              </a:rPr>
              <a:t>Load-balancing clusters: </a:t>
            </a:r>
            <a:r>
              <a:rPr lang="en-US" sz="2200" dirty="0">
                <a:solidFill>
                  <a:schemeClr val="tx1">
                    <a:lumMod val="75000"/>
                    <a:lumOff val="25000"/>
                  </a:schemeClr>
                </a:solidFill>
              </a:rPr>
              <a:t>Load-balancing is when multiple servers are linked together to share the job execution workload, cache and request handling. Logically, from the user side, they are multiple machines, but function as a single virtual machine. Requests initiated from the user are managed and distributed among all the standalone computers to form a cluster. This results in balanced computational processing among different machines, which will improve the performance of the cluster system. </a:t>
            </a:r>
          </a:p>
          <a:p>
            <a:pPr marL="285750" lvl="1" indent="-285750" algn="l">
              <a:buFont typeface="Arial" panose="020B0604020202020204" pitchFamily="34" charset="0"/>
              <a:buChar char="•"/>
            </a:pPr>
            <a:r>
              <a:rPr lang="en-US" sz="2200" b="1" dirty="0">
                <a:solidFill>
                  <a:schemeClr val="tx1">
                    <a:lumMod val="75000"/>
                    <a:lumOff val="25000"/>
                  </a:schemeClr>
                </a:solidFill>
              </a:rPr>
              <a:t>Front-end cluster: </a:t>
            </a:r>
            <a:r>
              <a:rPr lang="en-US" sz="2200" dirty="0">
                <a:solidFill>
                  <a:schemeClr val="tx1">
                    <a:lumMod val="75000"/>
                    <a:lumOff val="25000"/>
                  </a:schemeClr>
                </a:solidFill>
              </a:rPr>
              <a:t>Manages and serves all user generated web requests, generates and handles webpages and the presentation of the data. </a:t>
            </a:r>
          </a:p>
          <a:p>
            <a:pPr marL="285750" lvl="1" indent="-285750" algn="l">
              <a:buFont typeface="Arial" panose="020B0604020202020204" pitchFamily="34" charset="0"/>
              <a:buChar char="•"/>
            </a:pPr>
            <a:r>
              <a:rPr lang="en-US" sz="2200" b="1" dirty="0">
                <a:solidFill>
                  <a:schemeClr val="tx1">
                    <a:lumMod val="75000"/>
                    <a:lumOff val="25000"/>
                  </a:schemeClr>
                </a:solidFill>
              </a:rPr>
              <a:t>Backend cluster: </a:t>
            </a:r>
            <a:r>
              <a:rPr lang="en-US" sz="2200" dirty="0">
                <a:solidFill>
                  <a:schemeClr val="tx1">
                    <a:lumMod val="75000"/>
                    <a:lumOff val="25000"/>
                  </a:schemeClr>
                </a:solidFill>
              </a:rPr>
              <a:t>This is a pure Microsoft SQL database cluster according to the specifications, technology and implementations of Microsoft. They provide high scalability and availability. They store and manage all the data.</a:t>
            </a:r>
          </a:p>
          <a:p>
            <a:pPr marL="285750" indent="-28575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D9A2E45D-49F3-4EB4-8572-740105302AAF}" type="slidenum">
              <a:rPr lang="en-US" smtClean="0"/>
              <a:t>6</a:t>
            </a:fld>
            <a:endParaRPr lang="en-US"/>
          </a:p>
        </p:txBody>
      </p:sp>
    </p:spTree>
    <p:extLst>
      <p:ext uri="{BB962C8B-B14F-4D97-AF65-F5344CB8AC3E}">
        <p14:creationId xmlns:p14="http://schemas.microsoft.com/office/powerpoint/2010/main" val="195142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Elastic Load </a:t>
            </a:r>
            <a:r>
              <a:rPr lang="en-US" sz="4500" b="1" dirty="0" smtClean="0"/>
              <a:t>Balancing</a:t>
            </a:r>
            <a:endParaRPr lang="en-US" sz="4500" b="1" dirty="0"/>
          </a:p>
        </p:txBody>
      </p:sp>
      <p:sp>
        <p:nvSpPr>
          <p:cNvPr id="3" name="Content Placeholder 2"/>
          <p:cNvSpPr>
            <a:spLocks noGrp="1"/>
          </p:cNvSpPr>
          <p:nvPr>
            <p:ph idx="1"/>
          </p:nvPr>
        </p:nvSpPr>
        <p:spPr>
          <a:xfrm>
            <a:off x="2589212" y="1692165"/>
            <a:ext cx="8915400" cy="4813738"/>
          </a:xfrm>
        </p:spPr>
        <p:txBody>
          <a:bodyPr>
            <a:normAutofit fontScale="92500" lnSpcReduction="10000"/>
          </a:bodyPr>
          <a:lstStyle/>
          <a:p>
            <a:r>
              <a:rPr lang="en-US" dirty="0"/>
              <a:t>Elastic Load Balancing (ELB) is a load-balancing service for Amazon Web Services (AWS) deployments. ELB automatically distributes incoming application traffic and scales resources to meet traffic demands</a:t>
            </a:r>
            <a:r>
              <a:rPr lang="en-US" dirty="0" smtClean="0"/>
              <a:t>.</a:t>
            </a:r>
          </a:p>
          <a:p>
            <a:pPr lvl="0"/>
            <a:r>
              <a:rPr lang="en-US" dirty="0"/>
              <a:t>ELB helps an IT team adjust capacity according to incoming application and network traffic. Users enable ELB within a single availability zone or across multiple availability zones to maintain consistent application performance.</a:t>
            </a:r>
          </a:p>
          <a:p>
            <a:pPr lvl="0"/>
            <a:r>
              <a:rPr lang="en-US" dirty="0"/>
              <a:t>L</a:t>
            </a:r>
            <a:r>
              <a:rPr lang="en-US" dirty="0" smtClean="0"/>
              <a:t>oad </a:t>
            </a:r>
            <a:r>
              <a:rPr lang="en-US" dirty="0"/>
              <a:t>balancing divides the amount of work that a computer has to do among multiple computers so that users, in general, get served faster. ELB offers enhanced features including:</a:t>
            </a:r>
          </a:p>
          <a:p>
            <a:pPr marL="857250" lvl="0">
              <a:buFont typeface="Arial" panose="020B0604020202020204" pitchFamily="34" charset="0"/>
              <a:buChar char="•"/>
            </a:pPr>
            <a:r>
              <a:rPr lang="en-US" dirty="0"/>
              <a:t>Detection of unhealthy Elastic Compute Cloud (EC2) instances.</a:t>
            </a:r>
          </a:p>
          <a:p>
            <a:pPr marL="857250" lvl="0">
              <a:buFont typeface="Arial" panose="020B0604020202020204" pitchFamily="34" charset="0"/>
              <a:buChar char="•"/>
            </a:pPr>
            <a:r>
              <a:rPr lang="en-US" dirty="0"/>
              <a:t>Spreading instances across healthy channels only.</a:t>
            </a:r>
          </a:p>
          <a:p>
            <a:pPr marL="857250" lvl="0">
              <a:buFont typeface="Arial" panose="020B0604020202020204" pitchFamily="34" charset="0"/>
              <a:buChar char="•"/>
            </a:pPr>
            <a:r>
              <a:rPr lang="en-US" dirty="0"/>
              <a:t>Flexible cipher support.</a:t>
            </a:r>
          </a:p>
          <a:p>
            <a:pPr marL="857250" lvl="0">
              <a:buFont typeface="Arial" panose="020B0604020202020204" pitchFamily="34" charset="0"/>
              <a:buChar char="•"/>
            </a:pPr>
            <a:r>
              <a:rPr lang="en-US" dirty="0"/>
              <a:t>Centralized management of Secure Sockets Layer (SSL) certificates.</a:t>
            </a:r>
          </a:p>
          <a:p>
            <a:pPr marL="857250" lvl="0">
              <a:buFont typeface="Arial" panose="020B0604020202020204" pitchFamily="34" charset="0"/>
              <a:buChar char="•"/>
            </a:pPr>
            <a:r>
              <a:rPr lang="en-US" dirty="0"/>
              <a:t>Optional public key authentication.</a:t>
            </a:r>
          </a:p>
          <a:p>
            <a:pPr marL="857250">
              <a:buFont typeface="Arial" panose="020B0604020202020204" pitchFamily="34" charset="0"/>
              <a:buChar char="•"/>
            </a:pPr>
            <a:r>
              <a:rPr lang="en-US" dirty="0"/>
              <a:t>Support for both IPv4 and IPv6.</a:t>
            </a:r>
          </a:p>
        </p:txBody>
      </p:sp>
      <p:sp>
        <p:nvSpPr>
          <p:cNvPr id="4" name="Slide Number Placeholder 3"/>
          <p:cNvSpPr>
            <a:spLocks noGrp="1"/>
          </p:cNvSpPr>
          <p:nvPr>
            <p:ph type="sldNum" sz="quarter" idx="12"/>
          </p:nvPr>
        </p:nvSpPr>
        <p:spPr/>
        <p:txBody>
          <a:bodyPr/>
          <a:lstStyle/>
          <a:p>
            <a:fld id="{D9A2E45D-49F3-4EB4-8572-740105302AAF}" type="slidenum">
              <a:rPr lang="en-US" smtClean="0"/>
              <a:t>7</a:t>
            </a:fld>
            <a:endParaRPr lang="en-US"/>
          </a:p>
        </p:txBody>
      </p:sp>
    </p:spTree>
    <p:extLst>
      <p:ext uri="{BB962C8B-B14F-4D97-AF65-F5344CB8AC3E}">
        <p14:creationId xmlns:p14="http://schemas.microsoft.com/office/powerpoint/2010/main" val="1603498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Why is ELB? </a:t>
            </a:r>
          </a:p>
        </p:txBody>
      </p:sp>
      <p:sp>
        <p:nvSpPr>
          <p:cNvPr id="3" name="Content Placeholder 2"/>
          <p:cNvSpPr>
            <a:spLocks noGrp="1"/>
          </p:cNvSpPr>
          <p:nvPr>
            <p:ph idx="1"/>
          </p:nvPr>
        </p:nvSpPr>
        <p:spPr/>
        <p:txBody>
          <a:bodyPr/>
          <a:lstStyle/>
          <a:p>
            <a:pPr lvl="0"/>
            <a:r>
              <a:rPr lang="en-US" sz="2500" dirty="0"/>
              <a:t>Highly </a:t>
            </a:r>
            <a:r>
              <a:rPr lang="en-US" sz="2500" dirty="0" smtClean="0"/>
              <a:t>Available</a:t>
            </a:r>
            <a:endParaRPr lang="en-US" sz="2500" dirty="0"/>
          </a:p>
          <a:p>
            <a:r>
              <a:rPr lang="en-US" sz="2500" dirty="0" smtClean="0"/>
              <a:t>Secure</a:t>
            </a:r>
          </a:p>
          <a:p>
            <a:r>
              <a:rPr lang="en-US" sz="2500" dirty="0" smtClean="0"/>
              <a:t>Elastic</a:t>
            </a:r>
          </a:p>
          <a:p>
            <a:r>
              <a:rPr lang="en-US" sz="2500" dirty="0" smtClean="0"/>
              <a:t>Flexible</a:t>
            </a:r>
          </a:p>
          <a:p>
            <a:r>
              <a:rPr lang="en-US" sz="2500" dirty="0"/>
              <a:t>Robust Monitoring &amp; </a:t>
            </a:r>
            <a:r>
              <a:rPr lang="en-US" sz="2500" dirty="0" smtClean="0"/>
              <a:t>Auditing</a:t>
            </a:r>
          </a:p>
          <a:p>
            <a:pPr lvl="0"/>
            <a:r>
              <a:rPr lang="en-US" sz="2500" dirty="0"/>
              <a:t>Hybrid Load </a:t>
            </a:r>
            <a:r>
              <a:rPr lang="en-US" sz="2500" dirty="0" smtClean="0"/>
              <a:t>Balancing</a:t>
            </a:r>
            <a:endParaRPr lang="en-US" sz="2500" dirty="0"/>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8</a:t>
            </a:fld>
            <a:endParaRPr lang="en-US"/>
          </a:p>
        </p:txBody>
      </p:sp>
    </p:spTree>
    <p:extLst>
      <p:ext uri="{BB962C8B-B14F-4D97-AF65-F5344CB8AC3E}">
        <p14:creationId xmlns:p14="http://schemas.microsoft.com/office/powerpoint/2010/main" val="1896518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t>Elastic Load Balancer</a:t>
            </a:r>
            <a:endParaRPr lang="en-US" sz="4500" b="1" dirty="0"/>
          </a:p>
        </p:txBody>
      </p:sp>
      <p:sp>
        <p:nvSpPr>
          <p:cNvPr id="3" name="Content Placeholder 2"/>
          <p:cNvSpPr>
            <a:spLocks noGrp="1"/>
          </p:cNvSpPr>
          <p:nvPr>
            <p:ph idx="1"/>
          </p:nvPr>
        </p:nvSpPr>
        <p:spPr/>
        <p:txBody>
          <a:bodyPr/>
          <a:lstStyle/>
          <a:p>
            <a:pPr lvl="0"/>
            <a:r>
              <a:rPr lang="en-US" sz="2500" dirty="0" smtClean="0"/>
              <a:t>3 types: </a:t>
            </a:r>
          </a:p>
          <a:p>
            <a:pPr marL="798513" lvl="0">
              <a:buFont typeface="Arial" panose="020B0604020202020204" pitchFamily="34" charset="0"/>
              <a:buChar char="•"/>
            </a:pPr>
            <a:r>
              <a:rPr lang="en-US" sz="2500" dirty="0" smtClean="0"/>
              <a:t>Classic </a:t>
            </a:r>
            <a:r>
              <a:rPr lang="en-US" sz="2500" dirty="0"/>
              <a:t>Load Balancer (CLB)</a:t>
            </a:r>
          </a:p>
          <a:p>
            <a:pPr marL="798513" lvl="0">
              <a:buFont typeface="Arial" panose="020B0604020202020204" pitchFamily="34" charset="0"/>
              <a:buChar char="•"/>
            </a:pPr>
            <a:r>
              <a:rPr lang="en-US" sz="2500" dirty="0"/>
              <a:t>Application Load Balancer (ALB)</a:t>
            </a:r>
          </a:p>
          <a:p>
            <a:pPr marL="798513" lvl="0">
              <a:buFont typeface="Arial" panose="020B0604020202020204" pitchFamily="34" charset="0"/>
              <a:buChar char="•"/>
            </a:pPr>
            <a:r>
              <a:rPr lang="en-US" sz="2500" dirty="0"/>
              <a:t>Network Load Balancer (NLB)</a:t>
            </a:r>
          </a:p>
          <a:p>
            <a:pPr marL="0" indent="0">
              <a:buNone/>
            </a:pPr>
            <a:endParaRPr lang="en-US" dirty="0"/>
          </a:p>
        </p:txBody>
      </p:sp>
      <p:sp>
        <p:nvSpPr>
          <p:cNvPr id="4" name="Slide Number Placeholder 3"/>
          <p:cNvSpPr>
            <a:spLocks noGrp="1"/>
          </p:cNvSpPr>
          <p:nvPr>
            <p:ph type="sldNum" sz="quarter" idx="12"/>
          </p:nvPr>
        </p:nvSpPr>
        <p:spPr/>
        <p:txBody>
          <a:bodyPr/>
          <a:lstStyle/>
          <a:p>
            <a:fld id="{D9A2E45D-49F3-4EB4-8572-740105302AAF}" type="slidenum">
              <a:rPr lang="en-US" smtClean="0"/>
              <a:t>9</a:t>
            </a:fld>
            <a:endParaRPr lang="en-US"/>
          </a:p>
        </p:txBody>
      </p:sp>
    </p:spTree>
    <p:extLst>
      <p:ext uri="{BB962C8B-B14F-4D97-AF65-F5344CB8AC3E}">
        <p14:creationId xmlns:p14="http://schemas.microsoft.com/office/powerpoint/2010/main" val="1329476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408</TotalTime>
  <Words>1796</Words>
  <Application>Microsoft Office PowerPoint</Application>
  <PresentationFormat>Widescreen</PresentationFormat>
  <Paragraphs>203</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Wingdings 3</vt:lpstr>
      <vt:lpstr>Wisp</vt:lpstr>
      <vt:lpstr>Server cluster with ELB</vt:lpstr>
      <vt:lpstr>What is a Server cluster?</vt:lpstr>
      <vt:lpstr>Server cluster </vt:lpstr>
      <vt:lpstr>Server cluster</vt:lpstr>
      <vt:lpstr>High-availability Clusters</vt:lpstr>
      <vt:lpstr>Server Cluster</vt:lpstr>
      <vt:lpstr>Elastic Load Balancing</vt:lpstr>
      <vt:lpstr>Why is ELB? </vt:lpstr>
      <vt:lpstr>Elastic Load Balancer</vt:lpstr>
      <vt:lpstr>Three types of Load Balancers</vt:lpstr>
      <vt:lpstr>Three types of Load Balancers</vt:lpstr>
      <vt:lpstr>Application Load Balancer</vt:lpstr>
      <vt:lpstr>Application Load Balancer</vt:lpstr>
      <vt:lpstr>Application Load Balancer</vt:lpstr>
      <vt:lpstr>Network Load Balancer (NLB) </vt:lpstr>
      <vt:lpstr>Auto scaling</vt:lpstr>
      <vt:lpstr>Auto scaling</vt:lpstr>
      <vt:lpstr>Health Check</vt:lpstr>
      <vt:lpstr>Health check</vt:lpstr>
      <vt:lpstr>Health check</vt:lpstr>
      <vt:lpstr>Health check</vt:lpstr>
      <vt:lpstr>Health check</vt:lpstr>
      <vt:lpstr>Idle timeout </vt:lpstr>
      <vt:lpstr>How does ELB work?</vt:lpstr>
      <vt:lpstr>Listener</vt:lpstr>
      <vt:lpstr>Rules</vt:lpstr>
      <vt:lpstr>Rules</vt:lpstr>
      <vt:lpstr>Rules</vt:lpstr>
      <vt:lpstr>Rules</vt:lpstr>
      <vt:lpstr>Rules</vt:lpstr>
      <vt:lpstr>Rules</vt:lpstr>
      <vt:lpstr>Rules</vt:lpstr>
      <vt:lpstr>Rules</vt:lpstr>
      <vt:lpstr>Cross-zone Balancing </vt:lpstr>
      <vt:lpstr>Cross-zone Balancing</vt:lpstr>
      <vt:lpstr>Cross-zone Balancing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cluster with ELB</dc:title>
  <dc:creator>Admin</dc:creator>
  <cp:lastModifiedBy>Admin</cp:lastModifiedBy>
  <cp:revision>69</cp:revision>
  <dcterms:created xsi:type="dcterms:W3CDTF">2019-11-15T07:18:43Z</dcterms:created>
  <dcterms:modified xsi:type="dcterms:W3CDTF">2019-11-25T01:34:10Z</dcterms:modified>
</cp:coreProperties>
</file>