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2"/>
  </p:notesMasterIdLst>
  <p:sldIdLst>
    <p:sldId id="256" r:id="rId2"/>
    <p:sldId id="257" r:id="rId3"/>
    <p:sldId id="258" r:id="rId4"/>
    <p:sldId id="264" r:id="rId5"/>
    <p:sldId id="262" r:id="rId6"/>
    <p:sldId id="259" r:id="rId7"/>
    <p:sldId id="265" r:id="rId8"/>
    <p:sldId id="267"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99F48-F1D9-4303-A562-B98987CE4AF0}" type="datetimeFigureOut">
              <a:rPr lang="en-US" smtClean="0"/>
              <a:t>6/13/2018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AD5B9-419E-493B-9B3E-4EBBA8CA1A89}" type="slidenum">
              <a:rPr lang="en-US" smtClean="0"/>
              <a:t>‹#›</a:t>
            </a:fld>
            <a:endParaRPr lang="en-US"/>
          </a:p>
        </p:txBody>
      </p:sp>
    </p:spTree>
    <p:extLst>
      <p:ext uri="{BB962C8B-B14F-4D97-AF65-F5344CB8AC3E}">
        <p14:creationId xmlns:p14="http://schemas.microsoft.com/office/powerpoint/2010/main" val="463618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DC21141-FC71-4662-8B5D-62566942F967}"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04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137ABC-E90A-4F30-B3D8-37B16B4553F4}"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106579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178182-A705-4D46-9922-53769A87AF6B}"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3693877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C85E4D-3D07-4770-B33E-57B7987B4EB5}"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26926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F11B35-1B46-4275-B7EF-E4337EFBFB90}" type="datetime1">
              <a:rPr lang="en-US" smtClean="0"/>
              <a:t>6/13/2018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7377A-11C3-4DEC-A6FE-EED671A86A0B}"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37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6"/>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FA6E50-A162-4327-9343-54290443CDA6}"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251741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524ECD-DEDB-48E2-9470-E24A59F77A0A}" type="datetime1">
              <a:rPr lang="en-US" smtClean="0"/>
              <a:t>6/13/2018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429428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A1AA51-6C58-4EA5-A0D2-BD80205A5708}" type="datetime1">
              <a:rPr lang="en-US" smtClean="0"/>
              <a:t>6/13/2018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39999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930EC13-B559-4B51-95E1-32F7042AA04D}" type="datetime1">
              <a:rPr lang="en-US" smtClean="0"/>
              <a:t>6/13/2018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85322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A1714BC1-F6C0-4C12-9F78-D16C960FA0D6}" type="datetime1">
              <a:rPr lang="en-US" smtClean="0"/>
              <a:t>6/13/2018</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87377A-11C3-4DEC-A6FE-EED671A86A0B}" type="slidenum">
              <a:rPr lang="en-US" smtClean="0"/>
              <a:t>‹#›</a:t>
            </a:fld>
            <a:endParaRPr lang="en-US"/>
          </a:p>
        </p:txBody>
      </p:sp>
    </p:spTree>
    <p:extLst>
      <p:ext uri="{BB962C8B-B14F-4D97-AF65-F5344CB8AC3E}">
        <p14:creationId xmlns:p14="http://schemas.microsoft.com/office/powerpoint/2010/main" val="219430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11DC36-C800-4C96-B3EB-31DE9264C692}" type="datetime1">
              <a:rPr lang="en-US" smtClean="0"/>
              <a:t>6/13/2018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7377A-11C3-4DEC-A6FE-EED671A86A0B}" type="slidenum">
              <a:rPr lang="en-US" smtClean="0"/>
              <a:t>‹#›</a:t>
            </a:fld>
            <a:endParaRPr lang="en-US"/>
          </a:p>
        </p:txBody>
      </p:sp>
    </p:spTree>
    <p:extLst>
      <p:ext uri="{BB962C8B-B14F-4D97-AF65-F5344CB8AC3E}">
        <p14:creationId xmlns:p14="http://schemas.microsoft.com/office/powerpoint/2010/main" val="253268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1E0BF157-E74B-40CF-B924-800179D3043C}" type="datetime1">
              <a:rPr lang="en-US" smtClean="0"/>
              <a:t>6/13/2018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7D87377A-11C3-4DEC-A6FE-EED671A86A0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58570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file:///F:\DEVNet\Ni&#7873;m%20tin%20c&#7911;a%20Neilson%20.P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61771" y="3134821"/>
            <a:ext cx="9329420" cy="1143000"/>
          </a:xfrm>
        </p:spPr>
        <p:txBody>
          <a:bodyPr>
            <a:noAutofit/>
          </a:bodyPr>
          <a:lstStyle/>
          <a:p>
            <a:r>
              <a:rPr lang="en-US" sz="4400" b="1" dirty="0">
                <a:solidFill>
                  <a:srgbClr val="FF0066"/>
                </a:solidFill>
                <a:effectLst>
                  <a:outerShdw blurRad="38100" dist="38100" dir="2700000" algn="tl">
                    <a:srgbClr val="000000">
                      <a:alpha val="43137"/>
                    </a:srgbClr>
                  </a:outerShdw>
                </a:effectLst>
              </a:rPr>
              <a:t>NGHIÊN CỨU VÀ CẢI TIẾN HỆ THỐNG 	REFERRAL MARKETING 1.0</a:t>
            </a:r>
          </a:p>
          <a:p>
            <a:endParaRPr lang="en-US" sz="4400" dirty="0"/>
          </a:p>
        </p:txBody>
      </p:sp>
      <p:sp>
        <p:nvSpPr>
          <p:cNvPr id="4" name="Title 1"/>
          <p:cNvSpPr txBox="1">
            <a:spLocks noGrp="1"/>
          </p:cNvSpPr>
          <p:nvPr>
            <p:ph type="ctrTitle"/>
          </p:nvPr>
        </p:nvSpPr>
        <p:spPr>
          <a:xfrm>
            <a:off x="1097281" y="1076453"/>
            <a:ext cx="10058400" cy="62534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smtClean="0">
                <a:solidFill>
                  <a:srgbClr val="002060"/>
                </a:solidFill>
                <a:latin typeface="Cambria" panose="02040503050406030204" pitchFamily="18" charset="0"/>
              </a:rPr>
              <a:t>BÁO CÁO THỰC TẬP TỐT NGHIỆP</a:t>
            </a:r>
            <a:endParaRPr lang="en-US" sz="3600" dirty="0">
              <a:solidFill>
                <a:srgbClr val="002060"/>
              </a:solidFill>
              <a:latin typeface="Cambria" panose="0204050305040603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76022609"/>
              </p:ext>
            </p:extLst>
          </p:nvPr>
        </p:nvGraphicFramePr>
        <p:xfrm>
          <a:off x="578822" y="4682160"/>
          <a:ext cx="11349318" cy="155448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554480">
                <a:tc>
                  <a:txBody>
                    <a:bodyPr/>
                    <a:lstStyle/>
                    <a:p>
                      <a:pPr algn="l"/>
                      <a:endParaRPr lang="en-US" sz="2400" b="1" u="none" dirty="0" smtClean="0">
                        <a:solidFill>
                          <a:srgbClr val="002060"/>
                        </a:solidFill>
                        <a:latin typeface="Cambria" panose="02040503050406030204" pitchFamily="18" charset="0"/>
                      </a:endParaRPr>
                    </a:p>
                    <a:p>
                      <a:pPr algn="l"/>
                      <a:endParaRPr lang="en-US" sz="2400" b="1" u="none" dirty="0" smtClean="0">
                        <a:solidFill>
                          <a:srgbClr val="002060"/>
                        </a:solidFill>
                        <a:latin typeface="Cambria" panose="02040503050406030204" pitchFamily="18" charset="0"/>
                      </a:endParaRPr>
                    </a:p>
                    <a:p>
                      <a:pPr algn="l"/>
                      <a:r>
                        <a:rPr lang="en-US" sz="2400" b="1" u="none" dirty="0" smtClean="0">
                          <a:solidFill>
                            <a:srgbClr val="002060"/>
                          </a:solidFill>
                          <a:latin typeface="Cambria" panose="02040503050406030204" pitchFamily="18" charset="0"/>
                        </a:rPr>
                        <a:t>TRỊNH</a:t>
                      </a:r>
                      <a:r>
                        <a:rPr lang="en-US" sz="2400" b="1" u="none" baseline="0" dirty="0" smtClean="0">
                          <a:solidFill>
                            <a:srgbClr val="002060"/>
                          </a:solidFill>
                          <a:latin typeface="Cambria" panose="02040503050406030204" pitchFamily="18" charset="0"/>
                        </a:rPr>
                        <a:t> ĐÌNH PHÚC</a:t>
                      </a:r>
                      <a:endParaRPr lang="en-US" sz="2400" b="1" dirty="0">
                        <a:solidFill>
                          <a:srgbClr val="002060"/>
                        </a:solidFill>
                        <a:latin typeface="Cambria" panose="02040503050406030204" pitchFamily="18" charset="0"/>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dirty="0" smtClean="0">
                          <a:solidFill>
                            <a:srgbClr val="002060"/>
                          </a:solidFill>
                          <a:latin typeface="Cambria" panose="02040503050406030204" pitchFamily="18" charset="0"/>
                        </a:rPr>
                        <a:t>Đơn</a:t>
                      </a:r>
                      <a:r>
                        <a:rPr lang="en-US" sz="2400" b="1" u="sng" baseline="0" dirty="0" smtClean="0">
                          <a:solidFill>
                            <a:srgbClr val="002060"/>
                          </a:solidFill>
                          <a:latin typeface="Cambria" panose="02040503050406030204" pitchFamily="18" charset="0"/>
                        </a:rPr>
                        <a:t> </a:t>
                      </a:r>
                      <a:r>
                        <a:rPr lang="en-US" sz="2400" b="1" u="sng" baseline="0" dirty="0">
                          <a:solidFill>
                            <a:srgbClr val="002060"/>
                          </a:solidFill>
                          <a:latin typeface="Cambria" panose="02040503050406030204" pitchFamily="18" charset="0"/>
                        </a:rPr>
                        <a:t>vị TT</a:t>
                      </a:r>
                      <a:r>
                        <a:rPr lang="en-US" sz="2400" b="1" dirty="0">
                          <a:solidFill>
                            <a:srgbClr val="002060"/>
                          </a:solidFill>
                          <a:latin typeface="Cambria" panose="02040503050406030204" pitchFamily="18" charset="0"/>
                        </a:rPr>
                        <a:t>: </a:t>
                      </a:r>
                      <a:r>
                        <a:rPr lang="en-US" sz="2400" b="1" dirty="0" smtClean="0">
                          <a:solidFill>
                            <a:srgbClr val="002060"/>
                          </a:solidFill>
                          <a:latin typeface="Cambria" panose="02040503050406030204" pitchFamily="18" charset="0"/>
                        </a:rPr>
                        <a:t>Công</a:t>
                      </a:r>
                      <a:r>
                        <a:rPr lang="en-US" sz="2400" b="1" baseline="0" dirty="0" smtClean="0">
                          <a:solidFill>
                            <a:srgbClr val="002060"/>
                          </a:solidFill>
                          <a:latin typeface="Cambria" panose="02040503050406030204" pitchFamily="18" charset="0"/>
                        </a:rPr>
                        <a:t> ty cổ phần DevNET</a:t>
                      </a:r>
                      <a:endParaRPr lang="en-US" sz="2400" b="1" dirty="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002060"/>
                          </a:solidFill>
                          <a:latin typeface="Cambria" panose="02040503050406030204" pitchFamily="18" charset="0"/>
                        </a:rPr>
                        <a:t>GVHD</a:t>
                      </a:r>
                      <a:r>
                        <a:rPr lang="en-US" sz="2400" b="1" baseline="0" dirty="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Tiến</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sĩ</a:t>
                      </a:r>
                      <a:r>
                        <a:rPr lang="en-US" sz="2400" b="1" baseline="0" dirty="0" smtClean="0">
                          <a:solidFill>
                            <a:srgbClr val="002060"/>
                          </a:solidFill>
                          <a:latin typeface="Cambria" panose="02040503050406030204" pitchFamily="18" charset="0"/>
                        </a:rPr>
                        <a:t> Phan </a:t>
                      </a:r>
                      <a:r>
                        <a:rPr lang="en-US" sz="2400" b="1" baseline="0" dirty="0" err="1" smtClean="0">
                          <a:solidFill>
                            <a:srgbClr val="002060"/>
                          </a:solidFill>
                          <a:latin typeface="Cambria" panose="02040503050406030204" pitchFamily="18" charset="0"/>
                        </a:rPr>
                        <a:t>Thanh</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Sơn</a:t>
                      </a:r>
                      <a:endParaRPr lang="en-US" sz="2400" b="1" baseline="0" dirty="0">
                        <a:solidFill>
                          <a:srgbClr val="002060"/>
                        </a:solidFill>
                        <a:latin typeface="Cambria" panose="02040503050406030204" pitchFamily="18" charset="0"/>
                      </a:endParaRPr>
                    </a:p>
                  </a:txBody>
                  <a:tcPr anchor="ctr">
                    <a:noFill/>
                  </a:tcPr>
                </a:tc>
                <a:extLst>
                  <a:ext uri="{0D108BD9-81ED-4DB2-BD59-A6C34878D82A}">
                    <a16:rowId xmlns:a16="http://schemas.microsoft.com/office/drawing/2014/main" val="10000"/>
                  </a:ext>
                </a:extLst>
              </a:tr>
            </a:tbl>
          </a:graphicData>
        </a:graphic>
      </p:graphicFrame>
      <p:sp>
        <p:nvSpPr>
          <p:cNvPr id="2" name="Slide Number Placeholder 1"/>
          <p:cNvSpPr>
            <a:spLocks noGrp="1"/>
          </p:cNvSpPr>
          <p:nvPr>
            <p:ph type="sldNum" sz="quarter" idx="12"/>
          </p:nvPr>
        </p:nvSpPr>
        <p:spPr/>
        <p:txBody>
          <a:bodyPr/>
          <a:lstStyle/>
          <a:p>
            <a:fld id="{7D87377A-11C3-4DEC-A6FE-EED671A86A0B}" type="slidenum">
              <a:rPr lang="en-US" smtClean="0"/>
              <a:t>1</a:t>
            </a:fld>
            <a:endParaRPr lang="en-US"/>
          </a:p>
        </p:txBody>
      </p:sp>
    </p:spTree>
    <p:extLst>
      <p:ext uri="{BB962C8B-B14F-4D97-AF65-F5344CB8AC3E}">
        <p14:creationId xmlns:p14="http://schemas.microsoft.com/office/powerpoint/2010/main" val="67546708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0" y="0"/>
            <a:ext cx="12192000" cy="6413500"/>
          </a:xfrm>
          <a:prstGeom prst="rect">
            <a:avLst/>
          </a:prstGeom>
        </p:spPr>
      </p:pic>
      <p:sp>
        <p:nvSpPr>
          <p:cNvPr id="3" name="Slide Number Placeholder 2"/>
          <p:cNvSpPr>
            <a:spLocks noGrp="1"/>
          </p:cNvSpPr>
          <p:nvPr>
            <p:ph type="sldNum" sz="quarter" idx="12"/>
          </p:nvPr>
        </p:nvSpPr>
        <p:spPr/>
        <p:txBody>
          <a:bodyPr/>
          <a:lstStyle/>
          <a:p>
            <a:fld id="{7D87377A-11C3-4DEC-A6FE-EED671A86A0B}" type="slidenum">
              <a:rPr lang="en-US" smtClean="0"/>
              <a:t>10</a:t>
            </a:fld>
            <a:endParaRPr lang="en-US"/>
          </a:p>
        </p:txBody>
      </p:sp>
    </p:spTree>
    <p:extLst>
      <p:ext uri="{BB962C8B-B14F-4D97-AF65-F5344CB8AC3E}">
        <p14:creationId xmlns:p14="http://schemas.microsoft.com/office/powerpoint/2010/main" val="923603453"/>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046163" y="595313"/>
            <a:ext cx="9329737" cy="712787"/>
          </a:xfrm>
        </p:spPr>
        <p:txBody>
          <a:bodyPr>
            <a:noAutofit/>
          </a:bodyPr>
          <a:lstStyle/>
          <a:p>
            <a:r>
              <a:rPr lang="en-US" sz="4400" b="1" dirty="0" smtClean="0">
                <a:solidFill>
                  <a:srgbClr val="FF0066"/>
                </a:solidFill>
                <a:effectLst>
                  <a:outerShdw blurRad="38100" dist="38100" dir="2700000" algn="tl">
                    <a:srgbClr val="000000">
                      <a:alpha val="43137"/>
                    </a:srgbClr>
                  </a:outerShdw>
                </a:effectLst>
              </a:rPr>
              <a:t>Nội Dung:</a:t>
            </a:r>
            <a:endParaRPr lang="en-US" sz="4400" dirty="0" smtClean="0">
              <a:solidFill>
                <a:srgbClr val="002060"/>
              </a:solidFill>
            </a:endParaRPr>
          </a:p>
          <a:p>
            <a:endParaRPr lang="en-US" sz="4400" dirty="0"/>
          </a:p>
        </p:txBody>
      </p:sp>
      <p:sp>
        <p:nvSpPr>
          <p:cNvPr id="2" name="Slide Number Placeholder 1"/>
          <p:cNvSpPr>
            <a:spLocks noGrp="1"/>
          </p:cNvSpPr>
          <p:nvPr>
            <p:ph type="sldNum" sz="quarter" idx="12"/>
          </p:nvPr>
        </p:nvSpPr>
        <p:spPr/>
        <p:txBody>
          <a:bodyPr/>
          <a:lstStyle/>
          <a:p>
            <a:fld id="{7D87377A-11C3-4DEC-A6FE-EED671A86A0B}" type="slidenum">
              <a:rPr lang="en-US" smtClean="0"/>
              <a:t>2</a:t>
            </a:fld>
            <a:endParaRPr lang="en-US"/>
          </a:p>
        </p:txBody>
      </p:sp>
      <p:sp>
        <p:nvSpPr>
          <p:cNvPr id="4" name="TextBox 3"/>
          <p:cNvSpPr txBox="1"/>
          <p:nvPr/>
        </p:nvSpPr>
        <p:spPr>
          <a:xfrm>
            <a:off x="1046163" y="1663700"/>
            <a:ext cx="10460037" cy="3477875"/>
          </a:xfrm>
          <a:prstGeom prst="rect">
            <a:avLst/>
          </a:prstGeom>
          <a:noFill/>
        </p:spPr>
        <p:txBody>
          <a:bodyPr wrap="square" rtlCol="0">
            <a:spAutoFit/>
          </a:bodyPr>
          <a:lstStyle/>
          <a:p>
            <a:pPr>
              <a:buFont typeface="Wingdings" panose="05000000000000000000" pitchFamily="2" charset="2"/>
              <a:buChar char="Ø"/>
            </a:pPr>
            <a:r>
              <a:rPr lang="en-US" sz="4400" dirty="0" smtClean="0">
                <a:solidFill>
                  <a:srgbClr val="002060"/>
                </a:solidFill>
              </a:rPr>
              <a:t>  Giới </a:t>
            </a:r>
            <a:r>
              <a:rPr lang="en-US" sz="4400" dirty="0">
                <a:solidFill>
                  <a:srgbClr val="002060"/>
                </a:solidFill>
              </a:rPr>
              <a:t>thiệu đơn vị thực tập</a:t>
            </a:r>
          </a:p>
          <a:p>
            <a:pPr>
              <a:buFont typeface="Wingdings" panose="05000000000000000000" pitchFamily="2" charset="2"/>
              <a:buChar char="Ø"/>
            </a:pPr>
            <a:r>
              <a:rPr lang="en-US" sz="4400" dirty="0">
                <a:solidFill>
                  <a:srgbClr val="002060"/>
                </a:solidFill>
              </a:rPr>
              <a:t> </a:t>
            </a:r>
            <a:r>
              <a:rPr lang="en-US" sz="4400" dirty="0" smtClean="0">
                <a:solidFill>
                  <a:srgbClr val="002060"/>
                </a:solidFill>
              </a:rPr>
              <a:t> Đối </a:t>
            </a:r>
            <a:r>
              <a:rPr lang="en-US" sz="4400" dirty="0">
                <a:solidFill>
                  <a:srgbClr val="002060"/>
                </a:solidFill>
              </a:rPr>
              <a:t>tượng nghiên cứu</a:t>
            </a:r>
          </a:p>
          <a:p>
            <a:pPr>
              <a:buFont typeface="Wingdings" panose="05000000000000000000" pitchFamily="2" charset="2"/>
              <a:buChar char="Ø"/>
            </a:pPr>
            <a:r>
              <a:rPr lang="en-US" sz="4400" dirty="0">
                <a:solidFill>
                  <a:srgbClr val="002060"/>
                </a:solidFill>
              </a:rPr>
              <a:t> </a:t>
            </a:r>
            <a:r>
              <a:rPr lang="en-US" sz="4400" dirty="0" smtClean="0">
                <a:solidFill>
                  <a:srgbClr val="002060"/>
                </a:solidFill>
              </a:rPr>
              <a:t> Nhiệm </a:t>
            </a:r>
            <a:r>
              <a:rPr lang="en-US" sz="4400" dirty="0">
                <a:solidFill>
                  <a:srgbClr val="002060"/>
                </a:solidFill>
              </a:rPr>
              <a:t>vụ</a:t>
            </a:r>
          </a:p>
          <a:p>
            <a:pPr>
              <a:buFont typeface="Wingdings" panose="05000000000000000000" pitchFamily="2" charset="2"/>
              <a:buChar char="Ø"/>
            </a:pPr>
            <a:r>
              <a:rPr lang="en-US" sz="4400" dirty="0">
                <a:solidFill>
                  <a:srgbClr val="002060"/>
                </a:solidFill>
              </a:rPr>
              <a:t> </a:t>
            </a:r>
            <a:r>
              <a:rPr lang="en-US" sz="4400" dirty="0" smtClean="0">
                <a:solidFill>
                  <a:srgbClr val="002060"/>
                </a:solidFill>
              </a:rPr>
              <a:t> Kết </a:t>
            </a:r>
            <a:r>
              <a:rPr lang="en-US" sz="4400" dirty="0">
                <a:solidFill>
                  <a:srgbClr val="002060"/>
                </a:solidFill>
              </a:rPr>
              <a:t>quả đạt được</a:t>
            </a:r>
          </a:p>
          <a:p>
            <a:pPr>
              <a:buFont typeface="Wingdings" panose="05000000000000000000" pitchFamily="2" charset="2"/>
              <a:buChar char="Ø"/>
            </a:pPr>
            <a:r>
              <a:rPr lang="en-US" sz="4400" dirty="0" smtClean="0">
                <a:solidFill>
                  <a:srgbClr val="002060"/>
                </a:solidFill>
              </a:rPr>
              <a:t>  </a:t>
            </a:r>
            <a:r>
              <a:rPr lang="en-US" sz="4400" dirty="0">
                <a:solidFill>
                  <a:srgbClr val="002060"/>
                </a:solidFill>
              </a:rPr>
              <a:t>Kết luận</a:t>
            </a:r>
          </a:p>
        </p:txBody>
      </p:sp>
    </p:spTree>
    <p:extLst>
      <p:ext uri="{BB962C8B-B14F-4D97-AF65-F5344CB8AC3E}">
        <p14:creationId xmlns:p14="http://schemas.microsoft.com/office/powerpoint/2010/main" val="984479753"/>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5953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400" b="1" dirty="0" smtClean="0">
                <a:solidFill>
                  <a:srgbClr val="FF0066"/>
                </a:solidFill>
                <a:effectLst>
                  <a:outerShdw blurRad="38100" dist="38100" dir="2700000" algn="tl">
                    <a:srgbClr val="000000">
                      <a:alpha val="43137"/>
                    </a:srgbClr>
                  </a:outerShdw>
                </a:effectLst>
              </a:rPr>
              <a:t>Giới thiệu đơn vị thực tập</a:t>
            </a:r>
          </a:p>
          <a:p>
            <a:pPr marL="0" indent="0">
              <a:buNone/>
            </a:pPr>
            <a:r>
              <a:rPr lang="vi-VN" dirty="0" smtClean="0">
                <a:solidFill>
                  <a:srgbClr val="002060"/>
                </a:solidFill>
              </a:rPr>
              <a:t>Công </a:t>
            </a:r>
            <a:r>
              <a:rPr lang="vi-VN" dirty="0">
                <a:solidFill>
                  <a:srgbClr val="002060"/>
                </a:solidFill>
              </a:rPr>
              <a:t>ty cổ phần DevNET thuộc Công ty cổ phần thương mại dịch vụ Y Đức ra đời vào tháng 10 </a:t>
            </a:r>
            <a:r>
              <a:rPr lang="vi-VN" dirty="0" smtClean="0">
                <a:solidFill>
                  <a:srgbClr val="002060"/>
                </a:solidFill>
              </a:rPr>
              <a:t>năm</a:t>
            </a:r>
            <a:r>
              <a:rPr lang="en-US" dirty="0" smtClean="0">
                <a:solidFill>
                  <a:srgbClr val="002060"/>
                </a:solidFill>
              </a:rPr>
              <a:t> 2015</a:t>
            </a:r>
            <a:r>
              <a:rPr lang="vi-VN" dirty="0" smtClean="0">
                <a:solidFill>
                  <a:srgbClr val="002060"/>
                </a:solidFill>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4700"/>
            <a:ext cx="12192000" cy="4813300"/>
          </a:xfrm>
          <a:prstGeom prst="rect">
            <a:avLst/>
          </a:prstGeom>
        </p:spPr>
      </p:pic>
      <p:sp>
        <p:nvSpPr>
          <p:cNvPr id="3" name="Slide Number Placeholder 2"/>
          <p:cNvSpPr>
            <a:spLocks noGrp="1"/>
          </p:cNvSpPr>
          <p:nvPr>
            <p:ph type="sldNum" sz="quarter" idx="12"/>
          </p:nvPr>
        </p:nvSpPr>
        <p:spPr/>
        <p:txBody>
          <a:bodyPr/>
          <a:lstStyle/>
          <a:p>
            <a:fld id="{7D87377A-11C3-4DEC-A6FE-EED671A86A0B}" type="slidenum">
              <a:rPr lang="en-US" smtClean="0"/>
              <a:t>3</a:t>
            </a:fld>
            <a:endParaRPr lang="en-US"/>
          </a:p>
        </p:txBody>
      </p:sp>
    </p:spTree>
    <p:extLst>
      <p:ext uri="{BB962C8B-B14F-4D97-AF65-F5344CB8AC3E}">
        <p14:creationId xmlns:p14="http://schemas.microsoft.com/office/powerpoint/2010/main" val="72505699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5953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400" b="1" dirty="0" smtClean="0">
                <a:solidFill>
                  <a:srgbClr val="FF0066"/>
                </a:solidFill>
                <a:effectLst>
                  <a:outerShdw blurRad="38100" dist="38100" dir="2700000" algn="tl">
                    <a:srgbClr val="000000">
                      <a:alpha val="43137"/>
                    </a:srgbClr>
                  </a:outerShdw>
                </a:effectLst>
              </a:rPr>
              <a:t>Giới thiệu đơn vị thực tập</a:t>
            </a:r>
          </a:p>
          <a:p>
            <a:pPr marL="0" indent="0">
              <a:buNone/>
            </a:pPr>
            <a:r>
              <a:rPr lang="vi-VN" sz="2800" b="1" dirty="0" smtClean="0">
                <a:solidFill>
                  <a:srgbClr val="002060"/>
                </a:solidFill>
              </a:rPr>
              <a:t>Tầm </a:t>
            </a:r>
            <a:r>
              <a:rPr lang="vi-VN" sz="2800" b="1" dirty="0">
                <a:solidFill>
                  <a:srgbClr val="002060"/>
                </a:solidFill>
              </a:rPr>
              <a:t>nhìn, sứ mệnh</a:t>
            </a:r>
            <a:r>
              <a:rPr lang="vi-VN" sz="2800" b="1" dirty="0" smtClean="0">
                <a:solidFill>
                  <a:srgbClr val="002060"/>
                </a:solidFill>
              </a:rPr>
              <a:t>:</a:t>
            </a:r>
            <a:endParaRPr lang="vi-VN" sz="2800" b="1" dirty="0">
              <a:solidFill>
                <a:srgbClr val="002060"/>
              </a:solidFill>
            </a:endParaRPr>
          </a:p>
          <a:p>
            <a:pPr>
              <a:buFont typeface="Wingdings" panose="05000000000000000000" pitchFamily="2" charset="2"/>
              <a:buChar char="Ø"/>
            </a:pPr>
            <a:r>
              <a:rPr lang="en-US" sz="2800" dirty="0" smtClean="0">
                <a:solidFill>
                  <a:srgbClr val="002060"/>
                </a:solidFill>
                <a:latin typeface="Arial" panose="020B0604020202020204" pitchFamily="34" charset="0"/>
                <a:cs typeface="Arial" panose="020B0604020202020204" pitchFamily="34" charset="0"/>
              </a:rPr>
              <a:t>  </a:t>
            </a:r>
            <a:r>
              <a:rPr lang="vi-VN" sz="2800" dirty="0" smtClean="0">
                <a:solidFill>
                  <a:srgbClr val="002060"/>
                </a:solidFill>
                <a:latin typeface="Arial" panose="020B0604020202020204" pitchFamily="34" charset="0"/>
                <a:cs typeface="Arial" panose="020B0604020202020204" pitchFamily="34" charset="0"/>
              </a:rPr>
              <a:t>Trở </a:t>
            </a:r>
            <a:r>
              <a:rPr lang="en-US" sz="2800" dirty="0" smtClean="0">
                <a:solidFill>
                  <a:srgbClr val="002060"/>
                </a:solidFill>
                <a:latin typeface="Arial" panose="020B0604020202020204" pitchFamily="34" charset="0"/>
                <a:cs typeface="Arial" panose="020B0604020202020204" pitchFamily="34" charset="0"/>
              </a:rPr>
              <a:t>thành</a:t>
            </a:r>
            <a:r>
              <a:rPr lang="vi-VN" sz="2800" dirty="0" smtClean="0">
                <a:solidFill>
                  <a:srgbClr val="002060"/>
                </a:solidFill>
                <a:latin typeface="Arial" panose="020B0604020202020204" pitchFamily="34" charset="0"/>
                <a:cs typeface="Arial" panose="020B0604020202020204" pitchFamily="34" charset="0"/>
              </a:rPr>
              <a:t> </a:t>
            </a:r>
            <a:r>
              <a:rPr lang="vi-VN" sz="2800" dirty="0">
                <a:solidFill>
                  <a:srgbClr val="002060"/>
                </a:solidFill>
                <a:latin typeface="Arial" panose="020B0604020202020204" pitchFamily="34" charset="0"/>
                <a:cs typeface="Arial" panose="020B0604020202020204" pitchFamily="34" charset="0"/>
              </a:rPr>
              <a:t>một công </a:t>
            </a:r>
            <a:r>
              <a:rPr lang="vi-VN" sz="2800" dirty="0" smtClean="0">
                <a:solidFill>
                  <a:srgbClr val="002060"/>
                </a:solidFill>
                <a:latin typeface="Arial" panose="020B0604020202020204" pitchFamily="34" charset="0"/>
                <a:cs typeface="Arial" panose="020B0604020202020204" pitchFamily="34" charset="0"/>
              </a:rPr>
              <a:t>ty</a:t>
            </a:r>
            <a:r>
              <a:rPr lang="en-US" sz="2800" dirty="0" smtClean="0">
                <a:solidFill>
                  <a:srgbClr val="002060"/>
                </a:solidFill>
                <a:latin typeface="Arial" panose="020B0604020202020204" pitchFamily="34" charset="0"/>
                <a:cs typeface="Arial" panose="020B0604020202020204" pitchFamily="34" charset="0"/>
              </a:rPr>
              <a:t> hàng đầu</a:t>
            </a:r>
            <a:r>
              <a:rPr lang="vi-VN" sz="2800" dirty="0" smtClean="0">
                <a:solidFill>
                  <a:srgbClr val="002060"/>
                </a:solidFill>
                <a:latin typeface="Arial" panose="020B0604020202020204" pitchFamily="34" charset="0"/>
                <a:cs typeface="Arial" panose="020B0604020202020204" pitchFamily="34" charset="0"/>
              </a:rPr>
              <a:t> </a:t>
            </a:r>
            <a:r>
              <a:rPr lang="vi-VN" sz="2800" dirty="0">
                <a:solidFill>
                  <a:srgbClr val="002060"/>
                </a:solidFill>
                <a:latin typeface="Arial" panose="020B0604020202020204" pitchFamily="34" charset="0"/>
                <a:cs typeface="Arial" panose="020B0604020202020204" pitchFamily="34" charset="0"/>
              </a:rPr>
              <a:t>triển khai các giải pháp công nghệ ứng dụng – công cụ quản lý hiệu quả cá nhân và doanh </a:t>
            </a:r>
            <a:r>
              <a:rPr lang="vi-VN" sz="2800" dirty="0" smtClean="0">
                <a:solidFill>
                  <a:srgbClr val="002060"/>
                </a:solidFill>
                <a:latin typeface="Arial" panose="020B0604020202020204" pitchFamily="34" charset="0"/>
                <a:cs typeface="Arial" panose="020B0604020202020204" pitchFamily="34" charset="0"/>
              </a:rPr>
              <a:t>nghiệp</a:t>
            </a:r>
            <a:r>
              <a:rPr lang="en-US" sz="2800" dirty="0" smtClean="0">
                <a:solidFill>
                  <a:srgbClr val="002060"/>
                </a:solidFill>
                <a:latin typeface="Arial" panose="020B0604020202020204" pitchFamily="34" charset="0"/>
                <a:cs typeface="Arial" panose="020B0604020202020204" pitchFamily="34" charset="0"/>
              </a:rPr>
              <a:t>.</a:t>
            </a:r>
            <a:r>
              <a:rPr lang="vi-VN" sz="2800" dirty="0" smtClean="0">
                <a:solidFill>
                  <a:srgbClr val="002060"/>
                </a:solidFill>
                <a:latin typeface="Arial" panose="020B0604020202020204" pitchFamily="34" charset="0"/>
                <a:cs typeface="Arial" panose="020B0604020202020204" pitchFamily="34" charset="0"/>
              </a:rPr>
              <a:t> </a:t>
            </a:r>
            <a:endParaRPr lang="vi-VN" sz="2800" dirty="0">
              <a:solidFill>
                <a:srgbClr val="002060"/>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2800" dirty="0" smtClean="0">
                <a:solidFill>
                  <a:srgbClr val="002060"/>
                </a:solidFill>
                <a:latin typeface="Arial" panose="020B0604020202020204" pitchFamily="34" charset="0"/>
                <a:cs typeface="Arial" panose="020B0604020202020204" pitchFamily="34" charset="0"/>
              </a:rPr>
              <a:t>  </a:t>
            </a:r>
            <a:r>
              <a:rPr lang="vi-VN" sz="2800" dirty="0" smtClean="0">
                <a:solidFill>
                  <a:srgbClr val="002060"/>
                </a:solidFill>
                <a:latin typeface="Arial" panose="020B0604020202020204" pitchFamily="34" charset="0"/>
                <a:cs typeface="Arial" panose="020B0604020202020204" pitchFamily="34" charset="0"/>
              </a:rPr>
              <a:t>Tiên </a:t>
            </a:r>
            <a:r>
              <a:rPr lang="vi-VN" sz="2800" dirty="0">
                <a:solidFill>
                  <a:srgbClr val="002060"/>
                </a:solidFill>
                <a:latin typeface="Arial" panose="020B0604020202020204" pitchFamily="34" charset="0"/>
                <a:cs typeface="Arial" panose="020B0604020202020204" pitchFamily="34" charset="0"/>
              </a:rPr>
              <a:t>phong trong các ứng dụng giải pháp ngành </a:t>
            </a:r>
            <a:r>
              <a:rPr lang="vi-VN" sz="2800" dirty="0" smtClean="0">
                <a:solidFill>
                  <a:srgbClr val="002060"/>
                </a:solidFill>
                <a:latin typeface="Arial" panose="020B0604020202020204" pitchFamily="34" charset="0"/>
                <a:cs typeface="Arial" panose="020B0604020202020204" pitchFamily="34" charset="0"/>
              </a:rPr>
              <a:t>y </a:t>
            </a:r>
            <a:r>
              <a:rPr lang="vi-VN" sz="2800" dirty="0">
                <a:solidFill>
                  <a:srgbClr val="002060"/>
                </a:solidFill>
                <a:latin typeface="Arial" panose="020B0604020202020204" pitchFamily="34" charset="0"/>
                <a:cs typeface="Arial" panose="020B0604020202020204" pitchFamily="34" charset="0"/>
              </a:rPr>
              <a:t>– dược - sức </a:t>
            </a:r>
            <a:r>
              <a:rPr lang="vi-VN" sz="2800" dirty="0" smtClean="0">
                <a:solidFill>
                  <a:srgbClr val="002060"/>
                </a:solidFill>
                <a:latin typeface="Arial" panose="020B0604020202020204" pitchFamily="34" charset="0"/>
                <a:cs typeface="Arial" panose="020B0604020202020204" pitchFamily="34" charset="0"/>
              </a:rPr>
              <a:t>khỏe</a:t>
            </a:r>
            <a:r>
              <a:rPr lang="en-US" sz="2800" dirty="0" smtClean="0">
                <a:solidFill>
                  <a:srgbClr val="002060"/>
                </a:solidFill>
                <a:latin typeface="Arial" panose="020B0604020202020204" pitchFamily="34" charset="0"/>
                <a:cs typeface="Arial" panose="020B0604020202020204" pitchFamily="34" charset="0"/>
              </a:rPr>
              <a:t>.</a:t>
            </a:r>
          </a:p>
          <a:p>
            <a:pPr>
              <a:buFont typeface="Wingdings" panose="05000000000000000000" pitchFamily="2" charset="2"/>
              <a:buChar char="Ø"/>
            </a:pPr>
            <a:r>
              <a:rPr lang="en-US" sz="2800" dirty="0" smtClean="0">
                <a:solidFill>
                  <a:srgbClr val="002060"/>
                </a:solidFill>
                <a:latin typeface="Arial" panose="020B0604020202020204" pitchFamily="34" charset="0"/>
                <a:cs typeface="Arial" panose="020B0604020202020204" pitchFamily="34" charset="0"/>
              </a:rPr>
              <a:t>   </a:t>
            </a:r>
            <a:r>
              <a:rPr lang="vi-VN" sz="2800" dirty="0" smtClean="0">
                <a:solidFill>
                  <a:srgbClr val="002060"/>
                </a:solidFill>
                <a:latin typeface="Arial" panose="020B0604020202020204" pitchFamily="34" charset="0"/>
                <a:cs typeface="Arial" panose="020B0604020202020204" pitchFamily="34" charset="0"/>
              </a:rPr>
              <a:t>Phát </a:t>
            </a:r>
            <a:r>
              <a:rPr lang="vi-VN" sz="2800" dirty="0">
                <a:solidFill>
                  <a:srgbClr val="002060"/>
                </a:solidFill>
                <a:latin typeface="Arial" panose="020B0604020202020204" pitchFamily="34" charset="0"/>
                <a:cs typeface="Arial" panose="020B0604020202020204" pitchFamily="34" charset="0"/>
              </a:rPr>
              <a:t>triển cộng đồng lõi công nghệ đào tạo phát triển nguồn nhân lực Miền </a:t>
            </a:r>
            <a:r>
              <a:rPr lang="vi-VN" sz="2800" dirty="0" smtClean="0">
                <a:solidFill>
                  <a:srgbClr val="002060"/>
                </a:solidFill>
                <a:latin typeface="Arial" panose="020B0604020202020204" pitchFamily="34" charset="0"/>
                <a:cs typeface="Arial" panose="020B0604020202020204" pitchFamily="34" charset="0"/>
              </a:rPr>
              <a:t>Trung</a:t>
            </a:r>
            <a:r>
              <a:rPr lang="en-US" sz="2800" dirty="0" smtClean="0">
                <a:solidFill>
                  <a:srgbClr val="002060"/>
                </a:solidFill>
                <a:latin typeface="Arial" panose="020B0604020202020204" pitchFamily="34" charset="0"/>
                <a:cs typeface="Arial" panose="020B0604020202020204" pitchFamily="34" charset="0"/>
              </a:rPr>
              <a:t>.</a:t>
            </a:r>
            <a:endParaRPr lang="vi-VN" sz="2800" dirty="0">
              <a:solidFill>
                <a:srgbClr val="002060"/>
              </a:solidFill>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2800" dirty="0"/>
          </a:p>
        </p:txBody>
      </p:sp>
      <p:sp>
        <p:nvSpPr>
          <p:cNvPr id="3" name="Slide Number Placeholder 2"/>
          <p:cNvSpPr>
            <a:spLocks noGrp="1"/>
          </p:cNvSpPr>
          <p:nvPr>
            <p:ph type="sldNum" sz="quarter" idx="12"/>
          </p:nvPr>
        </p:nvSpPr>
        <p:spPr/>
        <p:txBody>
          <a:bodyPr/>
          <a:lstStyle/>
          <a:p>
            <a:fld id="{7D87377A-11C3-4DEC-A6FE-EED671A86A0B}" type="slidenum">
              <a:rPr lang="en-US" smtClean="0"/>
              <a:t>4</a:t>
            </a:fld>
            <a:endParaRPr lang="en-US"/>
          </a:p>
        </p:txBody>
      </p:sp>
    </p:spTree>
    <p:extLst>
      <p:ext uri="{BB962C8B-B14F-4D97-AF65-F5344CB8AC3E}">
        <p14:creationId xmlns:p14="http://schemas.microsoft.com/office/powerpoint/2010/main" val="395966585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4302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4400" b="1" dirty="0" smtClean="0">
                <a:solidFill>
                  <a:srgbClr val="FF0066"/>
                </a:solidFill>
                <a:effectLst>
                  <a:outerShdw blurRad="38100" dist="38100" dir="2700000" algn="tl">
                    <a:srgbClr val="000000">
                      <a:alpha val="43137"/>
                    </a:srgbClr>
                  </a:outerShdw>
                </a:effectLst>
              </a:rPr>
              <a:t>Đối tượng nghiên cứu</a:t>
            </a:r>
          </a:p>
          <a:p>
            <a:pPr marL="0" indent="0">
              <a:buNone/>
            </a:pPr>
            <a:endParaRPr lang="en-US" sz="2800" dirty="0"/>
          </a:p>
        </p:txBody>
      </p:sp>
      <p:sp>
        <p:nvSpPr>
          <p:cNvPr id="3" name="Rectangle 2"/>
          <p:cNvSpPr/>
          <p:nvPr/>
        </p:nvSpPr>
        <p:spPr>
          <a:xfrm>
            <a:off x="4959350" y="1320800"/>
            <a:ext cx="2362200" cy="9271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200" b="1" dirty="0">
                <a:solidFill>
                  <a:schemeClr val="accent2">
                    <a:lumMod val="50000"/>
                  </a:schemeClr>
                </a:solidFill>
                <a:latin typeface="Cambria" panose="02040503050406030204" pitchFamily="18" charset="0"/>
                <a:ea typeface="Cambria" panose="02040503050406030204" pitchFamily="18" charset="0"/>
              </a:rPr>
              <a:t>Refe</a:t>
            </a:r>
            <a:r>
              <a:rPr lang="en-US" sz="2200" b="1" dirty="0">
                <a:solidFill>
                  <a:schemeClr val="accent2">
                    <a:lumMod val="50000"/>
                  </a:schemeClr>
                </a:solidFill>
                <a:latin typeface="Cambria" panose="02040503050406030204" pitchFamily="18" charset="0"/>
                <a:ea typeface="Cambria" panose="02040503050406030204" pitchFamily="18" charset="0"/>
              </a:rPr>
              <a:t>r</a:t>
            </a:r>
            <a:r>
              <a:rPr lang="vi-VN" sz="2200" b="1" dirty="0">
                <a:solidFill>
                  <a:schemeClr val="accent2">
                    <a:lumMod val="50000"/>
                  </a:schemeClr>
                </a:solidFill>
                <a:latin typeface="Cambria" panose="02040503050406030204" pitchFamily="18" charset="0"/>
                <a:ea typeface="Cambria" panose="02040503050406030204" pitchFamily="18" charset="0"/>
              </a:rPr>
              <a:t>ral Marketing</a:t>
            </a:r>
            <a:endParaRPr lang="en-US" sz="2200" dirty="0">
              <a:solidFill>
                <a:schemeClr val="accent2">
                  <a:lumMod val="50000"/>
                </a:schemeClr>
              </a:solidFill>
            </a:endParaRPr>
          </a:p>
        </p:txBody>
      </p:sp>
      <p:sp>
        <p:nvSpPr>
          <p:cNvPr id="4" name="Rectangle 3"/>
          <p:cNvSpPr/>
          <p:nvPr/>
        </p:nvSpPr>
        <p:spPr>
          <a:xfrm>
            <a:off x="2508250" y="2873375"/>
            <a:ext cx="7277100" cy="939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Cambria" panose="02040503050406030204" pitchFamily="18" charset="0"/>
              </a:rPr>
              <a:t>RM </a:t>
            </a:r>
            <a:r>
              <a:rPr lang="vi-VN" b="1" dirty="0" smtClean="0">
                <a:solidFill>
                  <a:srgbClr val="002060"/>
                </a:solidFill>
                <a:latin typeface="Cambria" panose="02040503050406030204" pitchFamily="18" charset="0"/>
              </a:rPr>
              <a:t>được gọi là tiếp thị “truyền miệng”, đó là khi mọi người mua hàng dựa trên ý kiến và ảnh hưởng của người khác.</a:t>
            </a:r>
            <a:r>
              <a:rPr lang="en-US" b="1" dirty="0" smtClean="0">
                <a:solidFill>
                  <a:srgbClr val="002060"/>
                </a:solidFill>
                <a:latin typeface="Cambria" panose="02040503050406030204" pitchFamily="18" charset="0"/>
              </a:rPr>
              <a:t> Đây là</a:t>
            </a:r>
            <a:r>
              <a:rPr lang="vi-VN" b="1" dirty="0" smtClean="0">
                <a:solidFill>
                  <a:srgbClr val="002060"/>
                </a:solidFill>
                <a:latin typeface="Cambria" panose="02040503050406030204" pitchFamily="18" charset="0"/>
              </a:rPr>
              <a:t> một trong những cách tiếp thị hiệu quả nhất</a:t>
            </a:r>
            <a:r>
              <a:rPr lang="en-US" b="1" dirty="0" smtClean="0">
                <a:solidFill>
                  <a:srgbClr val="002060"/>
                </a:solidFill>
                <a:latin typeface="Cambria" panose="02040503050406030204" pitchFamily="18" charset="0"/>
              </a:rPr>
              <a:t> </a:t>
            </a:r>
            <a:endParaRPr lang="en-US" dirty="0">
              <a:solidFill>
                <a:srgbClr val="002060"/>
              </a:solidFill>
            </a:endParaRPr>
          </a:p>
        </p:txBody>
      </p:sp>
      <p:sp>
        <p:nvSpPr>
          <p:cNvPr id="5" name="Rectangle 4"/>
          <p:cNvSpPr/>
          <p:nvPr/>
        </p:nvSpPr>
        <p:spPr>
          <a:xfrm>
            <a:off x="939800" y="4711700"/>
            <a:ext cx="2603500" cy="939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latin typeface="Cambria" panose="02040503050406030204" pitchFamily="18" charset="0"/>
              </a:rPr>
              <a:t> Nhắm đúng đối tượng</a:t>
            </a:r>
            <a:endParaRPr lang="en-US" dirty="0">
              <a:solidFill>
                <a:srgbClr val="0000FF"/>
              </a:solidFill>
            </a:endParaRPr>
          </a:p>
        </p:txBody>
      </p:sp>
      <p:sp>
        <p:nvSpPr>
          <p:cNvPr id="6" name="Rectangle 5"/>
          <p:cNvSpPr/>
          <p:nvPr/>
        </p:nvSpPr>
        <p:spPr>
          <a:xfrm>
            <a:off x="4838700" y="4711700"/>
            <a:ext cx="2603500" cy="939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hlinkClick r:id="rId2" action="ppaction://program"/>
              </a:rPr>
              <a:t>Yếu tố niềm tin</a:t>
            </a:r>
            <a:endParaRPr lang="en-US" dirty="0">
              <a:solidFill>
                <a:schemeClr val="tx1"/>
              </a:solidFill>
            </a:endParaRPr>
          </a:p>
        </p:txBody>
      </p:sp>
      <p:sp>
        <p:nvSpPr>
          <p:cNvPr id="7" name="Rectangle 6"/>
          <p:cNvSpPr/>
          <p:nvPr/>
        </p:nvSpPr>
        <p:spPr>
          <a:xfrm>
            <a:off x="8737600" y="4711700"/>
            <a:ext cx="2603500" cy="939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FF"/>
                </a:solidFill>
                <a:latin typeface="Cambria" panose="02040503050406030204" pitchFamily="18" charset="0"/>
              </a:rPr>
              <a:t>Phạm vi và tốc độ ảnh hưởng</a:t>
            </a:r>
            <a:endParaRPr lang="en-US" dirty="0">
              <a:solidFill>
                <a:srgbClr val="0000FF"/>
              </a:solidFill>
            </a:endParaRPr>
          </a:p>
        </p:txBody>
      </p:sp>
      <p:cxnSp>
        <p:nvCxnSpPr>
          <p:cNvPr id="9" name="Straight Arrow Connector 8"/>
          <p:cNvCxnSpPr>
            <a:stCxn id="3" idx="2"/>
            <a:endCxn id="4" idx="0"/>
          </p:cNvCxnSpPr>
          <p:nvPr/>
        </p:nvCxnSpPr>
        <p:spPr>
          <a:xfrm>
            <a:off x="6140450" y="2247900"/>
            <a:ext cx="6350" cy="62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2"/>
            <a:endCxn id="5" idx="0"/>
          </p:cNvCxnSpPr>
          <p:nvPr/>
        </p:nvCxnSpPr>
        <p:spPr>
          <a:xfrm flipH="1">
            <a:off x="2241550" y="3813175"/>
            <a:ext cx="3905250" cy="8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6" idx="0"/>
          </p:cNvCxnSpPr>
          <p:nvPr/>
        </p:nvCxnSpPr>
        <p:spPr>
          <a:xfrm flipH="1">
            <a:off x="6140450" y="3813175"/>
            <a:ext cx="6350" cy="8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7" idx="0"/>
          </p:cNvCxnSpPr>
          <p:nvPr/>
        </p:nvCxnSpPr>
        <p:spPr>
          <a:xfrm>
            <a:off x="6146800" y="3813175"/>
            <a:ext cx="3892550" cy="898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7D87377A-11C3-4DEC-A6FE-EED671A86A0B}" type="slidenum">
              <a:rPr lang="en-US" smtClean="0"/>
              <a:t>5</a:t>
            </a:fld>
            <a:endParaRPr lang="en-US"/>
          </a:p>
        </p:txBody>
      </p:sp>
    </p:spTree>
    <p:extLst>
      <p:ext uri="{BB962C8B-B14F-4D97-AF65-F5344CB8AC3E}">
        <p14:creationId xmlns:p14="http://schemas.microsoft.com/office/powerpoint/2010/main" val="279029612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046163" y="4175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4400" b="1" dirty="0" smtClean="0">
                <a:solidFill>
                  <a:srgbClr val="FF0066"/>
                </a:solidFill>
                <a:effectLst>
                  <a:outerShdw blurRad="38100" dist="38100" dir="2700000" algn="tl">
                    <a:srgbClr val="000000">
                      <a:alpha val="43137"/>
                    </a:srgbClr>
                  </a:outerShdw>
                </a:effectLst>
              </a:rPr>
              <a:t>Nghiệm Vụ</a:t>
            </a:r>
          </a:p>
          <a:p>
            <a:pPr marL="0" indent="0">
              <a:buNone/>
            </a:pPr>
            <a:endParaRPr lang="en-US" sz="2800" dirty="0"/>
          </a:p>
        </p:txBody>
      </p:sp>
      <p:sp>
        <p:nvSpPr>
          <p:cNvPr id="4" name="Rectangle 3"/>
          <p:cNvSpPr/>
          <p:nvPr/>
        </p:nvSpPr>
        <p:spPr>
          <a:xfrm>
            <a:off x="569912" y="1699736"/>
            <a:ext cx="11876088" cy="3016210"/>
          </a:xfrm>
          <a:prstGeom prst="rect">
            <a:avLst/>
          </a:prstGeom>
        </p:spPr>
        <p:txBody>
          <a:bodyPr wrap="square">
            <a:spAutoFit/>
          </a:bodyPr>
          <a:lstStyle/>
          <a:p>
            <a:pPr>
              <a:buFont typeface="Wingdings" panose="05000000000000000000" pitchFamily="2" charset="2"/>
              <a:buChar char="Ø"/>
            </a:pPr>
            <a:r>
              <a:rPr lang="en-US" sz="3800" dirty="0">
                <a:solidFill>
                  <a:srgbClr val="002060"/>
                </a:solidFill>
              </a:rPr>
              <a:t> </a:t>
            </a:r>
            <a:r>
              <a:rPr lang="en-US" sz="3800" dirty="0" smtClean="0">
                <a:solidFill>
                  <a:srgbClr val="002060"/>
                </a:solidFill>
              </a:rPr>
              <a:t>  </a:t>
            </a:r>
            <a:r>
              <a:rPr lang="en-US" sz="3800" dirty="0" smtClean="0">
                <a:solidFill>
                  <a:srgbClr val="002060"/>
                </a:solidFill>
              </a:rPr>
              <a:t>Nghiên </a:t>
            </a:r>
            <a:r>
              <a:rPr lang="en-US" sz="3800" dirty="0" smtClean="0">
                <a:solidFill>
                  <a:srgbClr val="002060"/>
                </a:solidFill>
              </a:rPr>
              <a:t>cứu hệ thống </a:t>
            </a:r>
            <a:r>
              <a:rPr lang="en-US" sz="3800" dirty="0" smtClean="0">
                <a:solidFill>
                  <a:srgbClr val="002060"/>
                </a:solidFill>
              </a:rPr>
              <a:t>RM</a:t>
            </a:r>
            <a:endParaRPr lang="en-US" sz="3800" dirty="0" smtClean="0">
              <a:solidFill>
                <a:srgbClr val="002060"/>
              </a:solidFill>
            </a:endParaRPr>
          </a:p>
          <a:p>
            <a:pPr>
              <a:buFont typeface="Wingdings" panose="05000000000000000000" pitchFamily="2" charset="2"/>
              <a:buChar char="Ø"/>
            </a:pPr>
            <a:r>
              <a:rPr lang="en-US" sz="3800" dirty="0" smtClean="0">
                <a:solidFill>
                  <a:srgbClr val="002060"/>
                </a:solidFill>
              </a:rPr>
              <a:t>   </a:t>
            </a:r>
            <a:r>
              <a:rPr lang="en-US" sz="3800" dirty="0" smtClean="0">
                <a:solidFill>
                  <a:srgbClr val="002060"/>
                </a:solidFill>
              </a:rPr>
              <a:t>Tiến </a:t>
            </a:r>
            <a:r>
              <a:rPr lang="en-US" sz="3800" dirty="0" smtClean="0">
                <a:solidFill>
                  <a:srgbClr val="002060"/>
                </a:solidFill>
              </a:rPr>
              <a:t>hành cài đặt hệ thống API eAntRM &amp; Website </a:t>
            </a:r>
            <a:r>
              <a:rPr lang="en-US" sz="3800" dirty="0" smtClean="0">
                <a:solidFill>
                  <a:srgbClr val="002060"/>
                </a:solidFill>
              </a:rPr>
              <a:t>RM</a:t>
            </a:r>
            <a:endParaRPr lang="en-US" sz="3800" dirty="0">
              <a:solidFill>
                <a:srgbClr val="002060"/>
              </a:solidFill>
            </a:endParaRPr>
          </a:p>
          <a:p>
            <a:pPr>
              <a:buFont typeface="Wingdings" panose="05000000000000000000" pitchFamily="2" charset="2"/>
              <a:buChar char="Ø"/>
            </a:pPr>
            <a:r>
              <a:rPr lang="en-US" sz="3800" dirty="0">
                <a:solidFill>
                  <a:srgbClr val="002060"/>
                </a:solidFill>
              </a:rPr>
              <a:t> </a:t>
            </a:r>
            <a:r>
              <a:rPr lang="en-US" sz="3800" dirty="0" smtClean="0">
                <a:solidFill>
                  <a:srgbClr val="002060"/>
                </a:solidFill>
              </a:rPr>
              <a:t>  </a:t>
            </a:r>
            <a:r>
              <a:rPr lang="en-US" sz="3800" dirty="0" smtClean="0">
                <a:solidFill>
                  <a:srgbClr val="002060"/>
                </a:solidFill>
              </a:rPr>
              <a:t>Kiểm </a:t>
            </a:r>
            <a:r>
              <a:rPr lang="en-US" sz="3800" dirty="0" smtClean="0">
                <a:solidFill>
                  <a:srgbClr val="002060"/>
                </a:solidFill>
              </a:rPr>
              <a:t>tra đồng bộ xuất </a:t>
            </a:r>
            <a:r>
              <a:rPr lang="en-US" sz="3800" dirty="0" smtClean="0">
                <a:solidFill>
                  <a:srgbClr val="002060"/>
                </a:solidFill>
              </a:rPr>
              <a:t>file</a:t>
            </a:r>
          </a:p>
          <a:p>
            <a:pPr>
              <a:buFont typeface="Wingdings" panose="05000000000000000000" pitchFamily="2" charset="2"/>
              <a:buChar char="Ø"/>
            </a:pPr>
            <a:r>
              <a:rPr lang="en-US" sz="3800" dirty="0" smtClean="0">
                <a:solidFill>
                  <a:srgbClr val="002060"/>
                </a:solidFill>
              </a:rPr>
              <a:t>   Xây </a:t>
            </a:r>
            <a:r>
              <a:rPr lang="en-US" sz="3800" dirty="0">
                <a:solidFill>
                  <a:srgbClr val="002060"/>
                </a:solidFill>
              </a:rPr>
              <a:t>dựng SAD của hệ thống RM </a:t>
            </a:r>
            <a:r>
              <a:rPr lang="en-US" sz="3800" dirty="0" smtClean="0">
                <a:solidFill>
                  <a:srgbClr val="002060"/>
                </a:solidFill>
              </a:rPr>
              <a:t>2.0</a:t>
            </a:r>
            <a:endParaRPr lang="en-US" sz="3800" dirty="0">
              <a:solidFill>
                <a:srgbClr val="002060"/>
              </a:solidFill>
            </a:endParaRPr>
          </a:p>
          <a:p>
            <a:pPr>
              <a:buFont typeface="Wingdings" panose="05000000000000000000" pitchFamily="2" charset="2"/>
              <a:buChar char="Ø"/>
            </a:pPr>
            <a:r>
              <a:rPr lang="en-US" sz="3800" dirty="0">
                <a:solidFill>
                  <a:srgbClr val="002060"/>
                </a:solidFill>
              </a:rPr>
              <a:t> </a:t>
            </a:r>
            <a:r>
              <a:rPr lang="en-US" sz="3800" dirty="0" smtClean="0">
                <a:solidFill>
                  <a:srgbClr val="002060"/>
                </a:solidFill>
              </a:rPr>
              <a:t>  </a:t>
            </a:r>
            <a:r>
              <a:rPr lang="en-US" sz="3800" dirty="0" smtClean="0">
                <a:solidFill>
                  <a:srgbClr val="002060"/>
                </a:solidFill>
              </a:rPr>
              <a:t>Tối </a:t>
            </a:r>
            <a:r>
              <a:rPr lang="en-US" sz="3800" dirty="0" smtClean="0">
                <a:solidFill>
                  <a:srgbClr val="002060"/>
                </a:solidFill>
              </a:rPr>
              <a:t>ưu hóa tốc độ truy vấn</a:t>
            </a:r>
            <a:endParaRPr lang="en-US" sz="3800" dirty="0">
              <a:solidFill>
                <a:srgbClr val="002060"/>
              </a:solidFill>
            </a:endParaRPr>
          </a:p>
        </p:txBody>
      </p:sp>
      <p:sp>
        <p:nvSpPr>
          <p:cNvPr id="5" name="Slide Number Placeholder 4"/>
          <p:cNvSpPr>
            <a:spLocks noGrp="1"/>
          </p:cNvSpPr>
          <p:nvPr>
            <p:ph type="sldNum" sz="quarter" idx="12"/>
          </p:nvPr>
        </p:nvSpPr>
        <p:spPr/>
        <p:txBody>
          <a:bodyPr/>
          <a:lstStyle/>
          <a:p>
            <a:fld id="{7D87377A-11C3-4DEC-A6FE-EED671A86A0B}" type="slidenum">
              <a:rPr lang="en-US" smtClean="0"/>
              <a:t>6</a:t>
            </a:fld>
            <a:endParaRPr lang="en-US"/>
          </a:p>
        </p:txBody>
      </p:sp>
    </p:spTree>
    <p:extLst>
      <p:ext uri="{BB962C8B-B14F-4D97-AF65-F5344CB8AC3E}">
        <p14:creationId xmlns:p14="http://schemas.microsoft.com/office/powerpoint/2010/main" val="301595198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046163" y="4302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4400" b="1" dirty="0" smtClean="0">
                <a:solidFill>
                  <a:srgbClr val="FF0066"/>
                </a:solidFill>
                <a:effectLst>
                  <a:outerShdw blurRad="38100" dist="38100" dir="2700000" algn="tl">
                    <a:srgbClr val="000000">
                      <a:alpha val="43137"/>
                    </a:srgbClr>
                  </a:outerShdw>
                </a:effectLst>
              </a:rPr>
              <a:t>Kết quả đạt được</a:t>
            </a:r>
          </a:p>
          <a:p>
            <a:pPr marL="0" indent="0">
              <a:buNone/>
            </a:pPr>
            <a:endParaRPr lang="en-US" sz="2800" dirty="0"/>
          </a:p>
        </p:txBody>
      </p:sp>
      <p:sp>
        <p:nvSpPr>
          <p:cNvPr id="3" name="Rectangle 2"/>
          <p:cNvSpPr/>
          <p:nvPr/>
        </p:nvSpPr>
        <p:spPr>
          <a:xfrm>
            <a:off x="703262" y="1483836"/>
            <a:ext cx="11310938" cy="2862322"/>
          </a:xfrm>
          <a:prstGeom prst="rect">
            <a:avLst/>
          </a:prstGeom>
        </p:spPr>
        <p:txBody>
          <a:bodyPr wrap="square">
            <a:spAutoFit/>
          </a:bodyPr>
          <a:lstStyle/>
          <a:p>
            <a:pPr marL="571500" indent="-571500">
              <a:buFont typeface="Wingdings" panose="05000000000000000000" pitchFamily="2" charset="2"/>
              <a:buChar char="ü"/>
            </a:pPr>
            <a:r>
              <a:rPr lang="en-US" sz="3600" dirty="0">
                <a:solidFill>
                  <a:srgbClr val="002060"/>
                </a:solidFill>
              </a:rPr>
              <a:t> </a:t>
            </a:r>
            <a:r>
              <a:rPr lang="en-US" sz="3600" dirty="0" smtClean="0">
                <a:solidFill>
                  <a:srgbClr val="002060"/>
                </a:solidFill>
              </a:rPr>
              <a:t>  Nghiên cứu hệ thống RM        </a:t>
            </a:r>
          </a:p>
          <a:p>
            <a:pPr marL="571500" indent="-571500">
              <a:buFont typeface="Wingdings" panose="05000000000000000000" pitchFamily="2" charset="2"/>
              <a:buChar char="ü"/>
            </a:pPr>
            <a:r>
              <a:rPr lang="en-US" sz="3600" dirty="0" smtClean="0">
                <a:solidFill>
                  <a:srgbClr val="002060"/>
                </a:solidFill>
              </a:rPr>
              <a:t>   Tiến hành cài đặt hệ thống API eAntRM &amp; Website RM</a:t>
            </a:r>
            <a:endParaRPr lang="en-US" sz="3600" dirty="0">
              <a:solidFill>
                <a:srgbClr val="002060"/>
              </a:solidFill>
            </a:endParaRPr>
          </a:p>
          <a:p>
            <a:pPr marL="571500" indent="-571500">
              <a:buFont typeface="Wingdings" panose="05000000000000000000" pitchFamily="2" charset="2"/>
              <a:buChar char="ü"/>
            </a:pPr>
            <a:r>
              <a:rPr lang="en-US" sz="3600" dirty="0">
                <a:solidFill>
                  <a:srgbClr val="002060"/>
                </a:solidFill>
              </a:rPr>
              <a:t> </a:t>
            </a:r>
            <a:r>
              <a:rPr lang="en-US" sz="3600" dirty="0" smtClean="0">
                <a:solidFill>
                  <a:srgbClr val="002060"/>
                </a:solidFill>
              </a:rPr>
              <a:t>  Kiểm tra đồng bộ xuất file</a:t>
            </a:r>
            <a:endParaRPr lang="en-US" sz="3600" dirty="0">
              <a:solidFill>
                <a:srgbClr val="002060"/>
              </a:solidFill>
            </a:endParaRPr>
          </a:p>
          <a:p>
            <a:pPr marL="571500" indent="-571500">
              <a:buFont typeface="Wingdings" panose="05000000000000000000" pitchFamily="2" charset="2"/>
              <a:buChar char="ü"/>
            </a:pPr>
            <a:r>
              <a:rPr lang="en-US" sz="3600" dirty="0" smtClean="0">
                <a:solidFill>
                  <a:srgbClr val="002060"/>
                </a:solidFill>
              </a:rPr>
              <a:t>   Xây dựng SAD của hệ thống RM 2.0</a:t>
            </a:r>
          </a:p>
          <a:p>
            <a:pPr>
              <a:buFont typeface="Wingdings" panose="05000000000000000000" pitchFamily="2" charset="2"/>
              <a:buChar char="Ø"/>
            </a:pPr>
            <a:r>
              <a:rPr lang="en-US" sz="3600" dirty="0" smtClean="0">
                <a:solidFill>
                  <a:srgbClr val="002060"/>
                </a:solidFill>
              </a:rPr>
              <a:t>    Tối ưu hóa tốc độ truy vấn</a:t>
            </a:r>
            <a:endParaRPr lang="en-US" sz="3600" dirty="0">
              <a:solidFill>
                <a:srgbClr val="002060"/>
              </a:solidFill>
            </a:endParaRPr>
          </a:p>
        </p:txBody>
      </p:sp>
      <p:sp>
        <p:nvSpPr>
          <p:cNvPr id="4" name="Slide Number Placeholder 3"/>
          <p:cNvSpPr>
            <a:spLocks noGrp="1"/>
          </p:cNvSpPr>
          <p:nvPr>
            <p:ph type="sldNum" sz="quarter" idx="12"/>
          </p:nvPr>
        </p:nvSpPr>
        <p:spPr/>
        <p:txBody>
          <a:bodyPr/>
          <a:lstStyle/>
          <a:p>
            <a:fld id="{7D87377A-11C3-4DEC-A6FE-EED671A86A0B}" type="slidenum">
              <a:rPr lang="en-US" smtClean="0"/>
              <a:t>7</a:t>
            </a:fld>
            <a:endParaRPr lang="en-US"/>
          </a:p>
        </p:txBody>
      </p:sp>
    </p:spTree>
    <p:extLst>
      <p:ext uri="{BB962C8B-B14F-4D97-AF65-F5344CB8AC3E}">
        <p14:creationId xmlns:p14="http://schemas.microsoft.com/office/powerpoint/2010/main" val="923375757"/>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87377A-11C3-4DEC-A6FE-EED671A86A0B}" type="slidenum">
              <a:rPr lang="en-US" smtClean="0"/>
              <a:t>8</a:t>
            </a:fld>
            <a:endParaRPr lang="en-US"/>
          </a:p>
        </p:txBody>
      </p:sp>
      <p:sp>
        <p:nvSpPr>
          <p:cNvPr id="3" name="Subtitle 2"/>
          <p:cNvSpPr txBox="1">
            <a:spLocks/>
          </p:cNvSpPr>
          <p:nvPr/>
        </p:nvSpPr>
        <p:spPr>
          <a:xfrm>
            <a:off x="1046163" y="430213"/>
            <a:ext cx="9329737" cy="712787"/>
          </a:xfrm>
          <a:prstGeom prst="rect">
            <a:avLst/>
          </a:prstGeom>
        </p:spPr>
        <p:txBody>
          <a:bodyPr vert="horz" lIns="0" tIns="45720" rIns="0" bIns="45720" rtlCol="0">
            <a:noAutofit/>
          </a:bodyPr>
          <a:lst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4400" b="1" dirty="0" smtClean="0">
                <a:solidFill>
                  <a:srgbClr val="FF0066"/>
                </a:solidFill>
                <a:effectLst>
                  <a:outerShdw blurRad="38100" dist="38100" dir="2700000" algn="tl">
                    <a:srgbClr val="000000">
                      <a:alpha val="43137"/>
                    </a:srgbClr>
                  </a:outerShdw>
                </a:effectLst>
              </a:rPr>
              <a:t>Đánh giá</a:t>
            </a:r>
            <a:endParaRPr lang="en-US" sz="2800" dirty="0"/>
          </a:p>
        </p:txBody>
      </p:sp>
      <p:graphicFrame>
        <p:nvGraphicFramePr>
          <p:cNvPr id="9" name="Table 8"/>
          <p:cNvGraphicFramePr>
            <a:graphicFrameLocks noGrp="1"/>
          </p:cNvGraphicFramePr>
          <p:nvPr>
            <p:extLst>
              <p:ext uri="{D42A27DB-BD31-4B8C-83A1-F6EECF244321}">
                <p14:modId xmlns:p14="http://schemas.microsoft.com/office/powerpoint/2010/main" val="2282879666"/>
              </p:ext>
            </p:extLst>
          </p:nvPr>
        </p:nvGraphicFramePr>
        <p:xfrm>
          <a:off x="863600" y="1234088"/>
          <a:ext cx="10121900" cy="5149089"/>
        </p:xfrm>
        <a:graphic>
          <a:graphicData uri="http://schemas.openxmlformats.org/drawingml/2006/table">
            <a:tbl>
              <a:tblPr firstRow="1" bandRow="1">
                <a:tableStyleId>{21E4AEA4-8DFA-4A89-87EB-49C32662AFE0}</a:tableStyleId>
              </a:tblPr>
              <a:tblGrid>
                <a:gridCol w="5060950">
                  <a:extLst>
                    <a:ext uri="{9D8B030D-6E8A-4147-A177-3AD203B41FA5}">
                      <a16:colId xmlns:a16="http://schemas.microsoft.com/office/drawing/2014/main" val="612982055"/>
                    </a:ext>
                  </a:extLst>
                </a:gridCol>
                <a:gridCol w="5060950">
                  <a:extLst>
                    <a:ext uri="{9D8B030D-6E8A-4147-A177-3AD203B41FA5}">
                      <a16:colId xmlns:a16="http://schemas.microsoft.com/office/drawing/2014/main" val="184087282"/>
                    </a:ext>
                  </a:extLst>
                </a:gridCol>
              </a:tblGrid>
              <a:tr h="436033">
                <a:tc>
                  <a:txBody>
                    <a:bodyPr/>
                    <a:lstStyle/>
                    <a:p>
                      <a:pPr algn="ctr"/>
                      <a:r>
                        <a:rPr lang="en-US" dirty="0" smtClean="0"/>
                        <a:t>Lý</a:t>
                      </a:r>
                      <a:r>
                        <a:rPr lang="en-US" baseline="0" dirty="0" smtClean="0"/>
                        <a:t> Thuyết</a:t>
                      </a:r>
                      <a:endParaRPr lang="en-US" dirty="0"/>
                    </a:p>
                  </a:txBody>
                  <a:tcPr/>
                </a:tc>
                <a:tc>
                  <a:txBody>
                    <a:bodyPr/>
                    <a:lstStyle/>
                    <a:p>
                      <a:pPr algn="ctr"/>
                      <a:r>
                        <a:rPr lang="en-US" dirty="0" smtClean="0"/>
                        <a:t>Thực</a:t>
                      </a:r>
                      <a:r>
                        <a:rPr lang="en-US" baseline="0" dirty="0" smtClean="0"/>
                        <a:t> Tiễn</a:t>
                      </a:r>
                      <a:endParaRPr lang="en-US" dirty="0"/>
                    </a:p>
                  </a:txBody>
                  <a:tcPr/>
                </a:tc>
                <a:extLst>
                  <a:ext uri="{0D108BD9-81ED-4DB2-BD59-A6C34878D82A}">
                    <a16:rowId xmlns:a16="http://schemas.microsoft.com/office/drawing/2014/main" val="1024317340"/>
                  </a:ext>
                </a:extLst>
              </a:tr>
              <a:tr h="884767">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Khung giờ làm việc và báo cáo cần phải ràng buộc, thường xuyên kiểm tra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khung giờ làm việc, mốc báo cáo được tổ chức theo từng ngày- tháng - quí và đặc biệt nêu cao tinh thần tự giác, cần tự đặt ra mục tiêu cá nhân cho từng giai đoạn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3505778"/>
                  </a:ext>
                </a:extLst>
              </a:tr>
              <a:tr h="884767">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tính năng của một phần mềm khi thực hiện xong coi như hoàn chỉnh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Mỗi tính năng, chức năng sau khi thực hiện xong cần phải tính đến các bước mở rộng phát triển sau này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2139679"/>
                  </a:ext>
                </a:extLst>
              </a:tr>
              <a:tr h="884767">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công nghệ được áp dụng ít có sự đổi mới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công nghệ được cập nhật đổi mới từng ngày, cần có sự đổi mới và thích nghi tích hợp giữa các phiên bản cũ và mới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0350031"/>
                  </a:ext>
                </a:extLst>
              </a:tr>
              <a:tr h="884767">
                <a:tc>
                  <a:txBody>
                    <a:bodyPr/>
                    <a:lstStyle/>
                    <a:p>
                      <a:pPr marL="0" marR="0" algn="ctr">
                        <a:lnSpc>
                          <a:spcPct val="107000"/>
                        </a:lnSpc>
                        <a:spcBef>
                          <a:spcPts val="0"/>
                        </a:spcBef>
                        <a:spcAft>
                          <a:spcPts val="0"/>
                        </a:spcAft>
                        <a:tabLst>
                          <a:tab pos="617220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Một phần mềm được thực hiện xong ít được tận dụng và phát triển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Phần mềm được xây dựng xong phải có tài liệu lưu trữ, bàn giao cho việc tận dụng và phát triển vòng đời tiếp theo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454923"/>
                  </a:ext>
                </a:extLst>
              </a:tr>
              <a:tr h="884767">
                <a:tc>
                  <a:txBody>
                    <a:bodyPr/>
                    <a:lstStyle/>
                    <a:p>
                      <a:pPr marL="0" marR="0" algn="ctr">
                        <a:lnSpc>
                          <a:spcPct val="107000"/>
                        </a:lnSpc>
                        <a:spcBef>
                          <a:spcPts val="0"/>
                        </a:spcBef>
                        <a:spcAft>
                          <a:spcPts val="0"/>
                        </a:spcAft>
                        <a:tabLst>
                          <a:tab pos="6172200" algn="l"/>
                        </a:tabLs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chức năng đề ra khá cơ bản nên yêu cầu phải được hoàn thành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tabLst>
                          <a:tab pos="6172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chức năng đề ra có thể không được hoàn thành và đóng lại do một số nguyên nhân về công nghệ, sự logic gắn kết với các chức năng khác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85528720"/>
                  </a:ext>
                </a:extLst>
              </a:tr>
            </a:tbl>
          </a:graphicData>
        </a:graphic>
      </p:graphicFrame>
    </p:spTree>
    <p:extLst>
      <p:ext uri="{BB962C8B-B14F-4D97-AF65-F5344CB8AC3E}">
        <p14:creationId xmlns:p14="http://schemas.microsoft.com/office/powerpoint/2010/main" val="3598601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392151" y="3467099"/>
            <a:ext cx="9910849" cy="798021"/>
          </a:xfrm>
        </p:spPr>
        <p:txBody>
          <a:bodyPr>
            <a:noAutofit/>
          </a:bodyPr>
          <a:lstStyle/>
          <a:p>
            <a:r>
              <a:rPr lang="en-US" sz="5400" b="1" dirty="0" smtClean="0">
                <a:solidFill>
                  <a:srgbClr val="FF0066"/>
                </a:solidFill>
              </a:rPr>
              <a:t>     Cảm ƠN ĐÃ LẮNG NGHE!</a:t>
            </a:r>
            <a:endParaRPr lang="en-US" sz="5400" b="1" dirty="0">
              <a:solidFill>
                <a:srgbClr val="FF0066"/>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97672151"/>
              </p:ext>
            </p:extLst>
          </p:nvPr>
        </p:nvGraphicFramePr>
        <p:xfrm>
          <a:off x="578822" y="4682160"/>
          <a:ext cx="11349318" cy="1554480"/>
        </p:xfrm>
        <a:graphic>
          <a:graphicData uri="http://schemas.openxmlformats.org/drawingml/2006/table">
            <a:tbl>
              <a:tblPr firstRow="1" bandRow="1">
                <a:tableStyleId>{5C22544A-7EE6-4342-B048-85BDC9FD1C3A}</a:tableStyleId>
              </a:tblPr>
              <a:tblGrid>
                <a:gridCol w="5748873">
                  <a:extLst>
                    <a:ext uri="{9D8B030D-6E8A-4147-A177-3AD203B41FA5}">
                      <a16:colId xmlns:a16="http://schemas.microsoft.com/office/drawing/2014/main" val="20000"/>
                    </a:ext>
                  </a:extLst>
                </a:gridCol>
                <a:gridCol w="5600445">
                  <a:extLst>
                    <a:ext uri="{9D8B030D-6E8A-4147-A177-3AD203B41FA5}">
                      <a16:colId xmlns:a16="http://schemas.microsoft.com/office/drawing/2014/main" val="20001"/>
                    </a:ext>
                  </a:extLst>
                </a:gridCol>
              </a:tblGrid>
              <a:tr h="1554480">
                <a:tc>
                  <a:txBody>
                    <a:bodyPr/>
                    <a:lstStyle/>
                    <a:p>
                      <a:pPr algn="l"/>
                      <a:endParaRPr lang="en-US" sz="2400" b="1" u="none" dirty="0" smtClean="0">
                        <a:solidFill>
                          <a:srgbClr val="002060"/>
                        </a:solidFill>
                        <a:latin typeface="Cambria" panose="02040503050406030204" pitchFamily="18" charset="0"/>
                      </a:endParaRPr>
                    </a:p>
                    <a:p>
                      <a:pPr algn="l"/>
                      <a:endParaRPr lang="en-US" sz="2400" b="1" u="none" dirty="0" smtClean="0">
                        <a:solidFill>
                          <a:srgbClr val="002060"/>
                        </a:solidFill>
                        <a:latin typeface="Cambria" panose="02040503050406030204" pitchFamily="18" charset="0"/>
                      </a:endParaRPr>
                    </a:p>
                    <a:p>
                      <a:pPr algn="l"/>
                      <a:r>
                        <a:rPr lang="en-US" sz="2400" b="1" u="none" dirty="0" smtClean="0">
                          <a:solidFill>
                            <a:srgbClr val="002060"/>
                          </a:solidFill>
                          <a:latin typeface="Cambria" panose="02040503050406030204" pitchFamily="18" charset="0"/>
                        </a:rPr>
                        <a:t>TRỊNH</a:t>
                      </a:r>
                      <a:r>
                        <a:rPr lang="en-US" sz="2400" b="1" u="none" baseline="0" dirty="0" smtClean="0">
                          <a:solidFill>
                            <a:srgbClr val="002060"/>
                          </a:solidFill>
                          <a:latin typeface="Cambria" panose="02040503050406030204" pitchFamily="18" charset="0"/>
                        </a:rPr>
                        <a:t> ĐÌNH PHÚC</a:t>
                      </a:r>
                      <a:endParaRPr lang="en-US" sz="2400" b="1" dirty="0">
                        <a:solidFill>
                          <a:srgbClr val="002060"/>
                        </a:solidFill>
                        <a:latin typeface="Cambria" panose="02040503050406030204" pitchFamily="18" charset="0"/>
                      </a:endParaRPr>
                    </a:p>
                  </a:txBody>
                  <a:tcPr anchor="c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u="sng" dirty="0" smtClean="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dirty="0" smtClean="0">
                          <a:solidFill>
                            <a:srgbClr val="002060"/>
                          </a:solidFill>
                          <a:latin typeface="Cambria" panose="02040503050406030204" pitchFamily="18" charset="0"/>
                        </a:rPr>
                        <a:t>Đơn</a:t>
                      </a:r>
                      <a:r>
                        <a:rPr lang="en-US" sz="2400" b="1" u="sng" baseline="0" dirty="0" smtClean="0">
                          <a:solidFill>
                            <a:srgbClr val="002060"/>
                          </a:solidFill>
                          <a:latin typeface="Cambria" panose="02040503050406030204" pitchFamily="18" charset="0"/>
                        </a:rPr>
                        <a:t> </a:t>
                      </a:r>
                      <a:r>
                        <a:rPr lang="en-US" sz="2400" b="1" u="sng" baseline="0" dirty="0">
                          <a:solidFill>
                            <a:srgbClr val="002060"/>
                          </a:solidFill>
                          <a:latin typeface="Cambria" panose="02040503050406030204" pitchFamily="18" charset="0"/>
                        </a:rPr>
                        <a:t>vị TT</a:t>
                      </a:r>
                      <a:r>
                        <a:rPr lang="en-US" sz="2400" b="1" dirty="0">
                          <a:solidFill>
                            <a:srgbClr val="002060"/>
                          </a:solidFill>
                          <a:latin typeface="Cambria" panose="02040503050406030204" pitchFamily="18" charset="0"/>
                        </a:rPr>
                        <a:t>: </a:t>
                      </a:r>
                      <a:r>
                        <a:rPr lang="en-US" sz="2400" b="1" dirty="0" smtClean="0">
                          <a:solidFill>
                            <a:srgbClr val="002060"/>
                          </a:solidFill>
                          <a:latin typeface="Cambria" panose="02040503050406030204" pitchFamily="18" charset="0"/>
                        </a:rPr>
                        <a:t>Công</a:t>
                      </a:r>
                      <a:r>
                        <a:rPr lang="en-US" sz="2400" b="1" baseline="0" dirty="0" smtClean="0">
                          <a:solidFill>
                            <a:srgbClr val="002060"/>
                          </a:solidFill>
                          <a:latin typeface="Cambria" panose="02040503050406030204" pitchFamily="18" charset="0"/>
                        </a:rPr>
                        <a:t> ty cổ phần DevNET</a:t>
                      </a:r>
                      <a:endParaRPr lang="en-US" sz="2400" b="1" dirty="0">
                        <a:solidFill>
                          <a:srgbClr val="002060"/>
                        </a:solidFill>
                        <a:latin typeface="Cambria" panose="0204050305040603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u="sng" baseline="0" dirty="0">
                          <a:solidFill>
                            <a:srgbClr val="002060"/>
                          </a:solidFill>
                          <a:latin typeface="Cambria" panose="02040503050406030204" pitchFamily="18" charset="0"/>
                        </a:rPr>
                        <a:t>GVHD</a:t>
                      </a:r>
                      <a:r>
                        <a:rPr lang="en-US" sz="2400" b="1" baseline="0" dirty="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Tiến</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sĩ</a:t>
                      </a:r>
                      <a:r>
                        <a:rPr lang="en-US" sz="2400" b="1" baseline="0" dirty="0" smtClean="0">
                          <a:solidFill>
                            <a:srgbClr val="002060"/>
                          </a:solidFill>
                          <a:latin typeface="Cambria" panose="02040503050406030204" pitchFamily="18" charset="0"/>
                        </a:rPr>
                        <a:t> Phan </a:t>
                      </a:r>
                      <a:r>
                        <a:rPr lang="en-US" sz="2400" b="1" baseline="0" dirty="0" err="1" smtClean="0">
                          <a:solidFill>
                            <a:srgbClr val="002060"/>
                          </a:solidFill>
                          <a:latin typeface="Cambria" panose="02040503050406030204" pitchFamily="18" charset="0"/>
                        </a:rPr>
                        <a:t>Thanh</a:t>
                      </a:r>
                      <a:r>
                        <a:rPr lang="en-US" sz="2400" b="1" baseline="0" dirty="0" smtClean="0">
                          <a:solidFill>
                            <a:srgbClr val="002060"/>
                          </a:solidFill>
                          <a:latin typeface="Cambria" panose="02040503050406030204" pitchFamily="18" charset="0"/>
                        </a:rPr>
                        <a:t> </a:t>
                      </a:r>
                      <a:r>
                        <a:rPr lang="en-US" sz="2400" b="1" baseline="0" dirty="0" err="1" smtClean="0">
                          <a:solidFill>
                            <a:srgbClr val="002060"/>
                          </a:solidFill>
                          <a:latin typeface="Cambria" panose="02040503050406030204" pitchFamily="18" charset="0"/>
                        </a:rPr>
                        <a:t>Sơn</a:t>
                      </a:r>
                      <a:endParaRPr lang="en-US" sz="2400" b="1" baseline="0" dirty="0">
                        <a:solidFill>
                          <a:srgbClr val="002060"/>
                        </a:solidFill>
                        <a:latin typeface="Cambria" panose="02040503050406030204" pitchFamily="18" charset="0"/>
                      </a:endParaRPr>
                    </a:p>
                  </a:txBody>
                  <a:tcPr anchor="ctr">
                    <a:noFill/>
                  </a:tcPr>
                </a:tc>
                <a:extLst>
                  <a:ext uri="{0D108BD9-81ED-4DB2-BD59-A6C34878D82A}">
                    <a16:rowId xmlns:a16="http://schemas.microsoft.com/office/drawing/2014/main" val="10000"/>
                  </a:ext>
                </a:extLst>
              </a:tr>
            </a:tbl>
          </a:graphicData>
        </a:graphic>
      </p:graphicFrame>
      <p:sp>
        <p:nvSpPr>
          <p:cNvPr id="6" name="Title 1"/>
          <p:cNvSpPr txBox="1">
            <a:spLocks noGrp="1"/>
          </p:cNvSpPr>
          <p:nvPr>
            <p:ph type="ctrTitle"/>
          </p:nvPr>
        </p:nvSpPr>
        <p:spPr>
          <a:xfrm>
            <a:off x="1097281" y="1076453"/>
            <a:ext cx="10058400" cy="625348"/>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solidFill>
                  <a:srgbClr val="002060"/>
                </a:solidFill>
                <a:latin typeface="Cambria" panose="02040503050406030204" pitchFamily="18" charset="0"/>
              </a:rPr>
              <a:t>NGHIÊN CỨU VÀ CẢI TIẾN HỆ THỐNG 	</a:t>
            </a:r>
            <a:br>
              <a:rPr lang="en-US" sz="3600" dirty="0">
                <a:solidFill>
                  <a:srgbClr val="002060"/>
                </a:solidFill>
                <a:latin typeface="Cambria" panose="02040503050406030204" pitchFamily="18" charset="0"/>
              </a:rPr>
            </a:br>
            <a:r>
              <a:rPr lang="en-US" sz="3600" dirty="0">
                <a:solidFill>
                  <a:srgbClr val="002060"/>
                </a:solidFill>
                <a:latin typeface="Cambria" panose="02040503050406030204" pitchFamily="18" charset="0"/>
              </a:rPr>
              <a:t>REFERRAL MARKETING 1.0</a:t>
            </a:r>
          </a:p>
        </p:txBody>
      </p:sp>
      <p:sp>
        <p:nvSpPr>
          <p:cNvPr id="7" name="Slide Number Placeholder 6"/>
          <p:cNvSpPr>
            <a:spLocks noGrp="1"/>
          </p:cNvSpPr>
          <p:nvPr>
            <p:ph type="sldNum" sz="quarter" idx="12"/>
          </p:nvPr>
        </p:nvSpPr>
        <p:spPr/>
        <p:txBody>
          <a:bodyPr/>
          <a:lstStyle/>
          <a:p>
            <a:fld id="{7D87377A-11C3-4DEC-A6FE-EED671A86A0B}" type="slidenum">
              <a:rPr lang="en-US" smtClean="0"/>
              <a:t>9</a:t>
            </a:fld>
            <a:endParaRPr lang="en-US"/>
          </a:p>
        </p:txBody>
      </p:sp>
    </p:spTree>
    <p:extLst>
      <p:ext uri="{BB962C8B-B14F-4D97-AF65-F5344CB8AC3E}">
        <p14:creationId xmlns:p14="http://schemas.microsoft.com/office/powerpoint/2010/main" val="273643278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TotalTime>
  <Words>587</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Cambria</vt:lpstr>
      <vt:lpstr>Tahoma</vt:lpstr>
      <vt:lpstr>Times New Roman</vt:lpstr>
      <vt:lpstr>Wingdings</vt:lpstr>
      <vt:lpstr>Retrospect</vt:lpstr>
      <vt:lpstr>BÁO CÁO THỰC TẬP TỐT NGHIỆP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NGHIÊN CỨU VÀ CẢI TIẾN HỆ THỐNG   REFERRAL MARKETING 1.0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TỐT NGHIỆP</dc:title>
  <dc:creator>PhucCoi</dc:creator>
  <cp:lastModifiedBy>PhucCoi</cp:lastModifiedBy>
  <cp:revision>59</cp:revision>
  <dcterms:created xsi:type="dcterms:W3CDTF">2018-06-12T12:54:30Z</dcterms:created>
  <dcterms:modified xsi:type="dcterms:W3CDTF">2018-06-13T00:44:56Z</dcterms:modified>
</cp:coreProperties>
</file>