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2" r:id="rId2"/>
  </p:sldMasterIdLst>
  <p:notesMasterIdLst>
    <p:notesMasterId r:id="rId15"/>
  </p:notesMasterIdLst>
  <p:sldIdLst>
    <p:sldId id="256" r:id="rId3"/>
    <p:sldId id="311" r:id="rId4"/>
    <p:sldId id="295" r:id="rId5"/>
    <p:sldId id="258" r:id="rId6"/>
    <p:sldId id="285" r:id="rId7"/>
    <p:sldId id="315" r:id="rId8"/>
    <p:sldId id="316" r:id="rId9"/>
    <p:sldId id="314" r:id="rId10"/>
    <p:sldId id="308" r:id="rId11"/>
    <p:sldId id="310" r:id="rId12"/>
    <p:sldId id="307"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545"/>
  </p:normalViewPr>
  <p:slideViewPr>
    <p:cSldViewPr snapToGrid="0">
      <p:cViewPr varScale="1">
        <p:scale>
          <a:sx n="75" d="100"/>
          <a:sy n="75"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3d1" qsCatId="3D" csTypeId="urn:microsoft.com/office/officeart/2005/8/colors/accent1_1" csCatId="accent1" phldr="1"/>
      <dgm:spPr/>
      <dgm:t>
        <a:bodyPr/>
        <a:lstStyle/>
        <a:p>
          <a:endParaRPr lang="en-US"/>
        </a:p>
      </dgm:t>
    </dgm:pt>
    <dgm:pt modelId="{2DC01014-1D2A-4225-9951-AD79231B2190}">
      <dgm:prSet phldrT="[Text]" custT="1"/>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dirty="0" err="1">
              <a:latin typeface="Cambria" panose="02040503050406030204" pitchFamily="18" charset="0"/>
            </a:rPr>
            <a:t>thiệu</a:t>
          </a:r>
          <a:r>
            <a:rPr lang="en-US" sz="3200" dirty="0">
              <a:latin typeface="Cambria" panose="02040503050406030204" pitchFamily="18" charset="0"/>
            </a:rPr>
            <a:t> </a:t>
          </a:r>
          <a:r>
            <a:rPr lang="en-US" sz="3200" dirty="0" err="1">
              <a:latin typeface="Cambria" panose="02040503050406030204" pitchFamily="18" charset="0"/>
            </a:rPr>
            <a:t>đơn</a:t>
          </a:r>
          <a:r>
            <a:rPr lang="en-US" sz="3200" dirty="0">
              <a:latin typeface="Cambria" panose="02040503050406030204" pitchFamily="18" charset="0"/>
            </a:rPr>
            <a:t> </a:t>
          </a:r>
          <a:r>
            <a:rPr lang="en-US" sz="3200" dirty="0" err="1">
              <a:latin typeface="Cambria" panose="02040503050406030204" pitchFamily="18" charset="0"/>
            </a:rPr>
            <a:t>vị</a:t>
          </a:r>
          <a:r>
            <a:rPr lang="en-US" sz="3200" dirty="0">
              <a:latin typeface="Cambria" panose="02040503050406030204" pitchFamily="18" charset="0"/>
            </a:rPr>
            <a:t> </a:t>
          </a:r>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tập</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dgm:t>
        <a:bodyPr/>
        <a:lstStyle/>
        <a:p>
          <a:r>
            <a:rPr lang="en-US" sz="3200" dirty="0" err="1" smtClean="0">
              <a:latin typeface="Cambria" panose="02040503050406030204" pitchFamily="18" charset="0"/>
            </a:rPr>
            <a:t>Sơ</a:t>
          </a:r>
          <a:r>
            <a:rPr lang="en-US" sz="3200" dirty="0" smtClean="0">
              <a:latin typeface="Cambria" panose="02040503050406030204" pitchFamily="18" charset="0"/>
            </a:rPr>
            <a:t> </a:t>
          </a:r>
          <a:r>
            <a:rPr lang="en-US" sz="3200" dirty="0" err="1" smtClean="0">
              <a:latin typeface="Cambria" panose="02040503050406030204" pitchFamily="18" charset="0"/>
            </a:rPr>
            <a:t>lược</a:t>
          </a:r>
          <a:r>
            <a:rPr lang="en-US" sz="3200" dirty="0" smtClean="0">
              <a:latin typeface="Cambria" panose="02040503050406030204" pitchFamily="18" charset="0"/>
            </a:rPr>
            <a:t> </a:t>
          </a:r>
          <a:r>
            <a:rPr lang="en-US" sz="3200" dirty="0" err="1" smtClean="0">
              <a:latin typeface="Cambria" panose="02040503050406030204" pitchFamily="18" charset="0"/>
            </a:rPr>
            <a:t>về</a:t>
          </a:r>
          <a:r>
            <a:rPr lang="en-US" sz="3200" dirty="0" smtClean="0">
              <a:latin typeface="Cambria" panose="02040503050406030204" pitchFamily="18" charset="0"/>
            </a:rPr>
            <a:t> </a:t>
          </a:r>
          <a:r>
            <a:rPr lang="en-US" sz="3200" dirty="0" err="1" smtClean="0">
              <a:latin typeface="Cambria" panose="02040503050406030204" pitchFamily="18" charset="0"/>
            </a:rPr>
            <a:t>đối</a:t>
          </a:r>
          <a:r>
            <a:rPr lang="en-US" sz="3200" dirty="0" smtClean="0">
              <a:latin typeface="Cambria" panose="02040503050406030204" pitchFamily="18" charset="0"/>
            </a:rPr>
            <a:t> </a:t>
          </a:r>
          <a:r>
            <a:rPr lang="en-US" sz="3200" dirty="0" err="1" smtClean="0">
              <a:latin typeface="Cambria" panose="02040503050406030204" pitchFamily="18" charset="0"/>
            </a:rPr>
            <a:t>tượng</a:t>
          </a:r>
          <a:r>
            <a:rPr lang="en-US" sz="3200" dirty="0" smtClean="0">
              <a:latin typeface="Cambria" panose="02040503050406030204" pitchFamily="18" charset="0"/>
            </a:rPr>
            <a:t> </a:t>
          </a:r>
          <a:r>
            <a:rPr lang="en-US" sz="3200" dirty="0" err="1" smtClean="0">
              <a:latin typeface="Cambria" panose="02040503050406030204" pitchFamily="18" charset="0"/>
            </a:rPr>
            <a:t>nguyên</a:t>
          </a:r>
          <a:r>
            <a:rPr lang="en-US" sz="3200" dirty="0" smtClean="0">
              <a:latin typeface="Cambria" panose="02040503050406030204" pitchFamily="18" charset="0"/>
            </a:rPr>
            <a:t> </a:t>
          </a:r>
          <a:r>
            <a:rPr lang="en-US" sz="3200" dirty="0" err="1" smtClean="0">
              <a:latin typeface="Cambria" panose="02040503050406030204" pitchFamily="18" charset="0"/>
            </a:rPr>
            <a:t>cứu</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dgm:t>
        <a:bodyPr/>
        <a:lstStyle/>
        <a:p>
          <a:r>
            <a:rPr lang="en-US" sz="3200" dirty="0" err="1">
              <a:latin typeface="Cambria" panose="02040503050406030204" pitchFamily="18" charset="0"/>
            </a:rPr>
            <a:t>Kết</a:t>
          </a:r>
          <a:r>
            <a:rPr lang="en-US" sz="3200" dirty="0">
              <a:latin typeface="Cambria" panose="02040503050406030204" pitchFamily="18" charset="0"/>
            </a:rPr>
            <a:t> quả </a:t>
          </a:r>
          <a:r>
            <a:rPr lang="en-US" sz="3200" dirty="0" err="1">
              <a:latin typeface="Cambria" panose="02040503050406030204" pitchFamily="18" charset="0"/>
            </a:rPr>
            <a:t>nơi</a:t>
          </a:r>
          <a:r>
            <a:rPr lang="en-US" sz="3200" dirty="0">
              <a:latin typeface="Cambria" panose="02040503050406030204" pitchFamily="18" charset="0"/>
            </a:rPr>
            <a:t> </a:t>
          </a:r>
          <a:r>
            <a:rPr lang="en-US" sz="3200" dirty="0" err="1">
              <a:latin typeface="Cambria" panose="02040503050406030204" pitchFamily="18" charset="0"/>
            </a:rPr>
            <a:t>thực</a:t>
          </a:r>
          <a:r>
            <a:rPr lang="en-US" sz="3200" dirty="0">
              <a:latin typeface="Cambria" panose="02040503050406030204" pitchFamily="18" charset="0"/>
            </a:rPr>
            <a:t> </a:t>
          </a:r>
          <a:r>
            <a:rPr lang="en-US" sz="3200" dirty="0" err="1">
              <a:latin typeface="Cambria" panose="02040503050406030204" pitchFamily="18" charset="0"/>
            </a:rPr>
            <a:t>tập</a:t>
          </a:r>
          <a:endParaRPr lang="en-US" sz="320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dgm:t>
        <a:bodyPr/>
        <a:lstStyle/>
        <a:p>
          <a:r>
            <a:rPr lang="en-US" sz="3200" dirty="0">
              <a:latin typeface="Cambria" panose="02040503050406030204" pitchFamily="18" charset="0"/>
            </a:rPr>
            <a:t>So </a:t>
          </a:r>
          <a:r>
            <a:rPr lang="en-US" sz="3200" dirty="0" err="1">
              <a:latin typeface="Cambria" panose="02040503050406030204" pitchFamily="18" charset="0"/>
            </a:rPr>
            <a:t>sánh</a:t>
          </a:r>
          <a:r>
            <a:rPr lang="en-US" sz="3200" dirty="0">
              <a:latin typeface="Cambria" panose="02040503050406030204" pitchFamily="18" charset="0"/>
            </a:rPr>
            <a:t> </a:t>
          </a:r>
          <a:r>
            <a:rPr lang="en-US" sz="3200" dirty="0" err="1">
              <a:latin typeface="Cambria" panose="02040503050406030204" pitchFamily="18" charset="0"/>
            </a:rPr>
            <a:t>thực</a:t>
          </a:r>
          <a:r>
            <a:rPr lang="en-US" sz="3200" dirty="0">
              <a:latin typeface="Cambria" panose="02040503050406030204" pitchFamily="18" charset="0"/>
            </a:rPr>
            <a:t> </a:t>
          </a:r>
          <a:r>
            <a:rPr lang="en-US" sz="3200" dirty="0" err="1">
              <a:latin typeface="Cambria" panose="02040503050406030204" pitchFamily="18" charset="0"/>
            </a:rPr>
            <a:t>tê</a:t>
          </a:r>
          <a:r>
            <a:rPr lang="en-US" sz="3200" dirty="0">
              <a:latin typeface="Cambria" panose="02040503050406030204" pitchFamily="18" charset="0"/>
            </a:rPr>
            <a:t>́ </a:t>
          </a:r>
          <a:r>
            <a:rPr lang="en-US" sz="3200" dirty="0" err="1">
              <a:latin typeface="Cambria" panose="02040503050406030204" pitchFamily="18" charset="0"/>
            </a:rPr>
            <a:t>với</a:t>
          </a:r>
          <a:r>
            <a:rPr lang="en-US" sz="3200" dirty="0">
              <a:latin typeface="Cambria" panose="02040503050406030204" pitchFamily="18" charset="0"/>
            </a:rPr>
            <a:t> </a:t>
          </a:r>
          <a:r>
            <a:rPr lang="en-US" sz="3200" dirty="0" err="1">
              <a:latin typeface="Cambria" panose="02040503050406030204" pitchFamily="18" charset="0"/>
            </a:rPr>
            <a:t>các</a:t>
          </a:r>
          <a:r>
            <a:rPr lang="en-US" sz="3200" dirty="0">
              <a:latin typeface="Cambria" panose="02040503050406030204" pitchFamily="18" charset="0"/>
            </a:rPr>
            <a:t> </a:t>
          </a:r>
          <a:r>
            <a:rPr lang="en-US" sz="3200" dirty="0" err="1">
              <a:latin typeface="Cambria" panose="02040503050406030204" pitchFamily="18" charset="0"/>
            </a:rPr>
            <a:t>giải</a:t>
          </a:r>
          <a:r>
            <a:rPr lang="en-US" sz="3200" dirty="0">
              <a:latin typeface="Cambria" panose="02040503050406030204" pitchFamily="18" charset="0"/>
            </a:rPr>
            <a:t> </a:t>
          </a:r>
          <a:r>
            <a:rPr lang="en-US" sz="3200" dirty="0" err="1">
              <a:latin typeface="Cambria" panose="02040503050406030204" pitchFamily="18" charset="0"/>
            </a:rPr>
            <a:t>pháp</a:t>
          </a:r>
          <a:endParaRPr lang="en-US" sz="3200" dirty="0">
            <a:latin typeface="Cambria" panose="02040503050406030204" pitchFamily="18"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t>
        <a:bodyPr/>
        <a:lstStyle/>
        <a:p>
          <a:endParaRPr lang="en-US"/>
        </a:p>
      </dgm:t>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5"/>
      <dgm:spPr/>
      <dgm:t>
        <a:bodyPr/>
        <a:lstStyle/>
        <a:p>
          <a:endParaRPr lang="en-US"/>
        </a:p>
      </dgm:t>
    </dgm:pt>
    <dgm:pt modelId="{77BBB504-73D8-4772-A7B0-42A354BF3FF9}" type="pres">
      <dgm:prSet presAssocID="{2DC01014-1D2A-4225-9951-AD79231B2190}" presName="parentText" presStyleLbl="node1" presStyleIdx="0" presStyleCnt="5" custScaleX="119898" custLinFactNeighborX="24576">
        <dgm:presLayoutVars>
          <dgm:chMax val="0"/>
          <dgm:bulletEnabled val="1"/>
        </dgm:presLayoutVars>
      </dgm:prSet>
      <dgm:spPr/>
      <dgm:t>
        <a:bodyPr/>
        <a:lstStyle/>
        <a:p>
          <a:endParaRPr lang="en-US"/>
        </a:p>
      </dgm:t>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5">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5" custScaleX="127903"/>
      <dgm:spPr/>
      <dgm:t>
        <a:bodyPr/>
        <a:lstStyle/>
        <a:p>
          <a:endParaRPr lang="en-US"/>
        </a:p>
      </dgm:t>
    </dgm:pt>
    <dgm:pt modelId="{028ACF3B-911D-4CF7-9B5E-5DD84F7352D1}" type="pres">
      <dgm:prSet presAssocID="{463B56CA-1E2E-4A40-987B-0EFF2122CDA4}" presName="parentText" presStyleLbl="node1" presStyleIdx="1" presStyleCnt="5" custScaleX="119898">
        <dgm:presLayoutVars>
          <dgm:chMax val="0"/>
          <dgm:bulletEnabled val="1"/>
        </dgm:presLayoutVars>
      </dgm:prSet>
      <dgm:spPr/>
      <dgm:t>
        <a:bodyPr/>
        <a:lstStyle/>
        <a:p>
          <a:endParaRPr lang="en-US"/>
        </a:p>
      </dgm:t>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5">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5" custScaleX="127903"/>
      <dgm:spPr/>
      <dgm:t>
        <a:bodyPr/>
        <a:lstStyle/>
        <a:p>
          <a:endParaRPr lang="en-US"/>
        </a:p>
      </dgm:t>
    </dgm:pt>
    <dgm:pt modelId="{AE939224-1EAE-463D-9782-F6E502AD587A}" type="pres">
      <dgm:prSet presAssocID="{1683C3F0-F51B-48AA-811A-CC838D70ED4E}" presName="parentText" presStyleLbl="node1" presStyleIdx="2" presStyleCnt="5" custScaleX="119898">
        <dgm:presLayoutVars>
          <dgm:chMax val="0"/>
          <dgm:bulletEnabled val="1"/>
        </dgm:presLayoutVars>
      </dgm:prSet>
      <dgm:spPr/>
      <dgm:t>
        <a:bodyPr/>
        <a:lstStyle/>
        <a:p>
          <a:endParaRPr lang="en-US"/>
        </a:p>
      </dgm:t>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5">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5" custScaleX="127903"/>
      <dgm:spPr/>
      <dgm:t>
        <a:bodyPr/>
        <a:lstStyle/>
        <a:p>
          <a:endParaRPr lang="en-US"/>
        </a:p>
      </dgm:t>
    </dgm:pt>
    <dgm:pt modelId="{8A907E4D-F510-40A5-AE6F-920BDD2C0A9C}" type="pres">
      <dgm:prSet presAssocID="{3AF7A48D-6341-42FE-A78D-4896C714CE32}" presName="parentText" presStyleLbl="node1" presStyleIdx="3" presStyleCnt="5" custScaleX="119898">
        <dgm:presLayoutVars>
          <dgm:chMax val="0"/>
          <dgm:bulletEnabled val="1"/>
        </dgm:presLayoutVars>
      </dgm:prSet>
      <dgm:spPr/>
      <dgm:t>
        <a:bodyPr/>
        <a:lstStyle/>
        <a:p>
          <a:endParaRPr lang="en-US"/>
        </a:p>
      </dgm:t>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5">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5" custScaleX="127903"/>
      <dgm:spPr/>
      <dgm:t>
        <a:bodyPr/>
        <a:lstStyle/>
        <a:p>
          <a:endParaRPr lang="en-US"/>
        </a:p>
      </dgm:t>
    </dgm:pt>
    <dgm:pt modelId="{E3094BA5-9E62-45EE-B33F-D310280F938E}" type="pres">
      <dgm:prSet presAssocID="{A640A66D-2CB7-48B7-84E5-7F0CDA796436}" presName="parentText" presStyleLbl="node1" presStyleIdx="4" presStyleCnt="5" custScaleX="119898">
        <dgm:presLayoutVars>
          <dgm:chMax val="0"/>
          <dgm:bulletEnabled val="1"/>
        </dgm:presLayoutVars>
      </dgm:prSet>
      <dgm:spPr/>
      <dgm:t>
        <a:bodyPr/>
        <a:lstStyle/>
        <a:p>
          <a:endParaRPr lang="en-US"/>
        </a:p>
      </dgm:t>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5">
        <dgm:presLayoutVars>
          <dgm:bulletEnabled val="1"/>
        </dgm:presLayoutVars>
      </dgm:prSet>
      <dgm:spPr/>
    </dgm:pt>
  </dgm:ptLst>
  <dgm:cxnLst>
    <dgm:cxn modelId="{26FF4FAA-0868-4F45-9BC3-29EA537BD027}" type="presOf" srcId="{A640A66D-2CB7-48B7-84E5-7F0CDA796436}" destId="{E3094BA5-9E62-45EE-B33F-D310280F938E}" srcOrd="1" destOrd="0" presId="urn:microsoft.com/office/officeart/2005/8/layout/list1"/>
    <dgm:cxn modelId="{B26ED856-E080-4509-AFA4-F2F49770DE61}" type="presOf" srcId="{2DC01014-1D2A-4225-9951-AD79231B2190}" destId="{77BBB504-73D8-4772-A7B0-42A354BF3FF9}"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E9DA91CD-2809-4C09-B21E-F1B6D349C506}" type="presOf" srcId="{3AF7A48D-6341-42FE-A78D-4896C714CE32}" destId="{8A907E4D-F510-40A5-AE6F-920BDD2C0A9C}" srcOrd="1"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C483CC10-0126-46B9-8E56-40ACE02A082B}" type="presOf" srcId="{463B56CA-1E2E-4A40-987B-0EFF2122CDA4}" destId="{028ACF3B-911D-4CF7-9B5E-5DD84F7352D1}"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42AD5EEE-BB8F-4F7C-A7DD-47AE05752098}" type="presOf" srcId="{2DC01014-1D2A-4225-9951-AD79231B2190}" destId="{B0300439-2C84-443D-B6C2-FBA2E56472DF}" srcOrd="0" destOrd="0" presId="urn:microsoft.com/office/officeart/2005/8/layout/list1"/>
    <dgm:cxn modelId="{0FA5176C-79EF-4587-88A6-20D7A243024D}" srcId="{E817B532-EC20-4DAB-B4C8-B09CFD4E42E1}" destId="{2DC01014-1D2A-4225-9951-AD79231B2190}" srcOrd="0" destOrd="0" parTransId="{51C1DA5B-0171-4E8D-9E34-B9D14EC0515C}" sibTransId="{CC4B8723-3A92-4060-B277-B92D66C3DE08}"/>
    <dgm:cxn modelId="{ECC91D83-0671-43A7-B993-A21E3DB25E18}" type="presOf" srcId="{E817B532-EC20-4DAB-B4C8-B09CFD4E42E1}" destId="{FCC155DA-4A3D-4366-B097-1BBFA3083E46}"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3F460E93-F28E-4796-A4A1-A0A315707B4C}" srcId="{E817B532-EC20-4DAB-B4C8-B09CFD4E42E1}" destId="{1683C3F0-F51B-48AA-811A-CC838D70ED4E}" srcOrd="2" destOrd="0" parTransId="{86DC6B5A-0CE0-421B-8164-87BC7F600DA6}" sibTransId="{4D39692D-74D0-4DF6-B94F-452F936EDC80}"/>
    <dgm:cxn modelId="{D8F7B1CD-AF63-47A0-B1A1-7D4990290CF9}" type="presOf" srcId="{A640A66D-2CB7-48B7-84E5-7F0CDA796436}" destId="{DCC553BF-56A5-4F80-B8A3-0F6A3F80EBB8}" srcOrd="0" destOrd="0" presId="urn:microsoft.com/office/officeart/2005/8/layout/list1"/>
    <dgm:cxn modelId="{09AD5B0F-A48E-4350-9240-3EFE7C9A018B}" srcId="{E817B532-EC20-4DAB-B4C8-B09CFD4E42E1}" destId="{463B56CA-1E2E-4A40-987B-0EFF2122CDA4}" srcOrd="1" destOrd="0" parTransId="{61C9F1A5-5801-4A30-B4CF-6DEB2368567C}" sibTransId="{D52313CE-E0C6-4B9E-A1CE-D18FE2917F77}"/>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04296"/>
          <a:ext cx="9448799" cy="5796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7BBB504-73D8-4772-A7B0-42A354BF3FF9}">
      <dsp:nvSpPr>
        <dsp:cNvPr id="0" name=""/>
        <dsp:cNvSpPr/>
      </dsp:nvSpPr>
      <dsp:spPr>
        <a:xfrm>
          <a:off x="588546" y="64816"/>
          <a:ext cx="7930245" cy="67896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dirty="0" err="1">
              <a:latin typeface="Cambria" panose="02040503050406030204" pitchFamily="18" charset="0"/>
            </a:rPr>
            <a:t>thiệu</a:t>
          </a:r>
          <a:r>
            <a:rPr lang="en-US" sz="3200" kern="1200" dirty="0">
              <a:latin typeface="Cambria" panose="02040503050406030204" pitchFamily="18" charset="0"/>
            </a:rPr>
            <a:t> </a:t>
          </a:r>
          <a:r>
            <a:rPr lang="en-US" sz="3200" kern="1200" dirty="0" err="1">
              <a:latin typeface="Cambria" panose="02040503050406030204" pitchFamily="18" charset="0"/>
            </a:rPr>
            <a:t>đơn</a:t>
          </a:r>
          <a:r>
            <a:rPr lang="en-US" sz="3200" kern="1200" dirty="0">
              <a:latin typeface="Cambria" panose="02040503050406030204" pitchFamily="18" charset="0"/>
            </a:rPr>
            <a:t> </a:t>
          </a:r>
          <a:r>
            <a:rPr lang="en-US" sz="3200" kern="1200" dirty="0" err="1">
              <a:latin typeface="Cambria" panose="02040503050406030204" pitchFamily="18" charset="0"/>
            </a:rPr>
            <a:t>vị</a:t>
          </a:r>
          <a:r>
            <a:rPr lang="en-US" sz="3200" kern="1200" dirty="0">
              <a:latin typeface="Cambria" panose="02040503050406030204" pitchFamily="18" charset="0"/>
            </a:rPr>
            <a:t> </a:t>
          </a: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tập</a:t>
          </a:r>
          <a:endParaRPr lang="en-US" sz="3200" kern="1200" dirty="0"/>
        </a:p>
      </dsp:txBody>
      <dsp:txXfrm>
        <a:off x="621690" y="97960"/>
        <a:ext cx="7863957" cy="612672"/>
      </dsp:txXfrm>
    </dsp:sp>
    <dsp:sp modelId="{8C447649-8804-4892-965C-E1A2AB744EB1}">
      <dsp:nvSpPr>
        <dsp:cNvPr id="0" name=""/>
        <dsp:cNvSpPr/>
      </dsp:nvSpPr>
      <dsp:spPr>
        <a:xfrm>
          <a:off x="0" y="1447576"/>
          <a:ext cx="9448799" cy="5796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28ACF3B-911D-4CF7-9B5E-5DD84F7352D1}">
      <dsp:nvSpPr>
        <dsp:cNvPr id="0" name=""/>
        <dsp:cNvSpPr/>
      </dsp:nvSpPr>
      <dsp:spPr>
        <a:xfrm>
          <a:off x="604264" y="1108096"/>
          <a:ext cx="7930245" cy="67896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smtClean="0">
              <a:latin typeface="Cambria" panose="02040503050406030204" pitchFamily="18" charset="0"/>
            </a:rPr>
            <a:t>Sơ</a:t>
          </a:r>
          <a:r>
            <a:rPr lang="en-US" sz="3200" kern="1200" dirty="0" smtClean="0">
              <a:latin typeface="Cambria" panose="02040503050406030204" pitchFamily="18" charset="0"/>
            </a:rPr>
            <a:t> </a:t>
          </a:r>
          <a:r>
            <a:rPr lang="en-US" sz="3200" kern="1200" dirty="0" err="1" smtClean="0">
              <a:latin typeface="Cambria" panose="02040503050406030204" pitchFamily="18" charset="0"/>
            </a:rPr>
            <a:t>lược</a:t>
          </a:r>
          <a:r>
            <a:rPr lang="en-US" sz="3200" kern="1200" dirty="0" smtClean="0">
              <a:latin typeface="Cambria" panose="02040503050406030204" pitchFamily="18" charset="0"/>
            </a:rPr>
            <a:t> </a:t>
          </a:r>
          <a:r>
            <a:rPr lang="en-US" sz="3200" kern="1200" dirty="0" err="1" smtClean="0">
              <a:latin typeface="Cambria" panose="02040503050406030204" pitchFamily="18" charset="0"/>
            </a:rPr>
            <a:t>về</a:t>
          </a:r>
          <a:r>
            <a:rPr lang="en-US" sz="3200" kern="1200" dirty="0" smtClean="0">
              <a:latin typeface="Cambria" panose="02040503050406030204" pitchFamily="18" charset="0"/>
            </a:rPr>
            <a:t> </a:t>
          </a:r>
          <a:r>
            <a:rPr lang="en-US" sz="3200" kern="1200" dirty="0" err="1" smtClean="0">
              <a:latin typeface="Cambria" panose="02040503050406030204" pitchFamily="18" charset="0"/>
            </a:rPr>
            <a:t>đối</a:t>
          </a:r>
          <a:r>
            <a:rPr lang="en-US" sz="3200" kern="1200" dirty="0" smtClean="0">
              <a:latin typeface="Cambria" panose="02040503050406030204" pitchFamily="18" charset="0"/>
            </a:rPr>
            <a:t> </a:t>
          </a:r>
          <a:r>
            <a:rPr lang="en-US" sz="3200" kern="1200" dirty="0" err="1" smtClean="0">
              <a:latin typeface="Cambria" panose="02040503050406030204" pitchFamily="18" charset="0"/>
            </a:rPr>
            <a:t>tượng</a:t>
          </a:r>
          <a:r>
            <a:rPr lang="en-US" sz="3200" kern="1200" dirty="0" smtClean="0">
              <a:latin typeface="Cambria" panose="02040503050406030204" pitchFamily="18" charset="0"/>
            </a:rPr>
            <a:t> </a:t>
          </a:r>
          <a:r>
            <a:rPr lang="en-US" sz="3200" kern="1200" dirty="0" err="1" smtClean="0">
              <a:latin typeface="Cambria" panose="02040503050406030204" pitchFamily="18" charset="0"/>
            </a:rPr>
            <a:t>nguyên</a:t>
          </a:r>
          <a:r>
            <a:rPr lang="en-US" sz="3200" kern="1200" dirty="0" smtClean="0">
              <a:latin typeface="Cambria" panose="02040503050406030204" pitchFamily="18" charset="0"/>
            </a:rPr>
            <a:t> </a:t>
          </a:r>
          <a:r>
            <a:rPr lang="en-US" sz="3200" kern="1200" dirty="0" err="1" smtClean="0">
              <a:latin typeface="Cambria" panose="02040503050406030204" pitchFamily="18" charset="0"/>
            </a:rPr>
            <a:t>cứu</a:t>
          </a:r>
          <a:endParaRPr lang="en-US" sz="3200" kern="1200" dirty="0">
            <a:latin typeface="Cambria" panose="02040503050406030204" pitchFamily="18" charset="0"/>
          </a:endParaRPr>
        </a:p>
      </dsp:txBody>
      <dsp:txXfrm>
        <a:off x="637408" y="1141240"/>
        <a:ext cx="7863957" cy="612672"/>
      </dsp:txXfrm>
    </dsp:sp>
    <dsp:sp modelId="{F104BA71-78B5-4D31-988D-A0BEFEA8CCF2}">
      <dsp:nvSpPr>
        <dsp:cNvPr id="0" name=""/>
        <dsp:cNvSpPr/>
      </dsp:nvSpPr>
      <dsp:spPr>
        <a:xfrm>
          <a:off x="0" y="2490856"/>
          <a:ext cx="9448799" cy="5796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E939224-1EAE-463D-9782-F6E502AD587A}">
      <dsp:nvSpPr>
        <dsp:cNvPr id="0" name=""/>
        <dsp:cNvSpPr/>
      </dsp:nvSpPr>
      <dsp:spPr>
        <a:xfrm>
          <a:off x="604264" y="2151376"/>
          <a:ext cx="7930245" cy="67896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Kết</a:t>
          </a:r>
          <a:r>
            <a:rPr lang="en-US" sz="3200" kern="1200" dirty="0">
              <a:latin typeface="Cambria" panose="02040503050406030204" pitchFamily="18" charset="0"/>
            </a:rPr>
            <a:t> quả </a:t>
          </a:r>
          <a:r>
            <a:rPr lang="en-US" sz="3200" kern="1200" dirty="0" err="1">
              <a:latin typeface="Cambria" panose="02040503050406030204" pitchFamily="18" charset="0"/>
            </a:rPr>
            <a:t>nơi</a:t>
          </a:r>
          <a:r>
            <a:rPr lang="en-US" sz="3200" kern="1200" dirty="0">
              <a:latin typeface="Cambria" panose="02040503050406030204" pitchFamily="18" charset="0"/>
            </a:rPr>
            <a:t> </a:t>
          </a:r>
          <a:r>
            <a:rPr lang="en-US" sz="3200" kern="1200" dirty="0" err="1">
              <a:latin typeface="Cambria" panose="02040503050406030204" pitchFamily="18" charset="0"/>
            </a:rPr>
            <a:t>thực</a:t>
          </a:r>
          <a:r>
            <a:rPr lang="en-US" sz="3200" kern="1200" dirty="0">
              <a:latin typeface="Cambria" panose="02040503050406030204" pitchFamily="18" charset="0"/>
            </a:rPr>
            <a:t> </a:t>
          </a:r>
          <a:r>
            <a:rPr lang="en-US" sz="3200" kern="1200" dirty="0" err="1">
              <a:latin typeface="Cambria" panose="02040503050406030204" pitchFamily="18" charset="0"/>
            </a:rPr>
            <a:t>tập</a:t>
          </a:r>
          <a:endParaRPr lang="en-US" sz="3200" kern="1200" dirty="0">
            <a:latin typeface="Cambria" panose="02040503050406030204" pitchFamily="18" charset="0"/>
          </a:endParaRPr>
        </a:p>
      </dsp:txBody>
      <dsp:txXfrm>
        <a:off x="637408" y="2184520"/>
        <a:ext cx="7863957" cy="612672"/>
      </dsp:txXfrm>
    </dsp:sp>
    <dsp:sp modelId="{4B3016A9-E2DC-4BA8-AFF3-9F3FCC9BCAD3}">
      <dsp:nvSpPr>
        <dsp:cNvPr id="0" name=""/>
        <dsp:cNvSpPr/>
      </dsp:nvSpPr>
      <dsp:spPr>
        <a:xfrm>
          <a:off x="0" y="3534136"/>
          <a:ext cx="9448799" cy="5796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A907E4D-F510-40A5-AE6F-920BDD2C0A9C}">
      <dsp:nvSpPr>
        <dsp:cNvPr id="0" name=""/>
        <dsp:cNvSpPr/>
      </dsp:nvSpPr>
      <dsp:spPr>
        <a:xfrm>
          <a:off x="604264" y="3194656"/>
          <a:ext cx="7930245" cy="67896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a:latin typeface="Cambria" panose="02040503050406030204" pitchFamily="18" charset="0"/>
            </a:rPr>
            <a:t>So </a:t>
          </a:r>
          <a:r>
            <a:rPr lang="en-US" sz="3200" kern="1200" dirty="0" err="1">
              <a:latin typeface="Cambria" panose="02040503050406030204" pitchFamily="18" charset="0"/>
            </a:rPr>
            <a:t>sánh</a:t>
          </a:r>
          <a:r>
            <a:rPr lang="en-US" sz="3200" kern="1200" dirty="0">
              <a:latin typeface="Cambria" panose="02040503050406030204" pitchFamily="18" charset="0"/>
            </a:rPr>
            <a:t> </a:t>
          </a:r>
          <a:r>
            <a:rPr lang="en-US" sz="3200" kern="1200" dirty="0" err="1">
              <a:latin typeface="Cambria" panose="02040503050406030204" pitchFamily="18" charset="0"/>
            </a:rPr>
            <a:t>thực</a:t>
          </a:r>
          <a:r>
            <a:rPr lang="en-US" sz="3200" kern="1200" dirty="0">
              <a:latin typeface="Cambria" panose="02040503050406030204" pitchFamily="18" charset="0"/>
            </a:rPr>
            <a:t> </a:t>
          </a:r>
          <a:r>
            <a:rPr lang="en-US" sz="3200" kern="1200" dirty="0" err="1">
              <a:latin typeface="Cambria" panose="02040503050406030204" pitchFamily="18" charset="0"/>
            </a:rPr>
            <a:t>tê</a:t>
          </a:r>
          <a:r>
            <a:rPr lang="en-US" sz="3200" kern="1200" dirty="0">
              <a:latin typeface="Cambria" panose="02040503050406030204" pitchFamily="18" charset="0"/>
            </a:rPr>
            <a:t>́ </a:t>
          </a:r>
          <a:r>
            <a:rPr lang="en-US" sz="3200" kern="1200" dirty="0" err="1">
              <a:latin typeface="Cambria" panose="02040503050406030204" pitchFamily="18" charset="0"/>
            </a:rPr>
            <a:t>với</a:t>
          </a:r>
          <a:r>
            <a:rPr lang="en-US" sz="3200" kern="1200" dirty="0">
              <a:latin typeface="Cambria" panose="02040503050406030204" pitchFamily="18" charset="0"/>
            </a:rPr>
            <a:t> </a:t>
          </a:r>
          <a:r>
            <a:rPr lang="en-US" sz="3200" kern="1200" dirty="0" err="1">
              <a:latin typeface="Cambria" panose="02040503050406030204" pitchFamily="18" charset="0"/>
            </a:rPr>
            <a:t>các</a:t>
          </a:r>
          <a:r>
            <a:rPr lang="en-US" sz="3200" kern="1200" dirty="0">
              <a:latin typeface="Cambria" panose="02040503050406030204" pitchFamily="18" charset="0"/>
            </a:rPr>
            <a:t> </a:t>
          </a:r>
          <a:r>
            <a:rPr lang="en-US" sz="3200" kern="1200" dirty="0" err="1">
              <a:latin typeface="Cambria" panose="02040503050406030204" pitchFamily="18" charset="0"/>
            </a:rPr>
            <a:t>giải</a:t>
          </a:r>
          <a:r>
            <a:rPr lang="en-US" sz="3200" kern="1200" dirty="0">
              <a:latin typeface="Cambria" panose="02040503050406030204" pitchFamily="18" charset="0"/>
            </a:rPr>
            <a:t> </a:t>
          </a:r>
          <a:r>
            <a:rPr lang="en-US" sz="3200" kern="1200" dirty="0" err="1">
              <a:latin typeface="Cambria" panose="02040503050406030204" pitchFamily="18" charset="0"/>
            </a:rPr>
            <a:t>pháp</a:t>
          </a:r>
          <a:endParaRPr lang="en-US" sz="3200" kern="1200" dirty="0">
            <a:latin typeface="Cambria" panose="02040503050406030204" pitchFamily="18" charset="0"/>
          </a:endParaRPr>
        </a:p>
      </dsp:txBody>
      <dsp:txXfrm>
        <a:off x="637408" y="3227800"/>
        <a:ext cx="7863957" cy="612672"/>
      </dsp:txXfrm>
    </dsp:sp>
    <dsp:sp modelId="{07F6ECAF-85A0-4A1C-A6ED-78C59B0B34DB}">
      <dsp:nvSpPr>
        <dsp:cNvPr id="0" name=""/>
        <dsp:cNvSpPr/>
      </dsp:nvSpPr>
      <dsp:spPr>
        <a:xfrm>
          <a:off x="0" y="4577416"/>
          <a:ext cx="9448799" cy="5796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3094BA5-9E62-45EE-B33F-D310280F938E}">
      <dsp:nvSpPr>
        <dsp:cNvPr id="0" name=""/>
        <dsp:cNvSpPr/>
      </dsp:nvSpPr>
      <dsp:spPr>
        <a:xfrm>
          <a:off x="604264" y="4237936"/>
          <a:ext cx="7930245" cy="67896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37408" y="4271080"/>
        <a:ext cx="78639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9</a:t>
            </a:fld>
            <a:endParaRPr lang="en-US" sz="1200">
              <a:latin typeface="Verdana" panose="020B0604030504040204" pitchFamily="34" charset="0"/>
            </a:endParaRPr>
          </a:p>
        </p:txBody>
      </p:sp>
    </p:spTree>
    <p:extLst>
      <p:ext uri="{BB962C8B-B14F-4D97-AF65-F5344CB8AC3E}">
        <p14:creationId xmlns:p14="http://schemas.microsoft.com/office/powerpoint/2010/main" val="5834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11</a:t>
            </a:fld>
            <a:endParaRPr lang="en-US" sz="1200">
              <a:latin typeface="Verdana" panose="020B0604030504040204" pitchFamily="34" charset="0"/>
            </a:endParaRPr>
          </a:p>
        </p:txBody>
      </p:sp>
    </p:spTree>
    <p:extLst>
      <p:ext uri="{BB962C8B-B14F-4D97-AF65-F5344CB8AC3E}">
        <p14:creationId xmlns:p14="http://schemas.microsoft.com/office/powerpoint/2010/main" val="12526130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111CE-1B4A-4428-90F9-87DFCC965050}"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82399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95B60-0D7A-4A6E-B152-19D2158BB1BE}"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48249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CCC8F5-F2D5-42B1-A529-A2CBB00B4B45}"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8136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D4351-9B4E-40E6-A6F7-D1AF767A72EC}"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941736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37CBA-8C20-4B62-ADA6-2D9FF77271C9}" type="datetime1">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8258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54472-4657-477F-BD28-0035700BCCD3}" type="datetime1">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760712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E7AFE-84C2-4BCD-951D-E074765DDDD2}" type="datetime1">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73513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BFB6EB-CE80-411D-8F6A-64E3C1242117}"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337717018"/>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D1DCD4-79DC-4B42-938D-A1DB895860FC}"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71417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B5604-07AA-443F-B706-D79B6A07E8D4}"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4594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0C4ECA-64B6-4543-950B-4A40D46CA401}"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4767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BCDB8-813A-47BA-BA83-DBBCDBC4B219}"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2210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F17DA-CB8A-4970-B34D-5932D59DDAC4}"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6154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728E2B-04E4-4912-94CC-B62BE7130DCF}" type="datetime1">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25804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B39B0-6CF4-4FD6-9AD2-9A6A25E091F7}"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8819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BAC65-6A41-4D10-8C73-5E3C9B5861D6}"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0711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1CB7E1-E4F2-44C4-8613-7408BC5305D8}" type="datetime1">
              <a:rPr lang="en-US" smtClean="0"/>
              <a:t>6/13/2018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41078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978" y="2883010"/>
            <a:ext cx="7766936" cy="1646302"/>
          </a:xfrm>
        </p:spPr>
        <p:txBody>
          <a:bodyPr>
            <a:normAutofit fontScale="90000"/>
          </a:bodyPr>
          <a:lstStyle/>
          <a:p>
            <a:pPr algn="ctr"/>
            <a:r>
              <a:rPr lang="en-US" sz="4800" dirty="0" err="1">
                <a:solidFill>
                  <a:schemeClr val="accent3"/>
                </a:solidFill>
                <a:latin typeface="Cambria" panose="02040503050406030204" pitchFamily="18" charset="0"/>
              </a:rPr>
              <a:t>Đề</a:t>
            </a:r>
            <a:r>
              <a:rPr lang="en-US" sz="4800" dirty="0">
                <a:solidFill>
                  <a:schemeClr val="accent3"/>
                </a:solidFill>
                <a:latin typeface="Cambria" panose="02040503050406030204" pitchFamily="18" charset="0"/>
              </a:rPr>
              <a:t> </a:t>
            </a:r>
            <a:r>
              <a:rPr lang="en-US" sz="4800" dirty="0" err="1">
                <a:solidFill>
                  <a:schemeClr val="accent3"/>
                </a:solidFill>
                <a:latin typeface="Cambria" panose="02040503050406030204" pitchFamily="18" charset="0"/>
              </a:rPr>
              <a:t>tài</a:t>
            </a:r>
            <a:r>
              <a:rPr lang="en-US" sz="4800" dirty="0">
                <a:solidFill>
                  <a:schemeClr val="accent3"/>
                </a:solidFill>
                <a:latin typeface="Cambria" panose="02040503050406030204" pitchFamily="18" charset="0"/>
              </a:rPr>
              <a:t>: </a:t>
            </a:r>
            <a:r>
              <a:rPr lang="vi-VN" sz="4800" dirty="0">
                <a:solidFill>
                  <a:schemeClr val="accent3"/>
                </a:solidFill>
                <a:latin typeface="Cambria" panose="02040503050406030204" pitchFamily="18" charset="0"/>
              </a:rPr>
              <a:t>KIỂM TRA CHẤT LƯỢNG SẢN PHẨM HỆ THỐNG REFFERAL MARKETING 1.0 VÀ ỨNG DỤNG DI ĐỘNG EANTRM</a:t>
            </a:r>
            <a:endParaRPr lang="en-US" sz="4800" dirty="0">
              <a:solidFill>
                <a:schemeClr val="accent3"/>
              </a:solidFill>
              <a:latin typeface="Cambria"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17197176"/>
              </p:ext>
            </p:extLst>
          </p:nvPr>
        </p:nvGraphicFramePr>
        <p:xfrm>
          <a:off x="421341" y="5356638"/>
          <a:ext cx="11349318" cy="1181082"/>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181082">
                <a:tc>
                  <a:txBody>
                    <a:bodyPr/>
                    <a:lstStyle/>
                    <a:p>
                      <a:pPr algn="l"/>
                      <a:r>
                        <a:rPr lang="en-US" sz="2400" b="1" u="none" dirty="0" err="1">
                          <a:solidFill>
                            <a:srgbClr val="7030A0"/>
                          </a:solidFill>
                          <a:latin typeface="Cambria" panose="02040503050406030204" pitchFamily="18" charset="0"/>
                        </a:rPr>
                        <a:t>Sinh</a:t>
                      </a:r>
                      <a:r>
                        <a:rPr lang="en-US" sz="2400" b="1" u="none" dirty="0">
                          <a:solidFill>
                            <a:srgbClr val="7030A0"/>
                          </a:solidFill>
                          <a:latin typeface="Cambria" panose="02040503050406030204" pitchFamily="18" charset="0"/>
                        </a:rPr>
                        <a:t> </a:t>
                      </a:r>
                      <a:r>
                        <a:rPr lang="en-US" sz="2400" b="1" u="none" dirty="0" err="1" smtClean="0">
                          <a:solidFill>
                            <a:srgbClr val="7030A0"/>
                          </a:solidFill>
                          <a:latin typeface="Cambria" panose="02040503050406030204" pitchFamily="18" charset="0"/>
                        </a:rPr>
                        <a:t>viên:Huỳnh</a:t>
                      </a:r>
                      <a:r>
                        <a:rPr lang="en-US" sz="2400" b="1" u="none" baseline="0" dirty="0" smtClean="0">
                          <a:solidFill>
                            <a:srgbClr val="7030A0"/>
                          </a:solidFill>
                          <a:latin typeface="Cambria" panose="02040503050406030204" pitchFamily="18" charset="0"/>
                        </a:rPr>
                        <a:t> </a:t>
                      </a:r>
                      <a:r>
                        <a:rPr lang="en-US" sz="2400" b="1" u="none" baseline="0" dirty="0" err="1" smtClean="0">
                          <a:solidFill>
                            <a:srgbClr val="7030A0"/>
                          </a:solidFill>
                          <a:latin typeface="Cambria" panose="02040503050406030204" pitchFamily="18" charset="0"/>
                        </a:rPr>
                        <a:t>Diệp</a:t>
                      </a:r>
                      <a:r>
                        <a:rPr lang="en-US" sz="2400" b="1" u="none" baseline="0" dirty="0" smtClean="0">
                          <a:solidFill>
                            <a:srgbClr val="7030A0"/>
                          </a:solidFill>
                          <a:latin typeface="Cambria" panose="02040503050406030204" pitchFamily="18" charset="0"/>
                        </a:rPr>
                        <a:t> </a:t>
                      </a:r>
                      <a:r>
                        <a:rPr lang="en-US" sz="2400" b="1" u="none" baseline="0" dirty="0" err="1" smtClean="0">
                          <a:solidFill>
                            <a:srgbClr val="7030A0"/>
                          </a:solidFill>
                          <a:latin typeface="Cambria" panose="02040503050406030204" pitchFamily="18" charset="0"/>
                        </a:rPr>
                        <a:t>Phụng</a:t>
                      </a:r>
                      <a:endParaRPr lang="en-US" sz="2400" b="1" dirty="0">
                        <a:solidFill>
                          <a:srgbClr val="7030A0"/>
                        </a:solidFill>
                        <a:latin typeface="Cambria" panose="02040503050406030204" pitchFamily="18" charset="0"/>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err="1">
                          <a:solidFill>
                            <a:srgbClr val="7030A0"/>
                          </a:solidFill>
                          <a:latin typeface="Cambria" panose="02040503050406030204" pitchFamily="18" charset="0"/>
                        </a:rPr>
                        <a:t>Đơn</a:t>
                      </a:r>
                      <a:r>
                        <a:rPr lang="en-US" sz="2400" b="1" u="sng" baseline="0" dirty="0">
                          <a:solidFill>
                            <a:srgbClr val="7030A0"/>
                          </a:solidFill>
                          <a:latin typeface="Cambria" panose="02040503050406030204" pitchFamily="18" charset="0"/>
                        </a:rPr>
                        <a:t> </a:t>
                      </a:r>
                      <a:r>
                        <a:rPr lang="en-US" sz="2400" b="1" u="sng" baseline="0" dirty="0" err="1">
                          <a:solidFill>
                            <a:srgbClr val="7030A0"/>
                          </a:solidFill>
                          <a:latin typeface="Cambria" panose="02040503050406030204" pitchFamily="18" charset="0"/>
                        </a:rPr>
                        <a:t>vị</a:t>
                      </a:r>
                      <a:r>
                        <a:rPr lang="en-US" sz="2400" b="1" u="sng" baseline="0" dirty="0">
                          <a:solidFill>
                            <a:srgbClr val="7030A0"/>
                          </a:solidFill>
                          <a:latin typeface="Cambria" panose="02040503050406030204" pitchFamily="18" charset="0"/>
                        </a:rPr>
                        <a:t> TT</a:t>
                      </a:r>
                      <a:r>
                        <a:rPr lang="en-US" sz="2400" b="1" dirty="0">
                          <a:solidFill>
                            <a:srgbClr val="7030A0"/>
                          </a:solidFill>
                          <a:latin typeface="Cambria" panose="02040503050406030204" pitchFamily="18" charset="0"/>
                        </a:rPr>
                        <a:t>: </a:t>
                      </a:r>
                      <a:r>
                        <a:rPr lang="en-US" sz="2400" b="1" dirty="0" err="1" smtClean="0">
                          <a:solidFill>
                            <a:srgbClr val="7030A0"/>
                          </a:solidFill>
                          <a:latin typeface="Cambria" panose="02040503050406030204" pitchFamily="18" charset="0"/>
                        </a:rPr>
                        <a:t>Công</a:t>
                      </a:r>
                      <a:r>
                        <a:rPr lang="en-US" sz="2400" b="1" baseline="0" dirty="0" smtClean="0">
                          <a:solidFill>
                            <a:srgbClr val="7030A0"/>
                          </a:solidFill>
                          <a:latin typeface="Cambria" panose="02040503050406030204" pitchFamily="18" charset="0"/>
                        </a:rPr>
                        <a:t> ty </a:t>
                      </a:r>
                      <a:r>
                        <a:rPr lang="en-US" sz="2400" b="1" baseline="0" dirty="0" err="1" smtClean="0">
                          <a:solidFill>
                            <a:srgbClr val="7030A0"/>
                          </a:solidFill>
                          <a:latin typeface="Cambria" panose="02040503050406030204" pitchFamily="18" charset="0"/>
                        </a:rPr>
                        <a:t>cổ</a:t>
                      </a:r>
                      <a:r>
                        <a:rPr lang="en-US" sz="2400" b="1" baseline="0" dirty="0" smtClean="0">
                          <a:solidFill>
                            <a:srgbClr val="7030A0"/>
                          </a:solidFill>
                          <a:latin typeface="Cambria" panose="02040503050406030204" pitchFamily="18" charset="0"/>
                        </a:rPr>
                        <a:t> </a:t>
                      </a:r>
                      <a:r>
                        <a:rPr lang="en-US" sz="2400" b="1" baseline="0" dirty="0" err="1" smtClean="0">
                          <a:solidFill>
                            <a:srgbClr val="7030A0"/>
                          </a:solidFill>
                          <a:latin typeface="Cambria" panose="02040503050406030204" pitchFamily="18" charset="0"/>
                        </a:rPr>
                        <a:t>phần</a:t>
                      </a:r>
                      <a:r>
                        <a:rPr lang="en-US" sz="2400" b="1" baseline="0" dirty="0" smtClean="0">
                          <a:solidFill>
                            <a:srgbClr val="7030A0"/>
                          </a:solidFill>
                          <a:latin typeface="Cambria" panose="02040503050406030204" pitchFamily="18" charset="0"/>
                        </a:rPr>
                        <a:t> </a:t>
                      </a:r>
                      <a:r>
                        <a:rPr lang="en-US" sz="2400" b="1" baseline="0" dirty="0" err="1" smtClean="0">
                          <a:solidFill>
                            <a:srgbClr val="7030A0"/>
                          </a:solidFill>
                          <a:latin typeface="Cambria" panose="02040503050406030204" pitchFamily="18" charset="0"/>
                        </a:rPr>
                        <a:t>DevNET</a:t>
                      </a:r>
                      <a:endParaRPr lang="en-US" sz="2400" b="1" dirty="0">
                        <a:solidFill>
                          <a:srgbClr val="7030A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7030A0"/>
                          </a:solidFill>
                          <a:latin typeface="Cambria" panose="02040503050406030204" pitchFamily="18" charset="0"/>
                        </a:rPr>
                        <a:t>GVHD</a:t>
                      </a:r>
                      <a:r>
                        <a:rPr lang="en-US" sz="2400" b="1" baseline="0" dirty="0">
                          <a:solidFill>
                            <a:srgbClr val="7030A0"/>
                          </a:solidFill>
                          <a:latin typeface="Cambria" panose="02040503050406030204" pitchFamily="18" charset="0"/>
                        </a:rPr>
                        <a:t>: </a:t>
                      </a:r>
                      <a:r>
                        <a:rPr lang="en-US" sz="2400" b="1" baseline="0" dirty="0" err="1" smtClean="0">
                          <a:solidFill>
                            <a:srgbClr val="7030A0"/>
                          </a:solidFill>
                          <a:latin typeface="Cambria" panose="02040503050406030204" pitchFamily="18" charset="0"/>
                        </a:rPr>
                        <a:t>Tiến</a:t>
                      </a:r>
                      <a:r>
                        <a:rPr lang="en-US" sz="2400" b="1" baseline="0" dirty="0" smtClean="0">
                          <a:solidFill>
                            <a:srgbClr val="7030A0"/>
                          </a:solidFill>
                          <a:latin typeface="Cambria" panose="02040503050406030204" pitchFamily="18" charset="0"/>
                        </a:rPr>
                        <a:t> </a:t>
                      </a:r>
                      <a:r>
                        <a:rPr lang="en-US" sz="2400" b="1" baseline="0" dirty="0" err="1" smtClean="0">
                          <a:solidFill>
                            <a:srgbClr val="7030A0"/>
                          </a:solidFill>
                          <a:latin typeface="Cambria" panose="02040503050406030204" pitchFamily="18" charset="0"/>
                        </a:rPr>
                        <a:t>sĩ</a:t>
                      </a:r>
                      <a:r>
                        <a:rPr lang="en-US" sz="2400" b="1" baseline="0" dirty="0" smtClean="0">
                          <a:solidFill>
                            <a:srgbClr val="7030A0"/>
                          </a:solidFill>
                          <a:latin typeface="Cambria" panose="02040503050406030204" pitchFamily="18" charset="0"/>
                        </a:rPr>
                        <a:t> Phan </a:t>
                      </a:r>
                      <a:r>
                        <a:rPr lang="en-US" sz="2400" b="1" baseline="0" dirty="0" err="1" smtClean="0">
                          <a:solidFill>
                            <a:srgbClr val="7030A0"/>
                          </a:solidFill>
                          <a:latin typeface="Cambria" panose="02040503050406030204" pitchFamily="18" charset="0"/>
                        </a:rPr>
                        <a:t>Thanh</a:t>
                      </a:r>
                      <a:r>
                        <a:rPr lang="en-US" sz="2400" b="1" baseline="0" dirty="0" smtClean="0">
                          <a:solidFill>
                            <a:srgbClr val="7030A0"/>
                          </a:solidFill>
                          <a:latin typeface="Cambria" panose="02040503050406030204" pitchFamily="18" charset="0"/>
                        </a:rPr>
                        <a:t> </a:t>
                      </a:r>
                      <a:r>
                        <a:rPr lang="en-US" sz="2400" b="1" baseline="0" dirty="0" err="1" smtClean="0">
                          <a:solidFill>
                            <a:srgbClr val="7030A0"/>
                          </a:solidFill>
                          <a:latin typeface="Cambria" panose="02040503050406030204" pitchFamily="18" charset="0"/>
                        </a:rPr>
                        <a:t>Sơn</a:t>
                      </a:r>
                      <a:endParaRPr lang="en-US" sz="2400" b="1" baseline="0" dirty="0">
                        <a:solidFill>
                          <a:srgbClr val="7030A0"/>
                        </a:solidFill>
                        <a:latin typeface="Cambria" panose="02040503050406030204" pitchFamily="18" charset="0"/>
                      </a:endParaRP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138333" y="695406"/>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THỰC TẬP TỐT NGHIỆP</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015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786"/>
            <a:ext cx="8596668" cy="1320800"/>
          </a:xfrm>
        </p:spPr>
        <p:txBody>
          <a:bodyPr>
            <a:normAutofit/>
          </a:bodyPr>
          <a:lstStyle/>
          <a:p>
            <a:r>
              <a:rPr lang="en-US" sz="3200" dirty="0">
                <a:latin typeface="Cambria" panose="02040503050406030204" pitchFamily="18" charset="0"/>
                <a:ea typeface="Cambria" panose="02040503050406030204" pitchFamily="18" charset="0"/>
              </a:rPr>
              <a:t>So </a:t>
            </a:r>
            <a:r>
              <a:rPr lang="en-US" sz="3200" dirty="0" err="1">
                <a:latin typeface="Cambria" panose="02040503050406030204" pitchFamily="18" charset="0"/>
                <a:ea typeface="Cambria" panose="02040503050406030204" pitchFamily="18" charset="0"/>
              </a:rPr>
              <a:t>sánh</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với</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thực</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tế</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và</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các</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giải</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pháp</a:t>
            </a:r>
            <a:endParaRPr lang="en-US"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028" y="1761391"/>
            <a:ext cx="9919280" cy="5638802"/>
          </a:xfrm>
        </p:spPr>
        <p:txBody>
          <a:bodyPr>
            <a:normAutofit/>
          </a:bodyPr>
          <a:lstStyle/>
          <a:p>
            <a:pPr lvl="1" algn="just">
              <a:spcBef>
                <a:spcPct val="40000"/>
              </a:spcBef>
              <a:buClr>
                <a:srgbClr val="006699"/>
              </a:buCl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lvl="1" algn="just">
              <a:spcBef>
                <a:spcPct val="40000"/>
              </a:spcBef>
              <a:buClr>
                <a:srgbClr val="006699"/>
              </a:buClr>
              <a:buFont typeface="Wingdings" panose="05000000000000000000" pitchFamily="2" charset="2"/>
              <a:buChar char="v"/>
            </a:pPr>
            <a:endParaRPr lang="en-US" sz="1800" dirty="0">
              <a:latin typeface="Cambria" panose="02040503050406030204" pitchFamily="18" charset="0"/>
              <a:ea typeface="Cambria" panose="02040503050406030204" pitchFamily="18" charset="0"/>
            </a:endParaRPr>
          </a:p>
          <a:p>
            <a:pPr lvl="1" algn="just">
              <a:spcBef>
                <a:spcPct val="40000"/>
              </a:spcBef>
              <a:buClr>
                <a:srgbClr val="006699"/>
              </a:buClr>
              <a:buFont typeface="Wingdings" panose="05000000000000000000" pitchFamily="2" charset="2"/>
              <a:buChar char="v"/>
            </a:pPr>
            <a:endParaRPr lang="en-US" sz="1800" dirty="0">
              <a:latin typeface="Cambria" panose="02040503050406030204" pitchFamily="18" charset="0"/>
              <a:ea typeface="Cambria" panose="02040503050406030204" pitchFamily="18" charset="0"/>
            </a:endParaRPr>
          </a:p>
          <a:p>
            <a:pPr marL="457200" lvl="1" indent="0">
              <a:spcBef>
                <a:spcPct val="40000"/>
              </a:spcBef>
              <a:buClr>
                <a:srgbClr val="006699"/>
              </a:buClr>
              <a:buNone/>
            </a:pPr>
            <a:endParaRPr lang="en-US" sz="1800" dirty="0">
              <a:latin typeface="Cambria" panose="02040503050406030204" pitchFamily="18" charset="0"/>
              <a:ea typeface="Cambria" panose="02040503050406030204" pitchFamily="18" charset="0"/>
            </a:endParaRPr>
          </a:p>
          <a:p>
            <a:pPr lvl="1">
              <a:spcBef>
                <a:spcPct val="40000"/>
              </a:spcBef>
              <a:buClr>
                <a:srgbClr val="006699"/>
              </a:buClr>
              <a:buFont typeface="Wingdings" panose="05000000000000000000" pitchFamily="2" charset="2"/>
              <a:buChar char="v"/>
            </a:pPr>
            <a:endParaRPr lang="en-US" dirty="0"/>
          </a:p>
          <a:p>
            <a:pPr marL="742950" lvl="1" indent="-285750">
              <a:spcBef>
                <a:spcPct val="40000"/>
              </a:spcBef>
              <a:buClr>
                <a:srgbClr val="006699"/>
              </a:buCl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8436442"/>
              </p:ext>
            </p:extLst>
          </p:nvPr>
        </p:nvGraphicFramePr>
        <p:xfrm>
          <a:off x="911666" y="1045028"/>
          <a:ext cx="10309328" cy="5564778"/>
        </p:xfrm>
        <a:graphic>
          <a:graphicData uri="http://schemas.openxmlformats.org/drawingml/2006/table">
            <a:tbl>
              <a:tblPr firstRow="1" bandRow="1">
                <a:tableStyleId>{5C22544A-7EE6-4342-B048-85BDC9FD1C3A}</a:tableStyleId>
              </a:tblPr>
              <a:tblGrid>
                <a:gridCol w="3895465">
                  <a:extLst>
                    <a:ext uri="{9D8B030D-6E8A-4147-A177-3AD203B41FA5}">
                      <a16:colId xmlns:a16="http://schemas.microsoft.com/office/drawing/2014/main" val="775961116"/>
                    </a:ext>
                  </a:extLst>
                </a:gridCol>
                <a:gridCol w="6413863">
                  <a:extLst>
                    <a:ext uri="{9D8B030D-6E8A-4147-A177-3AD203B41FA5}">
                      <a16:colId xmlns:a16="http://schemas.microsoft.com/office/drawing/2014/main" val="2769364424"/>
                    </a:ext>
                  </a:extLst>
                </a:gridCol>
              </a:tblGrid>
              <a:tr h="683723">
                <a:tc>
                  <a:txBody>
                    <a:bodyPr/>
                    <a:lstStyle/>
                    <a:p>
                      <a:pPr algn="ctr">
                        <a:lnSpc>
                          <a:spcPct val="107000"/>
                        </a:lnSpc>
                        <a:spcAft>
                          <a:spcPts val="0"/>
                        </a:spcAft>
                        <a:tabLst>
                          <a:tab pos="6172200" algn="l"/>
                        </a:tabLst>
                      </a:pPr>
                      <a:r>
                        <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lnSpc>
                          <a:spcPct val="107000"/>
                        </a:lnSpc>
                        <a:spcAft>
                          <a:spcPts val="0"/>
                        </a:spcAft>
                        <a:tabLst>
                          <a:tab pos="6172200" algn="l"/>
                        </a:tabLst>
                      </a:pPr>
                      <a:r>
                        <a:rPr lang="en-US" sz="1800"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Lý</a:t>
                      </a:r>
                      <a:r>
                        <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thuyết</a:t>
                      </a:r>
                      <a:endPar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6172200" algn="l"/>
                        </a:tabLst>
                      </a:pPr>
                      <a:r>
                        <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lnSpc>
                          <a:spcPct val="107000"/>
                        </a:lnSpc>
                        <a:spcAft>
                          <a:spcPts val="0"/>
                        </a:spcAft>
                        <a:tabLst>
                          <a:tab pos="6172200" algn="l"/>
                        </a:tabLst>
                      </a:pPr>
                      <a:r>
                        <a:rPr lang="en-US" sz="1800"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Thực</a:t>
                      </a:r>
                      <a:r>
                        <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tiễn</a:t>
                      </a:r>
                      <a:endParaRPr lang="en-US" sz="18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461819"/>
                  </a:ext>
                </a:extLst>
              </a:tr>
              <a:tr h="916530">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Khung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giờ</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làm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việc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báo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bị</a:t>
                      </a:r>
                      <a:r>
                        <a:rPr lang="en-US" sz="1800" baseline="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rang </a:t>
                      </a:r>
                      <a:r>
                        <a:rPr lang="en-US" sz="1800" baseline="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buộc</a:t>
                      </a:r>
                      <a:r>
                        <a:rPr lang="en-US" sz="1800" baseline="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aseline="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chặt</a:t>
                      </a:r>
                      <a:r>
                        <a:rPr lang="en-US" sz="1800" baseline="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aseline="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chẽ</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6172200" algn="l"/>
                        </a:tabLst>
                      </a:pP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tổ</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chức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theo</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ngày</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tháng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quí</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nêu</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cao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tinh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thần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tự</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tự</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đặt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mục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tiêu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nhân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từng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giai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đoạn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6660358"/>
                  </a:ext>
                </a:extLst>
              </a:tr>
              <a:tr h="683723">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tính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năng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khi</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coi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như</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hoàn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chỉnh</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6172200" algn="l"/>
                        </a:tabLst>
                      </a:pP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Sau</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cần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phải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tính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đến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bước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mở</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rộng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phát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triển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sau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này</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956404"/>
                  </a:ext>
                </a:extLst>
              </a:tr>
              <a:tr h="1025587">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phần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mềm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ít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tận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phát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triển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Phần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mềm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xây</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dựng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phải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tài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lưu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trữ</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bàn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giao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việc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tận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phát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triển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đời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tiếp</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theo</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36646"/>
                  </a:ext>
                </a:extLst>
              </a:tr>
              <a:tr h="1025587">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chức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năng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đề</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khá</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cơ</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nên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yêu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cầu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phải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hoàn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thành</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6172200" algn="l"/>
                        </a:tabLst>
                      </a:pP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Có</a:t>
                      </a:r>
                      <a:r>
                        <a:rPr lang="en-US" sz="1800" baseline="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thể</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không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hoàn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thành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đóng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lại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do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số</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nguyên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nhân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về</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công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nghệ</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sự</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logic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gắn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với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chức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năng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376309"/>
                  </a:ext>
                </a:extLst>
              </a:tr>
              <a:tr h="1229628">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áp</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lực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ảnh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hưởng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chủ</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yếu</a:t>
                      </a:r>
                      <a:r>
                        <a:rPr lang="en-US" sz="1800" dirty="0" smtClean="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ở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mặt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điểm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số</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6172200" algn="l"/>
                        </a:tabLst>
                      </a:pP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áp</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lực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ảnh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hưởng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chủ</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yếu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ở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trách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nhiệm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nêu</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cao</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tinh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thần</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tự</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trách</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nhiệm</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cam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trước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hội</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đồng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cuộc</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họp</a:t>
                      </a:r>
                      <a:r>
                        <a:rPr lang="en-US" sz="18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cam </a:t>
                      </a:r>
                      <a:r>
                        <a:rPr lang="en-US" sz="18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kết</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814666"/>
                  </a:ext>
                </a:extLst>
              </a:tr>
            </a:tbl>
          </a:graphicData>
        </a:graphic>
      </p:graphicFrame>
      <p:sp>
        <p:nvSpPr>
          <p:cNvPr id="6" name="Slide Number Placeholder 5"/>
          <p:cNvSpPr>
            <a:spLocks noGrp="1"/>
          </p:cNvSpPr>
          <p:nvPr>
            <p:ph type="sldNum" sz="quarter" idx="12"/>
          </p:nvPr>
        </p:nvSpPr>
        <p:spPr/>
        <p:txBody>
          <a:bodyPr/>
          <a:lstStyle/>
          <a:p>
            <a:r>
              <a:rPr lang="en-US" sz="2000" dirty="0" smtClean="0"/>
              <a:t>- </a:t>
            </a:r>
            <a:fld id="{9EA40E5E-19B2-469A-81BC-1F6A517536BE}" type="slidenum">
              <a:rPr lang="en-US" sz="2000" smtClean="0"/>
              <a:pPr/>
              <a:t>10</a:t>
            </a:fld>
            <a:r>
              <a:rPr lang="en-US" sz="2000" dirty="0" smtClean="0"/>
              <a:t> -</a:t>
            </a:r>
            <a:endParaRPr lang="en-US" sz="2000" dirty="0"/>
          </a:p>
        </p:txBody>
      </p:sp>
    </p:spTree>
    <p:extLst>
      <p:ext uri="{BB962C8B-B14F-4D97-AF65-F5344CB8AC3E}">
        <p14:creationId xmlns:p14="http://schemas.microsoft.com/office/powerpoint/2010/main" val="333914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77334" y="609600"/>
            <a:ext cx="8596668" cy="1320800"/>
          </a:xfrm>
        </p:spPr>
        <p:txBody>
          <a:bodyPr>
            <a:normAutofit/>
          </a:bodyPr>
          <a:lstStyle/>
          <a:p>
            <a:pPr lvl="0"/>
            <a:r>
              <a:rPr lang="en-US" sz="3200" b="1" dirty="0" err="1">
                <a:latin typeface="Cambria" panose="02040503050406030204" pitchFamily="18" charset="0"/>
                <a:ea typeface="Cambria" panose="02040503050406030204" pitchFamily="18" charset="0"/>
              </a:rPr>
              <a:t>Kết</a:t>
            </a:r>
            <a:r>
              <a:rPr lang="en-US" sz="3200" b="1" dirty="0">
                <a:latin typeface="Cambria" panose="02040503050406030204" pitchFamily="18" charset="0"/>
                <a:ea typeface="Cambria" panose="02040503050406030204" pitchFamily="18" charset="0"/>
              </a:rPr>
              <a:t> </a:t>
            </a:r>
            <a:r>
              <a:rPr lang="en-US" sz="3200" b="1" dirty="0" err="1">
                <a:latin typeface="Cambria" panose="02040503050406030204" pitchFamily="18" charset="0"/>
                <a:ea typeface="Cambria" panose="02040503050406030204" pitchFamily="18" charset="0"/>
              </a:rPr>
              <a:t>luận</a:t>
            </a:r>
            <a:endParaRPr lang="en-US" sz="3200" b="1" dirty="0">
              <a:latin typeface="Cambria" panose="02040503050406030204" pitchFamily="18" charset="0"/>
              <a:ea typeface="Cambria" panose="02040503050406030204" pitchFamily="18" charset="0"/>
            </a:endParaRPr>
          </a:p>
        </p:txBody>
      </p:sp>
      <p:sp>
        <p:nvSpPr>
          <p:cNvPr id="13316" name="Rectangle 3"/>
          <p:cNvSpPr>
            <a:spLocks noGrp="1" noChangeArrowheads="1"/>
          </p:cNvSpPr>
          <p:nvPr>
            <p:ph idx="1"/>
          </p:nvPr>
        </p:nvSpPr>
        <p:spPr>
          <a:xfrm>
            <a:off x="561703" y="1580297"/>
            <a:ext cx="8712299" cy="4912578"/>
          </a:xfrm>
        </p:spPr>
        <p:txBody>
          <a:bodyPr>
            <a:noAutofit/>
          </a:bodyPr>
          <a:lstStyle/>
          <a:p>
            <a:r>
              <a:rPr lang="en-US" b="1" dirty="0" err="1">
                <a:latin typeface="Cambria" panose="02040503050406030204" pitchFamily="18" charset="0"/>
              </a:rPr>
              <a:t>Kiến</a:t>
            </a:r>
            <a:r>
              <a:rPr lang="en-US" b="1" dirty="0">
                <a:latin typeface="Cambria" panose="02040503050406030204" pitchFamily="18" charset="0"/>
              </a:rPr>
              <a:t> </a:t>
            </a:r>
            <a:r>
              <a:rPr lang="en-US" b="1" dirty="0" err="1">
                <a:latin typeface="Cambria" panose="02040503050406030204" pitchFamily="18" charset="0"/>
              </a:rPr>
              <a:t>thức</a:t>
            </a:r>
            <a:r>
              <a:rPr lang="en-US" b="1" dirty="0">
                <a:latin typeface="Cambria" panose="02040503050406030204" pitchFamily="18" charset="0"/>
              </a:rPr>
              <a:t> </a:t>
            </a:r>
            <a:r>
              <a:rPr lang="en-US" b="1" dirty="0" err="1">
                <a:latin typeface="Cambria" panose="02040503050406030204" pitchFamily="18" charset="0"/>
              </a:rPr>
              <a:t>và</a:t>
            </a:r>
            <a:r>
              <a:rPr lang="en-US" b="1" dirty="0">
                <a:latin typeface="Cambria" panose="02040503050406030204" pitchFamily="18" charset="0"/>
              </a:rPr>
              <a:t> </a:t>
            </a:r>
            <a:r>
              <a:rPr lang="en-US" b="1" dirty="0" err="1">
                <a:latin typeface="Cambria" panose="02040503050406030204" pitchFamily="18" charset="0"/>
              </a:rPr>
              <a:t>kỹ</a:t>
            </a:r>
            <a:r>
              <a:rPr lang="en-US" b="1" dirty="0">
                <a:latin typeface="Cambria" panose="02040503050406030204" pitchFamily="18" charset="0"/>
              </a:rPr>
              <a:t> </a:t>
            </a:r>
            <a:r>
              <a:rPr lang="en-US" b="1" dirty="0" err="1">
                <a:latin typeface="Cambria" panose="02040503050406030204" pitchFamily="18" charset="0"/>
              </a:rPr>
              <a:t>năng</a:t>
            </a:r>
            <a:r>
              <a:rPr lang="en-US" b="1" dirty="0">
                <a:latin typeface="Cambria" panose="02040503050406030204" pitchFamily="18" charset="0"/>
              </a:rPr>
              <a:t> </a:t>
            </a:r>
            <a:r>
              <a:rPr lang="en-US" b="1" dirty="0" err="1">
                <a:latin typeface="Cambria" panose="02040503050406030204" pitchFamily="18" charset="0"/>
              </a:rPr>
              <a:t>học</a:t>
            </a:r>
            <a:r>
              <a:rPr lang="en-US" b="1" dirty="0">
                <a:latin typeface="Cambria" panose="02040503050406030204" pitchFamily="18" charset="0"/>
              </a:rPr>
              <a:t> </a:t>
            </a:r>
            <a:r>
              <a:rPr lang="en-US" b="1" dirty="0" err="1">
                <a:latin typeface="Cambria" panose="02040503050406030204" pitchFamily="18" charset="0"/>
              </a:rPr>
              <a:t>được</a:t>
            </a:r>
            <a:endParaRPr lang="en-US"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Biết được quy trình phát triển mềm trong thực tế.</a:t>
            </a:r>
            <a:endParaRPr lang="en-US" sz="1800"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Học hỏi được các kinh nghiệm, kỹ năng nghiên cứu vấn đề được giao.</a:t>
            </a:r>
            <a:endParaRPr lang="en-US" sz="1800"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Kỹ năng làm việc nhóm.</a:t>
            </a:r>
            <a:endParaRPr lang="en-US" sz="1800" dirty="0">
              <a:latin typeface="Cambria" panose="02040503050406030204" pitchFamily="18" charset="0"/>
            </a:endParaRPr>
          </a:p>
          <a:p>
            <a:r>
              <a:rPr lang="en-US" b="1" dirty="0" err="1">
                <a:latin typeface="Cambria" panose="02040503050406030204" pitchFamily="18" charset="0"/>
              </a:rPr>
              <a:t>Thuận</a:t>
            </a:r>
            <a:r>
              <a:rPr lang="en-US" b="1" dirty="0">
                <a:latin typeface="Cambria" panose="02040503050406030204" pitchFamily="18" charset="0"/>
              </a:rPr>
              <a:t> </a:t>
            </a:r>
            <a:r>
              <a:rPr lang="en-US" b="1" dirty="0" err="1">
                <a:latin typeface="Cambria" panose="02040503050406030204" pitchFamily="18" charset="0"/>
              </a:rPr>
              <a:t>lợi</a:t>
            </a:r>
            <a:endParaRPr lang="en-US"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Được tạo điều kiện thuận lợi, trong quá trình làm việc từ các anh chị trong công ty.</a:t>
            </a:r>
            <a:endParaRPr lang="en-US" sz="1800"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Được trao dồi những kỹ năng mềm và các kiến thức nhóm.</a:t>
            </a:r>
            <a:endParaRPr lang="en-US" sz="1800"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Được làm việc trong môi trường năng động sáng tạo</a:t>
            </a:r>
            <a:r>
              <a:rPr lang="en-US" sz="1800" dirty="0">
                <a:latin typeface="Cambria" panose="02040503050406030204" pitchFamily="18" charset="0"/>
              </a:rPr>
              <a:t>.</a:t>
            </a:r>
          </a:p>
          <a:p>
            <a:r>
              <a:rPr lang="en-US" b="1" dirty="0" err="1">
                <a:latin typeface="Cambria" panose="02040503050406030204" pitchFamily="18" charset="0"/>
              </a:rPr>
              <a:t>Khó</a:t>
            </a:r>
            <a:r>
              <a:rPr lang="en-US" b="1" dirty="0">
                <a:latin typeface="Cambria" panose="02040503050406030204" pitchFamily="18" charset="0"/>
              </a:rPr>
              <a:t> </a:t>
            </a:r>
            <a:r>
              <a:rPr lang="en-US" b="1" dirty="0" err="1">
                <a:latin typeface="Cambria" panose="02040503050406030204" pitchFamily="18" charset="0"/>
              </a:rPr>
              <a:t>khăn</a:t>
            </a:r>
            <a:endParaRPr lang="en-US" dirty="0">
              <a:latin typeface="Cambria" panose="02040503050406030204" pitchFamily="18" charset="0"/>
            </a:endParaRPr>
          </a:p>
          <a:p>
            <a:pPr lvl="1">
              <a:buFont typeface="Arial" panose="020B0604020202020204" pitchFamily="34" charset="0"/>
              <a:buChar char="•"/>
            </a:pPr>
            <a:r>
              <a:rPr lang="vi-VN" sz="1800" dirty="0">
                <a:latin typeface="Cambria" panose="02040503050406030204" pitchFamily="18" charset="0"/>
              </a:rPr>
              <a:t>Trong quá trình học tập và rèn luyện tại công ty gặp nhiều</a:t>
            </a:r>
            <a:r>
              <a:rPr lang="en-US" sz="1800" dirty="0">
                <a:latin typeface="Cambria" panose="02040503050406030204" pitchFamily="18" charset="0"/>
              </a:rPr>
              <a:t> </a:t>
            </a:r>
            <a:r>
              <a:rPr lang="en-US" sz="1800" dirty="0" err="1">
                <a:latin typeface="Cambria" panose="02040503050406030204" pitchFamily="18" charset="0"/>
              </a:rPr>
              <a:t>các</a:t>
            </a:r>
            <a:r>
              <a:rPr lang="en-US" sz="1800" dirty="0">
                <a:latin typeface="Cambria" panose="02040503050406030204" pitchFamily="18" charset="0"/>
              </a:rPr>
              <a:t> </a:t>
            </a:r>
            <a:r>
              <a:rPr lang="en-US" sz="1800" dirty="0" err="1">
                <a:latin typeface="Cambria" panose="02040503050406030204" pitchFamily="18" charset="0"/>
              </a:rPr>
              <a:t>kiến</a:t>
            </a:r>
            <a:r>
              <a:rPr lang="en-US" sz="1800" dirty="0">
                <a:latin typeface="Cambria" panose="02040503050406030204" pitchFamily="18" charset="0"/>
              </a:rPr>
              <a:t> </a:t>
            </a:r>
            <a:r>
              <a:rPr lang="en-US" sz="1800" dirty="0" err="1">
                <a:latin typeface="Cambria" panose="02040503050406030204" pitchFamily="18" charset="0"/>
              </a:rPr>
              <a:t>mới</a:t>
            </a:r>
            <a:r>
              <a:rPr lang="en-US" sz="1800" dirty="0">
                <a:latin typeface="Cambria" panose="02040503050406030204" pitchFamily="18" charset="0"/>
              </a:rPr>
              <a:t> </a:t>
            </a:r>
            <a:r>
              <a:rPr lang="en-US" sz="1800" dirty="0" err="1">
                <a:latin typeface="Cambria" panose="02040503050406030204" pitchFamily="18" charset="0"/>
              </a:rPr>
              <a:t>chưa</a:t>
            </a:r>
            <a:r>
              <a:rPr lang="en-US" sz="1800" dirty="0">
                <a:latin typeface="Cambria" panose="02040503050406030204" pitchFamily="18" charset="0"/>
              </a:rPr>
              <a:t> </a:t>
            </a:r>
            <a:r>
              <a:rPr lang="en-US" sz="1800" dirty="0" err="1">
                <a:latin typeface="Cambria" panose="02040503050406030204" pitchFamily="18" charset="0"/>
              </a:rPr>
              <a:t>từng</a:t>
            </a:r>
            <a:r>
              <a:rPr lang="en-US" sz="1800" dirty="0">
                <a:latin typeface="Cambria" panose="02040503050406030204" pitchFamily="18" charset="0"/>
              </a:rPr>
              <a:t> </a:t>
            </a:r>
            <a:r>
              <a:rPr lang="en-US" sz="1800" dirty="0" err="1">
                <a:latin typeface="Cambria" panose="02040503050406030204" pitchFamily="18" charset="0"/>
              </a:rPr>
              <a:t>được</a:t>
            </a:r>
            <a:r>
              <a:rPr lang="en-US" sz="1800" dirty="0">
                <a:latin typeface="Cambria" panose="02040503050406030204" pitchFamily="18" charset="0"/>
              </a:rPr>
              <a:t> </a:t>
            </a:r>
            <a:r>
              <a:rPr lang="en-US" sz="1800" dirty="0" err="1">
                <a:latin typeface="Cambria" panose="02040503050406030204" pitchFamily="18" charset="0"/>
              </a:rPr>
              <a:t>học</a:t>
            </a:r>
            <a:r>
              <a:rPr lang="en-US" sz="1800" dirty="0">
                <a:latin typeface="Cambria" panose="02040503050406030204" pitchFamily="18" charset="0"/>
              </a:rPr>
              <a:t> </a:t>
            </a:r>
            <a:r>
              <a:rPr lang="en-US" sz="1800" dirty="0" err="1">
                <a:latin typeface="Cambria" panose="02040503050406030204" pitchFamily="18" charset="0"/>
              </a:rPr>
              <a:t>tại</a:t>
            </a:r>
            <a:r>
              <a:rPr lang="en-US" sz="1800" dirty="0">
                <a:latin typeface="Cambria" panose="02040503050406030204" pitchFamily="18" charset="0"/>
              </a:rPr>
              <a:t> </a:t>
            </a:r>
            <a:r>
              <a:rPr lang="en-US" sz="1800" dirty="0" err="1">
                <a:latin typeface="Cambria" panose="02040503050406030204" pitchFamily="18" charset="0"/>
              </a:rPr>
              <a:t>trường</a:t>
            </a:r>
            <a:r>
              <a:rPr lang="vi-VN" sz="1800" dirty="0">
                <a:latin typeface="Cambria" panose="02040503050406030204" pitchFamily="18" charset="0"/>
              </a:rPr>
              <a:t>.</a:t>
            </a:r>
            <a:endParaRPr lang="en-US" sz="1800" dirty="0">
              <a:latin typeface="Cambria" panose="02040503050406030204" pitchFamily="18" charset="0"/>
            </a:endParaRPr>
          </a:p>
          <a:p>
            <a:pPr lvl="1">
              <a:buFont typeface="Arial" panose="020B0604020202020204" pitchFamily="34" charset="0"/>
              <a:buChar char="•"/>
            </a:pPr>
            <a:r>
              <a:rPr lang="en-US" sz="1800" dirty="0" err="1">
                <a:latin typeface="Cambria" panose="02040503050406030204" pitchFamily="18" charset="0"/>
              </a:rPr>
              <a:t>Nhiều</a:t>
            </a:r>
            <a:r>
              <a:rPr lang="en-US" sz="1800" dirty="0">
                <a:latin typeface="Cambria" panose="02040503050406030204" pitchFamily="18" charset="0"/>
              </a:rPr>
              <a:t> </a:t>
            </a:r>
            <a:r>
              <a:rPr lang="en-US" sz="1800" dirty="0" err="1">
                <a:latin typeface="Cambria" panose="02040503050406030204" pitchFamily="18" charset="0"/>
              </a:rPr>
              <a:t>va</a:t>
            </a:r>
            <a:r>
              <a:rPr lang="en-US" sz="1800" dirty="0">
                <a:latin typeface="Cambria" panose="02040503050406030204" pitchFamily="18" charset="0"/>
              </a:rPr>
              <a:t> </a:t>
            </a:r>
            <a:r>
              <a:rPr lang="en-US" sz="1800" dirty="0" err="1">
                <a:latin typeface="Cambria" panose="02040503050406030204" pitchFamily="18" charset="0"/>
              </a:rPr>
              <a:t>chạm</a:t>
            </a:r>
            <a:r>
              <a:rPr lang="en-US" sz="1800" dirty="0">
                <a:latin typeface="Cambria" panose="02040503050406030204" pitchFamily="18" charset="0"/>
              </a:rPr>
              <a:t> </a:t>
            </a:r>
            <a:r>
              <a:rPr lang="en-US" sz="1800" dirty="0" err="1">
                <a:latin typeface="Cambria" panose="02040503050406030204" pitchFamily="18" charset="0"/>
              </a:rPr>
              <a:t>đòi</a:t>
            </a:r>
            <a:r>
              <a:rPr lang="en-US" sz="1800" dirty="0">
                <a:latin typeface="Cambria" panose="02040503050406030204" pitchFamily="18" charset="0"/>
              </a:rPr>
              <a:t> </a:t>
            </a:r>
            <a:r>
              <a:rPr lang="en-US" sz="1800" dirty="0" err="1">
                <a:latin typeface="Cambria" panose="02040503050406030204" pitchFamily="18" charset="0"/>
              </a:rPr>
              <a:t>hỏi</a:t>
            </a:r>
            <a:r>
              <a:rPr lang="en-US" sz="1800" dirty="0">
                <a:latin typeface="Cambria" panose="02040503050406030204" pitchFamily="18" charset="0"/>
              </a:rPr>
              <a:t> </a:t>
            </a:r>
            <a:r>
              <a:rPr lang="en-US" sz="1800" dirty="0" err="1">
                <a:latin typeface="Cambria" panose="02040503050406030204" pitchFamily="18" charset="0"/>
              </a:rPr>
              <a:t>kỹ</a:t>
            </a:r>
            <a:r>
              <a:rPr lang="en-US" sz="1800" dirty="0">
                <a:latin typeface="Cambria" panose="02040503050406030204" pitchFamily="18" charset="0"/>
              </a:rPr>
              <a:t> </a:t>
            </a:r>
            <a:r>
              <a:rPr lang="en-US" sz="1800" dirty="0" err="1">
                <a:latin typeface="Cambria" panose="02040503050406030204" pitchFamily="18" charset="0"/>
              </a:rPr>
              <a:t>năng</a:t>
            </a:r>
            <a:r>
              <a:rPr lang="en-US" sz="1800" dirty="0">
                <a:latin typeface="Cambria" panose="02040503050406030204" pitchFamily="18" charset="0"/>
              </a:rPr>
              <a:t> </a:t>
            </a:r>
            <a:r>
              <a:rPr lang="en-US" sz="1800" dirty="0" err="1">
                <a:latin typeface="Cambria" panose="02040503050406030204" pitchFamily="18" charset="0"/>
              </a:rPr>
              <a:t>mềm</a:t>
            </a:r>
            <a:r>
              <a:rPr lang="en-US" sz="1800" dirty="0">
                <a:latin typeface="Cambria" panose="02040503050406030204" pitchFamily="18" charset="0"/>
              </a:rPr>
              <a:t> </a:t>
            </a:r>
            <a:r>
              <a:rPr lang="en-US" sz="1800" dirty="0" err="1">
                <a:latin typeface="Cambria" panose="02040503050406030204" pitchFamily="18" charset="0"/>
              </a:rPr>
              <a:t>trong</a:t>
            </a:r>
            <a:r>
              <a:rPr lang="en-US" sz="1800" dirty="0">
                <a:latin typeface="Cambria" panose="02040503050406030204" pitchFamily="18" charset="0"/>
              </a:rPr>
              <a:t> </a:t>
            </a:r>
            <a:r>
              <a:rPr lang="en-US" sz="1800" dirty="0" err="1">
                <a:latin typeface="Cambria" panose="02040503050406030204" pitchFamily="18" charset="0"/>
              </a:rPr>
              <a:t>công</a:t>
            </a:r>
            <a:r>
              <a:rPr lang="en-US" sz="1800" dirty="0">
                <a:latin typeface="Cambria" panose="02040503050406030204" pitchFamily="18" charset="0"/>
              </a:rPr>
              <a:t> </a:t>
            </a:r>
            <a:r>
              <a:rPr lang="en-US" sz="1800" dirty="0" err="1">
                <a:latin typeface="Cambria" panose="02040503050406030204" pitchFamily="18" charset="0"/>
              </a:rPr>
              <a:t>việc</a:t>
            </a:r>
            <a:r>
              <a:rPr lang="en-US" dirty="0">
                <a:latin typeface="Cambria" panose="02040503050406030204" pitchFamily="18" charset="0"/>
              </a:rPr>
              <a:t>.</a:t>
            </a:r>
          </a:p>
        </p:txBody>
      </p:sp>
      <p:sp>
        <p:nvSpPr>
          <p:cNvPr id="3" name="Slide Number Placeholder 2"/>
          <p:cNvSpPr>
            <a:spLocks noGrp="1"/>
          </p:cNvSpPr>
          <p:nvPr>
            <p:ph type="sldNum" sz="quarter" idx="12"/>
          </p:nvPr>
        </p:nvSpPr>
        <p:spPr>
          <a:xfrm>
            <a:off x="8590663" y="6041362"/>
            <a:ext cx="827657" cy="281061"/>
          </a:xfrm>
        </p:spPr>
        <p:txBody>
          <a:bodyPr/>
          <a:lstStyle/>
          <a:p>
            <a:r>
              <a:rPr lang="en-US" sz="2000" dirty="0" smtClean="0"/>
              <a:t>- </a:t>
            </a:r>
            <a:fld id="{9EA40E5E-19B2-469A-81BC-1F6A517536BE}" type="slidenum">
              <a:rPr lang="en-US" sz="2000" smtClean="0"/>
              <a:pPr/>
              <a:t>11</a:t>
            </a:fld>
            <a:r>
              <a:rPr lang="en-US" sz="2000" dirty="0" smtClean="0"/>
              <a:t> -</a:t>
            </a:r>
            <a:endParaRPr lang="en-US" sz="2000" dirty="0"/>
          </a:p>
        </p:txBody>
      </p:sp>
    </p:spTree>
    <p:extLst>
      <p:ext uri="{BB962C8B-B14F-4D97-AF65-F5344CB8AC3E}">
        <p14:creationId xmlns:p14="http://schemas.microsoft.com/office/powerpoint/2010/main" val="23093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circle(in)">
                                      <p:cBhvr>
                                        <p:cTn id="7" dur="20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randombar(horizontal)">
                                      <p:cBhvr>
                                        <p:cTn id="12" dur="500"/>
                                        <p:tgtEl>
                                          <p:spTgt spid="133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316">
                                            <p:txEl>
                                              <p:pRg st="1" end="1"/>
                                            </p:txEl>
                                          </p:spTgt>
                                        </p:tgtEl>
                                        <p:attrNameLst>
                                          <p:attrName>style.visibility</p:attrName>
                                        </p:attrNameLst>
                                      </p:cBhvr>
                                      <p:to>
                                        <p:strVal val="visible"/>
                                      </p:to>
                                    </p:set>
                                    <p:animEffect transition="in" filter="randombar(horizontal)">
                                      <p:cBhvr>
                                        <p:cTn id="17" dur="500"/>
                                        <p:tgtEl>
                                          <p:spTgt spid="133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316">
                                            <p:txEl>
                                              <p:pRg st="2" end="2"/>
                                            </p:txEl>
                                          </p:spTgt>
                                        </p:tgtEl>
                                        <p:attrNameLst>
                                          <p:attrName>style.visibility</p:attrName>
                                        </p:attrNameLst>
                                      </p:cBhvr>
                                      <p:to>
                                        <p:strVal val="visible"/>
                                      </p:to>
                                    </p:set>
                                    <p:animEffect transition="in" filter="randombar(horizontal)">
                                      <p:cBhvr>
                                        <p:cTn id="22" dur="500"/>
                                        <p:tgtEl>
                                          <p:spTgt spid="133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316">
                                            <p:txEl>
                                              <p:pRg st="3" end="3"/>
                                            </p:txEl>
                                          </p:spTgt>
                                        </p:tgtEl>
                                        <p:attrNameLst>
                                          <p:attrName>style.visibility</p:attrName>
                                        </p:attrNameLst>
                                      </p:cBhvr>
                                      <p:to>
                                        <p:strVal val="visible"/>
                                      </p:to>
                                    </p:set>
                                    <p:animEffect transition="in" filter="randombar(horizontal)">
                                      <p:cBhvr>
                                        <p:cTn id="27" dur="500"/>
                                        <p:tgtEl>
                                          <p:spTgt spid="133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3316">
                                            <p:txEl>
                                              <p:pRg st="4" end="4"/>
                                            </p:txEl>
                                          </p:spTgt>
                                        </p:tgtEl>
                                        <p:attrNameLst>
                                          <p:attrName>style.visibility</p:attrName>
                                        </p:attrNameLst>
                                      </p:cBhvr>
                                      <p:to>
                                        <p:strVal val="visible"/>
                                      </p:to>
                                    </p:set>
                                    <p:animEffect transition="in" filter="randombar(horizontal)">
                                      <p:cBhvr>
                                        <p:cTn id="32" dur="500"/>
                                        <p:tgtEl>
                                          <p:spTgt spid="133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316">
                                            <p:txEl>
                                              <p:pRg st="5" end="5"/>
                                            </p:txEl>
                                          </p:spTgt>
                                        </p:tgtEl>
                                        <p:attrNameLst>
                                          <p:attrName>style.visibility</p:attrName>
                                        </p:attrNameLst>
                                      </p:cBhvr>
                                      <p:to>
                                        <p:strVal val="visible"/>
                                      </p:to>
                                    </p:set>
                                    <p:animEffect transition="in" filter="randombar(horizontal)">
                                      <p:cBhvr>
                                        <p:cTn id="37" dur="500"/>
                                        <p:tgtEl>
                                          <p:spTgt spid="133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3316">
                                            <p:txEl>
                                              <p:pRg st="6" end="6"/>
                                            </p:txEl>
                                          </p:spTgt>
                                        </p:tgtEl>
                                        <p:attrNameLst>
                                          <p:attrName>style.visibility</p:attrName>
                                        </p:attrNameLst>
                                      </p:cBhvr>
                                      <p:to>
                                        <p:strVal val="visible"/>
                                      </p:to>
                                    </p:set>
                                    <p:animEffect transition="in" filter="randombar(horizontal)">
                                      <p:cBhvr>
                                        <p:cTn id="42" dur="500"/>
                                        <p:tgtEl>
                                          <p:spTgt spid="133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3316">
                                            <p:txEl>
                                              <p:pRg st="7" end="7"/>
                                            </p:txEl>
                                          </p:spTgt>
                                        </p:tgtEl>
                                        <p:attrNameLst>
                                          <p:attrName>style.visibility</p:attrName>
                                        </p:attrNameLst>
                                      </p:cBhvr>
                                      <p:to>
                                        <p:strVal val="visible"/>
                                      </p:to>
                                    </p:set>
                                    <p:animEffect transition="in" filter="randombar(horizontal)">
                                      <p:cBhvr>
                                        <p:cTn id="47" dur="500"/>
                                        <p:tgtEl>
                                          <p:spTgt spid="1331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3316">
                                            <p:txEl>
                                              <p:pRg st="8" end="8"/>
                                            </p:txEl>
                                          </p:spTgt>
                                        </p:tgtEl>
                                        <p:attrNameLst>
                                          <p:attrName>style.visibility</p:attrName>
                                        </p:attrNameLst>
                                      </p:cBhvr>
                                      <p:to>
                                        <p:strVal val="visible"/>
                                      </p:to>
                                    </p:set>
                                    <p:animEffect transition="in" filter="randombar(horizontal)">
                                      <p:cBhvr>
                                        <p:cTn id="52" dur="500"/>
                                        <p:tgtEl>
                                          <p:spTgt spid="1331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3316">
                                            <p:txEl>
                                              <p:pRg st="9" end="9"/>
                                            </p:txEl>
                                          </p:spTgt>
                                        </p:tgtEl>
                                        <p:attrNameLst>
                                          <p:attrName>style.visibility</p:attrName>
                                        </p:attrNameLst>
                                      </p:cBhvr>
                                      <p:to>
                                        <p:strVal val="visible"/>
                                      </p:to>
                                    </p:set>
                                    <p:animEffect transition="in" filter="randombar(horizontal)">
                                      <p:cBhvr>
                                        <p:cTn id="57" dur="500"/>
                                        <p:tgtEl>
                                          <p:spTgt spid="1331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3316">
                                            <p:txEl>
                                              <p:pRg st="10" end="10"/>
                                            </p:txEl>
                                          </p:spTgt>
                                        </p:tgtEl>
                                        <p:attrNameLst>
                                          <p:attrName>style.visibility</p:attrName>
                                        </p:attrNameLst>
                                      </p:cBhvr>
                                      <p:to>
                                        <p:strVal val="visible"/>
                                      </p:to>
                                    </p:set>
                                    <p:animEffect transition="in" filter="randombar(horizontal)">
                                      <p:cBhvr>
                                        <p:cTn id="62" dur="500"/>
                                        <p:tgtEl>
                                          <p:spTgt spid="133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19498" y="2217731"/>
            <a:ext cx="7649029" cy="882257"/>
          </a:xfrm>
        </p:spPr>
        <p:txBody>
          <a:bodyPr>
            <a:normAutofit fontScale="90000"/>
          </a:bodyPr>
          <a:lstStyle/>
          <a:p>
            <a:r>
              <a:rPr lang="en-US" dirty="0" err="1">
                <a:solidFill>
                  <a:srgbClr val="0070C0"/>
                </a:solidFill>
                <a:latin typeface="Cambria" panose="02040503050406030204" pitchFamily="18" charset="0"/>
                <a:ea typeface="Cambria" panose="02040503050406030204" pitchFamily="18" charset="0"/>
              </a:rPr>
              <a:t>Chân</a:t>
            </a:r>
            <a:r>
              <a:rPr lang="en-US" dirty="0">
                <a:solidFill>
                  <a:srgbClr val="0070C0"/>
                </a:solidFill>
                <a:latin typeface="Cambria" panose="02040503050406030204" pitchFamily="18" charset="0"/>
                <a:ea typeface="Cambria" panose="02040503050406030204" pitchFamily="18" charset="0"/>
              </a:rPr>
              <a:t> </a:t>
            </a:r>
            <a:r>
              <a:rPr lang="en-US" dirty="0" err="1">
                <a:solidFill>
                  <a:srgbClr val="0070C0"/>
                </a:solidFill>
                <a:latin typeface="Cambria" panose="02040503050406030204" pitchFamily="18" charset="0"/>
                <a:ea typeface="Cambria" panose="02040503050406030204" pitchFamily="18" charset="0"/>
              </a:rPr>
              <a:t>thành</a:t>
            </a:r>
            <a:r>
              <a:rPr lang="en-US" dirty="0">
                <a:solidFill>
                  <a:srgbClr val="0070C0"/>
                </a:solidFill>
                <a:latin typeface="Cambria" panose="02040503050406030204" pitchFamily="18" charset="0"/>
                <a:ea typeface="Cambria" panose="02040503050406030204" pitchFamily="18" charset="0"/>
              </a:rPr>
              <a:t> </a:t>
            </a:r>
            <a:r>
              <a:rPr lang="en-US" dirty="0" err="1">
                <a:solidFill>
                  <a:srgbClr val="0070C0"/>
                </a:solidFill>
                <a:latin typeface="Cambria" panose="02040503050406030204" pitchFamily="18" charset="0"/>
                <a:ea typeface="Cambria" panose="02040503050406030204" pitchFamily="18" charset="0"/>
              </a:rPr>
              <a:t>cảm</a:t>
            </a:r>
            <a:r>
              <a:rPr lang="en-US" dirty="0">
                <a:solidFill>
                  <a:srgbClr val="0070C0"/>
                </a:solidFill>
                <a:latin typeface="Cambria" panose="02040503050406030204" pitchFamily="18" charset="0"/>
                <a:ea typeface="Cambria" panose="02040503050406030204" pitchFamily="18" charset="0"/>
              </a:rPr>
              <a:t> </a:t>
            </a:r>
            <a:r>
              <a:rPr lang="en-US" dirty="0" err="1">
                <a:solidFill>
                  <a:srgbClr val="0070C0"/>
                </a:solidFill>
                <a:latin typeface="Cambria" panose="02040503050406030204" pitchFamily="18" charset="0"/>
                <a:ea typeface="Cambria" panose="02040503050406030204" pitchFamily="18" charset="0"/>
              </a:rPr>
              <a:t>ơn</a:t>
            </a:r>
            <a:r>
              <a:rPr lang="en-US" dirty="0">
                <a:solidFill>
                  <a:srgbClr val="0070C0"/>
                </a:solidFill>
                <a:latin typeface="Cambria" panose="02040503050406030204" pitchFamily="18" charset="0"/>
                <a:ea typeface="Cambria" panose="02040503050406030204" pitchFamily="18" charset="0"/>
              </a:rPr>
              <a:t> !</a:t>
            </a:r>
          </a:p>
        </p:txBody>
      </p:sp>
      <p:sp>
        <p:nvSpPr>
          <p:cNvPr id="7" name="Subtitle 6"/>
          <p:cNvSpPr>
            <a:spLocks noGrp="1"/>
          </p:cNvSpPr>
          <p:nvPr>
            <p:ph type="subTitle" idx="1"/>
          </p:nvPr>
        </p:nvSpPr>
        <p:spPr>
          <a:xfrm>
            <a:off x="4157201" y="5994284"/>
            <a:ext cx="4475673" cy="442118"/>
          </a:xfrm>
        </p:spPr>
        <p:txBody>
          <a:bodyPr>
            <a:normAutofit/>
          </a:bodyPr>
          <a:lstStyle/>
          <a:p>
            <a:r>
              <a:rPr lang="en-US" i="1" dirty="0" err="1"/>
              <a:t>Nha</a:t>
            </a:r>
            <a:r>
              <a:rPr lang="en-US" i="1" dirty="0"/>
              <a:t> Trang, </a:t>
            </a:r>
            <a:r>
              <a:rPr lang="en-US" i="1" dirty="0" err="1"/>
              <a:t>tháng</a:t>
            </a:r>
            <a:r>
              <a:rPr lang="en-US" i="1" dirty="0"/>
              <a:t> 06, 2018</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0401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1A5E1-040F-4868-8368-57A8CBC0FB41}"/>
              </a:ext>
            </a:extLst>
          </p:cNvPr>
          <p:cNvSpPr txBox="1"/>
          <p:nvPr/>
        </p:nvSpPr>
        <p:spPr>
          <a:xfrm>
            <a:off x="597158" y="591613"/>
            <a:ext cx="9862457" cy="6801862"/>
          </a:xfrm>
          <a:prstGeom prst="rect">
            <a:avLst/>
          </a:prstGeom>
          <a:noFill/>
        </p:spPr>
        <p:txBody>
          <a:bodyPr wrap="square" rtlCol="0">
            <a:spAutoFit/>
          </a:bodyPr>
          <a:lstStyle/>
          <a:p>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Mục</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đích</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phạm</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vi,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phương</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pháp</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và</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giải</a:t>
            </a:r>
            <a:r>
              <a:rPr lang="en-US" sz="3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pháp</a:t>
            </a:r>
            <a:endParaRPr lang="en-US" sz="36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err="1" smtClean="0">
                <a:solidFill>
                  <a:schemeClr val="accent1"/>
                </a:solidFill>
                <a:latin typeface="Cambria" panose="02040503050406030204" pitchFamily="18" charset="0"/>
                <a:ea typeface="Cambria" panose="02040503050406030204" pitchFamily="18" charset="0"/>
              </a:rPr>
              <a:t>Mục</a:t>
            </a:r>
            <a:r>
              <a:rPr lang="en-US" sz="2400" dirty="0" smtClean="0">
                <a:solidFill>
                  <a:schemeClr val="accent1"/>
                </a:solidFill>
                <a:latin typeface="Cambria" panose="02040503050406030204" pitchFamily="18" charset="0"/>
                <a:ea typeface="Cambria" panose="02040503050406030204" pitchFamily="18" charset="0"/>
              </a:rPr>
              <a:t> </a:t>
            </a:r>
            <a:r>
              <a:rPr lang="en-US" sz="2400" dirty="0" err="1">
                <a:solidFill>
                  <a:schemeClr val="accent1"/>
                </a:solidFill>
                <a:latin typeface="Cambria" panose="02040503050406030204" pitchFamily="18" charset="0"/>
                <a:ea typeface="Cambria" panose="02040503050406030204" pitchFamily="18" charset="0"/>
              </a:rPr>
              <a:t>đích</a:t>
            </a:r>
            <a:endParaRPr lang="en-US" sz="2400" dirty="0">
              <a:solidFill>
                <a:schemeClr val="accent1"/>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vi-VN" dirty="0" smtClean="0">
                <a:latin typeface="Cambria" panose="02040503050406030204" pitchFamily="18" charset="0"/>
                <a:ea typeface="Cambria" panose="02040503050406030204" pitchFamily="18" charset="0"/>
              </a:rPr>
              <a:t>Nghiên </a:t>
            </a:r>
            <a:r>
              <a:rPr lang="vi-VN" dirty="0">
                <a:latin typeface="Cambria" panose="02040503050406030204" pitchFamily="18" charset="0"/>
                <a:ea typeface="Cambria" panose="02040503050406030204" pitchFamily="18" charset="0"/>
              </a:rPr>
              <a:t>cứu hệ thống Refferal Marketing 1.0 dựa trên nền tảng đã xây dựng của công ty để </a:t>
            </a:r>
            <a:r>
              <a:rPr lang="vi-VN" dirty="0" smtClean="0">
                <a:latin typeface="Cambria" panose="02040503050406030204" pitchFamily="18" charset="0"/>
                <a:ea typeface="Cambria" panose="02040503050406030204" pitchFamily="18" charset="0"/>
              </a:rPr>
              <a:t>phục </a:t>
            </a:r>
            <a:r>
              <a:rPr lang="vi-VN" dirty="0">
                <a:latin typeface="Cambria" panose="02040503050406030204" pitchFamily="18" charset="0"/>
                <a:ea typeface="Cambria" panose="02040503050406030204" pitchFamily="18" charset="0"/>
              </a:rPr>
              <a:t>vụ công tác lưu trữ, đóng gói sản phẩm cũng như hoàn thành nhiệm vụ bổ sung kiến </a:t>
            </a:r>
            <a:r>
              <a:rPr lang="vi-VN" dirty="0" smtClean="0">
                <a:latin typeface="Cambria" panose="02040503050406030204" pitchFamily="18" charset="0"/>
                <a:ea typeface="Cambria" panose="02040503050406030204" pitchFamily="18" charset="0"/>
              </a:rPr>
              <a:t>thức thực </a:t>
            </a:r>
            <a:r>
              <a:rPr lang="vi-VN" dirty="0">
                <a:latin typeface="Cambria" panose="02040503050406030204" pitchFamily="18" charset="0"/>
                <a:ea typeface="Cambria" panose="02040503050406030204" pitchFamily="18" charset="0"/>
              </a:rPr>
              <a:t>tế đối với việc học tập tại trường.</a:t>
            </a:r>
          </a:p>
          <a:p>
            <a:pPr marL="285750" indent="-285750" algn="just">
              <a:buFont typeface="Wingdings" panose="05000000000000000000" pitchFamily="2" charset="2"/>
              <a:buChar char="Ø"/>
            </a:pPr>
            <a:r>
              <a:rPr lang="vi-VN" dirty="0" smtClean="0">
                <a:latin typeface="Cambria" panose="02040503050406030204" pitchFamily="18" charset="0"/>
                <a:ea typeface="Cambria" panose="02040503050406030204" pitchFamily="18" charset="0"/>
              </a:rPr>
              <a:t>Đảm </a:t>
            </a:r>
            <a:r>
              <a:rPr lang="vi-VN" dirty="0">
                <a:latin typeface="Cambria" panose="02040503050406030204" pitchFamily="18" charset="0"/>
                <a:ea typeface="Cambria" panose="02040503050406030204" pitchFamily="18" charset="0"/>
              </a:rPr>
              <a:t>bảo được yêu cầu chức năng được chạy ổn định trên các môi trường.</a:t>
            </a:r>
          </a:p>
          <a:p>
            <a:pPr marL="285750" indent="-285750" algn="just">
              <a:buFont typeface="Wingdings" panose="05000000000000000000" pitchFamily="2" charset="2"/>
              <a:buChar char="Ø"/>
            </a:pPr>
            <a:r>
              <a:rPr lang="vi-VN" dirty="0" smtClean="0">
                <a:latin typeface="Cambria" panose="02040503050406030204" pitchFamily="18" charset="0"/>
                <a:ea typeface="Cambria" panose="02040503050406030204" pitchFamily="18" charset="0"/>
              </a:rPr>
              <a:t>Tích </a:t>
            </a:r>
            <a:r>
              <a:rPr lang="vi-VN" dirty="0">
                <a:latin typeface="Cambria" panose="02040503050406030204" pitchFamily="18" charset="0"/>
                <a:ea typeface="Cambria" panose="02040503050406030204" pitchFamily="18" charset="0"/>
              </a:rPr>
              <a:t>hợp các công nghệ xây dựng và thiết kế hệ thống</a:t>
            </a:r>
            <a:r>
              <a:rPr lang="vi-VN" dirty="0" smtClean="0">
                <a:latin typeface="Cambria" panose="02040503050406030204" pitchFamily="18" charset="0"/>
                <a:ea typeface="Cambria" panose="02040503050406030204" pitchFamily="18" charset="0"/>
              </a:rPr>
              <a:t>.</a:t>
            </a:r>
          </a:p>
          <a:p>
            <a:pPr algn="just"/>
            <a:endParaRPr lang="en-US" dirty="0" smtClean="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v"/>
            </a:pPr>
            <a:r>
              <a:rPr lang="en-US" sz="2400" dirty="0" err="1" smtClean="0">
                <a:solidFill>
                  <a:schemeClr val="accent1"/>
                </a:solidFill>
                <a:latin typeface="Cambria" panose="02040503050406030204" pitchFamily="18" charset="0"/>
              </a:rPr>
              <a:t>Phạm</a:t>
            </a:r>
            <a:r>
              <a:rPr lang="en-US" sz="2400" dirty="0" smtClean="0">
                <a:solidFill>
                  <a:schemeClr val="accent1"/>
                </a:solidFill>
                <a:latin typeface="Cambria" panose="02040503050406030204" pitchFamily="18" charset="0"/>
              </a:rPr>
              <a:t> vi </a:t>
            </a:r>
            <a:r>
              <a:rPr lang="en-US" sz="2400" dirty="0" err="1" smtClean="0">
                <a:solidFill>
                  <a:schemeClr val="accent1"/>
                </a:solidFill>
                <a:latin typeface="Cambria" panose="02040503050406030204" pitchFamily="18" charset="0"/>
              </a:rPr>
              <a:t>nguyên</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cứu</a:t>
            </a:r>
            <a:endParaRPr lang="en-US" sz="2400" dirty="0" smtClean="0">
              <a:solidFill>
                <a:schemeClr val="accent1"/>
              </a:solidFill>
              <a:latin typeface="Cambria" panose="02040503050406030204" pitchFamily="18" charset="0"/>
            </a:endParaRPr>
          </a:p>
          <a:p>
            <a:pPr marL="342900" lvl="0" indent="-342900">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Phạm </a:t>
            </a:r>
            <a:r>
              <a:rPr lang="vi-VN" sz="2000" dirty="0">
                <a:latin typeface="Times New Roman" panose="02020603050405020304" pitchFamily="18" charset="0"/>
                <a:cs typeface="Times New Roman" panose="02020603050405020304" pitchFamily="18" charset="0"/>
              </a:rPr>
              <a:t>vi nghiên cứu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Đối tượng nghiên cứu : Hệ thống Referral </a:t>
            </a:r>
            <a:r>
              <a:rPr lang="vi-VN" sz="2000" dirty="0" smtClean="0">
                <a:latin typeface="Times New Roman" panose="02020603050405020304" pitchFamily="18" charset="0"/>
                <a:cs typeface="Times New Roman" panose="02020603050405020304" pitchFamily="18" charset="0"/>
              </a:rPr>
              <a:t>Marketing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di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eAntRM</a:t>
            </a:r>
            <a:endParaRPr lang="en-US" sz="20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err="1" smtClean="0">
                <a:solidFill>
                  <a:schemeClr val="accent1"/>
                </a:solidFill>
                <a:latin typeface="Cambria" panose="02040503050406030204" pitchFamily="18" charset="0"/>
              </a:rPr>
              <a:t>Phương</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pháp</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nguyên</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cứu</a:t>
            </a:r>
            <a:endParaRPr lang="en-US" sz="2400" dirty="0" smtClean="0">
              <a:solidFill>
                <a:schemeClr val="accent1"/>
              </a:solidFill>
              <a:latin typeface="Cambria" panose="02040503050406030204" pitchFamily="18" charset="0"/>
            </a:endParaRPr>
          </a:p>
          <a:p>
            <a:pPr marL="285750" indent="-28575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ngũ</a:t>
            </a:r>
            <a:r>
              <a:rPr lang="en-US" sz="2000" dirty="0">
                <a:latin typeface="Times New Roman" panose="02020603050405020304" pitchFamily="18" charset="0"/>
                <a:cs typeface="Times New Roman" panose="02020603050405020304" pitchFamily="18" charset="0"/>
              </a:rPr>
              <a:t> tester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Website Referral </a:t>
            </a:r>
            <a:r>
              <a:rPr lang="en-US" sz="2000" dirty="0" smtClean="0">
                <a:latin typeface="Times New Roman" panose="02020603050405020304" pitchFamily="18" charset="0"/>
                <a:cs typeface="Times New Roman" panose="02020603050405020304" pitchFamily="18" charset="0"/>
              </a:rPr>
              <a:t>Marketing</a:t>
            </a:r>
          </a:p>
          <a:p>
            <a:pPr marL="285750" indent="-285750" algn="just">
              <a:buFont typeface="Wingdings" panose="05000000000000000000" pitchFamily="2" charset="2"/>
              <a:buChar char="Ø"/>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err="1" smtClean="0">
                <a:solidFill>
                  <a:schemeClr val="accent1"/>
                </a:solidFill>
                <a:latin typeface="Cambria" panose="02040503050406030204" pitchFamily="18" charset="0"/>
              </a:rPr>
              <a:t>Giải</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pháp</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công</a:t>
            </a:r>
            <a:r>
              <a:rPr lang="en-US" sz="2400" dirty="0" smtClean="0">
                <a:solidFill>
                  <a:schemeClr val="accent1"/>
                </a:solidFill>
                <a:latin typeface="Cambria" panose="02040503050406030204" pitchFamily="18" charset="0"/>
              </a:rPr>
              <a:t> </a:t>
            </a:r>
            <a:r>
              <a:rPr lang="en-US" sz="2400" dirty="0" err="1" smtClean="0">
                <a:solidFill>
                  <a:schemeClr val="accent1"/>
                </a:solidFill>
                <a:latin typeface="Cambria" panose="02040503050406030204" pitchFamily="18" charset="0"/>
              </a:rPr>
              <a:t>nghệ</a:t>
            </a:r>
            <a:endParaRPr lang="en-US" dirty="0" smtClean="0"/>
          </a:p>
          <a:p>
            <a:pPr marL="342900" lvl="0" indent="-34290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Vận hành khung làm việc Scrum để kiểm soát rủi ro tốt hơn.</a:t>
            </a:r>
            <a:endParaRPr lang="en-US"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testcase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task.devnet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ràng</a:t>
            </a:r>
            <a:endParaRPr lang="en-US" sz="2000" dirty="0">
              <a:latin typeface="Times New Roman" panose="02020603050405020304" pitchFamily="18" charset="0"/>
              <a:cs typeface="Times New Roman" panose="02020603050405020304" pitchFamily="18" charset="0"/>
            </a:endParaRPr>
          </a:p>
          <a:p>
            <a:endParaRPr lang="en-US" dirty="0"/>
          </a:p>
          <a:p>
            <a:pPr marL="742950" lvl="1" indent="-285750">
              <a:buFont typeface="Wingdings" panose="05000000000000000000" pitchFamily="2" charset="2"/>
              <a:buChar char="Ø"/>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z="2000" smtClean="0"/>
              <a:pPr/>
              <a:t>2</a:t>
            </a:fld>
            <a:endParaRPr lang="en-US" sz="2000" dirty="0"/>
          </a:p>
        </p:txBody>
      </p:sp>
    </p:spTree>
    <p:extLst>
      <p:ext uri="{BB962C8B-B14F-4D97-AF65-F5344CB8AC3E}">
        <p14:creationId xmlns:p14="http://schemas.microsoft.com/office/powerpoint/2010/main" val="38794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89" y="385666"/>
            <a:ext cx="8596668" cy="1320800"/>
          </a:xfrm>
        </p:spPr>
        <p:txBody>
          <a:bodyPr/>
          <a:lstStyle/>
          <a:p>
            <a:r>
              <a:rPr lang="en-US" b="1" dirty="0">
                <a:latin typeface="Cambria" panose="02040503050406030204" pitchFamily="18" charset="0"/>
                <a:ea typeface="Cambria" panose="02040503050406030204" pitchFamily="18" charset="0"/>
              </a:rPr>
              <a:t>NỘI DUNG</a:t>
            </a:r>
          </a:p>
        </p:txBody>
      </p:sp>
      <p:graphicFrame>
        <p:nvGraphicFramePr>
          <p:cNvPr id="5" name="Diagram 4"/>
          <p:cNvGraphicFramePr/>
          <p:nvPr>
            <p:extLst>
              <p:ext uri="{D42A27DB-BD31-4B8C-83A1-F6EECF244321}">
                <p14:modId xmlns:p14="http://schemas.microsoft.com/office/powerpoint/2010/main" val="3649114753"/>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r>
              <a:rPr lang="en-US" sz="1400" dirty="0" smtClean="0"/>
              <a:t>- </a:t>
            </a:r>
            <a:fld id="{9EA40E5E-19B2-469A-81BC-1F6A517536BE}" type="slidenum">
              <a:rPr lang="en-US" sz="2000" smtClean="0"/>
              <a:pPr/>
              <a:t>3</a:t>
            </a:fld>
            <a:r>
              <a:rPr lang="en-US" sz="1400" dirty="0" smtClean="0"/>
              <a:t> -</a:t>
            </a:r>
            <a:endParaRPr lang="en-US" sz="1400" dirty="0"/>
          </a:p>
        </p:txBody>
      </p:sp>
    </p:spTree>
    <p:extLst>
      <p:ext uri="{BB962C8B-B14F-4D97-AF65-F5344CB8AC3E}">
        <p14:creationId xmlns:p14="http://schemas.microsoft.com/office/powerpoint/2010/main" val="1995660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latin typeface="Cambria" panose="02040503050406030204" pitchFamily="18" charset="0"/>
                <a:ea typeface="Cambria" panose="02040503050406030204" pitchFamily="18" charset="0"/>
              </a:rPr>
              <a:t>Giới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thiệu</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đơn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vị</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thực</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tập</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89300" y="1414140"/>
            <a:ext cx="8783907" cy="4758060"/>
          </a:xfrm>
        </p:spPr>
        <p:txBody>
          <a:bodyPr>
            <a:noAutofit/>
          </a:bodyPr>
          <a:lstStyle/>
          <a:p>
            <a:pPr>
              <a:buFont typeface="Wingdings" panose="05000000000000000000" pitchFamily="2" charset="2"/>
              <a:buChar char="v"/>
            </a:pPr>
            <a:r>
              <a:rPr lang="en-US" dirty="0" err="1">
                <a:solidFill>
                  <a:schemeClr val="tx1"/>
                </a:solidFill>
                <a:latin typeface="Cambria" panose="02040503050406030204" pitchFamily="18" charset="0"/>
                <a:ea typeface="Cambria" panose="02040503050406030204" pitchFamily="18" charset="0"/>
              </a:rPr>
              <a:t>Tên</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đơn</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vị</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thực</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tập</a:t>
            </a:r>
            <a:r>
              <a:rPr lang="en-US" dirty="0">
                <a:solidFill>
                  <a:schemeClr val="tx1"/>
                </a:solidFill>
                <a:latin typeface="Cambria" panose="02040503050406030204" pitchFamily="18" charset="0"/>
                <a:ea typeface="Cambria" panose="02040503050406030204" pitchFamily="18" charset="0"/>
              </a:rPr>
              <a:t>:</a:t>
            </a:r>
          </a:p>
          <a:p>
            <a:pPr lvl="1">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Công </a:t>
            </a:r>
            <a:r>
              <a:rPr lang="vi-VN" sz="1800" dirty="0">
                <a:solidFill>
                  <a:schemeClr val="tx1"/>
                </a:solidFill>
                <a:latin typeface="Cambria" panose="02040503050406030204" pitchFamily="18" charset="0"/>
                <a:ea typeface="Cambria" panose="02040503050406030204" pitchFamily="18" charset="0"/>
              </a:rPr>
              <a:t>ty cổ phần DevNET thuộc Công ty cổ phần thương mại dịch vụ Y Đức ra đời vào tháng 10 </a:t>
            </a:r>
            <a:r>
              <a:rPr lang="vi-VN" sz="1800" dirty="0" smtClean="0">
                <a:solidFill>
                  <a:schemeClr val="tx1"/>
                </a:solidFill>
                <a:latin typeface="Cambria" panose="02040503050406030204" pitchFamily="18" charset="0"/>
                <a:ea typeface="Cambria" panose="02040503050406030204" pitchFamily="18" charset="0"/>
              </a:rPr>
              <a:t>năm</a:t>
            </a:r>
            <a:r>
              <a:rPr lang="en-US" sz="1800">
                <a:solidFill>
                  <a:schemeClr val="tx1"/>
                </a:solidFill>
                <a:latin typeface="Cambria" panose="02040503050406030204" pitchFamily="18" charset="0"/>
                <a:ea typeface="Cambria" panose="02040503050406030204" pitchFamily="18" charset="0"/>
              </a:rPr>
              <a:t> </a:t>
            </a:r>
            <a:r>
              <a:rPr lang="en-US" sz="1800" smtClean="0">
                <a:solidFill>
                  <a:schemeClr val="tx1"/>
                </a:solidFill>
                <a:latin typeface="Cambria" panose="02040503050406030204" pitchFamily="18" charset="0"/>
                <a:ea typeface="Cambria" panose="02040503050406030204" pitchFamily="18" charset="0"/>
              </a:rPr>
              <a:t>2015.</a:t>
            </a:r>
            <a:endParaRPr lang="en-US" sz="1800" dirty="0" smtClean="0">
              <a:solidFill>
                <a:schemeClr val="tx1"/>
              </a:solidFill>
              <a:latin typeface="Cambria" panose="02040503050406030204" pitchFamily="18" charset="0"/>
              <a:ea typeface="Cambria" panose="02040503050406030204" pitchFamily="18" charset="0"/>
            </a:endParaRPr>
          </a:p>
          <a:p>
            <a:pPr lvl="1">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v"/>
            </a:pPr>
            <a:r>
              <a:rPr lang="en-US" dirty="0" err="1" smtClean="0">
                <a:solidFill>
                  <a:schemeClr val="tx1"/>
                </a:solidFill>
                <a:latin typeface="Cambria" panose="02040503050406030204" pitchFamily="18" charset="0"/>
                <a:ea typeface="Cambria" panose="02040503050406030204" pitchFamily="18" charset="0"/>
              </a:rPr>
              <a:t>Tầm</a:t>
            </a:r>
            <a:r>
              <a:rPr lang="en-US" dirty="0" smtClean="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nhìn</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sứ</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mệnh</a:t>
            </a:r>
            <a:r>
              <a:rPr lang="en-US" dirty="0">
                <a:solidFill>
                  <a:schemeClr val="tx1"/>
                </a:solidFill>
                <a:latin typeface="Cambria" panose="02040503050406030204" pitchFamily="18" charset="0"/>
                <a:ea typeface="Cambria" panose="02040503050406030204" pitchFamily="18" charset="0"/>
              </a:rPr>
              <a:t>:</a:t>
            </a:r>
          </a:p>
          <a:p>
            <a:pPr lvl="1">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Trở thàn</a:t>
            </a:r>
            <a:r>
              <a:rPr lang="en-US" sz="1800" dirty="0" smtClean="0">
                <a:solidFill>
                  <a:schemeClr val="tx1"/>
                </a:solidFill>
                <a:latin typeface="Cambria" panose="02040503050406030204" pitchFamily="18" charset="0"/>
                <a:ea typeface="Cambria" panose="02040503050406030204" pitchFamily="18" charset="0"/>
              </a:rPr>
              <a:t>h</a:t>
            </a:r>
            <a:r>
              <a:rPr lang="vi-VN" sz="1800" dirty="0" smtClean="0">
                <a:solidFill>
                  <a:schemeClr val="tx1"/>
                </a:solidFill>
                <a:latin typeface="Cambria" panose="02040503050406030204" pitchFamily="18" charset="0"/>
                <a:ea typeface="Cambria" panose="02040503050406030204" pitchFamily="18" charset="0"/>
              </a:rPr>
              <a:t> </a:t>
            </a:r>
            <a:r>
              <a:rPr lang="vi-VN" sz="1800" dirty="0">
                <a:solidFill>
                  <a:schemeClr val="tx1"/>
                </a:solidFill>
                <a:latin typeface="Cambria" panose="02040503050406030204" pitchFamily="18" charset="0"/>
                <a:ea typeface="Cambria" panose="02040503050406030204" pitchFamily="18" charset="0"/>
              </a:rPr>
              <a:t>một công ty triển khai các giải pháp công nghệ ứng dụng – công cụ quản lý hiệu quả cá nhân và doanh nghiệp </a:t>
            </a:r>
          </a:p>
          <a:p>
            <a:pPr lvl="1">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Tiên </a:t>
            </a:r>
            <a:r>
              <a:rPr lang="vi-VN" sz="1800" dirty="0">
                <a:solidFill>
                  <a:schemeClr val="tx1"/>
                </a:solidFill>
                <a:latin typeface="Cambria" panose="02040503050406030204" pitchFamily="18" charset="0"/>
                <a:ea typeface="Cambria" panose="02040503050406030204" pitchFamily="18" charset="0"/>
              </a:rPr>
              <a:t>phong trong các ứng dụng giải pháp ngành y – dược - sức khỏe </a:t>
            </a:r>
          </a:p>
          <a:p>
            <a:pPr lvl="1">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Thực </a:t>
            </a:r>
            <a:r>
              <a:rPr lang="vi-VN" sz="1800" dirty="0">
                <a:solidFill>
                  <a:schemeClr val="tx1"/>
                </a:solidFill>
                <a:latin typeface="Cambria" panose="02040503050406030204" pitchFamily="18" charset="0"/>
                <a:ea typeface="Cambria" panose="02040503050406030204" pitchFamily="18" charset="0"/>
              </a:rPr>
              <a:t>hiện các giải pháp công nghệ nâng cao hiệu quả hoạt động cho doanh nghiệp và phát triển cá nhân </a:t>
            </a:r>
          </a:p>
          <a:p>
            <a:pPr marL="457200" lvl="1" indent="0">
              <a:buNone/>
            </a:pPr>
            <a:endParaRPr lang="en-US" sz="1800" dirty="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sz="2000" dirty="0" smtClean="0"/>
              <a:t>- </a:t>
            </a:r>
            <a:fld id="{9EA40E5E-19B2-469A-81BC-1F6A517536BE}" type="slidenum">
              <a:rPr lang="en-US" sz="2000" smtClean="0"/>
              <a:pPr/>
              <a:t>4</a:t>
            </a:fld>
            <a:r>
              <a:rPr lang="en-US" sz="2000" dirty="0" smtClean="0"/>
              <a:t> -</a:t>
            </a:r>
            <a:endParaRPr lang="en-US" sz="2000" dirty="0"/>
          </a:p>
        </p:txBody>
      </p:sp>
    </p:spTree>
    <p:extLst>
      <p:ext uri="{BB962C8B-B14F-4D97-AF65-F5344CB8AC3E}">
        <p14:creationId xmlns:p14="http://schemas.microsoft.com/office/powerpoint/2010/main" val="49864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smtClean="0">
                <a:latin typeface="Cambria" panose="02040503050406030204" pitchFamily="18" charset="0"/>
                <a:ea typeface="Cambria" panose="02040503050406030204" pitchFamily="18" charset="0"/>
              </a:rPr>
              <a:t>Sơ</a:t>
            </a:r>
            <a:r>
              <a:rPr lang="en-US" b="1" dirty="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lược</a:t>
            </a: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về</a:t>
            </a: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đối</a:t>
            </a: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tượng</a:t>
            </a: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nguyên</a:t>
            </a: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cứu</a:t>
            </a:r>
            <a:r>
              <a:rPr lang="en-US" b="1" dirty="0">
                <a:latin typeface="Cambria" panose="02040503050406030204" pitchFamily="18" charset="0"/>
                <a:ea typeface="Cambria" panose="02040503050406030204" pitchFamily="18" charset="0"/>
              </a:rPr>
              <a:t/>
            </a:r>
            <a:br>
              <a:rPr lang="en-US" b="1" dirty="0">
                <a:latin typeface="Cambria" panose="02040503050406030204" pitchFamily="18" charset="0"/>
                <a:ea typeface="Cambria" panose="02040503050406030204" pitchFamily="18" charset="0"/>
              </a:rPr>
            </a:br>
            <a:r>
              <a:rPr lang="en-US" b="1" dirty="0">
                <a:latin typeface="Cambria" panose="02040503050406030204" pitchFamily="18" charset="0"/>
                <a:ea typeface="Cambria" panose="02040503050406030204" pitchFamily="18" charset="0"/>
              </a:rPr>
              <a:t/>
            </a:r>
            <a:br>
              <a:rPr lang="en-US" b="1" dirty="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49007" y="1270000"/>
            <a:ext cx="8760985" cy="5058229"/>
          </a:xfrm>
        </p:spPr>
        <p:txBody>
          <a:bodyPr>
            <a:normAutofit/>
          </a:bodyPr>
          <a:lstStyle/>
          <a:p>
            <a:pPr lvl="1" algn="just"/>
            <a:r>
              <a:rPr lang="en-US" sz="2000" b="1" dirty="0" smtClean="0">
                <a:solidFill>
                  <a:schemeClr val="tx1"/>
                </a:solidFill>
                <a:latin typeface="Cambria" panose="02040503050406030204" pitchFamily="18" charset="0"/>
                <a:ea typeface="Cambria" panose="02040503050406030204" pitchFamily="18" charset="0"/>
              </a:rPr>
              <a:t>S</a:t>
            </a:r>
            <a:r>
              <a:rPr lang="vi-VN" sz="2400" b="1" dirty="0" smtClean="0">
                <a:solidFill>
                  <a:schemeClr val="tx1"/>
                </a:solidFill>
                <a:latin typeface="Cambria" panose="02040503050406030204" pitchFamily="18" charset="0"/>
                <a:ea typeface="Cambria" panose="02040503050406030204" pitchFamily="18" charset="0"/>
              </a:rPr>
              <a:t>ơ </a:t>
            </a:r>
            <a:r>
              <a:rPr lang="vi-VN" sz="2400" b="1" dirty="0">
                <a:solidFill>
                  <a:schemeClr val="tx1"/>
                </a:solidFill>
                <a:latin typeface="Cambria" panose="02040503050406030204" pitchFamily="18" charset="0"/>
                <a:ea typeface="Cambria" panose="02040503050406030204" pitchFamily="18" charset="0"/>
              </a:rPr>
              <a:t>lược về </a:t>
            </a:r>
            <a:r>
              <a:rPr lang="vi-VN" sz="2400" b="1" dirty="0" smtClean="0">
                <a:solidFill>
                  <a:schemeClr val="tx1"/>
                </a:solidFill>
                <a:latin typeface="Cambria" panose="02040503050406030204" pitchFamily="18" charset="0"/>
                <a:ea typeface="Cambria" panose="02040503050406030204" pitchFamily="18" charset="0"/>
              </a:rPr>
              <a:t>Refe</a:t>
            </a:r>
            <a:r>
              <a:rPr lang="en-US" sz="2400" b="1" dirty="0" smtClean="0">
                <a:solidFill>
                  <a:schemeClr val="tx1"/>
                </a:solidFill>
                <a:latin typeface="Cambria" panose="02040503050406030204" pitchFamily="18" charset="0"/>
                <a:ea typeface="Cambria" panose="02040503050406030204" pitchFamily="18" charset="0"/>
              </a:rPr>
              <a:t>r</a:t>
            </a:r>
            <a:r>
              <a:rPr lang="vi-VN" sz="2400" b="1" dirty="0" smtClean="0">
                <a:solidFill>
                  <a:schemeClr val="tx1"/>
                </a:solidFill>
                <a:latin typeface="Cambria" panose="02040503050406030204" pitchFamily="18" charset="0"/>
                <a:ea typeface="Cambria" panose="02040503050406030204" pitchFamily="18" charset="0"/>
              </a:rPr>
              <a:t>ral </a:t>
            </a:r>
            <a:r>
              <a:rPr lang="vi-VN" sz="2400" b="1" dirty="0">
                <a:solidFill>
                  <a:schemeClr val="tx1"/>
                </a:solidFill>
                <a:latin typeface="Cambria" panose="02040503050406030204" pitchFamily="18" charset="0"/>
                <a:ea typeface="Cambria" panose="02040503050406030204" pitchFamily="18" charset="0"/>
              </a:rPr>
              <a:t>Marketing </a:t>
            </a:r>
            <a:r>
              <a:rPr lang="en-US" sz="2400" b="1" dirty="0" smtClean="0">
                <a:solidFill>
                  <a:schemeClr val="tx1"/>
                </a:solidFill>
                <a:latin typeface="Cambria" panose="02040503050406030204" pitchFamily="18" charset="0"/>
                <a:ea typeface="Cambria" panose="02040503050406030204" pitchFamily="18" charset="0"/>
              </a:rPr>
              <a:t> </a:t>
            </a:r>
          </a:p>
          <a:p>
            <a:pPr marL="457200" lvl="1" indent="0" algn="just">
              <a:buNone/>
            </a:pPr>
            <a:endParaRPr lang="en-US" sz="20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RM được gọi là “tiếp thị giới thiệu” hay “tiếp thị truyền miệng” bởi vì nhân viên sẽ trực tiếp quảng cáo và tư vấn cho khách hàng.</a:t>
            </a:r>
          </a:p>
          <a:p>
            <a:pPr lvl="1" algn="just">
              <a:buFont typeface="Arial" panose="020B0604020202020204" pitchFamily="34" charset="0"/>
              <a:buChar char="•"/>
            </a:pPr>
            <a:r>
              <a:rPr lang="vi-VN" sz="1800" dirty="0" smtClean="0">
                <a:solidFill>
                  <a:schemeClr val="tx1"/>
                </a:solidFill>
                <a:latin typeface="Cambria" panose="02040503050406030204" pitchFamily="18" charset="0"/>
                <a:ea typeface="Cambria" panose="02040503050406030204" pitchFamily="18" charset="0"/>
              </a:rPr>
              <a:t>Điều </a:t>
            </a:r>
            <a:r>
              <a:rPr lang="vi-VN" sz="1800" dirty="0">
                <a:solidFill>
                  <a:schemeClr val="tx1"/>
                </a:solidFill>
                <a:latin typeface="Cambria" panose="02040503050406030204" pitchFamily="18" charset="0"/>
                <a:ea typeface="Cambria" panose="02040503050406030204" pitchFamily="18" charset="0"/>
              </a:rPr>
              <a:t>đặc biệt là những khách hàng tiềm năng đó sẽ là cầu nối giữa các doanh nghiệp và các khách hàng khác. </a:t>
            </a: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US" sz="1800" dirty="0" smtClean="0">
                <a:solidFill>
                  <a:schemeClr val="tx1"/>
                </a:solidFill>
                <a:latin typeface="Cambria" panose="02040503050406030204" pitchFamily="18" charset="0"/>
                <a:ea typeface="Cambria" panose="02040503050406030204" pitchFamily="18" charset="0"/>
              </a:rPr>
              <a:t> N</a:t>
            </a:r>
            <a:r>
              <a:rPr lang="vi-VN" sz="1800" dirty="0" smtClean="0">
                <a:solidFill>
                  <a:schemeClr val="tx1"/>
                </a:solidFill>
                <a:latin typeface="Cambria" panose="02040503050406030204" pitchFamily="18" charset="0"/>
                <a:ea typeface="Cambria" panose="02040503050406030204" pitchFamily="18" charset="0"/>
              </a:rPr>
              <a:t>ếu </a:t>
            </a:r>
            <a:r>
              <a:rPr lang="vi-VN" sz="1800" dirty="0">
                <a:solidFill>
                  <a:schemeClr val="tx1"/>
                </a:solidFill>
                <a:latin typeface="Cambria" panose="02040503050406030204" pitchFamily="18" charset="0"/>
                <a:ea typeface="Cambria" panose="02040503050406030204" pitchFamily="18" charset="0"/>
              </a:rPr>
              <a:t>cộng đồng CTV ngày càng lớn mạnh thì vấn đề quản lý thông tin cũng như thanh toán chi phí hoa hồng cũng trở nên phức tạp.Vì vậy mà cần phải có một hệ thống để giải quyết các vấn đề bất cập nói trên và hệ thống RM ra đời nhằm đáp ứng cho chiến lược kinh doanh RM được phát triển toàn diện hơn</a:t>
            </a:r>
            <a:r>
              <a:rPr lang="vi-VN" sz="1800" dirty="0" smtClean="0">
                <a:solidFill>
                  <a:schemeClr val="tx1"/>
                </a:solidFill>
                <a:latin typeface="Cambria" panose="02040503050406030204" pitchFamily="18" charset="0"/>
                <a:ea typeface="Cambria" panose="02040503050406030204" pitchFamily="18" charset="0"/>
              </a:rPr>
              <a:t>.</a:t>
            </a:r>
            <a:endParaRPr lang="vi-VN" sz="1800" dirty="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sz="2000" dirty="0" smtClean="0"/>
              <a:t>- </a:t>
            </a:r>
            <a:fld id="{9EA40E5E-19B2-469A-81BC-1F6A517536BE}" type="slidenum">
              <a:rPr lang="en-US" sz="2000" smtClean="0"/>
              <a:pPr/>
              <a:t>5</a:t>
            </a:fld>
            <a:r>
              <a:rPr lang="en-US" sz="2000" dirty="0" smtClean="0"/>
              <a:t> -</a:t>
            </a:r>
            <a:endParaRPr lang="en-US" sz="2000" dirty="0"/>
          </a:p>
        </p:txBody>
      </p:sp>
    </p:spTree>
    <p:extLst>
      <p:ext uri="{BB962C8B-B14F-4D97-AF65-F5344CB8AC3E}">
        <p14:creationId xmlns:p14="http://schemas.microsoft.com/office/powerpoint/2010/main" val="137041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863737"/>
          </a:xfrm>
        </p:spPr>
        <p:txBody>
          <a:bodyPr/>
          <a:lstStyle/>
          <a:p>
            <a:endParaRPr lang="en-US" dirty="0"/>
          </a:p>
        </p:txBody>
      </p:sp>
      <p:sp>
        <p:nvSpPr>
          <p:cNvPr id="6" name="Content Placeholder 5"/>
          <p:cNvSpPr>
            <a:spLocks noGrp="1"/>
          </p:cNvSpPr>
          <p:nvPr>
            <p:ph idx="1"/>
          </p:nvPr>
        </p:nvSpPr>
        <p:spPr>
          <a:xfrm>
            <a:off x="677334" y="5630091"/>
            <a:ext cx="8596668" cy="411271"/>
          </a:xfrm>
        </p:spPr>
        <p:txBody>
          <a:bodyPr/>
          <a:lstStyle/>
          <a:p>
            <a:pPr marL="0" indent="0" algn="ctr">
              <a:buNone/>
            </a:pPr>
            <a:r>
              <a:rPr lang="en-US" i="1" dirty="0" err="1" smtClean="0">
                <a:latin typeface="Times New Roman" panose="02020603050405020304" pitchFamily="18" charset="0"/>
                <a:cs typeface="Times New Roman" panose="02020603050405020304" pitchFamily="18" charset="0"/>
              </a:rPr>
              <a:t>Hình</a:t>
            </a:r>
            <a:r>
              <a:rPr lang="en-US" i="1" dirty="0" smtClean="0">
                <a:latin typeface="Times New Roman" panose="02020603050405020304" pitchFamily="18" charset="0"/>
                <a:cs typeface="Times New Roman" panose="02020603050405020304" pitchFamily="18" charset="0"/>
              </a:rPr>
              <a:t> 1: </a:t>
            </a:r>
            <a:r>
              <a:rPr lang="en-US" i="1" dirty="0" err="1" smtClean="0">
                <a:latin typeface="Times New Roman" panose="02020603050405020304" pitchFamily="18" charset="0"/>
                <a:cs typeface="Times New Roman" panose="02020603050405020304" pitchFamily="18" charset="0"/>
              </a:rPr>
              <a:t>Trang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chủ</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hệ</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thống</a:t>
            </a:r>
            <a:r>
              <a:rPr lang="en-US" i="1" dirty="0" smtClean="0">
                <a:latin typeface="Times New Roman" panose="02020603050405020304" pitchFamily="18" charset="0"/>
                <a:cs typeface="Times New Roman" panose="02020603050405020304" pitchFamily="18" charset="0"/>
              </a:rPr>
              <a:t> RM</a:t>
            </a:r>
            <a:endParaRPr lang="en-US" i="1" dirty="0">
              <a:latin typeface="Times New Roman" panose="02020603050405020304" pitchFamily="18" charset="0"/>
              <a:cs typeface="Times New Roman" panose="02020603050405020304" pitchFamily="18" charset="0"/>
            </a:endParaRPr>
          </a:p>
        </p:txBody>
      </p:sp>
      <p:pic>
        <p:nvPicPr>
          <p:cNvPr id="9" name="Picture 8" descr="1.png"/>
          <p:cNvPicPr/>
          <p:nvPr/>
        </p:nvPicPr>
        <p:blipFill>
          <a:blip r:embed="rId2">
            <a:extLst>
              <a:ext uri="{28A0092B-C50C-407E-A947-70E740481C1C}">
                <a14:useLocalDpi xmlns:a14="http://schemas.microsoft.com/office/drawing/2010/main" val="0"/>
              </a:ext>
            </a:extLst>
          </a:blip>
          <a:srcRect/>
          <a:stretch>
            <a:fillRect/>
          </a:stretch>
        </p:blipFill>
        <p:spPr bwMode="auto">
          <a:xfrm>
            <a:off x="1021351" y="836838"/>
            <a:ext cx="7952831" cy="4428127"/>
          </a:xfrm>
          <a:prstGeom prst="rect">
            <a:avLst/>
          </a:prstGeom>
          <a:noFill/>
          <a:ln>
            <a:noFill/>
          </a:ln>
        </p:spPr>
      </p:pic>
      <p:sp>
        <p:nvSpPr>
          <p:cNvPr id="3" name="Slide Number Placeholder 2"/>
          <p:cNvSpPr>
            <a:spLocks noGrp="1"/>
          </p:cNvSpPr>
          <p:nvPr>
            <p:ph type="sldNum" sz="quarter" idx="12"/>
          </p:nvPr>
        </p:nvSpPr>
        <p:spPr/>
        <p:txBody>
          <a:bodyPr/>
          <a:lstStyle/>
          <a:p>
            <a:r>
              <a:rPr lang="en-US" sz="2000" dirty="0" smtClean="0"/>
              <a:t>- </a:t>
            </a:r>
            <a:fld id="{9EA40E5E-19B2-469A-81BC-1F6A517536BE}" type="slidenum">
              <a:rPr lang="en-US" sz="2000" smtClean="0"/>
              <a:pPr/>
              <a:t>6</a:t>
            </a:fld>
            <a:r>
              <a:rPr lang="en-US" sz="2000" dirty="0" smtClean="0"/>
              <a:t> -</a:t>
            </a:r>
            <a:endParaRPr lang="en-US" sz="2000" dirty="0"/>
          </a:p>
        </p:txBody>
      </p:sp>
    </p:spTree>
    <p:extLst>
      <p:ext uri="{BB962C8B-B14F-4D97-AF65-F5344CB8AC3E}">
        <p14:creationId xmlns:p14="http://schemas.microsoft.com/office/powerpoint/2010/main" val="3692305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8195"/>
            <a:ext cx="8596668" cy="6387736"/>
          </a:xfrm>
        </p:spPr>
        <p:txBody>
          <a:bodyPr>
            <a:normAutofit/>
          </a:bodyPr>
          <a:lstStyle/>
          <a:p>
            <a:pPr lvl="1" algn="just"/>
            <a:r>
              <a:rPr lang="en-US" sz="2000" b="1" dirty="0">
                <a:solidFill>
                  <a:schemeClr val="tx1"/>
                </a:solidFill>
                <a:latin typeface="Cambria" panose="02040503050406030204" pitchFamily="18" charset="0"/>
                <a:ea typeface="Cambria" panose="02040503050406030204" pitchFamily="18" charset="0"/>
              </a:rPr>
              <a:t>S</a:t>
            </a:r>
            <a:r>
              <a:rPr lang="vi-VN" sz="2400" b="1" dirty="0">
                <a:solidFill>
                  <a:schemeClr val="tx1"/>
                </a:solidFill>
                <a:latin typeface="Cambria" panose="02040503050406030204" pitchFamily="18" charset="0"/>
                <a:ea typeface="Cambria" panose="02040503050406030204" pitchFamily="18" charset="0"/>
              </a:rPr>
              <a:t>ơ lược </a:t>
            </a:r>
            <a:r>
              <a:rPr lang="vi-VN" sz="2400" b="1" dirty="0" smtClean="0">
                <a:solidFill>
                  <a:schemeClr val="tx1"/>
                </a:solidFill>
                <a:latin typeface="Cambria" panose="02040503050406030204" pitchFamily="18" charset="0"/>
                <a:ea typeface="Cambria" panose="02040503050406030204" pitchFamily="18" charset="0"/>
              </a:rPr>
              <a:t>về</a:t>
            </a:r>
            <a:r>
              <a:rPr lang="en-US" sz="2400" b="1" dirty="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ứng</a:t>
            </a:r>
            <a:r>
              <a:rPr lang="en-US" sz="2400" b="1" dirty="0" smtClean="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dụng</a:t>
            </a:r>
            <a:r>
              <a:rPr lang="en-US" sz="2400" b="1" dirty="0" smtClean="0">
                <a:solidFill>
                  <a:schemeClr val="tx1"/>
                </a:solidFill>
                <a:latin typeface="Cambria" panose="02040503050406030204" pitchFamily="18" charset="0"/>
                <a:ea typeface="Cambria" panose="02040503050406030204" pitchFamily="18" charset="0"/>
              </a:rPr>
              <a:t> di </a:t>
            </a:r>
            <a:r>
              <a:rPr lang="en-US" sz="2400" b="1" dirty="0" err="1" smtClean="0">
                <a:solidFill>
                  <a:schemeClr val="tx1"/>
                </a:solidFill>
                <a:latin typeface="Cambria" panose="02040503050406030204" pitchFamily="18" charset="0"/>
                <a:ea typeface="Cambria" panose="02040503050406030204" pitchFamily="18" charset="0"/>
              </a:rPr>
              <a:t>động</a:t>
            </a:r>
            <a:r>
              <a:rPr lang="en-US" sz="2400" b="1" dirty="0" smtClean="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eAntRM</a:t>
            </a:r>
            <a:endParaRPr lang="en-US" sz="2000" dirty="0">
              <a:solidFill>
                <a:schemeClr val="tx1"/>
              </a:solidFill>
              <a:latin typeface="Cambria" panose="02040503050406030204" pitchFamily="18" charset="0"/>
              <a:ea typeface="Cambria" panose="02040503050406030204" pitchFamily="18" charset="0"/>
            </a:endParaRPr>
          </a:p>
          <a:p>
            <a:pPr marL="457200" lvl="1" indent="0" algn="just">
              <a:buNone/>
            </a:pPr>
            <a:r>
              <a:rPr lang="vi-VN" sz="1800" dirty="0">
                <a:solidFill>
                  <a:schemeClr val="tx1"/>
                </a:solidFill>
                <a:latin typeface="Cambria" panose="02040503050406030204" pitchFamily="18" charset="0"/>
                <a:ea typeface="Cambria" panose="02040503050406030204" pitchFamily="18" charset="0"/>
              </a:rPr>
              <a:t>	Ứng dụng di động eAntRM  là việc thu gọn hệ thống RM trên di dộng một cách ngắn gọn vầ đầy đủ </a:t>
            </a:r>
            <a:r>
              <a:rPr lang="vi-VN" sz="1800" dirty="0" smtClean="0">
                <a:solidFill>
                  <a:schemeClr val="tx1"/>
                </a:solidFill>
                <a:latin typeface="Cambria" panose="02040503050406030204" pitchFamily="18" charset="0"/>
                <a:ea typeface="Cambria" panose="02040503050406030204" pitchFamily="18" charset="0"/>
              </a:rPr>
              <a:t>nhất</a:t>
            </a:r>
            <a:r>
              <a:rPr lang="en-US" sz="1800" dirty="0" smtClean="0">
                <a:solidFill>
                  <a:schemeClr val="tx1"/>
                </a:solidFill>
                <a:latin typeface="Cambria" panose="02040503050406030204" pitchFamily="18" charset="0"/>
                <a:ea typeface="Cambria" panose="02040503050406030204" pitchFamily="18" charset="0"/>
              </a:rPr>
              <a:t> </a:t>
            </a:r>
            <a:r>
              <a:rPr lang="en-US" sz="1800" dirty="0" err="1" smtClean="0">
                <a:solidFill>
                  <a:schemeClr val="tx1"/>
                </a:solidFill>
                <a:latin typeface="Cambria" panose="02040503050406030204" pitchFamily="18" charset="0"/>
                <a:ea typeface="Cambria" panose="02040503050406030204" pitchFamily="18" charset="0"/>
              </a:rPr>
              <a:t>có</a:t>
            </a:r>
            <a:r>
              <a:rPr lang="en-US" sz="1800" dirty="0" smtClean="0">
                <a:solidFill>
                  <a:schemeClr val="tx1"/>
                </a:solidFill>
                <a:latin typeface="Cambria" panose="02040503050406030204" pitchFamily="18" charset="0"/>
                <a:ea typeface="Cambria" panose="02040503050406030204" pitchFamily="18" charset="0"/>
              </a:rPr>
              <a:t> </a:t>
            </a:r>
            <a:r>
              <a:rPr lang="en-US" sz="1800" dirty="0" err="1" smtClean="0">
                <a:solidFill>
                  <a:schemeClr val="tx1"/>
                </a:solidFill>
                <a:latin typeface="Cambria" panose="02040503050406030204" pitchFamily="18" charset="0"/>
                <a:ea typeface="Cambria" panose="02040503050406030204" pitchFamily="18" charset="0"/>
              </a:rPr>
              <a:t>thể</a:t>
            </a:r>
            <a:r>
              <a:rPr lang="vi-VN" sz="1800" dirty="0" smtClean="0">
                <a:solidFill>
                  <a:schemeClr val="tx1"/>
                </a:solidFill>
                <a:latin typeface="Cambria" panose="02040503050406030204" pitchFamily="18" charset="0"/>
                <a:ea typeface="Cambria" panose="02040503050406030204" pitchFamily="18" charset="0"/>
              </a:rPr>
              <a:t> </a:t>
            </a:r>
            <a:r>
              <a:rPr lang="vi-VN" sz="1800" dirty="0">
                <a:solidFill>
                  <a:schemeClr val="tx1"/>
                </a:solidFill>
                <a:latin typeface="Cambria" panose="02040503050406030204" pitchFamily="18" charset="0"/>
                <a:ea typeface="Cambria" panose="02040503050406030204" pitchFamily="18" charset="0"/>
              </a:rPr>
              <a:t>và đã có phiên bản Andorid và IOS để thuận lợi hơn cho CTV trong công việc. </a:t>
            </a: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lvl="1" algn="ctr">
              <a:buFont typeface="Arial" panose="020B0604020202020204" pitchFamily="34" charset="0"/>
              <a:buChar char="•"/>
            </a:pPr>
            <a:endParaRPr lang="en-US" sz="1800" dirty="0" smtClean="0">
              <a:solidFill>
                <a:schemeClr val="tx1"/>
              </a:solidFill>
              <a:latin typeface="Cambria" panose="02040503050406030204" pitchFamily="18" charset="0"/>
              <a:ea typeface="Cambria" panose="02040503050406030204" pitchFamily="18" charset="0"/>
            </a:endParaRPr>
          </a:p>
          <a:p>
            <a:pPr marL="457200" lvl="1" indent="0" algn="ctr">
              <a:buNone/>
            </a:pPr>
            <a:r>
              <a:rPr lang="en-US" sz="1800" i="1" dirty="0" err="1" smtClean="0">
                <a:solidFill>
                  <a:schemeClr val="tx1"/>
                </a:solidFill>
                <a:latin typeface="Cambria" panose="02040503050406030204" pitchFamily="18" charset="0"/>
                <a:ea typeface="Cambria" panose="02040503050406030204" pitchFamily="18" charset="0"/>
              </a:rPr>
              <a:t>Hình</a:t>
            </a:r>
            <a:r>
              <a:rPr lang="en-US" sz="1800" i="1" dirty="0" smtClean="0">
                <a:solidFill>
                  <a:schemeClr val="tx1"/>
                </a:solidFill>
                <a:latin typeface="Cambria" panose="02040503050406030204" pitchFamily="18" charset="0"/>
                <a:ea typeface="Cambria" panose="02040503050406030204" pitchFamily="18" charset="0"/>
              </a:rPr>
              <a:t> 2: </a:t>
            </a:r>
            <a:r>
              <a:rPr lang="en-US" sz="1800" i="1" dirty="0" err="1" smtClean="0">
                <a:solidFill>
                  <a:schemeClr val="tx1"/>
                </a:solidFill>
                <a:latin typeface="Cambria" panose="02040503050406030204" pitchFamily="18" charset="0"/>
                <a:ea typeface="Cambria" panose="02040503050406030204" pitchFamily="18" charset="0"/>
              </a:rPr>
              <a:t>Trang</a:t>
            </a:r>
            <a:r>
              <a:rPr lang="en-US" sz="1800" i="1" dirty="0" smtClean="0">
                <a:solidFill>
                  <a:schemeClr val="tx1"/>
                </a:solidFill>
                <a:latin typeface="Cambria" panose="02040503050406030204" pitchFamily="18" charset="0"/>
                <a:ea typeface="Cambria" panose="02040503050406030204" pitchFamily="18" charset="0"/>
              </a:rPr>
              <a:t> </a:t>
            </a:r>
            <a:r>
              <a:rPr lang="en-US" sz="1800" i="1" dirty="0" err="1" smtClean="0">
                <a:solidFill>
                  <a:schemeClr val="tx1"/>
                </a:solidFill>
                <a:latin typeface="Cambria" panose="02040503050406030204" pitchFamily="18" charset="0"/>
                <a:ea typeface="Cambria" panose="02040503050406030204" pitchFamily="18" charset="0"/>
              </a:rPr>
              <a:t>chủ</a:t>
            </a:r>
            <a:r>
              <a:rPr lang="en-US" sz="1800" i="1" dirty="0" smtClean="0">
                <a:solidFill>
                  <a:schemeClr val="tx1"/>
                </a:solidFill>
                <a:latin typeface="Cambria" panose="02040503050406030204" pitchFamily="18" charset="0"/>
                <a:ea typeface="Cambria" panose="02040503050406030204" pitchFamily="18" charset="0"/>
              </a:rPr>
              <a:t> </a:t>
            </a:r>
            <a:r>
              <a:rPr lang="en-US" sz="1800" i="1" dirty="0" err="1" smtClean="0">
                <a:solidFill>
                  <a:schemeClr val="tx1"/>
                </a:solidFill>
                <a:latin typeface="Cambria" panose="02040503050406030204" pitchFamily="18" charset="0"/>
                <a:ea typeface="Cambria" panose="02040503050406030204" pitchFamily="18" charset="0"/>
              </a:rPr>
              <a:t>ứng</a:t>
            </a:r>
            <a:r>
              <a:rPr lang="en-US" sz="1800" i="1" dirty="0" smtClean="0">
                <a:solidFill>
                  <a:schemeClr val="tx1"/>
                </a:solidFill>
                <a:latin typeface="Cambria" panose="02040503050406030204" pitchFamily="18" charset="0"/>
                <a:ea typeface="Cambria" panose="02040503050406030204" pitchFamily="18" charset="0"/>
              </a:rPr>
              <a:t> </a:t>
            </a:r>
            <a:r>
              <a:rPr lang="en-US" sz="1800" i="1" dirty="0" err="1" smtClean="0">
                <a:solidFill>
                  <a:schemeClr val="tx1"/>
                </a:solidFill>
                <a:latin typeface="Cambria" panose="02040503050406030204" pitchFamily="18" charset="0"/>
                <a:ea typeface="Cambria" panose="02040503050406030204" pitchFamily="18" charset="0"/>
              </a:rPr>
              <a:t>dụng</a:t>
            </a:r>
            <a:r>
              <a:rPr lang="en-US" sz="1800" i="1" dirty="0" smtClean="0">
                <a:solidFill>
                  <a:schemeClr val="tx1"/>
                </a:solidFill>
                <a:latin typeface="Cambria" panose="02040503050406030204" pitchFamily="18" charset="0"/>
                <a:ea typeface="Cambria" panose="02040503050406030204" pitchFamily="18" charset="0"/>
              </a:rPr>
              <a:t> di </a:t>
            </a:r>
            <a:r>
              <a:rPr lang="en-US" sz="1800" i="1" dirty="0" err="1" smtClean="0">
                <a:solidFill>
                  <a:schemeClr val="tx1"/>
                </a:solidFill>
                <a:latin typeface="Cambria" panose="02040503050406030204" pitchFamily="18" charset="0"/>
                <a:ea typeface="Cambria" panose="02040503050406030204" pitchFamily="18" charset="0"/>
              </a:rPr>
              <a:t>động</a:t>
            </a:r>
            <a:r>
              <a:rPr lang="en-US" sz="1800" i="1" dirty="0" smtClean="0">
                <a:solidFill>
                  <a:schemeClr val="tx1"/>
                </a:solidFill>
                <a:latin typeface="Cambria" panose="02040503050406030204" pitchFamily="18" charset="0"/>
                <a:ea typeface="Cambria" panose="02040503050406030204" pitchFamily="18" charset="0"/>
              </a:rPr>
              <a:t> </a:t>
            </a:r>
            <a:r>
              <a:rPr lang="en-US" sz="1800" i="1" dirty="0" err="1" smtClean="0">
                <a:solidFill>
                  <a:schemeClr val="tx1"/>
                </a:solidFill>
                <a:latin typeface="Cambria" panose="02040503050406030204" pitchFamily="18" charset="0"/>
                <a:ea typeface="Cambria" panose="02040503050406030204" pitchFamily="18" charset="0"/>
              </a:rPr>
              <a:t>eAntRM</a:t>
            </a:r>
            <a:endParaRPr lang="en-US" sz="1800" i="1" dirty="0" smtClean="0">
              <a:solidFill>
                <a:schemeClr val="tx1"/>
              </a:solidFill>
              <a:latin typeface="Cambria" panose="02040503050406030204" pitchFamily="18" charset="0"/>
              <a:ea typeface="Cambria" panose="02040503050406030204" pitchFamily="18" charset="0"/>
            </a:endParaRPr>
          </a:p>
          <a:p>
            <a:pPr lvl="1" algn="just">
              <a:buFont typeface="Arial" panose="020B0604020202020204" pitchFamily="34" charset="0"/>
              <a:buChar char="•"/>
            </a:pPr>
            <a:endParaRPr lang="vi-VN" sz="1800" dirty="0">
              <a:solidFill>
                <a:schemeClr val="tx1"/>
              </a:solidFill>
              <a:latin typeface="Cambria" panose="02040503050406030204" pitchFamily="18" charset="0"/>
              <a:ea typeface="Cambria" panose="02040503050406030204" pitchFamily="18" charset="0"/>
            </a:endParaRPr>
          </a:p>
        </p:txBody>
      </p:sp>
      <p:pic>
        <p:nvPicPr>
          <p:cNvPr id="5" name="Picture 4" descr="Kết quả hình ảnh cho app eantrm"/>
          <p:cNvPicPr/>
          <p:nvPr/>
        </p:nvPicPr>
        <p:blipFill>
          <a:blip r:embed="rId2">
            <a:extLst>
              <a:ext uri="{28A0092B-C50C-407E-A947-70E740481C1C}">
                <a14:useLocalDpi xmlns:a14="http://schemas.microsoft.com/office/drawing/2010/main" val="0"/>
              </a:ext>
            </a:extLst>
          </a:blip>
          <a:srcRect/>
          <a:stretch>
            <a:fillRect/>
          </a:stretch>
        </p:blipFill>
        <p:spPr bwMode="auto">
          <a:xfrm>
            <a:off x="3758849" y="1781736"/>
            <a:ext cx="2433638" cy="4259626"/>
          </a:xfrm>
          <a:prstGeom prst="rect">
            <a:avLst/>
          </a:prstGeom>
          <a:noFill/>
          <a:ln>
            <a:noFill/>
          </a:ln>
        </p:spPr>
      </p:pic>
      <p:sp>
        <p:nvSpPr>
          <p:cNvPr id="2" name="Slide Number Placeholder 1"/>
          <p:cNvSpPr>
            <a:spLocks noGrp="1"/>
          </p:cNvSpPr>
          <p:nvPr>
            <p:ph type="sldNum" sz="quarter" idx="12"/>
          </p:nvPr>
        </p:nvSpPr>
        <p:spPr/>
        <p:txBody>
          <a:bodyPr/>
          <a:lstStyle/>
          <a:p>
            <a:r>
              <a:rPr lang="en-US" sz="2000" dirty="0" smtClean="0"/>
              <a:t>- </a:t>
            </a:r>
            <a:fld id="{9EA40E5E-19B2-469A-81BC-1F6A517536BE}" type="slidenum">
              <a:rPr lang="en-US" sz="2000" smtClean="0"/>
              <a:pPr/>
              <a:t>7</a:t>
            </a:fld>
            <a:r>
              <a:rPr lang="en-US" sz="2000" dirty="0" smtClean="0"/>
              <a:t> -</a:t>
            </a:r>
            <a:endParaRPr lang="en-US" sz="2000" dirty="0"/>
          </a:p>
        </p:txBody>
      </p:sp>
    </p:spTree>
    <p:extLst>
      <p:ext uri="{BB962C8B-B14F-4D97-AF65-F5344CB8AC3E}">
        <p14:creationId xmlns:p14="http://schemas.microsoft.com/office/powerpoint/2010/main" val="266542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401"/>
            <a:ext cx="8596668" cy="5309524"/>
          </a:xfrm>
        </p:spPr>
        <p:txBody>
          <a:bodyPr/>
          <a:lstStyle/>
          <a:p>
            <a:pPr lvl="1" algn="just"/>
            <a:r>
              <a:rPr lang="en-US" sz="2400" b="1" dirty="0" err="1">
                <a:solidFill>
                  <a:schemeClr val="tx1"/>
                </a:solidFill>
                <a:latin typeface="Cambria" panose="02040503050406030204" pitchFamily="18" charset="0"/>
                <a:ea typeface="Cambria" panose="02040503050406030204" pitchFamily="18" charset="0"/>
              </a:rPr>
              <a:t>Nội</a:t>
            </a:r>
            <a:r>
              <a:rPr lang="en-US" sz="2400" b="1" dirty="0">
                <a:solidFill>
                  <a:schemeClr val="tx1"/>
                </a:solidFill>
                <a:latin typeface="Cambria" panose="02040503050406030204" pitchFamily="18" charset="0"/>
                <a:ea typeface="Cambria" panose="02040503050406030204" pitchFamily="18" charset="0"/>
              </a:rPr>
              <a:t> dung </a:t>
            </a:r>
            <a:r>
              <a:rPr lang="en-US" sz="2400" b="1" dirty="0" err="1">
                <a:solidFill>
                  <a:schemeClr val="tx1"/>
                </a:solidFill>
                <a:latin typeface="Cambria" panose="02040503050406030204" pitchFamily="18" charset="0"/>
                <a:ea typeface="Cambria" panose="02040503050406030204" pitchFamily="18" charset="0"/>
              </a:rPr>
              <a:t>kiểm</a:t>
            </a:r>
            <a:r>
              <a:rPr lang="en-US" sz="2400" b="1" dirty="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thử</a:t>
            </a:r>
            <a:r>
              <a:rPr lang="en-US" sz="2400" b="1" dirty="0" smtClean="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hệ</a:t>
            </a:r>
            <a:r>
              <a:rPr lang="en-US" sz="2400" b="1" dirty="0" smtClean="0">
                <a:solidFill>
                  <a:schemeClr val="tx1"/>
                </a:solidFill>
                <a:latin typeface="Cambria" panose="02040503050406030204" pitchFamily="18" charset="0"/>
                <a:ea typeface="Cambria" panose="02040503050406030204" pitchFamily="18" charset="0"/>
              </a:rPr>
              <a:t> </a:t>
            </a:r>
            <a:r>
              <a:rPr lang="en-US" sz="2400" b="1" dirty="0" err="1" smtClean="0">
                <a:solidFill>
                  <a:schemeClr val="tx1"/>
                </a:solidFill>
                <a:latin typeface="Cambria" panose="02040503050406030204" pitchFamily="18" charset="0"/>
                <a:ea typeface="Cambria" panose="02040503050406030204" pitchFamily="18" charset="0"/>
              </a:rPr>
              <a:t>thống</a:t>
            </a:r>
            <a:r>
              <a:rPr lang="en-US" sz="2400" b="1" dirty="0" smtClean="0">
                <a:solidFill>
                  <a:schemeClr val="tx1"/>
                </a:solidFill>
                <a:latin typeface="Cambria" panose="02040503050406030204" pitchFamily="18" charset="0"/>
                <a:ea typeface="Cambria" panose="02040503050406030204" pitchFamily="18" charset="0"/>
              </a:rPr>
              <a:t> RM  </a:t>
            </a:r>
            <a:r>
              <a:rPr lang="en-US" sz="2400" b="1" dirty="0" err="1" smtClean="0">
                <a:solidFill>
                  <a:schemeClr val="tx1"/>
                </a:solidFill>
                <a:latin typeface="Cambria" panose="02040503050406030204" pitchFamily="18" charset="0"/>
                <a:ea typeface="Cambria" panose="02040503050406030204" pitchFamily="18" charset="0"/>
              </a:rPr>
              <a:t>và</a:t>
            </a:r>
            <a:r>
              <a:rPr lang="en-US" sz="2400" b="1" dirty="0" smtClean="0">
                <a:solidFill>
                  <a:schemeClr val="tx1"/>
                </a:solidFill>
                <a:latin typeface="Cambria" panose="02040503050406030204" pitchFamily="18" charset="0"/>
                <a:ea typeface="Cambria" panose="02040503050406030204" pitchFamily="18" charset="0"/>
              </a:rPr>
              <a:t> app </a:t>
            </a:r>
            <a:r>
              <a:rPr lang="en-US" sz="2400" b="1" dirty="0" err="1" smtClean="0">
                <a:solidFill>
                  <a:schemeClr val="tx1"/>
                </a:solidFill>
                <a:latin typeface="Cambria" panose="02040503050406030204" pitchFamily="18" charset="0"/>
                <a:ea typeface="Cambria" panose="02040503050406030204" pitchFamily="18" charset="0"/>
              </a:rPr>
              <a:t>eAntRM</a:t>
            </a:r>
            <a:endParaRPr lang="en-US" sz="2400" b="1" dirty="0" smtClean="0">
              <a:solidFill>
                <a:schemeClr val="tx1"/>
              </a:solidFill>
              <a:latin typeface="Cambria" panose="02040503050406030204" pitchFamily="18" charset="0"/>
              <a:ea typeface="Cambria" panose="02040503050406030204" pitchFamily="18" charset="0"/>
            </a:endParaRPr>
          </a:p>
          <a:p>
            <a:pPr marL="457200" lvl="1" indent="0" algn="just">
              <a:buNone/>
            </a:pPr>
            <a:endParaRPr lang="en-US" sz="2400" b="1" dirty="0" smtClean="0">
              <a:solidFill>
                <a:schemeClr val="tx1"/>
              </a:solidFill>
              <a:latin typeface="Cambria" panose="02040503050406030204" pitchFamily="18" charset="0"/>
              <a:ea typeface="Cambria" panose="02040503050406030204" pitchFamily="18" charset="0"/>
            </a:endParaRP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giao</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diện</a:t>
            </a:r>
            <a:endPar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đỗ</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dữ</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liệu</a:t>
            </a:r>
            <a:endPar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kết</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nối</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mạng</a:t>
            </a:r>
            <a:endPar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tốc</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độ</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load</a:t>
            </a: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tính</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năng</a:t>
            </a:r>
            <a:endPar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2" algn="just">
              <a:buFont typeface="Arial" panose="020B0604020202020204" pitchFamily="34" charset="0"/>
              <a:buChar char="•"/>
            </a:pP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Kiểm</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thử</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800" dirty="0" err="1" smtClean="0">
                <a:solidFill>
                  <a:schemeClr val="tx1"/>
                </a:solidFill>
                <a:latin typeface="Cambria" panose="02040503050406030204" pitchFamily="18" charset="0"/>
                <a:ea typeface="Cambria" panose="02040503050406030204" pitchFamily="18" charset="0"/>
                <a:cs typeface="Times New Roman" panose="02020603050405020304" pitchFamily="18" charset="0"/>
              </a:rPr>
              <a:t>về</a:t>
            </a:r>
            <a:r>
              <a:rPr lang="en-US" sz="18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API</a:t>
            </a:r>
            <a:endParaRPr lang="en-US" sz="18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r>
              <a:rPr lang="en-US" sz="2000" dirty="0" smtClean="0"/>
              <a:t>- </a:t>
            </a:r>
            <a:fld id="{9EA40E5E-19B2-469A-81BC-1F6A517536BE}" type="slidenum">
              <a:rPr lang="en-US" sz="2000" smtClean="0"/>
              <a:pPr/>
              <a:t>8</a:t>
            </a:fld>
            <a:r>
              <a:rPr lang="en-US" sz="2000" dirty="0" smtClean="0"/>
              <a:t> -</a:t>
            </a:r>
            <a:endParaRPr lang="en-US" sz="2000" dirty="0"/>
          </a:p>
        </p:txBody>
      </p:sp>
    </p:spTree>
    <p:extLst>
      <p:ext uri="{BB962C8B-B14F-4D97-AF65-F5344CB8AC3E}">
        <p14:creationId xmlns:p14="http://schemas.microsoft.com/office/powerpoint/2010/main" val="327601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3130" y="-481897"/>
            <a:ext cx="8682078" cy="1278466"/>
          </a:xfrm>
        </p:spPr>
        <p:txBody>
          <a:bodyPr>
            <a:normAutofit/>
          </a:bodyPr>
          <a:lstStyle/>
          <a:p>
            <a:pPr lvl="0"/>
            <a:r>
              <a:rPr lang="en-US" sz="3200" b="1" dirty="0" err="1">
                <a:latin typeface="Times New Roman" panose="02020603050405020304" pitchFamily="18" charset="0"/>
                <a:ea typeface="Cambria" panose="02040503050406030204" pitchFamily="18" charset="0"/>
                <a:cs typeface="Times New Roman" panose="02020603050405020304" pitchFamily="18" charset="0"/>
              </a:rPr>
              <a:t>Kết</a:t>
            </a:r>
            <a:r>
              <a:rPr lang="en-US" sz="3200" b="1" dirty="0">
                <a:latin typeface="Times New Roman" panose="02020603050405020304" pitchFamily="18" charset="0"/>
                <a:ea typeface="Cambria" panose="02040503050406030204" pitchFamily="18" charset="0"/>
                <a:cs typeface="Times New Roman" panose="02020603050405020304" pitchFamily="18" charset="0"/>
              </a:rPr>
              <a:t> quả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thực</a:t>
            </a:r>
            <a:r>
              <a:rPr lang="en-US" sz="3200" b="1" dirty="0">
                <a:latin typeface="Times New Roman" panose="02020603050405020304" pitchFamily="18" charset="0"/>
                <a:ea typeface="Cambria" panose="02040503050406030204" pitchFamily="18" charset="0"/>
                <a:cs typeface="Times New Roman" panose="02020603050405020304" pitchFamily="18" charset="0"/>
              </a:rPr>
              <a:t>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tê</a:t>
            </a:r>
            <a:r>
              <a:rPr lang="en-US" sz="3200" b="1" dirty="0">
                <a:latin typeface="Times New Roman" panose="02020603050405020304" pitchFamily="18" charset="0"/>
                <a:ea typeface="Cambria" panose="02040503050406030204" pitchFamily="18" charset="0"/>
                <a:cs typeface="Times New Roman" panose="02020603050405020304" pitchFamily="18" charset="0"/>
              </a:rPr>
              <a:t>́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tại</a:t>
            </a:r>
            <a:r>
              <a:rPr lang="en-US" sz="3200" b="1" dirty="0">
                <a:latin typeface="Times New Roman" panose="02020603050405020304" pitchFamily="18" charset="0"/>
                <a:ea typeface="Cambria" panose="02040503050406030204" pitchFamily="18" charset="0"/>
                <a:cs typeface="Times New Roman" panose="02020603050405020304" pitchFamily="18" charset="0"/>
              </a:rPr>
              <a:t>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nơi</a:t>
            </a:r>
            <a:r>
              <a:rPr lang="en-US" sz="3200" b="1" dirty="0">
                <a:latin typeface="Times New Roman" panose="02020603050405020304" pitchFamily="18" charset="0"/>
                <a:ea typeface="Cambria" panose="02040503050406030204" pitchFamily="18" charset="0"/>
                <a:cs typeface="Times New Roman" panose="02020603050405020304" pitchFamily="18" charset="0"/>
              </a:rPr>
              <a:t>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thực</a:t>
            </a:r>
            <a:r>
              <a:rPr lang="en-US" sz="3200" b="1" dirty="0">
                <a:latin typeface="Times New Roman" panose="02020603050405020304" pitchFamily="18" charset="0"/>
                <a:ea typeface="Cambria" panose="02040503050406030204" pitchFamily="18" charset="0"/>
                <a:cs typeface="Times New Roman" panose="02020603050405020304" pitchFamily="18" charset="0"/>
              </a:rPr>
              <a:t> </a:t>
            </a:r>
            <a:r>
              <a:rPr lang="en-US" sz="3200" b="1" dirty="0" err="1">
                <a:latin typeface="Times New Roman" panose="02020603050405020304" pitchFamily="18" charset="0"/>
                <a:ea typeface="Cambria" panose="02040503050406030204" pitchFamily="18" charset="0"/>
                <a:cs typeface="Times New Roman" panose="02020603050405020304" pitchFamily="18" charset="0"/>
              </a:rPr>
              <a:t>tập</a:t>
            </a:r>
            <a:endParaRPr lang="en-US" sz="32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3316" name="Rectangle 3"/>
          <p:cNvSpPr>
            <a:spLocks noGrp="1" noChangeArrowheads="1"/>
          </p:cNvSpPr>
          <p:nvPr>
            <p:ph idx="1"/>
          </p:nvPr>
        </p:nvSpPr>
        <p:spPr>
          <a:xfrm>
            <a:off x="0" y="746920"/>
            <a:ext cx="11139854" cy="5938339"/>
          </a:xfrm>
        </p:spPr>
        <p:txBody>
          <a:bodyPr>
            <a:normAutofit/>
          </a:bodyPr>
          <a:lstStyle/>
          <a:p>
            <a:pPr marL="457200" lvl="1" indent="0" algn="just">
              <a:spcBef>
                <a:spcPct val="40000"/>
              </a:spcBef>
              <a:buClr>
                <a:srgbClr val="006699"/>
              </a:buClr>
              <a:buNone/>
            </a:pPr>
            <a:endParaRPr lang="en-US" sz="2400" kern="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lvl="2" algn="just">
              <a:spcBef>
                <a:spcPct val="40000"/>
              </a:spcBef>
              <a:buClr>
                <a:srgbClr val="006699"/>
              </a:buClr>
              <a:buFont typeface="Arial" panose="020B0604020202020204" pitchFamily="34" charset="0"/>
              <a:buChar char="•"/>
            </a:pPr>
            <a:r>
              <a:rPr lang="vi-VN" sz="1800" kern="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Các </a:t>
            </a:r>
            <a:r>
              <a:rPr lang="vi-VN" sz="1800" kern="0" dirty="0">
                <a:solidFill>
                  <a:srgbClr val="000000"/>
                </a:solidFill>
                <a:latin typeface="Cambria" panose="02040503050406030204" pitchFamily="18" charset="0"/>
                <a:ea typeface="Cambria" panose="02040503050406030204" pitchFamily="18" charset="0"/>
                <a:cs typeface="Times New Roman" panose="02020603050405020304" pitchFamily="18" charset="0"/>
              </a:rPr>
              <a:t>tài liệu nghiên cứu : Viết tài liệu về ứng dụng di động eAntRM</a:t>
            </a:r>
          </a:p>
          <a:p>
            <a:pPr lvl="2" algn="just">
              <a:spcBef>
                <a:spcPct val="40000"/>
              </a:spcBef>
              <a:buClr>
                <a:srgbClr val="006699"/>
              </a:buClr>
              <a:buFont typeface="Arial" panose="020B0604020202020204" pitchFamily="34" charset="0"/>
              <a:buChar char="•"/>
            </a:pPr>
            <a:r>
              <a:rPr lang="vi-VN" sz="1800" kern="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Biết </a:t>
            </a:r>
            <a:r>
              <a:rPr lang="vi-VN" sz="1800" kern="0" dirty="0">
                <a:solidFill>
                  <a:srgbClr val="000000"/>
                </a:solidFill>
                <a:latin typeface="Cambria" panose="02040503050406030204" pitchFamily="18" charset="0"/>
                <a:ea typeface="Cambria" panose="02040503050406030204" pitchFamily="18" charset="0"/>
                <a:cs typeface="Times New Roman" panose="02020603050405020304" pitchFamily="18" charset="0"/>
              </a:rPr>
              <a:t>cách quản lý thời gian, phân bổ công việc, giao nhiệm vụ cho tester khác</a:t>
            </a:r>
          </a:p>
          <a:p>
            <a:pPr lvl="2" algn="just">
              <a:spcBef>
                <a:spcPct val="40000"/>
              </a:spcBef>
              <a:buClr>
                <a:srgbClr val="006699"/>
              </a:buClr>
              <a:buFont typeface="Arial" panose="020B0604020202020204" pitchFamily="34" charset="0"/>
              <a:buChar char="•"/>
            </a:pPr>
            <a:r>
              <a:rPr lang="vi-VN" sz="1800" kern="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Góp </a:t>
            </a:r>
            <a:r>
              <a:rPr lang="vi-VN" sz="1800" kern="0" dirty="0">
                <a:solidFill>
                  <a:srgbClr val="000000"/>
                </a:solidFill>
                <a:latin typeface="Cambria" panose="02040503050406030204" pitchFamily="18" charset="0"/>
                <a:ea typeface="Cambria" panose="02040503050406030204" pitchFamily="18" charset="0"/>
                <a:cs typeface="Times New Roman" panose="02020603050405020304" pitchFamily="18" charset="0"/>
              </a:rPr>
              <a:t>phần cải thiện được hệ thống RM và ứng dụng di động eAntRM</a:t>
            </a:r>
          </a:p>
          <a:p>
            <a:pPr lvl="2" algn="just">
              <a:spcBef>
                <a:spcPct val="40000"/>
              </a:spcBef>
              <a:buClr>
                <a:srgbClr val="006699"/>
              </a:buClr>
              <a:buFont typeface="Arial" panose="020B0604020202020204" pitchFamily="34" charset="0"/>
              <a:buChar char="•"/>
            </a:pPr>
            <a:r>
              <a:rPr lang="vi-VN" sz="1800" kern="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Học </a:t>
            </a:r>
            <a:r>
              <a:rPr lang="vi-VN" sz="1800" kern="0" dirty="0">
                <a:solidFill>
                  <a:srgbClr val="000000"/>
                </a:solidFill>
                <a:latin typeface="Cambria" panose="02040503050406030204" pitchFamily="18" charset="0"/>
                <a:ea typeface="Cambria" panose="02040503050406030204" pitchFamily="18" charset="0"/>
                <a:cs typeface="Times New Roman" panose="02020603050405020304" pitchFamily="18" charset="0"/>
              </a:rPr>
              <a:t>được cách làm việc nhóm, viết tài liệu, testcase, testplan</a:t>
            </a:r>
          </a:p>
          <a:p>
            <a:pPr lvl="2">
              <a:spcBef>
                <a:spcPct val="40000"/>
              </a:spcBef>
              <a:buClr>
                <a:srgbClr val="006699"/>
              </a:buClr>
              <a:buFont typeface="Wingdings" panose="05000000000000000000" pitchFamily="2" charset="2"/>
              <a:buChar char="v"/>
            </a:pPr>
            <a:endParaRPr lang="en-US" sz="1800" kern="0" dirty="0">
              <a:solidFill>
                <a:srgbClr val="000000"/>
              </a:solidFill>
              <a:latin typeface="Cambria" panose="02040503050406030204" pitchFamily="18" charset="0"/>
              <a:ea typeface="Cambria" panose="02040503050406030204" pitchFamily="18" charset="0"/>
            </a:endParaRPr>
          </a:p>
          <a:p>
            <a:pPr marL="457200" lvl="1" indent="0">
              <a:spcBef>
                <a:spcPct val="40000"/>
              </a:spcBef>
              <a:buClr>
                <a:srgbClr val="006699"/>
              </a:buClr>
              <a:buNone/>
            </a:pPr>
            <a:endParaRPr lang="en-US" sz="2400" kern="0" dirty="0">
              <a:solidFill>
                <a:srgbClr val="000000"/>
              </a:solidFill>
            </a:endParaRPr>
          </a:p>
          <a:p>
            <a:pPr marL="338137" lvl="1" indent="0">
              <a:spcBef>
                <a:spcPct val="40000"/>
              </a:spcBef>
              <a:buClr>
                <a:srgbClr val="006699"/>
              </a:buClr>
              <a:buNone/>
            </a:pPr>
            <a:endParaRPr lang="en-US" dirty="0"/>
          </a:p>
        </p:txBody>
      </p:sp>
      <p:sp>
        <p:nvSpPr>
          <p:cNvPr id="3" name="Slide Number Placeholder 2"/>
          <p:cNvSpPr>
            <a:spLocks noGrp="1"/>
          </p:cNvSpPr>
          <p:nvPr>
            <p:ph type="sldNum" sz="quarter" idx="12"/>
          </p:nvPr>
        </p:nvSpPr>
        <p:spPr/>
        <p:txBody>
          <a:bodyPr/>
          <a:lstStyle/>
          <a:p>
            <a:fld id="{9EA40E5E-19B2-469A-81BC-1F6A517536BE}" type="slidenum">
              <a:rPr lang="en-US" sz="2000" smtClean="0"/>
              <a:pPr/>
              <a:t>9</a:t>
            </a:fld>
            <a:endParaRPr lang="en-US" sz="2000" dirty="0"/>
          </a:p>
        </p:txBody>
      </p:sp>
    </p:spTree>
    <p:extLst>
      <p:ext uri="{BB962C8B-B14F-4D97-AF65-F5344CB8AC3E}">
        <p14:creationId xmlns:p14="http://schemas.microsoft.com/office/powerpoint/2010/main" val="19978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circle(in)">
                                      <p:cBhvr>
                                        <p:cTn id="7" dur="20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TotalTime>
  <Words>998</Words>
  <Application>Microsoft Office PowerPoint</Application>
  <PresentationFormat>Widescreen</PresentationFormat>
  <Paragraphs>120</Paragraphs>
  <Slides>12</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Calibri</vt:lpstr>
      <vt:lpstr>Cambria</vt:lpstr>
      <vt:lpstr>Segoe Light</vt:lpstr>
      <vt:lpstr>Segoe UI</vt:lpstr>
      <vt:lpstr>Segoe UI Light</vt:lpstr>
      <vt:lpstr>Tahoma</vt:lpstr>
      <vt:lpstr>Times New Roman</vt:lpstr>
      <vt:lpstr>Trebuchet MS</vt:lpstr>
      <vt:lpstr>Verdana</vt:lpstr>
      <vt:lpstr>Wingdings</vt:lpstr>
      <vt:lpstr>Wingdings 3</vt:lpstr>
      <vt:lpstr>Presentation1</vt:lpstr>
      <vt:lpstr>Facet</vt:lpstr>
      <vt:lpstr>Đề tài: KIỂM TRA CHẤT LƯỢNG SẢN PHẨM HỆ THỐNG REFFERAL MARKETING 1.0 VÀ ỨNG DỤNG DI ĐỘNG EANTRM</vt:lpstr>
      <vt:lpstr>PowerPoint Presentation</vt:lpstr>
      <vt:lpstr>NỘI DUNG</vt:lpstr>
      <vt:lpstr>Giới thiệu đơn vị thực tập</vt:lpstr>
      <vt:lpstr>Sơ lược về đối tượng nguyên cứu  </vt:lpstr>
      <vt:lpstr>PowerPoint Presentation</vt:lpstr>
      <vt:lpstr>PowerPoint Presentation</vt:lpstr>
      <vt:lpstr>PowerPoint Presentation</vt:lpstr>
      <vt:lpstr>Kết quả thực tế tại nơi thực tập</vt:lpstr>
      <vt:lpstr>So sánh với thực tế và các giải pháp</vt:lpstr>
      <vt:lpstr>Kết luận</vt:lpstr>
      <vt:lpstr>Chân thành 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PhucCoi</cp:lastModifiedBy>
  <cp:revision>137</cp:revision>
  <dcterms:created xsi:type="dcterms:W3CDTF">2015-10-28T07:44:51Z</dcterms:created>
  <dcterms:modified xsi:type="dcterms:W3CDTF">2018-06-13T00:31:30Z</dcterms:modified>
</cp:coreProperties>
</file>