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4" r:id="rId4"/>
    <p:sldId id="262" r:id="rId5"/>
    <p:sldId id="259" r:id="rId6"/>
    <p:sldId id="260" r:id="rId7"/>
    <p:sldId id="261"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0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7185A-A07B-4F8B-A923-B5004F7247DA}" type="datetimeFigureOut">
              <a:rPr lang="en-US" smtClean="0"/>
              <a:pPr/>
              <a:t>6/6/2018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D10B7-4A26-41B9-A4CB-30E85BF61D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CDEDFE-6566-4326-B307-5C599E86F901}"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DEDFE-6566-4326-B307-5C599E86F901}"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DEDFE-6566-4326-B307-5C599E86F901}"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DEDFE-6566-4326-B307-5C599E86F901}"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DEDFE-6566-4326-B307-5C599E86F901}" type="datetimeFigureOut">
              <a:rPr lang="en-US" smtClean="0"/>
              <a:pPr/>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CDEDFE-6566-4326-B307-5C599E86F901}"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CDEDFE-6566-4326-B307-5C599E86F901}" type="datetimeFigureOut">
              <a:rPr lang="en-US" smtClean="0"/>
              <a:pPr/>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CDEDFE-6566-4326-B307-5C599E86F901}" type="datetimeFigureOut">
              <a:rPr lang="en-US" smtClean="0"/>
              <a:pPr/>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DEDFE-6566-4326-B307-5C599E86F901}" type="datetimeFigureOut">
              <a:rPr lang="en-US" smtClean="0"/>
              <a:pPr/>
              <a:t>6/6/2018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DEDFE-6566-4326-B307-5C599E86F901}"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DEDFE-6566-4326-B307-5C599E86F901}" type="datetimeFigureOut">
              <a:rPr lang="en-US" smtClean="0"/>
              <a:pPr/>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8B630-50E0-46FF-B763-852175AA9D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DEDFE-6566-4326-B307-5C599E86F901}" type="datetimeFigureOut">
              <a:rPr lang="en-US" smtClean="0"/>
              <a:pPr/>
              <a:t>6/6/2018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A8B630-50E0-46FF-B763-852175AA9D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1.xml"/><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67544" y="3933056"/>
            <a:ext cx="8238898" cy="2376264"/>
          </a:xfrm>
          <a:prstGeom prst="rect">
            <a:avLst/>
          </a:prstGeom>
          <a:noFill/>
          <a:ln w="9525">
            <a:noFill/>
            <a:miter lim="800000"/>
            <a:headEnd/>
            <a:tailEnd/>
          </a:ln>
        </p:spPr>
      </p:pic>
      <p:sp>
        <p:nvSpPr>
          <p:cNvPr id="5" name="Rectangle 4"/>
          <p:cNvSpPr/>
          <p:nvPr/>
        </p:nvSpPr>
        <p:spPr>
          <a:xfrm>
            <a:off x="611560" y="1052736"/>
            <a:ext cx="8280920" cy="1600438"/>
          </a:xfrm>
          <a:prstGeom prst="rect">
            <a:avLst/>
          </a:prstGeom>
        </p:spPr>
        <p:txBody>
          <a:bodyPr wrap="square">
            <a:spAutoFit/>
          </a:bodyPr>
          <a:lstStyle/>
          <a:p>
            <a:r>
              <a:rPr lang="vi-VN" sz="1400" b="1" dirty="0">
                <a:latin typeface="Times New Roman" pitchFamily="18" charset="0"/>
                <a:cs typeface="Times New Roman" pitchFamily="18" charset="0"/>
              </a:rPr>
              <a:t>Input: </a:t>
            </a:r>
            <a:r>
              <a:rPr lang="vi-VN" sz="1400" dirty="0">
                <a:latin typeface="Times New Roman" pitchFamily="18" charset="0"/>
                <a:cs typeface="Times New Roman" pitchFamily="18" charset="0"/>
              </a:rPr>
              <a:t>Lấy cảm hứng từ xử lý ảnh nên input của CNN có dạng như một bức ảnh chứ không có dạng vector như ANN</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 M</a:t>
            </a:r>
            <a:r>
              <a:rPr lang="vi-VN" sz="1400" dirty="0">
                <a:latin typeface="Times New Roman" pitchFamily="18" charset="0"/>
                <a:cs typeface="Times New Roman" pitchFamily="18" charset="0"/>
              </a:rPr>
              <a:t>ột bức ảnh sau khi số hoá có</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dạng</a:t>
            </a:r>
            <a:r>
              <a:rPr lang="en-US" sz="1400" dirty="0">
                <a:latin typeface="Times New Roman" pitchFamily="18" charset="0"/>
                <a:cs typeface="Times New Roman" pitchFamily="18" charset="0"/>
              </a:rPr>
              <a:t>: </a:t>
            </a:r>
            <a:r>
              <a:rPr lang="vi-VN" sz="1400" b="1" dirty="0">
                <a:latin typeface="Times New Roman" pitchFamily="18" charset="0"/>
                <a:cs typeface="Times New Roman" pitchFamily="18" charset="0"/>
              </a:rPr>
              <a:t>width</a:t>
            </a:r>
            <a:r>
              <a:rPr lang="vi-VN" sz="1400" dirty="0">
                <a:latin typeface="Times New Roman" pitchFamily="18" charset="0"/>
                <a:cs typeface="Times New Roman" pitchFamily="18" charset="0"/>
              </a:rPr>
              <a:t> x </a:t>
            </a:r>
            <a:r>
              <a:rPr lang="vi-VN" sz="1400" b="1" dirty="0">
                <a:latin typeface="Times New Roman" pitchFamily="18" charset="0"/>
                <a:cs typeface="Times New Roman" pitchFamily="18" charset="0"/>
              </a:rPr>
              <a:t>height</a:t>
            </a:r>
            <a:r>
              <a:rPr lang="vi-VN" sz="1400" dirty="0">
                <a:latin typeface="Times New Roman" pitchFamily="18" charset="0"/>
                <a:cs typeface="Times New Roman" pitchFamily="18" charset="0"/>
              </a:rPr>
              <a:t> x </a:t>
            </a:r>
            <a:r>
              <a:rPr lang="vi-VN" sz="1400" b="1" dirty="0">
                <a:latin typeface="Times New Roman" pitchFamily="18" charset="0"/>
                <a:cs typeface="Times New Roman" pitchFamily="18" charset="0"/>
              </a:rPr>
              <a:t>depth</a:t>
            </a:r>
            <a:r>
              <a:rPr lang="vi-VN" sz="1400"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vi-VN" sz="1400" b="1" dirty="0">
                <a:latin typeface="Times New Roman" pitchFamily="18" charset="0"/>
                <a:cs typeface="Times New Roman" pitchFamily="18" charset="0"/>
              </a:rPr>
              <a:t>width</a:t>
            </a:r>
            <a:r>
              <a:rPr lang="vi-VN" sz="1400" dirty="0">
                <a:latin typeface="Times New Roman" pitchFamily="18" charset="0"/>
                <a:cs typeface="Times New Roman" pitchFamily="18" charset="0"/>
              </a:rPr>
              <a:t>: số lượng điểm ảnh trên chiều rộng</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vi-VN" sz="1400" b="1" dirty="0">
                <a:latin typeface="Times New Roman" pitchFamily="18" charset="0"/>
                <a:cs typeface="Times New Roman" pitchFamily="18" charset="0"/>
              </a:rPr>
              <a:t>height</a:t>
            </a:r>
            <a:r>
              <a:rPr lang="vi-VN" sz="1400" dirty="0">
                <a:latin typeface="Times New Roman" pitchFamily="18" charset="0"/>
                <a:cs typeface="Times New Roman" pitchFamily="18" charset="0"/>
              </a:rPr>
              <a:t>: số lượng điểm ảnh trên chiều cao</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vi-VN" sz="1400" b="1" dirty="0">
                <a:latin typeface="Times New Roman" pitchFamily="18" charset="0"/>
                <a:cs typeface="Times New Roman" pitchFamily="18" charset="0"/>
              </a:rPr>
              <a:t>depth</a:t>
            </a:r>
            <a:r>
              <a:rPr lang="vi-VN" sz="1400" dirty="0">
                <a:latin typeface="Times New Roman" pitchFamily="18" charset="0"/>
                <a:cs typeface="Times New Roman" pitchFamily="18" charset="0"/>
              </a:rPr>
              <a:t>: số lượng kênh chẳng hạn</a:t>
            </a:r>
            <a:r>
              <a:rPr lang="en-US" sz="1400" dirty="0">
                <a:latin typeface="Times New Roman" pitchFamily="18" charset="0"/>
                <a:cs typeface="Times New Roman" pitchFamily="18" charset="0"/>
              </a:rPr>
              <a:t>: </a:t>
            </a:r>
            <a:r>
              <a:rPr lang="vi-VN" sz="1400" dirty="0">
                <a:latin typeface="Times New Roman" pitchFamily="18" charset="0"/>
                <a:cs typeface="Times New Roman" pitchFamily="18" charset="0"/>
              </a:rPr>
              <a:t>RGB có 3 kênh đại diện cho mức độ</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của</a:t>
            </a:r>
            <a:r>
              <a:rPr lang="en-US" sz="1400" dirty="0">
                <a:latin typeface="Times New Roman" pitchFamily="18" charset="0"/>
                <a:cs typeface="Times New Roman" pitchFamily="18" charset="0"/>
              </a:rPr>
              <a:t> 3</a:t>
            </a:r>
            <a:r>
              <a:rPr lang="vi-VN" sz="1400" dirty="0">
                <a:latin typeface="Times New Roman" pitchFamily="18" charset="0"/>
                <a:cs typeface="Times New Roman" pitchFamily="18" charset="0"/>
              </a:rPr>
              <a:t> màu Đỏ, Lục, Lam)</a:t>
            </a:r>
            <a:r>
              <a:rPr lang="en-US" sz="1400" dirty="0">
                <a:latin typeface="Times New Roman" pitchFamily="18" charset="0"/>
                <a:cs typeface="Times New Roman" pitchFamily="18" charset="0"/>
              </a:rPr>
              <a:t>.</a:t>
            </a:r>
          </a:p>
          <a:p>
            <a:r>
              <a:rPr lang="en-US" sz="1400" dirty="0" err="1">
                <a:latin typeface="Times New Roman" pitchFamily="18" charset="0"/>
                <a:cs typeface="Times New Roman" pitchFamily="18" charset="0"/>
              </a:rPr>
              <a:t>Vì</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vậy</a:t>
            </a:r>
            <a:r>
              <a:rPr lang="vi-VN" sz="1400" dirty="0">
                <a:latin typeface="Times New Roman" pitchFamily="18" charset="0"/>
                <a:cs typeface="Times New Roman" pitchFamily="18" charset="0"/>
              </a:rPr>
              <a:t> input của CNN là 1 tensor 3 chiều</a:t>
            </a:r>
            <a:r>
              <a:rPr lang="en-US" sz="1400" dirty="0">
                <a:latin typeface="Times New Roman" pitchFamily="18" charset="0"/>
                <a:cs typeface="Times New Roman" pitchFamily="18" charset="0"/>
              </a:rPr>
              <a:t>.</a:t>
            </a: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Giới</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thiệu</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251520" y="6381328"/>
            <a:ext cx="8712968" cy="36004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Image:</a:t>
            </a:r>
            <a:r>
              <a:rPr kumimoji="0" lang="en-US"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Convolution</a:t>
            </a:r>
            <a:r>
              <a:rPr kumimoji="0" lang="en-US"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neural network</a:t>
            </a:r>
            <a:endParaRPr kumimoji="0" lang="en-US"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Rectangle 8"/>
          <p:cNvSpPr/>
          <p:nvPr/>
        </p:nvSpPr>
        <p:spPr>
          <a:xfrm>
            <a:off x="539552" y="2708920"/>
            <a:ext cx="9036496" cy="738664"/>
          </a:xfrm>
          <a:prstGeom prst="rect">
            <a:avLst/>
          </a:prstGeom>
        </p:spPr>
        <p:txBody>
          <a:bodyPr wrap="square">
            <a:spAutoFit/>
          </a:bodyPr>
          <a:lstStyle/>
          <a:p>
            <a:r>
              <a:rPr lang="vi-VN" sz="1400" b="1" dirty="0">
                <a:latin typeface="+mj-lt"/>
              </a:rPr>
              <a:t>Layer: </a:t>
            </a:r>
            <a:r>
              <a:rPr lang="en-US" sz="1400" b="1" dirty="0">
                <a:latin typeface="+mj-lt"/>
              </a:rPr>
              <a:t> </a:t>
            </a:r>
            <a:r>
              <a:rPr lang="en-US" sz="1400" dirty="0">
                <a:latin typeface="+mj-lt"/>
              </a:rPr>
              <a:t>Convolution (CONV), Pooling (POOL), </a:t>
            </a:r>
            <a:r>
              <a:rPr lang="en-US" sz="1400" dirty="0" err="1">
                <a:latin typeface="+mj-lt"/>
              </a:rPr>
              <a:t>ReLU</a:t>
            </a:r>
            <a:r>
              <a:rPr lang="en-US" sz="1400" dirty="0">
                <a:latin typeface="+mj-lt"/>
              </a:rPr>
              <a:t>, </a:t>
            </a:r>
            <a:r>
              <a:rPr lang="vi-VN" sz="1400" dirty="0">
                <a:latin typeface="+mj-lt"/>
              </a:rPr>
              <a:t>fully-connected CNN</a:t>
            </a:r>
            <a:r>
              <a:rPr lang="en-US" sz="1400" dirty="0">
                <a:latin typeface="+mj-lt"/>
              </a:rPr>
              <a:t>.</a:t>
            </a:r>
          </a:p>
          <a:p>
            <a:r>
              <a:rPr lang="vi-VN" sz="1400" dirty="0">
                <a:latin typeface="+mj-lt"/>
              </a:rPr>
              <a:t> </a:t>
            </a:r>
            <a:r>
              <a:rPr lang="en-US" sz="1400" dirty="0">
                <a:latin typeface="+mj-lt"/>
              </a:rPr>
              <a:t>              </a:t>
            </a:r>
            <a:r>
              <a:rPr lang="vi-VN" sz="1400" b="1" dirty="0">
                <a:latin typeface="+mj-lt"/>
              </a:rPr>
              <a:t>Convolution Layer</a:t>
            </a:r>
            <a:r>
              <a:rPr lang="en-US" sz="1400" b="1" dirty="0">
                <a:latin typeface="+mj-lt"/>
              </a:rPr>
              <a:t>:  </a:t>
            </a:r>
            <a:r>
              <a:rPr lang="vi-VN" sz="1400" dirty="0">
                <a:latin typeface="+mj-lt"/>
              </a:rPr>
              <a:t>đây chính là nơi mà các trọng số được share</a:t>
            </a:r>
            <a:r>
              <a:rPr lang="en-US" sz="1400" dirty="0">
                <a:latin typeface="+mj-lt"/>
              </a:rPr>
              <a:t>.</a:t>
            </a:r>
            <a:endParaRPr lang="en-US" sz="1400" b="1" dirty="0">
              <a:latin typeface="+mj-lt"/>
            </a:endParaRPr>
          </a:p>
          <a:p>
            <a:r>
              <a:rPr lang="en-US" sz="1400" b="1" dirty="0">
                <a:latin typeface="+mj-lt"/>
              </a:rPr>
              <a:t>               </a:t>
            </a:r>
            <a:r>
              <a:rPr lang="vi-VN" sz="1400" b="1" dirty="0">
                <a:latin typeface="+mj-lt"/>
              </a:rPr>
              <a:t>“ReLU” </a:t>
            </a:r>
            <a:r>
              <a:rPr lang="en-US" sz="1400" b="1" dirty="0">
                <a:latin typeface="+mj-lt"/>
              </a:rPr>
              <a:t>,</a:t>
            </a:r>
            <a:r>
              <a:rPr lang="vi-VN" sz="1400" b="1" dirty="0">
                <a:latin typeface="+mj-lt"/>
              </a:rPr>
              <a:t>“Pool” </a:t>
            </a:r>
            <a:r>
              <a:rPr lang="en-US" sz="1400" b="1" dirty="0">
                <a:latin typeface="+mj-lt"/>
              </a:rPr>
              <a:t>: </a:t>
            </a:r>
            <a:r>
              <a:rPr lang="vi-VN" sz="1400" dirty="0">
                <a:latin typeface="+mj-lt"/>
              </a:rPr>
              <a:t>không chứa trọng số hay tham số nhưng lại giúp giảm kích thước của ảnh</a:t>
            </a:r>
            <a:r>
              <a:rPr lang="en-US" sz="1400" dirty="0">
                <a:latin typeface="+mj-lt"/>
              </a:rPr>
              <a:t>.</a:t>
            </a:r>
            <a:endParaRPr lang="en-US" sz="1400" b="1" dirty="0">
              <a:latin typeface="+mj-lt"/>
            </a:endParaRPr>
          </a:p>
        </p:txBody>
      </p:sp>
      <p:sp>
        <p:nvSpPr>
          <p:cNvPr id="8" name="Title 1"/>
          <p:cNvSpPr txBox="1">
            <a:spLocks/>
          </p:cNvSpPr>
          <p:nvPr/>
        </p:nvSpPr>
        <p:spPr>
          <a:xfrm>
            <a:off x="503040" y="3501008"/>
            <a:ext cx="2844824" cy="360040"/>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Mô</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hình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196752"/>
            <a:ext cx="8280920" cy="360040"/>
          </a:xfrm>
          <a:prstGeom prst="rect">
            <a:avLst/>
          </a:prstGeom>
        </p:spPr>
        <p:txBody>
          <a:bodyPr vert="horz" lIns="91440" tIns="45720" rIns="91440" bIns="45720" rtlCol="0" anchor="ctr">
            <a:normAutofit lnSpcReduction="10000"/>
          </a:bodyPr>
          <a:lstStyle/>
          <a:p>
            <a:pPr lvl="0">
              <a:spcBef>
                <a:spcPct val="0"/>
              </a:spcBef>
            </a:pPr>
            <a:r>
              <a:rPr lang="en-US" b="1" dirty="0">
                <a:latin typeface="Times New Roman" pitchFamily="18" charset="0"/>
                <a:ea typeface="+mj-ea"/>
                <a:cs typeface="Times New Roman" pitchFamily="18" charset="0"/>
              </a:rPr>
              <a:t>1</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b="1" dirty="0" err="1"/>
              <a:t>Lớp</a:t>
            </a:r>
            <a:r>
              <a:rPr lang="en-US" b="1" dirty="0"/>
              <a:t> </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Convolution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 name="Rectangle 9"/>
          <p:cNvSpPr/>
          <p:nvPr/>
        </p:nvSpPr>
        <p:spPr>
          <a:xfrm>
            <a:off x="611560" y="1509752"/>
            <a:ext cx="8208912" cy="1631216"/>
          </a:xfrm>
          <a:prstGeom prst="rect">
            <a:avLst/>
          </a:prstGeom>
        </p:spPr>
        <p:txBody>
          <a:bodyPr wrap="square">
            <a:spAutoFit/>
          </a:bodyPr>
          <a:lstStyle/>
          <a:p>
            <a:pPr fontAlgn="base"/>
            <a:r>
              <a:rPr lang="en-US" sz="1600" dirty="0">
                <a:latin typeface="Times New Roman" pitchFamily="18" charset="0"/>
                <a:cs typeface="Times New Roman" pitchFamily="18" charset="0"/>
              </a:rPr>
              <a:t>C</a:t>
            </a:r>
            <a:r>
              <a:rPr lang="vi-VN" sz="1600" dirty="0">
                <a:latin typeface="Times New Roman" pitchFamily="18" charset="0"/>
                <a:cs typeface="Times New Roman" pitchFamily="18" charset="0"/>
              </a:rPr>
              <a:t>onvolution gồm 2 khái niệm khác là </a:t>
            </a:r>
            <a:r>
              <a:rPr lang="vi-VN" sz="1600" b="1" dirty="0">
                <a:latin typeface="Times New Roman" pitchFamily="18" charset="0"/>
                <a:cs typeface="Times New Roman" pitchFamily="18" charset="0"/>
              </a:rPr>
              <a:t>Convolution Filter</a:t>
            </a:r>
            <a:r>
              <a:rPr lang="vi-VN" sz="1600" dirty="0">
                <a:latin typeface="Times New Roman" pitchFamily="18" charset="0"/>
                <a:cs typeface="Times New Roman" pitchFamily="18" charset="0"/>
              </a:rPr>
              <a:t> và </a:t>
            </a:r>
            <a:r>
              <a:rPr lang="vi-VN" sz="1600" b="1" dirty="0">
                <a:latin typeface="Times New Roman" pitchFamily="18" charset="0"/>
                <a:cs typeface="Times New Roman" pitchFamily="18" charset="0"/>
              </a:rPr>
              <a:t>Convolutional Layer</a:t>
            </a:r>
            <a:r>
              <a:rPr lang="vi-V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fontAlgn="base"/>
            <a:r>
              <a:rPr lang="en-US" sz="1400" dirty="0">
                <a:latin typeface="Times New Roman" pitchFamily="18" charset="0"/>
                <a:cs typeface="Times New Roman" pitchFamily="18" charset="0"/>
              </a:rPr>
              <a:t>    - </a:t>
            </a:r>
            <a:r>
              <a:rPr lang="vi-VN" sz="1400" b="1" dirty="0">
                <a:latin typeface="Times New Roman" pitchFamily="18" charset="0"/>
                <a:cs typeface="Times New Roman" pitchFamily="18" charset="0"/>
              </a:rPr>
              <a:t>Convolution Filter</a:t>
            </a:r>
            <a:r>
              <a:rPr lang="en-US" sz="1400" b="1" dirty="0">
                <a:latin typeface="Times New Roman" pitchFamily="18" charset="0"/>
                <a:cs typeface="Times New Roman" pitchFamily="18" charset="0"/>
              </a:rPr>
              <a:t> hay Kernel: </a:t>
            </a:r>
            <a:r>
              <a:rPr lang="vi-VN" sz="1400" dirty="0">
                <a:latin typeface="Times New Roman" pitchFamily="18" charset="0"/>
                <a:cs typeface="Times New Roman" pitchFamily="18" charset="0"/>
              </a:rPr>
              <a:t>là một ma trận sẽ quét qua ma trận dữ liệu đầu vào, từ trái qua phải, trên xuống dưới</a:t>
            </a:r>
            <a:r>
              <a:rPr lang="en-US" sz="1400" dirty="0">
                <a:latin typeface="Times New Roman" pitchFamily="18" charset="0"/>
                <a:cs typeface="Times New Roman" pitchFamily="18" charset="0"/>
              </a:rPr>
              <a:t> </a:t>
            </a:r>
            <a:r>
              <a:rPr lang="vi-VN" sz="1400" dirty="0">
                <a:latin typeface="Times New Roman" pitchFamily="18" charset="0"/>
                <a:cs typeface="Times New Roman" pitchFamily="18" charset="0"/>
              </a:rPr>
              <a:t>và nhân tương ứng từng giá trị của ma trận đầu vào mà ma trận </a:t>
            </a:r>
            <a:r>
              <a:rPr lang="vi-VN" sz="1400" b="1" dirty="0">
                <a:latin typeface="Times New Roman" pitchFamily="18" charset="0"/>
                <a:cs typeface="Times New Roman" pitchFamily="18" charset="0"/>
              </a:rPr>
              <a:t>kernel</a:t>
            </a:r>
            <a:r>
              <a:rPr lang="vi-VN" sz="1400" dirty="0">
                <a:latin typeface="Times New Roman" pitchFamily="18" charset="0"/>
                <a:cs typeface="Times New Roman" pitchFamily="18" charset="0"/>
              </a:rPr>
              <a:t> rồi cộng tổng lại, đưa qua activation funciton (sigmoid, relu, elu, ... ), kết quả sẽ là một con số cụ thể, tập hợp các con số này lại là 1 ma trận nữa, chính là </a:t>
            </a:r>
            <a:r>
              <a:rPr lang="vi-VN" sz="1400" b="1" dirty="0">
                <a:latin typeface="Times New Roman" pitchFamily="18" charset="0"/>
                <a:cs typeface="Times New Roman" pitchFamily="18" charset="0"/>
              </a:rPr>
              <a:t>feature map</a:t>
            </a:r>
            <a:r>
              <a:rPr lang="en-US" sz="1400" b="1" dirty="0">
                <a:latin typeface="Times New Roman" pitchFamily="18" charset="0"/>
                <a:cs typeface="Times New Roman" pitchFamily="18" charset="0"/>
              </a:rPr>
              <a:t>.</a:t>
            </a:r>
          </a:p>
          <a:p>
            <a:pPr fontAlgn="base"/>
            <a:r>
              <a:rPr lang="en-US" sz="1400" b="1" dirty="0">
                <a:latin typeface="Times New Roman" pitchFamily="18" charset="0"/>
                <a:cs typeface="Times New Roman" pitchFamily="18" charset="0"/>
              </a:rPr>
              <a:t>    - </a:t>
            </a:r>
            <a:r>
              <a:rPr lang="vi-VN" sz="1400" b="1" dirty="0">
                <a:latin typeface="Times New Roman" pitchFamily="18" charset="0"/>
                <a:cs typeface="Times New Roman" pitchFamily="18" charset="0"/>
              </a:rPr>
              <a:t>Convolutional Layer</a:t>
            </a:r>
            <a:r>
              <a:rPr lang="en-US" sz="1400" b="1" dirty="0">
                <a:latin typeface="Times New Roman" pitchFamily="18" charset="0"/>
                <a:cs typeface="Times New Roman" pitchFamily="18" charset="0"/>
              </a:rPr>
              <a:t>: </a:t>
            </a:r>
            <a:r>
              <a:rPr lang="vi-VN" sz="1400" dirty="0">
                <a:latin typeface="Times New Roman" pitchFamily="18" charset="0"/>
                <a:cs typeface="Times New Roman" pitchFamily="18" charset="0"/>
              </a:rPr>
              <a:t>là một tập các </a:t>
            </a:r>
            <a:r>
              <a:rPr lang="vi-VN" sz="1400" b="1" dirty="0">
                <a:latin typeface="Times New Roman" pitchFamily="18" charset="0"/>
                <a:cs typeface="Times New Roman" pitchFamily="18" charset="0"/>
              </a:rPr>
              <a:t>feature map</a:t>
            </a:r>
            <a:r>
              <a:rPr lang="en-US" sz="1400" b="1" dirty="0">
                <a:latin typeface="Times New Roman" pitchFamily="18" charset="0"/>
                <a:cs typeface="Times New Roman" pitchFamily="18" charset="0"/>
              </a:rPr>
              <a:t> </a:t>
            </a:r>
            <a:r>
              <a:rPr lang="vi-VN" sz="1400" dirty="0">
                <a:latin typeface="Times New Roman" pitchFamily="18" charset="0"/>
                <a:cs typeface="Times New Roman" pitchFamily="18" charset="0"/>
              </a:rPr>
              <a:t>và mỗi </a:t>
            </a:r>
            <a:r>
              <a:rPr lang="vi-VN" sz="1400" b="1" dirty="0">
                <a:latin typeface="Times New Roman" pitchFamily="18" charset="0"/>
                <a:cs typeface="Times New Roman" pitchFamily="18" charset="0"/>
              </a:rPr>
              <a:t>feature map</a:t>
            </a:r>
            <a:r>
              <a:rPr lang="vi-VN" sz="1400" dirty="0">
                <a:latin typeface="Times New Roman" pitchFamily="18" charset="0"/>
                <a:cs typeface="Times New Roman" pitchFamily="18" charset="0"/>
              </a:rPr>
              <a:t> này là một bản scan của input ban đầu, nhưng được trích xuất ra các feature/đặc tính cụ thể</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thông</a:t>
            </a:r>
            <a:r>
              <a:rPr lang="en-US" sz="1400" dirty="0">
                <a:latin typeface="Times New Roman" pitchFamily="18" charset="0"/>
                <a:cs typeface="Times New Roman" pitchFamily="18" charset="0"/>
              </a:rPr>
              <a:t> qua </a:t>
            </a:r>
            <a:r>
              <a:rPr lang="en-US" sz="1400" dirty="0" err="1">
                <a:latin typeface="Times New Roman" pitchFamily="18" charset="0"/>
                <a:cs typeface="Times New Roman" pitchFamily="18" charset="0"/>
              </a:rPr>
              <a:t>các</a:t>
            </a:r>
            <a:r>
              <a:rPr lang="en-US" sz="1400" dirty="0">
                <a:latin typeface="Times New Roman" pitchFamily="18" charset="0"/>
                <a:cs typeface="Times New Roman" pitchFamily="18" charset="0"/>
              </a:rPr>
              <a:t> Kernel.</a:t>
            </a:r>
            <a:endParaRPr lang="en-US" sz="1400" b="1" dirty="0">
              <a:latin typeface="Times New Roman" pitchFamily="18" charset="0"/>
              <a:cs typeface="Times New Roman" pitchFamily="18" charset="0"/>
            </a:endParaRPr>
          </a:p>
        </p:txBody>
      </p:sp>
      <p:pic>
        <p:nvPicPr>
          <p:cNvPr id="17" name="Picture 1"/>
          <p:cNvPicPr>
            <a:picLocks noChangeAspect="1" noChangeArrowheads="1"/>
          </p:cNvPicPr>
          <p:nvPr/>
        </p:nvPicPr>
        <p:blipFill>
          <a:blip r:embed="rId2" cstate="print"/>
          <a:srcRect/>
          <a:stretch>
            <a:fillRect/>
          </a:stretch>
        </p:blipFill>
        <p:spPr bwMode="auto">
          <a:xfrm>
            <a:off x="539553" y="3555013"/>
            <a:ext cx="3672407" cy="2376264"/>
          </a:xfrm>
          <a:prstGeom prst="rect">
            <a:avLst/>
          </a:prstGeom>
          <a:noFill/>
          <a:ln w="12700">
            <a:solidFill>
              <a:schemeClr val="tx1">
                <a:lumMod val="95000"/>
                <a:lumOff val="5000"/>
              </a:schemeClr>
            </a:solidFill>
            <a:miter lim="800000"/>
            <a:headEnd/>
            <a:tailEnd/>
          </a:ln>
        </p:spPr>
      </p:pic>
      <p:sp>
        <p:nvSpPr>
          <p:cNvPr id="18" name="Rectangle 17"/>
          <p:cNvSpPr/>
          <p:nvPr/>
        </p:nvSpPr>
        <p:spPr>
          <a:xfrm>
            <a:off x="4355976" y="3537010"/>
            <a:ext cx="4608512" cy="954107"/>
          </a:xfrm>
          <a:prstGeom prst="rect">
            <a:avLst/>
          </a:prstGeom>
        </p:spPr>
        <p:txBody>
          <a:bodyPr wrap="square">
            <a:spAutoFit/>
          </a:bodyPr>
          <a:lstStyle/>
          <a:p>
            <a:r>
              <a:rPr lang="en-US" sz="1400" dirty="0" err="1">
                <a:latin typeface="+mj-lt"/>
              </a:rPr>
              <a:t>Để</a:t>
            </a:r>
            <a:r>
              <a:rPr lang="en-US" sz="1400" dirty="0">
                <a:latin typeface="+mj-lt"/>
              </a:rPr>
              <a:t> </a:t>
            </a:r>
            <a:r>
              <a:rPr lang="vi-VN" sz="1400" dirty="0">
                <a:latin typeface="+mj-lt"/>
              </a:rPr>
              <a:t>tìm đặc trưng tiến hành "nhân chập" </a:t>
            </a:r>
            <a:r>
              <a:rPr lang="en-US" sz="1400" dirty="0">
                <a:latin typeface="+mj-lt"/>
              </a:rPr>
              <a:t>Input </a:t>
            </a:r>
            <a:r>
              <a:rPr lang="vi-VN" sz="1400" dirty="0">
                <a:latin typeface="+mj-lt"/>
              </a:rPr>
              <a:t>với kernel. Toàn bộ pixel trên ảnh sẽ tiến hành nhân chập với </a:t>
            </a:r>
            <a:r>
              <a:rPr lang="en-US" sz="1400" dirty="0">
                <a:latin typeface="+mj-lt"/>
              </a:rPr>
              <a:t>Kernel </a:t>
            </a:r>
            <a:r>
              <a:rPr lang="vi-VN" sz="1400" dirty="0">
                <a:latin typeface="+mj-lt"/>
              </a:rPr>
              <a:t>làm thay đổi các giá trị của pixel ban đầu.</a:t>
            </a:r>
            <a:br>
              <a:rPr lang="vi-VN" sz="1400" dirty="0">
                <a:latin typeface="+mj-lt"/>
              </a:rPr>
            </a:br>
            <a:r>
              <a:rPr lang="vi-VN" sz="1400" dirty="0">
                <a:latin typeface="+mj-lt"/>
              </a:rPr>
              <a:t>Dưới đây là công thức tính nhân chập:</a:t>
            </a:r>
            <a:endParaRPr lang="en-US" sz="1400" dirty="0">
              <a:latin typeface="+mj-lt"/>
            </a:endParaRPr>
          </a:p>
        </p:txBody>
      </p:sp>
      <p:pic>
        <p:nvPicPr>
          <p:cNvPr id="6145" name="Picture 1"/>
          <p:cNvPicPr>
            <a:picLocks noChangeAspect="1" noChangeArrowheads="1"/>
          </p:cNvPicPr>
          <p:nvPr/>
        </p:nvPicPr>
        <p:blipFill>
          <a:blip r:embed="rId3" cstate="print"/>
          <a:srcRect l="1786"/>
          <a:stretch>
            <a:fillRect/>
          </a:stretch>
        </p:blipFill>
        <p:spPr bwMode="auto">
          <a:xfrm>
            <a:off x="4788024" y="4491117"/>
            <a:ext cx="3960441" cy="504825"/>
          </a:xfrm>
          <a:prstGeom prst="rect">
            <a:avLst/>
          </a:prstGeom>
          <a:noFill/>
          <a:ln w="9525">
            <a:noFill/>
            <a:miter lim="800000"/>
            <a:headEnd/>
            <a:tailEnd/>
          </a:ln>
        </p:spPr>
      </p:pic>
      <p:sp>
        <p:nvSpPr>
          <p:cNvPr id="19" name="Rectangle 18"/>
          <p:cNvSpPr/>
          <p:nvPr/>
        </p:nvSpPr>
        <p:spPr>
          <a:xfrm>
            <a:off x="4355976" y="4995173"/>
            <a:ext cx="4608512" cy="954107"/>
          </a:xfrm>
          <a:prstGeom prst="rect">
            <a:avLst/>
          </a:prstGeom>
        </p:spPr>
        <p:txBody>
          <a:bodyPr wrap="square">
            <a:spAutoFit/>
          </a:bodyPr>
          <a:lstStyle/>
          <a:p>
            <a:pPr fontAlgn="base"/>
            <a:r>
              <a:rPr lang="vi-VN" sz="1400" dirty="0">
                <a:latin typeface="+mj-lt"/>
              </a:rPr>
              <a:t>Trong đó:</a:t>
            </a:r>
            <a:br>
              <a:rPr lang="vi-VN" sz="1400" dirty="0">
                <a:latin typeface="+mj-lt"/>
              </a:rPr>
            </a:br>
            <a:r>
              <a:rPr lang="vi-VN" sz="1400" dirty="0">
                <a:latin typeface="+mj-lt"/>
              </a:rPr>
              <a:t>–X(m,n) là ma trận ban đầu của ảnh kích thước mxn</a:t>
            </a:r>
          </a:p>
          <a:p>
            <a:pPr fontAlgn="base"/>
            <a:r>
              <a:rPr lang="vi-VN" sz="1400" dirty="0">
                <a:latin typeface="+mj-lt"/>
              </a:rPr>
              <a:t>–H(k,l) là ma trận </a:t>
            </a:r>
            <a:r>
              <a:rPr lang="en-US" sz="1400" dirty="0">
                <a:latin typeface="+mj-lt"/>
              </a:rPr>
              <a:t>filter hay Kernel.</a:t>
            </a:r>
            <a:endParaRPr lang="vi-VN" sz="1400" dirty="0">
              <a:latin typeface="+mj-lt"/>
            </a:endParaRPr>
          </a:p>
          <a:p>
            <a:pPr fontAlgn="base"/>
            <a:r>
              <a:rPr lang="vi-VN" sz="1400" dirty="0">
                <a:latin typeface="+mj-lt"/>
              </a:rPr>
              <a:t>–Y(m,n) là ma trận đầu ra của phép nhân chập giữa X và H</a:t>
            </a:r>
          </a:p>
        </p:txBody>
      </p:sp>
      <p:sp>
        <p:nvSpPr>
          <p:cNvPr id="11" name="Rectangle 10"/>
          <p:cNvSpPr/>
          <p:nvPr/>
        </p:nvSpPr>
        <p:spPr>
          <a:xfrm>
            <a:off x="539552" y="6237312"/>
            <a:ext cx="4543873" cy="369332"/>
          </a:xfrm>
          <a:prstGeom prst="rect">
            <a:avLst/>
          </a:prstGeom>
        </p:spPr>
        <p:txBody>
          <a:bodyPr wrap="none">
            <a:spAutoFit/>
          </a:bodyPr>
          <a:lstStyle/>
          <a:p>
            <a:pPr fontAlgn="base"/>
            <a:r>
              <a:rPr lang="en-US" dirty="0"/>
              <a:t>Filter size: </a:t>
            </a:r>
            <a:r>
              <a:rPr lang="en-US" dirty="0" err="1"/>
              <a:t>thường</a:t>
            </a:r>
            <a:r>
              <a:rPr lang="en-US" dirty="0"/>
              <a:t> filter </a:t>
            </a:r>
            <a:r>
              <a:rPr lang="en-US" dirty="0" err="1"/>
              <a:t>theo</a:t>
            </a:r>
            <a:r>
              <a:rPr lang="en-US" dirty="0"/>
              <a:t> size 5x5 </a:t>
            </a:r>
            <a:r>
              <a:rPr lang="en-US" dirty="0" err="1"/>
              <a:t>hoặc</a:t>
            </a:r>
            <a:r>
              <a:rPr lang="en-US" dirty="0"/>
              <a:t> 3x3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124744"/>
            <a:ext cx="8280920" cy="360040"/>
          </a:xfrm>
          <a:prstGeom prst="rect">
            <a:avLst/>
          </a:prstGeom>
        </p:spPr>
        <p:txBody>
          <a:bodyPr vert="horz" lIns="91440" tIns="45720" rIns="91440" bIns="45720" rtlCol="0" anchor="ctr">
            <a:normAutofit lnSpcReduction="10000"/>
          </a:bodyPr>
          <a:lstStyle/>
          <a:p>
            <a:pPr lvl="0">
              <a:spcBef>
                <a:spcPct val="0"/>
              </a:spcBef>
            </a:pPr>
            <a:r>
              <a:rPr lang="en-US" b="1" dirty="0">
                <a:latin typeface="Times New Roman" pitchFamily="18" charset="0"/>
                <a:ea typeface="+mj-ea"/>
                <a:cs typeface="Times New Roman" pitchFamily="18" charset="0"/>
              </a:rPr>
              <a:t>1</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b="1" dirty="0" err="1"/>
              <a:t>Lớp</a:t>
            </a:r>
            <a:r>
              <a:rPr lang="en-US" b="1" dirty="0"/>
              <a:t> </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Convolution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5" name="Title 1"/>
          <p:cNvSpPr txBox="1">
            <a:spLocks/>
          </p:cNvSpPr>
          <p:nvPr/>
        </p:nvSpPr>
        <p:spPr>
          <a:xfrm>
            <a:off x="611560" y="3284984"/>
            <a:ext cx="1656184" cy="288032"/>
          </a:xfrm>
          <a:prstGeom prst="rect">
            <a:avLst/>
          </a:prstGeom>
        </p:spPr>
        <p:txBody>
          <a:bodyPr vert="horz" lIns="91440" tIns="45720" rIns="91440" bIns="45720" rtlCol="0" anchor="ctr">
            <a:normAutofit lnSpcReduction="10000"/>
          </a:bodyPr>
          <a:lstStyle/>
          <a:p>
            <a:pPr lvl="0" algn="ctr">
              <a:spcBef>
                <a:spcPct val="0"/>
              </a:spcBef>
            </a:pPr>
            <a:r>
              <a:rPr lang="en-US" sz="1400" dirty="0">
                <a:latin typeface="Times New Roman" pitchFamily="18" charset="0"/>
                <a:ea typeface="+mj-ea"/>
                <a:cs typeface="Times New Roman" pitchFamily="18" charset="0"/>
              </a:rPr>
              <a:t>Input</a:t>
            </a:r>
            <a:endParaRPr kumimoji="0" lang="en-US" sz="14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6" name="Title 1"/>
          <p:cNvSpPr txBox="1">
            <a:spLocks/>
          </p:cNvSpPr>
          <p:nvPr/>
        </p:nvSpPr>
        <p:spPr>
          <a:xfrm>
            <a:off x="2483768" y="3284984"/>
            <a:ext cx="1080120" cy="288032"/>
          </a:xfrm>
          <a:prstGeom prst="rect">
            <a:avLst/>
          </a:prstGeom>
        </p:spPr>
        <p:txBody>
          <a:bodyPr vert="horz" lIns="91440" tIns="45720" rIns="91440" bIns="45720" rtlCol="0" anchor="ctr">
            <a:normAutofit lnSpcReduction="10000"/>
          </a:bodyPr>
          <a:lstStyle/>
          <a:p>
            <a:pPr lvl="0" algn="ctr">
              <a:spcBef>
                <a:spcPct val="0"/>
              </a:spcBef>
            </a:pPr>
            <a:r>
              <a:rPr lang="en-US" sz="1400" dirty="0">
                <a:latin typeface="Times New Roman" pitchFamily="18" charset="0"/>
                <a:ea typeface="+mj-ea"/>
                <a:cs typeface="Times New Roman" pitchFamily="18" charset="0"/>
              </a:rPr>
              <a:t>Filter</a:t>
            </a:r>
            <a:endParaRPr kumimoji="0" lang="en-US" sz="14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8" name="Table 17"/>
          <p:cNvGraphicFramePr>
            <a:graphicFrameLocks noGrp="1"/>
          </p:cNvGraphicFramePr>
          <p:nvPr/>
        </p:nvGraphicFramePr>
        <p:xfrm>
          <a:off x="611560" y="1628800"/>
          <a:ext cx="1651000" cy="1531620"/>
        </p:xfrm>
        <a:graphic>
          <a:graphicData uri="http://schemas.openxmlformats.org/drawingml/2006/table">
            <a:tbl>
              <a:tblPr/>
              <a:tblGrid>
                <a:gridCol w="330200">
                  <a:extLst>
                    <a:ext uri="{9D8B030D-6E8A-4147-A177-3AD203B41FA5}">
                      <a16:colId xmlns:a16="http://schemas.microsoft.com/office/drawing/2014/main" xmlns="" val="20000"/>
                    </a:ext>
                  </a:extLst>
                </a:gridCol>
                <a:gridCol w="330200">
                  <a:extLst>
                    <a:ext uri="{9D8B030D-6E8A-4147-A177-3AD203B41FA5}">
                      <a16:colId xmlns:a16="http://schemas.microsoft.com/office/drawing/2014/main" xmlns="" val="20001"/>
                    </a:ext>
                  </a:extLst>
                </a:gridCol>
                <a:gridCol w="330200">
                  <a:extLst>
                    <a:ext uri="{9D8B030D-6E8A-4147-A177-3AD203B41FA5}">
                      <a16:colId xmlns:a16="http://schemas.microsoft.com/office/drawing/2014/main" xmlns="" val="20002"/>
                    </a:ext>
                  </a:extLst>
                </a:gridCol>
                <a:gridCol w="330200">
                  <a:extLst>
                    <a:ext uri="{9D8B030D-6E8A-4147-A177-3AD203B41FA5}">
                      <a16:colId xmlns:a16="http://schemas.microsoft.com/office/drawing/2014/main" xmlns="" val="20003"/>
                    </a:ext>
                  </a:extLst>
                </a:gridCol>
                <a:gridCol w="330200">
                  <a:extLst>
                    <a:ext uri="{9D8B030D-6E8A-4147-A177-3AD203B41FA5}">
                      <a16:colId xmlns:a16="http://schemas.microsoft.com/office/drawing/2014/main" xmlns="" val="20004"/>
                    </a:ext>
                  </a:extLst>
                </a:gridCol>
              </a:tblGrid>
              <a:tr h="255270">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19" name="Table 18"/>
          <p:cNvGraphicFramePr>
            <a:graphicFrameLocks noGrp="1"/>
          </p:cNvGraphicFramePr>
          <p:nvPr/>
        </p:nvGraphicFramePr>
        <p:xfrm>
          <a:off x="2555776" y="1988840"/>
          <a:ext cx="936105" cy="765810"/>
        </p:xfrm>
        <a:graphic>
          <a:graphicData uri="http://schemas.openxmlformats.org/drawingml/2006/table">
            <a:tbl>
              <a:tblPr/>
              <a:tblGrid>
                <a:gridCol w="312035">
                  <a:extLst>
                    <a:ext uri="{9D8B030D-6E8A-4147-A177-3AD203B41FA5}">
                      <a16:colId xmlns:a16="http://schemas.microsoft.com/office/drawing/2014/main" xmlns="" val="20000"/>
                    </a:ext>
                  </a:extLst>
                </a:gridCol>
                <a:gridCol w="312035">
                  <a:extLst>
                    <a:ext uri="{9D8B030D-6E8A-4147-A177-3AD203B41FA5}">
                      <a16:colId xmlns:a16="http://schemas.microsoft.com/office/drawing/2014/main" xmlns="" val="20001"/>
                    </a:ext>
                  </a:extLst>
                </a:gridCol>
                <a:gridCol w="312035">
                  <a:extLst>
                    <a:ext uri="{9D8B030D-6E8A-4147-A177-3AD203B41FA5}">
                      <a16:colId xmlns:a16="http://schemas.microsoft.com/office/drawing/2014/main" xmlns="" val="20002"/>
                    </a:ext>
                  </a:extLst>
                </a:gridCol>
              </a:tblGrid>
              <a:tr h="255270">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270">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20" name="Table 19"/>
          <p:cNvGraphicFramePr>
            <a:graphicFrameLocks noGrp="1"/>
          </p:cNvGraphicFramePr>
          <p:nvPr/>
        </p:nvGraphicFramePr>
        <p:xfrm>
          <a:off x="5873328" y="1988840"/>
          <a:ext cx="1651000" cy="1531620"/>
        </p:xfrm>
        <a:graphic>
          <a:graphicData uri="http://schemas.openxmlformats.org/drawingml/2006/table">
            <a:tbl>
              <a:tblPr/>
              <a:tblGrid>
                <a:gridCol w="330200">
                  <a:extLst>
                    <a:ext uri="{9D8B030D-6E8A-4147-A177-3AD203B41FA5}">
                      <a16:colId xmlns:a16="http://schemas.microsoft.com/office/drawing/2014/main" xmlns="" val="20000"/>
                    </a:ext>
                  </a:extLst>
                </a:gridCol>
                <a:gridCol w="330200">
                  <a:extLst>
                    <a:ext uri="{9D8B030D-6E8A-4147-A177-3AD203B41FA5}">
                      <a16:colId xmlns:a16="http://schemas.microsoft.com/office/drawing/2014/main" xmlns="" val="20001"/>
                    </a:ext>
                  </a:extLst>
                </a:gridCol>
                <a:gridCol w="330200">
                  <a:extLst>
                    <a:ext uri="{9D8B030D-6E8A-4147-A177-3AD203B41FA5}">
                      <a16:colId xmlns:a16="http://schemas.microsoft.com/office/drawing/2014/main" xmlns="" val="20002"/>
                    </a:ext>
                  </a:extLst>
                </a:gridCol>
                <a:gridCol w="330200">
                  <a:extLst>
                    <a:ext uri="{9D8B030D-6E8A-4147-A177-3AD203B41FA5}">
                      <a16:colId xmlns:a16="http://schemas.microsoft.com/office/drawing/2014/main" xmlns="" val="20003"/>
                    </a:ext>
                  </a:extLst>
                </a:gridCol>
                <a:gridCol w="330200">
                  <a:extLst>
                    <a:ext uri="{9D8B030D-6E8A-4147-A177-3AD203B41FA5}">
                      <a16:colId xmlns:a16="http://schemas.microsoft.com/office/drawing/2014/main" xmlns="" val="20004"/>
                    </a:ext>
                  </a:extLst>
                </a:gridCol>
              </a:tblGrid>
              <a:tr h="255270">
                <a:tc>
                  <a:txBody>
                    <a:bodyPr/>
                    <a:lstStyle/>
                    <a:p>
                      <a:pPr algn="ctr" fontAlgn="ctr"/>
                      <a:r>
                        <a:rPr lang="en-US" sz="1400" b="0" i="0" u="none" strike="noStrike" dirty="0">
                          <a:solidFill>
                            <a:srgbClr val="000000"/>
                          </a:solidFill>
                          <a:latin typeface="Times New Roman"/>
                        </a:rPr>
                        <a:t>1x1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1x0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1x1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270">
                <a:tc>
                  <a:txBody>
                    <a:bodyPr/>
                    <a:lstStyle/>
                    <a:p>
                      <a:pPr algn="ctr" fontAlgn="ctr"/>
                      <a:r>
                        <a:rPr lang="en-US" sz="1400" b="0" i="0" u="none" strike="noStrike" dirty="0">
                          <a:solidFill>
                            <a:srgbClr val="000000"/>
                          </a:solidFill>
                          <a:latin typeface="Times New Roman"/>
                        </a:rPr>
                        <a:t>0x0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1x1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1x0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270">
                <a:tc>
                  <a:txBody>
                    <a:bodyPr/>
                    <a:lstStyle/>
                    <a:p>
                      <a:pPr algn="ctr" fontAlgn="ctr"/>
                      <a:r>
                        <a:rPr lang="en-US" sz="1400" b="0" i="0" u="none" strike="noStrike" dirty="0">
                          <a:solidFill>
                            <a:srgbClr val="000000"/>
                          </a:solidFill>
                          <a:latin typeface="Times New Roman"/>
                        </a:rPr>
                        <a:t>0x1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0x0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dirty="0">
                          <a:solidFill>
                            <a:srgbClr val="000000"/>
                          </a:solidFill>
                          <a:latin typeface="Times New Roman"/>
                        </a:rPr>
                        <a:t>1x1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270">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Times New Roman"/>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21" name="Table 20"/>
          <p:cNvGraphicFramePr>
            <a:graphicFrameLocks noGrp="1"/>
          </p:cNvGraphicFramePr>
          <p:nvPr/>
        </p:nvGraphicFramePr>
        <p:xfrm>
          <a:off x="7812360" y="2348880"/>
          <a:ext cx="936105" cy="765810"/>
        </p:xfrm>
        <a:graphic>
          <a:graphicData uri="http://schemas.openxmlformats.org/drawingml/2006/table">
            <a:tbl>
              <a:tblPr/>
              <a:tblGrid>
                <a:gridCol w="312035">
                  <a:extLst>
                    <a:ext uri="{9D8B030D-6E8A-4147-A177-3AD203B41FA5}">
                      <a16:colId xmlns:a16="http://schemas.microsoft.com/office/drawing/2014/main" xmlns="" val="20000"/>
                    </a:ext>
                  </a:extLst>
                </a:gridCol>
                <a:gridCol w="312035">
                  <a:extLst>
                    <a:ext uri="{9D8B030D-6E8A-4147-A177-3AD203B41FA5}">
                      <a16:colId xmlns:a16="http://schemas.microsoft.com/office/drawing/2014/main" xmlns="" val="20001"/>
                    </a:ext>
                  </a:extLst>
                </a:gridCol>
                <a:gridCol w="312035">
                  <a:extLst>
                    <a:ext uri="{9D8B030D-6E8A-4147-A177-3AD203B41FA5}">
                      <a16:colId xmlns:a16="http://schemas.microsoft.com/office/drawing/2014/main" xmlns="" val="20002"/>
                    </a:ext>
                  </a:extLst>
                </a:gridCol>
              </a:tblGrid>
              <a:tr h="255270">
                <a:tc>
                  <a:txBody>
                    <a:bodyPr/>
                    <a:lstStyle/>
                    <a:p>
                      <a:pPr algn="ctr" fontAlgn="ctr"/>
                      <a:r>
                        <a:rPr lang="en-US" sz="1400" b="0" i="0" u="none" strike="noStrike" dirty="0">
                          <a:solidFill>
                            <a:srgbClr val="000000"/>
                          </a:solidFill>
                          <a:latin typeface="Times New Roman"/>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270">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270">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dirty="0">
                        <a:solidFill>
                          <a:srgbClr val="000000"/>
                        </a:solidFill>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2" name="Title 1"/>
          <p:cNvSpPr txBox="1">
            <a:spLocks/>
          </p:cNvSpPr>
          <p:nvPr/>
        </p:nvSpPr>
        <p:spPr>
          <a:xfrm>
            <a:off x="5320208" y="1700808"/>
            <a:ext cx="3644280" cy="288032"/>
          </a:xfrm>
          <a:prstGeom prst="rect">
            <a:avLst/>
          </a:prstGeom>
        </p:spPr>
        <p:txBody>
          <a:bodyPr vert="horz" lIns="91440" tIns="45720" rIns="91440" bIns="45720" rtlCol="0" anchor="ctr">
            <a:normAutofit lnSpcReduction="10000"/>
          </a:bodyPr>
          <a:lstStyle/>
          <a:p>
            <a:pPr lvl="0">
              <a:spcBef>
                <a:spcPct val="0"/>
              </a:spcBef>
            </a:pPr>
            <a:r>
              <a:rPr lang="en-US" sz="1400" b="1" dirty="0">
                <a:latin typeface="Times New Roman" pitchFamily="18" charset="0"/>
                <a:ea typeface="+mj-ea"/>
                <a:cs typeface="Times New Roman" pitchFamily="18" charset="0"/>
              </a:rPr>
              <a:t>1x1+1x0x1x1+0x0+1x1+1x0+0x1+0x0+1x1 =4</a:t>
            </a:r>
            <a:endParaRPr kumimoji="0" lang="en-US" sz="1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23" name="Picture 22" descr="Convolution.gif"/>
          <p:cNvPicPr>
            <a:picLocks noChangeAspect="1"/>
          </p:cNvPicPr>
          <p:nvPr/>
        </p:nvPicPr>
        <p:blipFill>
          <a:blip r:embed="rId2" cstate="print"/>
          <a:stretch>
            <a:fillRect/>
          </a:stretch>
        </p:blipFill>
        <p:spPr>
          <a:xfrm>
            <a:off x="251520" y="3789040"/>
            <a:ext cx="3960440" cy="2306957"/>
          </a:xfrm>
          <a:prstGeom prst="rect">
            <a:avLst/>
          </a:prstGeom>
        </p:spPr>
      </p:pic>
      <p:sp>
        <p:nvSpPr>
          <p:cNvPr id="25" name="Right Arrow 24"/>
          <p:cNvSpPr/>
          <p:nvPr/>
        </p:nvSpPr>
        <p:spPr>
          <a:xfrm>
            <a:off x="3851920" y="1988840"/>
            <a:ext cx="1584176" cy="792088"/>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cs typeface="Times New Roman" pitchFamily="18" charset="0"/>
              </a:rPr>
              <a:t>Input </a:t>
            </a:r>
            <a:r>
              <a:rPr lang="en-US" sz="1200" dirty="0" err="1">
                <a:solidFill>
                  <a:schemeClr val="tx1"/>
                </a:solidFill>
                <a:latin typeface="Times New Roman" pitchFamily="18" charset="0"/>
                <a:cs typeface="Times New Roman" pitchFamily="18" charset="0"/>
              </a:rPr>
              <a:t>tích</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chập</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với</a:t>
            </a:r>
            <a:r>
              <a:rPr lang="en-US" sz="1200" dirty="0">
                <a:solidFill>
                  <a:schemeClr val="tx1"/>
                </a:solidFill>
                <a:latin typeface="Times New Roman" pitchFamily="18" charset="0"/>
                <a:cs typeface="Times New Roman" pitchFamily="18" charset="0"/>
              </a:rPr>
              <a:t> Filter</a:t>
            </a:r>
          </a:p>
        </p:txBody>
      </p:sp>
      <p:sp>
        <p:nvSpPr>
          <p:cNvPr id="26" name="Rectangle 25"/>
          <p:cNvSpPr/>
          <p:nvPr/>
        </p:nvSpPr>
        <p:spPr>
          <a:xfrm>
            <a:off x="539552" y="3645024"/>
            <a:ext cx="3905749" cy="369332"/>
          </a:xfrm>
          <a:prstGeom prst="rect">
            <a:avLst/>
          </a:prstGeom>
        </p:spPr>
        <p:txBody>
          <a:bodyPr wrap="none">
            <a:spAutoFit/>
          </a:bodyPr>
          <a:lstStyle/>
          <a:p>
            <a:r>
              <a:rPr lang="en-US" dirty="0" err="1"/>
              <a:t>Quét</a:t>
            </a:r>
            <a:r>
              <a:rPr lang="en-US" dirty="0"/>
              <a:t> </a:t>
            </a:r>
            <a:r>
              <a:rPr lang="en-US" b="1" dirty="0"/>
              <a:t>kernel</a:t>
            </a:r>
            <a:r>
              <a:rPr lang="en-US" dirty="0"/>
              <a:t> qua </a:t>
            </a:r>
            <a:r>
              <a:rPr lang="en-US" dirty="0" err="1"/>
              <a:t>từng</a:t>
            </a:r>
            <a:r>
              <a:rPr lang="en-US" dirty="0"/>
              <a:t> </a:t>
            </a:r>
            <a:r>
              <a:rPr lang="en-US" dirty="0" err="1"/>
              <a:t>phần</a:t>
            </a:r>
            <a:r>
              <a:rPr lang="en-US" dirty="0"/>
              <a:t> </a:t>
            </a:r>
            <a:r>
              <a:rPr lang="en-US" dirty="0" err="1"/>
              <a:t>tử</a:t>
            </a:r>
            <a:r>
              <a:rPr lang="en-US" dirty="0"/>
              <a:t> </a:t>
            </a:r>
            <a:r>
              <a:rPr lang="en-US" dirty="0" err="1"/>
              <a:t>của</a:t>
            </a:r>
            <a:r>
              <a:rPr lang="en-US" dirty="0"/>
              <a:t> input</a:t>
            </a:r>
          </a:p>
        </p:txBody>
      </p:sp>
      <p:pic>
        <p:nvPicPr>
          <p:cNvPr id="17" name="Picture 1"/>
          <p:cNvPicPr>
            <a:picLocks noChangeAspect="1" noChangeArrowheads="1"/>
          </p:cNvPicPr>
          <p:nvPr/>
        </p:nvPicPr>
        <p:blipFill>
          <a:blip r:embed="rId3" cstate="print"/>
          <a:srcRect l="1786"/>
          <a:stretch>
            <a:fillRect/>
          </a:stretch>
        </p:blipFill>
        <p:spPr bwMode="auto">
          <a:xfrm>
            <a:off x="5004048" y="1195983"/>
            <a:ext cx="3960441" cy="50482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5868144" y="4365104"/>
            <a:ext cx="2664000" cy="792088"/>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5868144" y="5157192"/>
            <a:ext cx="2664296" cy="792088"/>
          </a:xfrm>
          <a:prstGeom prst="rect">
            <a:avLst/>
          </a:prstGeom>
          <a:noFill/>
          <a:ln w="9525">
            <a:noFill/>
            <a:miter lim="800000"/>
            <a:headEnd/>
            <a:tailEnd/>
          </a:ln>
        </p:spPr>
      </p:pic>
      <p:pic>
        <p:nvPicPr>
          <p:cNvPr id="20486" name="Picture 6"/>
          <p:cNvPicPr>
            <a:picLocks noChangeAspect="1" noChangeArrowheads="1"/>
          </p:cNvPicPr>
          <p:nvPr/>
        </p:nvPicPr>
        <p:blipFill>
          <a:blip r:embed="rId6" cstate="print"/>
          <a:srcRect/>
          <a:stretch>
            <a:fillRect/>
          </a:stretch>
        </p:blipFill>
        <p:spPr bwMode="auto">
          <a:xfrm>
            <a:off x="5868144" y="5949280"/>
            <a:ext cx="2664296" cy="792088"/>
          </a:xfrm>
          <a:prstGeom prst="rect">
            <a:avLst/>
          </a:prstGeom>
          <a:noFill/>
          <a:ln w="9525">
            <a:noFill/>
            <a:miter lim="800000"/>
            <a:headEnd/>
            <a:tailEnd/>
          </a:ln>
        </p:spPr>
      </p:pic>
      <p:grpSp>
        <p:nvGrpSpPr>
          <p:cNvPr id="29" name="Group 28"/>
          <p:cNvGrpSpPr/>
          <p:nvPr/>
        </p:nvGrpSpPr>
        <p:grpSpPr>
          <a:xfrm>
            <a:off x="5940152" y="4077072"/>
            <a:ext cx="2520280" cy="288032"/>
            <a:chOff x="5940152" y="3717032"/>
            <a:chExt cx="2520280" cy="288032"/>
          </a:xfrm>
        </p:grpSpPr>
        <p:sp>
          <p:nvSpPr>
            <p:cNvPr id="24" name="Title 1"/>
            <p:cNvSpPr txBox="1">
              <a:spLocks/>
            </p:cNvSpPr>
            <p:nvPr/>
          </p:nvSpPr>
          <p:spPr>
            <a:xfrm>
              <a:off x="5940152" y="3717032"/>
              <a:ext cx="936104" cy="288032"/>
            </a:xfrm>
            <a:prstGeom prst="rect">
              <a:avLst/>
            </a:prstGeom>
          </p:spPr>
          <p:txBody>
            <a:bodyPr vert="horz" lIns="91440" tIns="45720" rIns="91440" bIns="45720" rtlCol="0" anchor="ctr">
              <a:normAutofit lnSpcReduction="10000"/>
            </a:bodyPr>
            <a:lstStyle/>
            <a:p>
              <a:pPr lvl="0" algn="ctr">
                <a:spcBef>
                  <a:spcPct val="0"/>
                </a:spcBef>
              </a:pPr>
              <a:r>
                <a:rPr lang="en-US" sz="1400" dirty="0">
                  <a:latin typeface="Times New Roman" pitchFamily="18" charset="0"/>
                  <a:ea typeface="+mj-ea"/>
                  <a:cs typeface="Times New Roman" pitchFamily="18" charset="0"/>
                </a:rPr>
                <a:t>Input</a:t>
              </a:r>
              <a:endParaRPr kumimoji="0" lang="en-US" sz="14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27" name="Title 1"/>
            <p:cNvSpPr txBox="1">
              <a:spLocks/>
            </p:cNvSpPr>
            <p:nvPr/>
          </p:nvSpPr>
          <p:spPr>
            <a:xfrm>
              <a:off x="6876256" y="3717032"/>
              <a:ext cx="576064" cy="288032"/>
            </a:xfrm>
            <a:prstGeom prst="rect">
              <a:avLst/>
            </a:prstGeom>
          </p:spPr>
          <p:txBody>
            <a:bodyPr vert="horz" lIns="91440" tIns="45720" rIns="91440" bIns="45720" rtlCol="0" anchor="ctr">
              <a:noAutofit/>
            </a:bodyPr>
            <a:lstStyle/>
            <a:p>
              <a:pPr lvl="0" algn="ctr">
                <a:spcBef>
                  <a:spcPct val="0"/>
                </a:spcBef>
              </a:pPr>
              <a:r>
                <a:rPr lang="en-US" sz="1400" dirty="0">
                  <a:latin typeface="Times New Roman" pitchFamily="18" charset="0"/>
                  <a:ea typeface="+mj-ea"/>
                  <a:cs typeface="Times New Roman" pitchFamily="18" charset="0"/>
                </a:rPr>
                <a:t>Filter</a:t>
              </a:r>
              <a:endParaRPr kumimoji="0" lang="en-US" sz="14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28" name="Title 1"/>
            <p:cNvSpPr txBox="1">
              <a:spLocks/>
            </p:cNvSpPr>
            <p:nvPr/>
          </p:nvSpPr>
          <p:spPr>
            <a:xfrm>
              <a:off x="7524328" y="3717032"/>
              <a:ext cx="936104" cy="288032"/>
            </a:xfrm>
            <a:prstGeom prst="rect">
              <a:avLst/>
            </a:prstGeom>
          </p:spPr>
          <p:txBody>
            <a:bodyPr vert="horz" lIns="91440" tIns="45720" rIns="91440" bIns="45720" rtlCol="0" anchor="ctr">
              <a:normAutofit lnSpcReduction="10000"/>
            </a:bodyPr>
            <a:lstStyle/>
            <a:p>
              <a:pPr lvl="0" algn="ctr">
                <a:spcBef>
                  <a:spcPct val="0"/>
                </a:spcBef>
              </a:pPr>
              <a:r>
                <a:rPr lang="en-US" sz="1400" dirty="0">
                  <a:latin typeface="Times New Roman" pitchFamily="18" charset="0"/>
                  <a:ea typeface="+mj-ea"/>
                  <a:cs typeface="Times New Roman" pitchFamily="18" charset="0"/>
                </a:rPr>
                <a:t>Output</a:t>
              </a:r>
              <a:endParaRPr kumimoji="0" lang="en-US" sz="140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sp>
        <p:nvSpPr>
          <p:cNvPr id="30" name="Rectangle 29"/>
          <p:cNvSpPr/>
          <p:nvPr/>
        </p:nvSpPr>
        <p:spPr>
          <a:xfrm>
            <a:off x="5238251" y="3645024"/>
            <a:ext cx="3905749" cy="369332"/>
          </a:xfrm>
          <a:prstGeom prst="rect">
            <a:avLst/>
          </a:prstGeom>
        </p:spPr>
        <p:txBody>
          <a:bodyPr wrap="none">
            <a:spAutoFit/>
          </a:bodyPr>
          <a:lstStyle/>
          <a:p>
            <a:r>
              <a:rPr lang="en-US" dirty="0" err="1"/>
              <a:t>Quét</a:t>
            </a:r>
            <a:r>
              <a:rPr lang="en-US" dirty="0"/>
              <a:t> </a:t>
            </a:r>
            <a:r>
              <a:rPr lang="en-US" b="1" dirty="0"/>
              <a:t>kernel</a:t>
            </a:r>
            <a:r>
              <a:rPr lang="en-US" dirty="0"/>
              <a:t> qua </a:t>
            </a:r>
            <a:r>
              <a:rPr lang="en-US" dirty="0" err="1"/>
              <a:t>từng</a:t>
            </a:r>
            <a:r>
              <a:rPr lang="en-US" dirty="0"/>
              <a:t> </a:t>
            </a:r>
            <a:r>
              <a:rPr lang="en-US" dirty="0" err="1"/>
              <a:t>phần</a:t>
            </a:r>
            <a:r>
              <a:rPr lang="en-US" dirty="0"/>
              <a:t> </a:t>
            </a:r>
            <a:r>
              <a:rPr lang="en-US" dirty="0" err="1"/>
              <a:t>tử</a:t>
            </a:r>
            <a:r>
              <a:rPr lang="en-US" dirty="0"/>
              <a:t> </a:t>
            </a:r>
            <a:r>
              <a:rPr lang="en-US" dirty="0" err="1"/>
              <a:t>của</a:t>
            </a:r>
            <a:r>
              <a:rPr lang="en-US" dirty="0"/>
              <a:t>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052736"/>
            <a:ext cx="8280920" cy="360040"/>
          </a:xfrm>
          <a:prstGeom prst="rect">
            <a:avLst/>
          </a:prstGeom>
        </p:spPr>
        <p:txBody>
          <a:bodyPr vert="horz" lIns="91440" tIns="45720" rIns="91440" bIns="45720" rtlCol="0" anchor="ctr">
            <a:normAutofit lnSpcReduction="10000"/>
          </a:bodyPr>
          <a:lstStyle/>
          <a:p>
            <a:pPr>
              <a:spcBef>
                <a:spcPct val="0"/>
              </a:spcBef>
            </a:pPr>
            <a:r>
              <a:rPr lang="en-US" b="1" dirty="0">
                <a:latin typeface="Times New Roman" pitchFamily="18" charset="0"/>
                <a:ea typeface="+mj-ea"/>
                <a:cs typeface="Times New Roman" pitchFamily="18" charset="0"/>
              </a:rPr>
              <a:t>a</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dirty="0">
                <a:latin typeface="Times New Roman" pitchFamily="18" charset="0"/>
                <a:cs typeface="Times New Roman" pitchFamily="18" charset="0"/>
              </a:rPr>
              <a:t>Stride: </a:t>
            </a:r>
            <a:r>
              <a:rPr lang="vi-VN" sz="1400" b="1" dirty="0">
                <a:latin typeface="Times New Roman" pitchFamily="18" charset="0"/>
                <a:cs typeface="Times New Roman" pitchFamily="18" charset="0"/>
              </a:rPr>
              <a:t>Stride</a:t>
            </a:r>
            <a:r>
              <a:rPr lang="vi-VN" sz="1400" dirty="0">
                <a:latin typeface="Times New Roman" pitchFamily="18" charset="0"/>
                <a:cs typeface="Times New Roman" pitchFamily="18" charset="0"/>
              </a:rPr>
              <a:t> là khoảng cách giữa 2 </a:t>
            </a:r>
            <a:r>
              <a:rPr lang="vi-VN" sz="1400" b="1" dirty="0">
                <a:latin typeface="Times New Roman" pitchFamily="18" charset="0"/>
                <a:cs typeface="Times New Roman" pitchFamily="18" charset="0"/>
              </a:rPr>
              <a:t>kernel</a:t>
            </a:r>
            <a:r>
              <a:rPr lang="vi-VN" sz="1400" dirty="0">
                <a:latin typeface="Times New Roman" pitchFamily="18" charset="0"/>
                <a:cs typeface="Times New Roman" pitchFamily="18" charset="0"/>
              </a:rPr>
              <a:t> khi quét</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sym typeface="Wingdings" pitchFamily="2" charset="2"/>
              </a:rPr>
              <a:t> T</a:t>
            </a:r>
            <a:r>
              <a:rPr lang="vi-VN" sz="1400" dirty="0">
                <a:latin typeface="Times New Roman" pitchFamily="18" charset="0"/>
                <a:cs typeface="Times New Roman" pitchFamily="18" charset="0"/>
              </a:rPr>
              <a:t>ránh việc lặp lại giá trị ở các ô bị quét</a:t>
            </a:r>
            <a:endParaRPr lang="en-US" sz="1400" dirty="0">
              <a:latin typeface="Times New Roman" pitchFamily="18" charset="0"/>
              <a:cs typeface="Times New Roman" pitchFamily="18" charset="0"/>
            </a:endParaRPr>
          </a:p>
        </p:txBody>
      </p:sp>
      <p:pic>
        <p:nvPicPr>
          <p:cNvPr id="2052" name="Picture 4" descr="https://viblo.asia/uploads/full/c92f73c5-a0d5-490a-99be-450d931ace78.gif"/>
          <p:cNvPicPr>
            <a:picLocks noChangeAspect="1" noChangeArrowheads="1" noCrop="1"/>
          </p:cNvPicPr>
          <p:nvPr/>
        </p:nvPicPr>
        <p:blipFill>
          <a:blip r:embed="rId2" cstate="print"/>
          <a:srcRect/>
          <a:stretch>
            <a:fillRect/>
          </a:stretch>
        </p:blipFill>
        <p:spPr bwMode="auto">
          <a:xfrm>
            <a:off x="5564400" y="1754236"/>
            <a:ext cx="2608000" cy="1674764"/>
          </a:xfrm>
          <a:prstGeom prst="rect">
            <a:avLst/>
          </a:prstGeom>
          <a:noFill/>
        </p:spPr>
      </p:pic>
      <p:sp>
        <p:nvSpPr>
          <p:cNvPr id="9" name="Title 1"/>
          <p:cNvSpPr txBox="1">
            <a:spLocks/>
          </p:cNvSpPr>
          <p:nvPr/>
        </p:nvSpPr>
        <p:spPr>
          <a:xfrm>
            <a:off x="863080" y="3645024"/>
            <a:ext cx="8280920" cy="360040"/>
          </a:xfrm>
          <a:prstGeom prst="rect">
            <a:avLst/>
          </a:prstGeom>
        </p:spPr>
        <p:txBody>
          <a:bodyPr vert="horz" lIns="91440" tIns="45720" rIns="91440" bIns="45720" rtlCol="0" anchor="ctr">
            <a:normAutofit lnSpcReduction="10000"/>
          </a:bodyPr>
          <a:lstStyle/>
          <a:p>
            <a:pPr lvl="0">
              <a:spcBef>
                <a:spcPct val="0"/>
              </a:spcBef>
            </a:pPr>
            <a:r>
              <a:rPr lang="en-US" b="1" dirty="0">
                <a:latin typeface="Times New Roman" pitchFamily="18" charset="0"/>
                <a:ea typeface="+mj-ea"/>
                <a:cs typeface="Times New Roman" pitchFamily="18" charset="0"/>
              </a:rPr>
              <a:t>b</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dirty="0">
                <a:latin typeface="Times New Roman" pitchFamily="18" charset="0"/>
                <a:cs typeface="Times New Roman" pitchFamily="18" charset="0"/>
              </a:rPr>
              <a:t>Padding</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Rectangle 13"/>
          <p:cNvSpPr/>
          <p:nvPr/>
        </p:nvSpPr>
        <p:spPr>
          <a:xfrm>
            <a:off x="755576" y="3429000"/>
            <a:ext cx="8136904" cy="307777"/>
          </a:xfrm>
          <a:prstGeom prst="rect">
            <a:avLst/>
          </a:prstGeom>
        </p:spPr>
        <p:txBody>
          <a:bodyPr wrap="square">
            <a:spAutoFit/>
          </a:bodyPr>
          <a:lstStyle/>
          <a:p>
            <a:r>
              <a:rPr lang="en-US" sz="1400" dirty="0">
                <a:latin typeface="Times New Roman" pitchFamily="18" charset="0"/>
                <a:cs typeface="Times New Roman" pitchFamily="18" charset="0"/>
              </a:rPr>
              <a:t>S</a:t>
            </a:r>
            <a:r>
              <a:rPr lang="vi-VN" sz="1400" dirty="0">
                <a:latin typeface="Times New Roman" pitchFamily="18" charset="0"/>
                <a:cs typeface="Times New Roman" pitchFamily="18" charset="0"/>
              </a:rPr>
              <a:t>tride và size của kernel càng lớn thì size của feature map càng nhỏ</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bởi</a:t>
            </a:r>
            <a:r>
              <a:rPr lang="en-US" sz="1400" dirty="0">
                <a:latin typeface="Times New Roman" pitchFamily="18" charset="0"/>
                <a:cs typeface="Times New Roman" pitchFamily="18" charset="0"/>
              </a:rPr>
              <a:t> </a:t>
            </a:r>
            <a:r>
              <a:rPr lang="vi-VN" sz="1400" dirty="0">
                <a:latin typeface="Times New Roman" pitchFamily="18" charset="0"/>
                <a:cs typeface="Times New Roman" pitchFamily="18" charset="0"/>
              </a:rPr>
              <a:t>kernel phải nằm hoàn toàn trong input. </a:t>
            </a:r>
            <a:endParaRPr lang="en-US" sz="1400" dirty="0">
              <a:latin typeface="Times New Roman" pitchFamily="18" charset="0"/>
              <a:cs typeface="Times New Roman" pitchFamily="18" charset="0"/>
            </a:endParaRPr>
          </a:p>
        </p:txBody>
      </p:sp>
      <p:sp>
        <p:nvSpPr>
          <p:cNvPr id="15" name="Rectangle 14"/>
          <p:cNvSpPr/>
          <p:nvPr/>
        </p:nvSpPr>
        <p:spPr>
          <a:xfrm>
            <a:off x="899592" y="4417367"/>
            <a:ext cx="5832648" cy="307777"/>
          </a:xfrm>
          <a:prstGeom prst="rect">
            <a:avLst/>
          </a:prstGeom>
        </p:spPr>
        <p:txBody>
          <a:bodyPr wrap="square">
            <a:spAutoFit/>
          </a:bodyPr>
          <a:lstStyle/>
          <a:p>
            <a:r>
              <a:rPr lang="en-US" sz="1400" dirty="0" err="1">
                <a:latin typeface="Times New Roman" pitchFamily="18" charset="0"/>
                <a:cs typeface="Times New Roman" pitchFamily="18" charset="0"/>
              </a:rPr>
              <a:t>Ví</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dụ</a:t>
            </a:r>
            <a:r>
              <a:rPr lang="en-US" sz="1400" dirty="0">
                <a:latin typeface="Times New Roman" pitchFamily="18" charset="0"/>
                <a:cs typeface="Times New Roman" pitchFamily="18" charset="0"/>
              </a:rPr>
              <a:t> Padding =1 </a:t>
            </a:r>
            <a:r>
              <a:rPr lang="en-US" sz="1400" dirty="0">
                <a:latin typeface="Times New Roman" pitchFamily="18" charset="0"/>
                <a:cs typeface="Times New Roman" pitchFamily="18" charset="0"/>
                <a:sym typeface="Wingdings" pitchFamily="2" charset="2"/>
              </a:rPr>
              <a:t> </a:t>
            </a:r>
            <a:r>
              <a:rPr lang="en-US" sz="1400" dirty="0" err="1">
                <a:latin typeface="Times New Roman" pitchFamily="18" charset="0"/>
                <a:cs typeface="Times New Roman" pitchFamily="18" charset="0"/>
              </a:rPr>
              <a:t>Phần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màu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xám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chính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là</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phần</a:t>
            </a:r>
            <a:r>
              <a:rPr lang="en-US" sz="1400" dirty="0">
                <a:latin typeface="Times New Roman" pitchFamily="18" charset="0"/>
                <a:cs typeface="Times New Roman" pitchFamily="18" charset="0"/>
              </a:rPr>
              <a:t> </a:t>
            </a:r>
            <a:r>
              <a:rPr lang="en-US" sz="1400" i="1" dirty="0" err="1">
                <a:latin typeface="Times New Roman" pitchFamily="18" charset="0"/>
                <a:cs typeface="Times New Roman" pitchFamily="18" charset="0"/>
              </a:rPr>
              <a:t>bọc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thêm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vào</a:t>
            </a:r>
            <a:r>
              <a:rPr lang="en-US" sz="1400" dirty="0">
                <a:latin typeface="Times New Roman" pitchFamily="18" charset="0"/>
                <a:cs typeface="Times New Roman" pitchFamily="18" charset="0"/>
              </a:rPr>
              <a:t> input</a:t>
            </a:r>
          </a:p>
        </p:txBody>
      </p:sp>
      <p:sp>
        <p:nvSpPr>
          <p:cNvPr id="16" name="Rectangle 15"/>
          <p:cNvSpPr/>
          <p:nvPr/>
        </p:nvSpPr>
        <p:spPr>
          <a:xfrm>
            <a:off x="755576" y="1393031"/>
            <a:ext cx="3888432" cy="307777"/>
          </a:xfrm>
          <a:prstGeom prst="rect">
            <a:avLst/>
          </a:prstGeom>
        </p:spPr>
        <p:txBody>
          <a:bodyPr wrap="square">
            <a:spAutoFit/>
          </a:bodyPr>
          <a:lstStyle/>
          <a:p>
            <a:r>
              <a:rPr lang="en-US" sz="1400" dirty="0">
                <a:latin typeface="Times New Roman" pitchFamily="18" charset="0"/>
                <a:cs typeface="Times New Roman" pitchFamily="18" charset="0"/>
              </a:rPr>
              <a:t>S</a:t>
            </a:r>
            <a:r>
              <a:rPr lang="vi-VN" sz="1400" dirty="0">
                <a:latin typeface="Times New Roman" pitchFamily="18" charset="0"/>
                <a:cs typeface="Times New Roman" pitchFamily="18" charset="0"/>
              </a:rPr>
              <a:t>tride = 1, </a:t>
            </a:r>
            <a:r>
              <a:rPr lang="vi-VN" sz="1400" b="1" dirty="0">
                <a:latin typeface="Times New Roman" pitchFamily="18" charset="0"/>
                <a:cs typeface="Times New Roman" pitchFamily="18" charset="0"/>
              </a:rPr>
              <a:t>kernel</a:t>
            </a:r>
            <a:r>
              <a:rPr lang="vi-VN" sz="1400" dirty="0">
                <a:latin typeface="Times New Roman" pitchFamily="18" charset="0"/>
                <a:cs typeface="Times New Roman" pitchFamily="18" charset="0"/>
              </a:rPr>
              <a:t> sẽ quét 2 ô ngay cạnh nhau</a:t>
            </a:r>
            <a:endParaRPr lang="en-US" sz="1400" dirty="0">
              <a:latin typeface="Times New Roman" pitchFamily="18" charset="0"/>
              <a:cs typeface="Times New Roman" pitchFamily="18" charset="0"/>
            </a:endParaRPr>
          </a:p>
        </p:txBody>
      </p:sp>
      <p:sp>
        <p:nvSpPr>
          <p:cNvPr id="17" name="Rectangle 16"/>
          <p:cNvSpPr/>
          <p:nvPr/>
        </p:nvSpPr>
        <p:spPr>
          <a:xfrm>
            <a:off x="5076056" y="1393031"/>
            <a:ext cx="4067944" cy="307777"/>
          </a:xfrm>
          <a:prstGeom prst="rect">
            <a:avLst/>
          </a:prstGeom>
        </p:spPr>
        <p:txBody>
          <a:bodyPr wrap="square">
            <a:spAutoFit/>
          </a:bodyPr>
          <a:lstStyle/>
          <a:p>
            <a:r>
              <a:rPr lang="en-US" sz="1400" dirty="0">
                <a:latin typeface="Times New Roman" pitchFamily="18" charset="0"/>
                <a:cs typeface="Times New Roman" pitchFamily="18" charset="0"/>
              </a:rPr>
              <a:t>S</a:t>
            </a:r>
            <a:r>
              <a:rPr lang="vi-VN" sz="1400" dirty="0">
                <a:latin typeface="Times New Roman" pitchFamily="18" charset="0"/>
                <a:cs typeface="Times New Roman" pitchFamily="18" charset="0"/>
              </a:rPr>
              <a:t>tride = 2, </a:t>
            </a:r>
            <a:r>
              <a:rPr lang="vi-VN" sz="1400" b="1" dirty="0">
                <a:latin typeface="Times New Roman" pitchFamily="18" charset="0"/>
                <a:cs typeface="Times New Roman" pitchFamily="18" charset="0"/>
              </a:rPr>
              <a:t>kernel</a:t>
            </a:r>
            <a:r>
              <a:rPr lang="vi-VN" sz="1400" dirty="0">
                <a:latin typeface="Times New Roman" pitchFamily="18" charset="0"/>
                <a:cs typeface="Times New Roman" pitchFamily="18" charset="0"/>
              </a:rPr>
              <a:t> sẽ quét ô 1 và ô 3. Bỏ qua ô ở giữa. </a:t>
            </a:r>
            <a:endParaRPr lang="en-US" sz="1400" dirty="0">
              <a:latin typeface="Times New Roman" pitchFamily="18" charset="0"/>
              <a:cs typeface="Times New Roman" pitchFamily="18" charset="0"/>
            </a:endParaRPr>
          </a:p>
        </p:txBody>
      </p:sp>
      <p:sp>
        <p:nvSpPr>
          <p:cNvPr id="20" name="Rectangle 19"/>
          <p:cNvSpPr/>
          <p:nvPr/>
        </p:nvSpPr>
        <p:spPr>
          <a:xfrm>
            <a:off x="827584" y="3933056"/>
            <a:ext cx="8424936" cy="523220"/>
          </a:xfrm>
          <a:prstGeom prst="rect">
            <a:avLst/>
          </a:prstGeom>
        </p:spPr>
        <p:txBody>
          <a:bodyPr wrap="square">
            <a:spAutoFit/>
          </a:bodyPr>
          <a:lstStyle/>
          <a:p>
            <a:r>
              <a:rPr lang="en-US" sz="1400" dirty="0">
                <a:latin typeface="Times New Roman" pitchFamily="18" charset="0"/>
                <a:cs typeface="Times New Roman" pitchFamily="18" charset="0"/>
              </a:rPr>
              <a:t>Padding </a:t>
            </a:r>
            <a:r>
              <a:rPr lang="en-US" sz="1400" dirty="0" err="1">
                <a:latin typeface="Times New Roman" pitchFamily="18" charset="0"/>
                <a:cs typeface="Times New Roman" pitchFamily="18" charset="0"/>
              </a:rPr>
              <a:t>dùng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để</a:t>
            </a:r>
            <a:r>
              <a:rPr lang="vi-VN" sz="1400" dirty="0">
                <a:latin typeface="Times New Roman" pitchFamily="18" charset="0"/>
                <a:cs typeface="Times New Roman" pitchFamily="18" charset="0"/>
              </a:rPr>
              <a:t> giữ nguyên kích cỡ của feature map so với ban đầu.</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a:t>
            </a:r>
            <a:r>
              <a:rPr lang="vi-VN" sz="1400" dirty="0">
                <a:latin typeface="Times New Roman" pitchFamily="18" charset="0"/>
                <a:cs typeface="Times New Roman" pitchFamily="18" charset="0"/>
              </a:rPr>
              <a:t>adding = 1, tức là ta đã thêm 1 ô bọc xung quanh các cạnh của input, </a:t>
            </a:r>
            <a:r>
              <a:rPr lang="en-US" sz="1400" dirty="0" err="1">
                <a:latin typeface="Times New Roman" pitchFamily="18" charset="0"/>
                <a:cs typeface="Times New Roman" pitchFamily="18" charset="0"/>
              </a:rPr>
              <a:t>Để</a:t>
            </a:r>
            <a:r>
              <a:rPr lang="vi-VN" sz="1400" dirty="0">
                <a:latin typeface="Times New Roman" pitchFamily="18" charset="0"/>
                <a:cs typeface="Times New Roman" pitchFamily="18" charset="0"/>
              </a:rPr>
              <a:t> </a:t>
            </a:r>
            <a:r>
              <a:rPr lang="vi-VN" sz="1400" i="1" dirty="0">
                <a:latin typeface="Times New Roman" pitchFamily="18" charset="0"/>
                <a:cs typeface="Times New Roman" pitchFamily="18" charset="0"/>
              </a:rPr>
              <a:t>bọc</a:t>
            </a:r>
            <a:r>
              <a:rPr lang="vi-VN" sz="1400" dirty="0">
                <a:latin typeface="Times New Roman" pitchFamily="18" charset="0"/>
                <a:cs typeface="Times New Roman" pitchFamily="18" charset="0"/>
              </a:rPr>
              <a:t> này càng dày thì tăng padding lên. </a:t>
            </a:r>
            <a:endParaRPr lang="en-US" sz="1400" dirty="0">
              <a:latin typeface="Times New Roman" pitchFamily="18" charset="0"/>
              <a:cs typeface="Times New Roman" pitchFamily="18" charset="0"/>
            </a:endParaRPr>
          </a:p>
        </p:txBody>
      </p:sp>
      <p:pic>
        <p:nvPicPr>
          <p:cNvPr id="2056" name="Picture 8" descr="https://viblo.asia/uploads/full/dc386839-cbeb-42cf-8d78-4fe6576cffb3.gif"/>
          <p:cNvPicPr>
            <a:picLocks noChangeAspect="1" noChangeArrowheads="1" noCrop="1"/>
          </p:cNvPicPr>
          <p:nvPr/>
        </p:nvPicPr>
        <p:blipFill>
          <a:blip r:embed="rId3" cstate="print"/>
          <a:srcRect/>
          <a:stretch>
            <a:fillRect/>
          </a:stretch>
        </p:blipFill>
        <p:spPr bwMode="auto">
          <a:xfrm>
            <a:off x="1115616" y="1714662"/>
            <a:ext cx="2808312" cy="1642330"/>
          </a:xfrm>
          <a:prstGeom prst="rect">
            <a:avLst/>
          </a:prstGeom>
          <a:noFill/>
        </p:spPr>
      </p:pic>
      <p:pic>
        <p:nvPicPr>
          <p:cNvPr id="2058" name="Picture 10" descr="https://viblo.asia/uploads/full/60eea7f2-735d-45dd-9c62-143411c33b93.gif"/>
          <p:cNvPicPr>
            <a:picLocks noChangeAspect="1" noChangeArrowheads="1" noCrop="1"/>
          </p:cNvPicPr>
          <p:nvPr/>
        </p:nvPicPr>
        <p:blipFill>
          <a:blip r:embed="rId4" cstate="print"/>
          <a:srcRect/>
          <a:stretch>
            <a:fillRect/>
          </a:stretch>
        </p:blipFill>
        <p:spPr bwMode="auto">
          <a:xfrm>
            <a:off x="2987824" y="4725144"/>
            <a:ext cx="3096344" cy="19274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2996952"/>
            <a:ext cx="8280920" cy="360040"/>
          </a:xfrm>
          <a:prstGeom prst="rect">
            <a:avLst/>
          </a:prstGeom>
        </p:spPr>
        <p:txBody>
          <a:bodyPr vert="horz" lIns="91440" tIns="45720" rIns="91440" bIns="45720" rtlCol="0" anchor="ctr">
            <a:normAutofit/>
          </a:bodyPr>
          <a:lstStyle/>
          <a:p>
            <a:r>
              <a:rPr lang="en-US" sz="1400" b="1" dirty="0" err="1">
                <a:latin typeface="Times New Roman" pitchFamily="18" charset="0"/>
                <a:cs typeface="Times New Roman" pitchFamily="18" charset="0"/>
              </a:rPr>
              <a:t>Hàm</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ReLU</a:t>
            </a:r>
            <a:r>
              <a:rPr lang="en-US" sz="1400" b="1" dirty="0">
                <a:latin typeface="Times New Roman" pitchFamily="18" charset="0"/>
                <a:cs typeface="Times New Roman" pitchFamily="18" charset="0"/>
              </a:rPr>
              <a:t> (rectified linear unit) </a:t>
            </a:r>
            <a:r>
              <a:rPr lang="en-US" sz="1400" b="1" dirty="0" err="1">
                <a:latin typeface="Times New Roman" pitchFamily="18" charset="0"/>
                <a:cs typeface="Times New Roman" pitchFamily="18" charset="0"/>
              </a:rPr>
              <a:t>thường</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được</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sử</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dụng</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trọng</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mạng</a:t>
            </a:r>
            <a:r>
              <a:rPr lang="en-US" sz="1400" b="1" dirty="0">
                <a:latin typeface="Times New Roman" pitchFamily="18" charset="0"/>
                <a:cs typeface="Times New Roman" pitchFamily="18" charset="0"/>
              </a:rPr>
              <a:t> CNN</a:t>
            </a:r>
          </a:p>
        </p:txBody>
      </p:sp>
      <p:sp>
        <p:nvSpPr>
          <p:cNvPr id="7" name="Rectangle 6"/>
          <p:cNvSpPr/>
          <p:nvPr/>
        </p:nvSpPr>
        <p:spPr>
          <a:xfrm>
            <a:off x="827584" y="3337247"/>
            <a:ext cx="7992888" cy="307777"/>
          </a:xfrm>
          <a:prstGeom prst="rect">
            <a:avLst/>
          </a:prstGeom>
        </p:spPr>
        <p:txBody>
          <a:bodyPr wrap="square">
            <a:spAutoFit/>
          </a:bodyPr>
          <a:lstStyle/>
          <a:p>
            <a:r>
              <a:rPr lang="vi-VN" sz="1400" dirty="0">
                <a:latin typeface="+mj-lt"/>
              </a:rPr>
              <a:t>Lớp </a:t>
            </a:r>
            <a:r>
              <a:rPr lang="en-US" sz="1400" dirty="0">
                <a:latin typeface="+mj-lt"/>
              </a:rPr>
              <a:t>RELU </a:t>
            </a:r>
            <a:r>
              <a:rPr lang="vi-VN" sz="1400" dirty="0">
                <a:latin typeface="+mj-lt"/>
              </a:rPr>
              <a:t>thường được cài đặt ngay sau lớp Convolutional. </a:t>
            </a:r>
            <a:endParaRPr lang="en-US" sz="1400" dirty="0">
              <a:latin typeface="+mj-lt"/>
            </a:endParaRPr>
          </a:p>
        </p:txBody>
      </p:sp>
      <p:sp>
        <p:nvSpPr>
          <p:cNvPr id="11" name="Rectangle 10"/>
          <p:cNvSpPr/>
          <p:nvPr/>
        </p:nvSpPr>
        <p:spPr>
          <a:xfrm>
            <a:off x="827584" y="3626440"/>
            <a:ext cx="7992888" cy="738664"/>
          </a:xfrm>
          <a:prstGeom prst="rect">
            <a:avLst/>
          </a:prstGeom>
        </p:spPr>
        <p:txBody>
          <a:bodyPr wrap="square">
            <a:spAutoFit/>
          </a:bodyPr>
          <a:lstStyle/>
          <a:p>
            <a:r>
              <a:rPr lang="vi-VN" sz="1400" dirty="0">
                <a:latin typeface="+mj-lt"/>
              </a:rPr>
              <a:t>Lớp này </a:t>
            </a:r>
            <a:r>
              <a:rPr lang="en-US" sz="1400" dirty="0" err="1">
                <a:latin typeface="+mj-lt"/>
              </a:rPr>
              <a:t>thường</a:t>
            </a:r>
            <a:r>
              <a:rPr lang="en-US" sz="1400" dirty="0">
                <a:latin typeface="+mj-lt"/>
              </a:rPr>
              <a:t> </a:t>
            </a:r>
            <a:r>
              <a:rPr lang="vi-VN" sz="1400" dirty="0">
                <a:latin typeface="+mj-lt"/>
              </a:rPr>
              <a:t>sử dụng hàm kích hoạt f(x) = max(0,x)</a:t>
            </a:r>
            <a:r>
              <a:rPr lang="vi-VN" sz="1400" i="1" dirty="0">
                <a:latin typeface="+mj-lt"/>
              </a:rPr>
              <a:t>f</a:t>
            </a:r>
            <a:r>
              <a:rPr lang="vi-VN" sz="1400" dirty="0">
                <a:latin typeface="+mj-lt"/>
              </a:rPr>
              <a:t>(</a:t>
            </a:r>
            <a:r>
              <a:rPr lang="vi-VN" sz="1400" i="1" dirty="0">
                <a:latin typeface="+mj-lt"/>
              </a:rPr>
              <a:t>x</a:t>
            </a:r>
            <a:r>
              <a:rPr lang="vi-VN" sz="1400" dirty="0">
                <a:latin typeface="+mj-lt"/>
              </a:rPr>
              <a:t>)=</a:t>
            </a:r>
            <a:r>
              <a:rPr lang="vi-VN" sz="1400" i="1" dirty="0">
                <a:latin typeface="+mj-lt"/>
              </a:rPr>
              <a:t>max</a:t>
            </a:r>
            <a:r>
              <a:rPr lang="vi-VN" sz="1400" dirty="0">
                <a:latin typeface="+mj-lt"/>
              </a:rPr>
              <a:t>(0,</a:t>
            </a:r>
            <a:r>
              <a:rPr lang="vi-VN" sz="1400" i="1" dirty="0">
                <a:latin typeface="+mj-lt"/>
              </a:rPr>
              <a:t>x</a:t>
            </a:r>
            <a:r>
              <a:rPr lang="vi-VN" sz="1400" dirty="0">
                <a:latin typeface="+mj-lt"/>
              </a:rPr>
              <a:t>)</a:t>
            </a:r>
            <a:r>
              <a:rPr lang="en-US" sz="1400" dirty="0">
                <a:latin typeface="+mj-lt"/>
              </a:rPr>
              <a:t> </a:t>
            </a:r>
            <a:r>
              <a:rPr lang="en-US" sz="1400" dirty="0" err="1">
                <a:latin typeface="+mj-lt"/>
              </a:rPr>
              <a:t>hàm</a:t>
            </a:r>
            <a:r>
              <a:rPr lang="en-US" sz="1400" dirty="0">
                <a:latin typeface="+mj-lt"/>
              </a:rPr>
              <a:t> </a:t>
            </a:r>
            <a:r>
              <a:rPr lang="en-US" sz="1400" dirty="0" err="1">
                <a:latin typeface="+mj-lt"/>
              </a:rPr>
              <a:t>này</a:t>
            </a:r>
            <a:r>
              <a:rPr lang="vi-VN" sz="1400" dirty="0">
                <a:latin typeface="+mj-lt"/>
              </a:rPr>
              <a:t> dễ cài đặt, tính toán nhanh</a:t>
            </a:r>
            <a:r>
              <a:rPr lang="en-US" sz="1400" dirty="0">
                <a:latin typeface="+mj-lt"/>
              </a:rPr>
              <a:t>.</a:t>
            </a:r>
          </a:p>
          <a:p>
            <a:r>
              <a:rPr lang="en-US" sz="1400" dirty="0">
                <a:latin typeface="+mj-lt"/>
              </a:rPr>
              <a:t>  - </a:t>
            </a:r>
            <a:r>
              <a:rPr lang="en-US" sz="1400" dirty="0" err="1">
                <a:latin typeface="+mj-lt"/>
              </a:rPr>
              <a:t>Dùng</a:t>
            </a:r>
            <a:r>
              <a:rPr lang="en-US" sz="1400" dirty="0">
                <a:latin typeface="+mj-lt"/>
              </a:rPr>
              <a:t> </a:t>
            </a:r>
            <a:r>
              <a:rPr lang="en-US" sz="1400" dirty="0" err="1">
                <a:latin typeface="+mj-lt"/>
              </a:rPr>
              <a:t>để</a:t>
            </a:r>
            <a:r>
              <a:rPr lang="en-US" sz="1400" dirty="0">
                <a:latin typeface="+mj-lt"/>
              </a:rPr>
              <a:t> </a:t>
            </a:r>
            <a:r>
              <a:rPr lang="vi-VN" sz="1400" dirty="0">
                <a:latin typeface="+mj-lt"/>
              </a:rPr>
              <a:t>chuyển toàn bộ giá trị âm trong kết quả lấy từ lớp Convolutional thành giá trị 0.</a:t>
            </a:r>
            <a:endParaRPr lang="en-US" sz="1400" dirty="0">
              <a:latin typeface="+mj-lt"/>
            </a:endParaRPr>
          </a:p>
          <a:p>
            <a:r>
              <a:rPr lang="en-US" sz="1400" dirty="0">
                <a:latin typeface="+mj-lt"/>
              </a:rPr>
              <a:t> </a:t>
            </a:r>
            <a:r>
              <a:rPr lang="vi-VN" sz="1400" dirty="0">
                <a:latin typeface="+mj-lt"/>
              </a:rPr>
              <a:t> </a:t>
            </a:r>
            <a:r>
              <a:rPr lang="en-US" sz="1400" dirty="0">
                <a:latin typeface="+mj-lt"/>
              </a:rPr>
              <a:t>- </a:t>
            </a:r>
            <a:r>
              <a:rPr lang="vi-VN" sz="1400" dirty="0">
                <a:latin typeface="+mj-lt"/>
              </a:rPr>
              <a:t>Ý nghĩa của cách cài đặt này chính là tạo nên tính phi tuyến cho mô hình. </a:t>
            </a:r>
            <a:endParaRPr lang="en-US" sz="1400" dirty="0">
              <a:latin typeface="+mj-lt"/>
            </a:endParaRPr>
          </a:p>
        </p:txBody>
      </p:sp>
      <p:pic>
        <p:nvPicPr>
          <p:cNvPr id="5121" name="Picture 1"/>
          <p:cNvPicPr>
            <a:picLocks noChangeAspect="1" noChangeArrowheads="1"/>
          </p:cNvPicPr>
          <p:nvPr/>
        </p:nvPicPr>
        <p:blipFill>
          <a:blip r:embed="rId2" cstate="print"/>
          <a:srcRect t="4348"/>
          <a:stretch>
            <a:fillRect/>
          </a:stretch>
        </p:blipFill>
        <p:spPr bwMode="auto">
          <a:xfrm>
            <a:off x="827584" y="4509119"/>
            <a:ext cx="3816424" cy="201622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788024" y="4581128"/>
            <a:ext cx="4168114" cy="1944216"/>
          </a:xfrm>
          <a:prstGeom prst="rect">
            <a:avLst/>
          </a:prstGeom>
          <a:noFill/>
          <a:ln w="9525">
            <a:noFill/>
            <a:miter lim="800000"/>
            <a:headEnd/>
            <a:tailEnd/>
          </a:ln>
        </p:spPr>
      </p:pic>
      <p:sp>
        <p:nvSpPr>
          <p:cNvPr id="12" name="Title 1"/>
          <p:cNvSpPr txBox="1">
            <a:spLocks/>
          </p:cNvSpPr>
          <p:nvPr/>
        </p:nvSpPr>
        <p:spPr>
          <a:xfrm>
            <a:off x="755576" y="1124744"/>
            <a:ext cx="8280920" cy="360040"/>
          </a:xfrm>
          <a:prstGeom prst="rect">
            <a:avLst/>
          </a:prstGeom>
        </p:spPr>
        <p:txBody>
          <a:bodyPr vert="horz" lIns="91440" tIns="45720" rIns="91440" bIns="45720" rtlCol="0" anchor="ctr">
            <a:normAutofit lnSpcReduction="10000"/>
          </a:bodyPr>
          <a:lstStyle/>
          <a:p>
            <a:r>
              <a:rPr lang="en-US" b="1" noProof="0" dirty="0">
                <a:latin typeface="Times New Roman" pitchFamily="18" charset="0"/>
                <a:ea typeface="+mj-ea"/>
                <a:cs typeface="Times New Roman" pitchFamily="18" charset="0"/>
              </a:rPr>
              <a:t>2</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b="1" dirty="0" err="1"/>
              <a:t>Hàm</a:t>
            </a:r>
            <a:r>
              <a:rPr lang="en-US" b="1" dirty="0"/>
              <a:t> </a:t>
            </a:r>
            <a:r>
              <a:rPr lang="en-US" b="1" dirty="0" err="1"/>
              <a:t>kích</a:t>
            </a:r>
            <a:r>
              <a:rPr lang="en-US" b="1" dirty="0"/>
              <a:t> </a:t>
            </a:r>
            <a:r>
              <a:rPr lang="en-US" b="1" dirty="0" err="1"/>
              <a:t>hoạt</a:t>
            </a:r>
            <a:r>
              <a:rPr lang="en-US" b="1" dirty="0"/>
              <a:t> : </a:t>
            </a:r>
            <a:r>
              <a:rPr lang="vi-VN" dirty="0"/>
              <a:t>Hàm kích hoạt </a:t>
            </a:r>
            <a:r>
              <a:rPr lang="en-US" dirty="0" err="1"/>
              <a:t>sử</a:t>
            </a:r>
            <a:r>
              <a:rPr lang="en-US" dirty="0"/>
              <a:t> </a:t>
            </a:r>
            <a:r>
              <a:rPr lang="en-US" dirty="0" err="1"/>
              <a:t>dụng</a:t>
            </a:r>
            <a:r>
              <a:rPr lang="en-US" dirty="0"/>
              <a:t> </a:t>
            </a:r>
            <a:r>
              <a:rPr lang="en-US" dirty="0" err="1"/>
              <a:t>để</a:t>
            </a:r>
            <a:r>
              <a:rPr lang="en-US" dirty="0"/>
              <a:t> </a:t>
            </a:r>
            <a:r>
              <a:rPr lang="en-US" dirty="0" err="1"/>
              <a:t>tạo</a:t>
            </a:r>
            <a:r>
              <a:rPr lang="en-US" dirty="0"/>
              <a:t> </a:t>
            </a:r>
            <a:r>
              <a:rPr lang="en-US" dirty="0" err="1"/>
              <a:t>nên</a:t>
            </a:r>
            <a:r>
              <a:rPr lang="en-US" dirty="0"/>
              <a:t> </a:t>
            </a:r>
            <a:r>
              <a:rPr lang="en-US" dirty="0" err="1"/>
              <a:t>tính</a:t>
            </a:r>
            <a:r>
              <a:rPr lang="en-US" dirty="0"/>
              <a:t> phi </a:t>
            </a:r>
            <a:r>
              <a:rPr lang="en-US" dirty="0" err="1"/>
              <a:t>tuyến</a:t>
            </a:r>
            <a:r>
              <a:rPr lang="en-US" dirty="0"/>
              <a:t> </a:t>
            </a:r>
            <a:r>
              <a:rPr lang="en-US" dirty="0" err="1"/>
              <a:t>cho</a:t>
            </a:r>
            <a:r>
              <a:rPr lang="en-US" dirty="0"/>
              <a:t> </a:t>
            </a:r>
            <a:r>
              <a:rPr lang="en-US" dirty="0" err="1"/>
              <a:t>mô</a:t>
            </a:r>
            <a:r>
              <a:rPr lang="en-US" dirty="0"/>
              <a:t> </a:t>
            </a:r>
            <a:r>
              <a:rPr lang="en-US" dirty="0" err="1"/>
              <a:t>hình</a:t>
            </a:r>
            <a:endParaRPr lang="en-US" dirty="0"/>
          </a:p>
        </p:txBody>
      </p:sp>
      <p:grpSp>
        <p:nvGrpSpPr>
          <p:cNvPr id="24" name="Group 23"/>
          <p:cNvGrpSpPr/>
          <p:nvPr/>
        </p:nvGrpSpPr>
        <p:grpSpPr>
          <a:xfrm>
            <a:off x="827584" y="1556792"/>
            <a:ext cx="7704856" cy="1368152"/>
            <a:chOff x="827584" y="1772816"/>
            <a:chExt cx="7704856" cy="1368152"/>
          </a:xfrm>
        </p:grpSpPr>
        <p:pic>
          <p:nvPicPr>
            <p:cNvPr id="5125" name="Picture 5"/>
            <p:cNvPicPr>
              <a:picLocks noChangeAspect="1" noChangeArrowheads="1"/>
            </p:cNvPicPr>
            <p:nvPr/>
          </p:nvPicPr>
          <p:blipFill>
            <a:blip r:embed="rId4" cstate="print"/>
            <a:srcRect/>
            <a:stretch>
              <a:fillRect/>
            </a:stretch>
          </p:blipFill>
          <p:spPr bwMode="auto">
            <a:xfrm>
              <a:off x="827584" y="1772816"/>
              <a:ext cx="2032446" cy="648072"/>
            </a:xfrm>
            <a:prstGeom prst="rect">
              <a:avLst/>
            </a:prstGeom>
            <a:noFill/>
            <a:ln w="9525">
              <a:noFill/>
              <a:miter lim="800000"/>
              <a:headEnd/>
              <a:tailEnd/>
            </a:ln>
          </p:spPr>
        </p:pic>
        <p:pic>
          <p:nvPicPr>
            <p:cNvPr id="5126" name="Picture 6"/>
            <p:cNvPicPr>
              <a:picLocks noChangeAspect="1" noChangeArrowheads="1"/>
            </p:cNvPicPr>
            <p:nvPr/>
          </p:nvPicPr>
          <p:blipFill>
            <a:blip r:embed="rId5" cstate="print"/>
            <a:srcRect t="9515"/>
            <a:stretch>
              <a:fillRect/>
            </a:stretch>
          </p:blipFill>
          <p:spPr bwMode="auto">
            <a:xfrm>
              <a:off x="827584" y="2420888"/>
              <a:ext cx="2160240" cy="684764"/>
            </a:xfrm>
            <a:prstGeom prst="rect">
              <a:avLst/>
            </a:prstGeom>
            <a:noFill/>
            <a:ln w="9525">
              <a:noFill/>
              <a:miter lim="800000"/>
              <a:headEnd/>
              <a:tailEnd/>
            </a:ln>
          </p:spPr>
        </p:pic>
        <p:pic>
          <p:nvPicPr>
            <p:cNvPr id="5127" name="Picture 7"/>
            <p:cNvPicPr>
              <a:picLocks noChangeAspect="1" noChangeArrowheads="1"/>
            </p:cNvPicPr>
            <p:nvPr/>
          </p:nvPicPr>
          <p:blipFill>
            <a:blip r:embed="rId6" cstate="print"/>
            <a:srcRect/>
            <a:stretch>
              <a:fillRect/>
            </a:stretch>
          </p:blipFill>
          <p:spPr bwMode="auto">
            <a:xfrm>
              <a:off x="3630976" y="1772816"/>
              <a:ext cx="2093152" cy="648072"/>
            </a:xfrm>
            <a:prstGeom prst="rect">
              <a:avLst/>
            </a:prstGeom>
            <a:noFill/>
            <a:ln w="9525">
              <a:noFill/>
              <a:miter lim="800000"/>
              <a:headEnd/>
              <a:tailEnd/>
            </a:ln>
          </p:spPr>
        </p:pic>
        <p:pic>
          <p:nvPicPr>
            <p:cNvPr id="5128" name="Picture 8"/>
            <p:cNvPicPr>
              <a:picLocks noChangeAspect="1" noChangeArrowheads="1"/>
            </p:cNvPicPr>
            <p:nvPr/>
          </p:nvPicPr>
          <p:blipFill>
            <a:blip r:embed="rId7" cstate="print"/>
            <a:srcRect/>
            <a:stretch>
              <a:fillRect/>
            </a:stretch>
          </p:blipFill>
          <p:spPr bwMode="auto">
            <a:xfrm>
              <a:off x="3630976" y="2420888"/>
              <a:ext cx="1991042" cy="720080"/>
            </a:xfrm>
            <a:prstGeom prst="rect">
              <a:avLst/>
            </a:prstGeom>
            <a:noFill/>
            <a:ln w="9525">
              <a:noFill/>
              <a:miter lim="800000"/>
              <a:headEnd/>
              <a:tailEnd/>
            </a:ln>
          </p:spPr>
        </p:pic>
        <p:pic>
          <p:nvPicPr>
            <p:cNvPr id="5129" name="Picture 9"/>
            <p:cNvPicPr>
              <a:picLocks noChangeAspect="1" noChangeArrowheads="1"/>
            </p:cNvPicPr>
            <p:nvPr/>
          </p:nvPicPr>
          <p:blipFill>
            <a:blip r:embed="rId8" cstate="print"/>
            <a:srcRect/>
            <a:stretch>
              <a:fillRect/>
            </a:stretch>
          </p:blipFill>
          <p:spPr bwMode="auto">
            <a:xfrm>
              <a:off x="6516216" y="1856970"/>
              <a:ext cx="1944216" cy="491910"/>
            </a:xfrm>
            <a:prstGeom prst="rect">
              <a:avLst/>
            </a:prstGeom>
            <a:noFill/>
            <a:ln w="9525">
              <a:noFill/>
              <a:miter lim="800000"/>
              <a:headEnd/>
              <a:tailEnd/>
            </a:ln>
          </p:spPr>
        </p:pic>
        <p:pic>
          <p:nvPicPr>
            <p:cNvPr id="5130" name="Picture 10"/>
            <p:cNvPicPr>
              <a:picLocks noChangeAspect="1" noChangeArrowheads="1"/>
            </p:cNvPicPr>
            <p:nvPr/>
          </p:nvPicPr>
          <p:blipFill>
            <a:blip r:embed="rId9" cstate="print"/>
            <a:srcRect t="9649"/>
            <a:stretch>
              <a:fillRect/>
            </a:stretch>
          </p:blipFill>
          <p:spPr bwMode="auto">
            <a:xfrm>
              <a:off x="6516216" y="2420888"/>
              <a:ext cx="2016224" cy="674284"/>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196752"/>
            <a:ext cx="8280920" cy="360040"/>
          </a:xfrm>
          <a:prstGeom prst="rect">
            <a:avLst/>
          </a:prstGeom>
        </p:spPr>
        <p:txBody>
          <a:bodyPr vert="horz" lIns="91440" tIns="45720" rIns="91440" bIns="45720" rtlCol="0" anchor="ctr">
            <a:normAutofit lnSpcReduction="10000"/>
          </a:bodyPr>
          <a:lstStyle/>
          <a:p>
            <a:pPr lvl="0">
              <a:spcBef>
                <a:spcPct val="0"/>
              </a:spcBef>
            </a:pPr>
            <a:r>
              <a:rPr lang="en-US" b="1" dirty="0">
                <a:latin typeface="Times New Roman" pitchFamily="18" charset="0"/>
                <a:ea typeface="+mj-ea"/>
                <a:cs typeface="Times New Roman" pitchFamily="18" charset="0"/>
              </a:rPr>
              <a:t>3</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b="1" dirty="0" err="1"/>
              <a:t>Lớp</a:t>
            </a:r>
            <a:r>
              <a:rPr lang="en-US" b="1" dirty="0"/>
              <a:t> </a:t>
            </a:r>
            <a:r>
              <a:rPr lang="en-US" dirty="0"/>
              <a:t>Pooling</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Rectangle 6"/>
          <p:cNvSpPr/>
          <p:nvPr/>
        </p:nvSpPr>
        <p:spPr>
          <a:xfrm>
            <a:off x="863080" y="2348880"/>
            <a:ext cx="8280920" cy="954107"/>
          </a:xfrm>
          <a:prstGeom prst="rect">
            <a:avLst/>
          </a:prstGeom>
        </p:spPr>
        <p:txBody>
          <a:bodyPr wrap="square">
            <a:spAutoFit/>
          </a:bodyPr>
          <a:lstStyle/>
          <a:p>
            <a:r>
              <a:rPr lang="vi-VN" sz="1400" dirty="0">
                <a:latin typeface="+mj-lt"/>
              </a:rPr>
              <a:t>Lớp này sử dụng một cửa sổ trượt quét qua toàn bộ ảnh dữ liệu, mỗi lần trượt theo một bước trượt (stride) cho trước. Khác với lớp Convolutional, lớp Pooling không tính tích chập mà tiến hành lấy mẫu (subsampling). Khi cửa sổ trượt trên ảnh, chỉ có một giá trị được xem là giá trị đại diện cho thông tin ảnh tại vùng đó (giá trị mẫu) được giữ lại. </a:t>
            </a:r>
            <a:endParaRPr lang="en-US" sz="1400" dirty="0">
              <a:latin typeface="+mj-lt"/>
            </a:endParaRPr>
          </a:p>
        </p:txBody>
      </p:sp>
      <p:sp>
        <p:nvSpPr>
          <p:cNvPr id="9" name="Rectangle 8"/>
          <p:cNvSpPr/>
          <p:nvPr/>
        </p:nvSpPr>
        <p:spPr>
          <a:xfrm>
            <a:off x="611560" y="5805264"/>
            <a:ext cx="7992888" cy="738664"/>
          </a:xfrm>
          <a:prstGeom prst="rect">
            <a:avLst/>
          </a:prstGeom>
        </p:spPr>
        <p:txBody>
          <a:bodyPr wrap="square">
            <a:spAutoFit/>
          </a:bodyPr>
          <a:lstStyle/>
          <a:p>
            <a:r>
              <a:rPr lang="vi-VN" sz="1400" dirty="0">
                <a:latin typeface="+mj-lt"/>
              </a:rPr>
              <a:t>Lớp Pooling có vai trò giảm kích thước dữ liệu. </a:t>
            </a:r>
            <a:r>
              <a:rPr lang="en-US" sz="1400" dirty="0">
                <a:latin typeface="+mj-lt"/>
              </a:rPr>
              <a:t>M</a:t>
            </a:r>
            <a:r>
              <a:rPr lang="vi-VN" sz="1400" dirty="0">
                <a:latin typeface="+mj-lt"/>
              </a:rPr>
              <a:t>ột bức ảnh kích thước lớn qua nhiều lớp Pooling sẽ được thu nhỏ lại tuy nhiên vẫn giữ được những đặc trưng cần cho việc nhận dạng. Việc giảm kích thước dữ liệu sẽ làm giảm lượng tham số, tăng hiệu quả tính toán và góp phần kiểm soát hiện tượng quá khớp (overfitting).</a:t>
            </a:r>
            <a:endParaRPr lang="en-US" sz="1400" dirty="0">
              <a:latin typeface="+mj-lt"/>
            </a:endParaRPr>
          </a:p>
        </p:txBody>
      </p:sp>
      <p:sp>
        <p:nvSpPr>
          <p:cNvPr id="11" name="Rectangle 10"/>
          <p:cNvSpPr/>
          <p:nvPr/>
        </p:nvSpPr>
        <p:spPr>
          <a:xfrm>
            <a:off x="863080" y="3284984"/>
            <a:ext cx="8280920" cy="954107"/>
          </a:xfrm>
          <a:prstGeom prst="rect">
            <a:avLst/>
          </a:prstGeom>
        </p:spPr>
        <p:txBody>
          <a:bodyPr wrap="square">
            <a:spAutoFit/>
          </a:bodyPr>
          <a:lstStyle/>
          <a:p>
            <a:r>
              <a:rPr lang="en-US" sz="1400" dirty="0" err="1">
                <a:latin typeface="+mj-lt"/>
              </a:rPr>
              <a:t>Ví</a:t>
            </a:r>
            <a:r>
              <a:rPr lang="en-US" sz="1400" dirty="0">
                <a:latin typeface="+mj-lt"/>
              </a:rPr>
              <a:t> </a:t>
            </a:r>
            <a:r>
              <a:rPr lang="en-US" sz="1400" dirty="0" err="1">
                <a:latin typeface="+mj-lt"/>
              </a:rPr>
              <a:t>dụ</a:t>
            </a:r>
            <a:r>
              <a:rPr lang="en-US" sz="1400" dirty="0">
                <a:latin typeface="+mj-lt"/>
              </a:rPr>
              <a:t> </a:t>
            </a:r>
            <a:r>
              <a:rPr lang="vi-VN" sz="1400" dirty="0">
                <a:latin typeface="+mj-lt"/>
              </a:rPr>
              <a:t>ảnh 32×32 và lớp Pooling sử dụng filter 2×2 với stride = 2, sử dụng là MaxPooling. Filter sẽ lần lượt duyệt qua ảnh, với mỗi lần duyệt chỉ có giá trị lớn nhất trong 4 giá trị nằm trong vùng cửa sổ 2×2 của filter được giữ lại và đưa ra đầu ra. Như vậy sau khi qua lớp Pooling, ảnh sẽ giảm kích thước xuống còn 16×16 (kích thước mỗi chiều giảm 2 lần).</a:t>
            </a:r>
            <a:endParaRPr lang="en-US" sz="1400" dirty="0">
              <a:latin typeface="+mj-lt"/>
            </a:endParaRPr>
          </a:p>
        </p:txBody>
      </p:sp>
      <p:sp>
        <p:nvSpPr>
          <p:cNvPr id="12" name="Rectangle 11"/>
          <p:cNvSpPr/>
          <p:nvPr/>
        </p:nvSpPr>
        <p:spPr>
          <a:xfrm>
            <a:off x="863080" y="1484784"/>
            <a:ext cx="8280920" cy="954107"/>
          </a:xfrm>
          <a:prstGeom prst="rect">
            <a:avLst/>
          </a:prstGeom>
        </p:spPr>
        <p:txBody>
          <a:bodyPr wrap="square">
            <a:spAutoFit/>
          </a:bodyPr>
          <a:lstStyle/>
          <a:p>
            <a:r>
              <a:rPr lang="vi-VN" sz="1400" dirty="0">
                <a:latin typeface="+mj-lt"/>
              </a:rPr>
              <a:t>Các phương thức lấy phổ biến trong lớp Pooling</a:t>
            </a:r>
            <a:r>
              <a:rPr lang="en-US" sz="1400" dirty="0">
                <a:latin typeface="+mj-lt"/>
              </a:rPr>
              <a:t>:</a:t>
            </a:r>
          </a:p>
          <a:p>
            <a:r>
              <a:rPr lang="en-US" sz="1400" dirty="0">
                <a:latin typeface="+mj-lt"/>
              </a:rPr>
              <a:t>   - </a:t>
            </a:r>
            <a:r>
              <a:rPr lang="vi-VN" sz="1400" dirty="0">
                <a:latin typeface="+mj-lt"/>
              </a:rPr>
              <a:t>MaxPooling ( lấy giá trị lớn nhất)</a:t>
            </a:r>
            <a:r>
              <a:rPr lang="en-US" sz="1400" dirty="0">
                <a:latin typeface="+mj-lt"/>
              </a:rPr>
              <a:t>.</a:t>
            </a:r>
          </a:p>
          <a:p>
            <a:r>
              <a:rPr lang="en-US" sz="1400" dirty="0">
                <a:latin typeface="+mj-lt"/>
              </a:rPr>
              <a:t>   -</a:t>
            </a:r>
            <a:r>
              <a:rPr lang="vi-VN" sz="1400" dirty="0">
                <a:latin typeface="+mj-lt"/>
              </a:rPr>
              <a:t> MinPooling (lấy giá trị nhỏ nhất)</a:t>
            </a:r>
            <a:r>
              <a:rPr lang="en-US" sz="1400" dirty="0">
                <a:latin typeface="+mj-lt"/>
              </a:rPr>
              <a:t>.</a:t>
            </a:r>
          </a:p>
          <a:p>
            <a:r>
              <a:rPr lang="en-US" sz="1400" dirty="0">
                <a:latin typeface="+mj-lt"/>
              </a:rPr>
              <a:t>   -</a:t>
            </a:r>
            <a:r>
              <a:rPr lang="vi-VN" sz="1400" dirty="0">
                <a:latin typeface="+mj-lt"/>
              </a:rPr>
              <a:t> AveragePooling (lấy giá trị trung bình).</a:t>
            </a:r>
            <a:endParaRPr lang="en-US" sz="1400" dirty="0">
              <a:latin typeface="+mj-lt"/>
            </a:endParaRPr>
          </a:p>
        </p:txBody>
      </p:sp>
      <p:grpSp>
        <p:nvGrpSpPr>
          <p:cNvPr id="14" name="Group 13"/>
          <p:cNvGrpSpPr/>
          <p:nvPr/>
        </p:nvGrpSpPr>
        <p:grpSpPr>
          <a:xfrm>
            <a:off x="1944026" y="4221088"/>
            <a:ext cx="5646950" cy="1584176"/>
            <a:chOff x="1944026" y="4221088"/>
            <a:chExt cx="5646950" cy="1584176"/>
          </a:xfrm>
        </p:grpSpPr>
        <p:pic>
          <p:nvPicPr>
            <p:cNvPr id="4101" name="Picture 5"/>
            <p:cNvPicPr>
              <a:picLocks noChangeAspect="1" noChangeArrowheads="1"/>
            </p:cNvPicPr>
            <p:nvPr/>
          </p:nvPicPr>
          <p:blipFill>
            <a:blip r:embed="rId2" cstate="print"/>
            <a:srcRect/>
            <a:stretch>
              <a:fillRect/>
            </a:stretch>
          </p:blipFill>
          <p:spPr bwMode="auto">
            <a:xfrm>
              <a:off x="1944026" y="4221088"/>
              <a:ext cx="2123918" cy="1584176"/>
            </a:xfrm>
            <a:prstGeom prst="rect">
              <a:avLst/>
            </a:prstGeom>
            <a:noFill/>
            <a:ln w="9525">
              <a:noFill/>
              <a:miter lim="800000"/>
              <a:headEnd/>
              <a:tailEnd/>
            </a:ln>
          </p:spPr>
        </p:pic>
        <p:pic>
          <p:nvPicPr>
            <p:cNvPr id="4102" name="Picture 6"/>
            <p:cNvPicPr>
              <a:picLocks noChangeAspect="1" noChangeArrowheads="1"/>
            </p:cNvPicPr>
            <p:nvPr/>
          </p:nvPicPr>
          <p:blipFill>
            <a:blip r:embed="rId3" cstate="print"/>
            <a:srcRect/>
            <a:stretch>
              <a:fillRect/>
            </a:stretch>
          </p:blipFill>
          <p:spPr bwMode="auto">
            <a:xfrm>
              <a:off x="4427984" y="4293096"/>
              <a:ext cx="3162992" cy="149460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196752"/>
            <a:ext cx="8280920" cy="360040"/>
          </a:xfrm>
          <a:prstGeom prst="rect">
            <a:avLst/>
          </a:prstGeom>
        </p:spPr>
        <p:txBody>
          <a:bodyPr vert="horz" lIns="91440" tIns="45720" rIns="91440" bIns="45720" rtlCol="0" anchor="ctr">
            <a:normAutofit lnSpcReduction="10000"/>
          </a:bodyPr>
          <a:lstStyle/>
          <a:p>
            <a:r>
              <a:rPr lang="en-US" b="1" noProof="0" dirty="0">
                <a:latin typeface="Times New Roman" pitchFamily="18" charset="0"/>
                <a:ea typeface="+mj-ea"/>
                <a:cs typeface="Times New Roman" pitchFamily="18" charset="0"/>
              </a:rPr>
              <a:t>4</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lang="en-US" b="1" dirty="0" err="1"/>
              <a:t>Lớp</a:t>
            </a:r>
            <a:r>
              <a:rPr lang="en-US" b="1" dirty="0"/>
              <a:t> FC – fully connected</a:t>
            </a:r>
          </a:p>
        </p:txBody>
      </p:sp>
      <p:sp>
        <p:nvSpPr>
          <p:cNvPr id="7" name="Rectangle 6"/>
          <p:cNvSpPr/>
          <p:nvPr/>
        </p:nvSpPr>
        <p:spPr>
          <a:xfrm>
            <a:off x="971600" y="5157192"/>
            <a:ext cx="7992888" cy="954107"/>
          </a:xfrm>
          <a:prstGeom prst="rect">
            <a:avLst/>
          </a:prstGeom>
        </p:spPr>
        <p:txBody>
          <a:bodyPr wrap="square">
            <a:spAutoFit/>
          </a:bodyPr>
          <a:lstStyle/>
          <a:p>
            <a:r>
              <a:rPr lang="en-US" sz="1400" b="1" dirty="0" err="1">
                <a:latin typeface="Times New Roman" pitchFamily="18" charset="0"/>
                <a:cs typeface="Times New Roman" pitchFamily="18" charset="0"/>
              </a:rPr>
              <a:t>Kết</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luận</a:t>
            </a:r>
            <a:r>
              <a:rPr lang="en-US" sz="1400" b="1" dirty="0">
                <a:latin typeface="Times New Roman" pitchFamily="18" charset="0"/>
                <a:cs typeface="Times New Roman" pitchFamily="18" charset="0"/>
              </a:rPr>
              <a:t>:</a:t>
            </a:r>
          </a:p>
          <a:p>
            <a:r>
              <a:rPr lang="vi-VN" sz="1400" dirty="0">
                <a:latin typeface="Times New Roman" pitchFamily="18" charset="0"/>
                <a:cs typeface="Times New Roman" pitchFamily="18" charset="0"/>
              </a:rPr>
              <a:t>Lớp </a:t>
            </a:r>
            <a:r>
              <a:rPr lang="en-US" sz="1400" dirty="0">
                <a:latin typeface="Times New Roman" pitchFamily="18" charset="0"/>
                <a:cs typeface="Times New Roman" pitchFamily="18" charset="0"/>
              </a:rPr>
              <a:t>FC</a:t>
            </a:r>
            <a:r>
              <a:rPr lang="vi-VN" sz="1400" dirty="0">
                <a:latin typeface="Times New Roman" pitchFamily="18" charset="0"/>
                <a:cs typeface="Times New Roman" pitchFamily="18" charset="0"/>
              </a:rPr>
              <a:t> tương tự với lớp trong mạng nơ-ron truyền thẳng, các giá trị </a:t>
            </a:r>
            <a:r>
              <a:rPr lang="en-US" sz="1400" dirty="0">
                <a:latin typeface="Times New Roman" pitchFamily="18" charset="0"/>
                <a:cs typeface="Times New Roman" pitchFamily="18" charset="0"/>
              </a:rPr>
              <a:t>vector</a:t>
            </a:r>
            <a:r>
              <a:rPr lang="vi-VN" sz="1400" dirty="0">
                <a:latin typeface="Times New Roman" pitchFamily="18" charset="0"/>
                <a:cs typeface="Times New Roman" pitchFamily="18" charset="0"/>
              </a:rPr>
              <a:t> được liên kết đầy đủ vào node trong lớp tiếp theo. Sau khi được xử lý và rút trích đặc trưng từ các lớp trước đó</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sym typeface="Wingdings" pitchFamily="2" charset="2"/>
              </a:rPr>
              <a:t> L</a:t>
            </a:r>
            <a:r>
              <a:rPr lang="vi-VN" sz="1400" dirty="0">
                <a:latin typeface="Times New Roman" pitchFamily="18" charset="0"/>
                <a:cs typeface="Times New Roman" pitchFamily="18" charset="0"/>
              </a:rPr>
              <a:t>ớp </a:t>
            </a:r>
            <a:r>
              <a:rPr lang="en-US" sz="1400" dirty="0">
                <a:latin typeface="Times New Roman" pitchFamily="18" charset="0"/>
                <a:cs typeface="Times New Roman" pitchFamily="18" charset="0"/>
              </a:rPr>
              <a:t>FC</a:t>
            </a:r>
            <a:r>
              <a:rPr lang="vi-VN" sz="1400" dirty="0">
                <a:latin typeface="Times New Roman" pitchFamily="18" charset="0"/>
                <a:cs typeface="Times New Roman" pitchFamily="18" charset="0"/>
              </a:rPr>
              <a:t> đóng vai trò như một mô hình phân lớp và tiến hành dựa trên dữ liệu đã rút trích đặc trưng</a:t>
            </a:r>
            <a:r>
              <a:rPr lang="en-US" sz="1400" dirty="0">
                <a:latin typeface="Times New Roman" pitchFamily="18" charset="0"/>
                <a:cs typeface="Times New Roman" pitchFamily="18" charset="0"/>
              </a:rPr>
              <a:t>.</a:t>
            </a:r>
          </a:p>
        </p:txBody>
      </p:sp>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 name="Group 19"/>
          <p:cNvGrpSpPr/>
          <p:nvPr/>
        </p:nvGrpSpPr>
        <p:grpSpPr>
          <a:xfrm>
            <a:off x="899592" y="1556792"/>
            <a:ext cx="6552728" cy="3528392"/>
            <a:chOff x="899592" y="1556792"/>
            <a:chExt cx="6552728" cy="3528392"/>
          </a:xfrm>
        </p:grpSpPr>
        <p:pic>
          <p:nvPicPr>
            <p:cNvPr id="3078" name="Picture 6"/>
            <p:cNvPicPr>
              <a:picLocks noChangeAspect="1" noChangeArrowheads="1"/>
            </p:cNvPicPr>
            <p:nvPr/>
          </p:nvPicPr>
          <p:blipFill>
            <a:blip r:embed="rId2" cstate="print"/>
            <a:srcRect/>
            <a:stretch>
              <a:fillRect/>
            </a:stretch>
          </p:blipFill>
          <p:spPr bwMode="auto">
            <a:xfrm>
              <a:off x="899592" y="1916832"/>
              <a:ext cx="6552728" cy="2736304"/>
            </a:xfrm>
            <a:prstGeom prst="rect">
              <a:avLst/>
            </a:prstGeom>
            <a:noFill/>
            <a:ln w="9525">
              <a:noFill/>
              <a:miter lim="800000"/>
              <a:headEnd/>
              <a:tailEnd/>
            </a:ln>
          </p:spPr>
        </p:pic>
        <p:sp>
          <p:nvSpPr>
            <p:cNvPr id="13" name="Rectangular Callout 12"/>
            <p:cNvSpPr/>
            <p:nvPr/>
          </p:nvSpPr>
          <p:spPr>
            <a:xfrm>
              <a:off x="1043608" y="1556792"/>
              <a:ext cx="1944216" cy="432048"/>
            </a:xfrm>
            <a:prstGeom prst="wedgeRectCallout">
              <a:avLst>
                <a:gd name="adj1" fmla="val -17285"/>
                <a:gd name="adj2" fmla="val 8325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Times New Roman" pitchFamily="18" charset="0"/>
                  <a:cs typeface="Times New Roman" pitchFamily="18" charset="0"/>
                </a:rPr>
                <a:t>C</a:t>
              </a:r>
              <a:r>
                <a:rPr lang="vi-VN" sz="1400" dirty="0">
                  <a:latin typeface="Times New Roman" pitchFamily="18" charset="0"/>
                  <a:cs typeface="Times New Roman" pitchFamily="18" charset="0"/>
                </a:rPr>
                <a:t>ác đặc trưng đã rút trích</a:t>
              </a:r>
              <a:endParaRPr lang="en-US" sz="1400" dirty="0">
                <a:latin typeface="Times New Roman" pitchFamily="18" charset="0"/>
                <a:cs typeface="Times New Roman" pitchFamily="18" charset="0"/>
              </a:endParaRPr>
            </a:p>
          </p:txBody>
        </p:sp>
        <p:sp>
          <p:nvSpPr>
            <p:cNvPr id="14" name="Rectangular Callout 13"/>
            <p:cNvSpPr/>
            <p:nvPr/>
          </p:nvSpPr>
          <p:spPr>
            <a:xfrm>
              <a:off x="3851920" y="1556792"/>
              <a:ext cx="1512168" cy="432048"/>
            </a:xfrm>
            <a:prstGeom prst="wedgeRectCallout">
              <a:avLst>
                <a:gd name="adj1" fmla="val -30942"/>
                <a:gd name="adj2" fmla="val 15002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a:latin typeface="Times New Roman" pitchFamily="18" charset="0"/>
                  <a:cs typeface="Times New Roman" pitchFamily="18" charset="0"/>
                </a:rPr>
                <a:t>Chuyển</a:t>
              </a:r>
              <a:r>
                <a:rPr lang="vi-VN" sz="1400" dirty="0">
                  <a:latin typeface="Times New Roman" pitchFamily="18" charset="0"/>
                  <a:cs typeface="Times New Roman" pitchFamily="18" charset="0"/>
                </a:rPr>
                <a:t> dữ liệu về thành một vector</a:t>
              </a:r>
              <a:endParaRPr lang="en-US" sz="1400" dirty="0">
                <a:latin typeface="Times New Roman" pitchFamily="18" charset="0"/>
                <a:cs typeface="Times New Roman" pitchFamily="18" charset="0"/>
              </a:endParaRPr>
            </a:p>
          </p:txBody>
        </p:sp>
        <p:sp>
          <p:nvSpPr>
            <p:cNvPr id="15" name="Right Arrow 14"/>
            <p:cNvSpPr/>
            <p:nvPr/>
          </p:nvSpPr>
          <p:spPr>
            <a:xfrm>
              <a:off x="3203848" y="1628800"/>
              <a:ext cx="432048" cy="28803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ular Callout 16"/>
            <p:cNvSpPr/>
            <p:nvPr/>
          </p:nvSpPr>
          <p:spPr>
            <a:xfrm>
              <a:off x="971600" y="4653136"/>
              <a:ext cx="4032448" cy="432048"/>
            </a:xfrm>
            <a:prstGeom prst="wedgeRectCallout">
              <a:avLst>
                <a:gd name="adj1" fmla="val 25588"/>
                <a:gd name="adj2" fmla="val -8239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mj-lt"/>
                </a:rPr>
                <a:t>C</a:t>
              </a:r>
              <a:r>
                <a:rPr lang="vi-VN" sz="1400" dirty="0">
                  <a:latin typeface="+mj-lt"/>
                </a:rPr>
                <a:t>hiều của vector chính là kích thước của kết quả thu được từ lớp pooling cuối cùng</a:t>
              </a:r>
              <a:r>
                <a:rPr lang="en-US" sz="1400" dirty="0">
                  <a:latin typeface="+mj-lt"/>
                </a:rPr>
                <a:t> (4*4*128=2048).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712968" cy="576063"/>
          </a:xfrm>
        </p:spPr>
        <p:txBody>
          <a:bodyPr>
            <a:normAutofit fontScale="90000"/>
          </a:bodyPr>
          <a:lstStyle/>
          <a:p>
            <a:r>
              <a:rPr lang="en-US" sz="3200" b="1" dirty="0">
                <a:latin typeface="Times New Roman" pitchFamily="18" charset="0"/>
                <a:cs typeface="Times New Roman" pitchFamily="18" charset="0"/>
              </a:rPr>
              <a:t>Convolution Neural Network (CNN)</a:t>
            </a:r>
            <a:endParaRPr lang="en-US" sz="3200" dirty="0">
              <a:latin typeface="Times New Roman" pitchFamily="18" charset="0"/>
              <a:cs typeface="Times New Roman" pitchFamily="18" charset="0"/>
            </a:endParaRPr>
          </a:p>
        </p:txBody>
      </p:sp>
      <p:sp>
        <p:nvSpPr>
          <p:cNvPr id="6" name="Title 1"/>
          <p:cNvSpPr txBox="1">
            <a:spLocks/>
          </p:cNvSpPr>
          <p:nvPr/>
        </p:nvSpPr>
        <p:spPr>
          <a:xfrm>
            <a:off x="431032" y="764704"/>
            <a:ext cx="8712968" cy="36004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b="1" dirty="0">
                <a:latin typeface="Times New Roman" pitchFamily="18" charset="0"/>
                <a:ea typeface="+mj-ea"/>
                <a:cs typeface="Times New Roman" pitchFamily="18" charset="0"/>
              </a:rPr>
              <a:t>II</a:t>
            </a:r>
            <a:r>
              <a:rPr kumimoji="0" lang="en-US"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Các</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thành</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phần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cơ</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bản</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trong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a:t>
            </a:r>
            <a:r>
              <a:rPr kumimoji="0" lang="en-US" b="1" i="0" u="none" strike="noStrike" kern="1200" cap="none" spc="0" normalizeH="0" noProof="0" dirty="0" err="1">
                <a:ln>
                  <a:noFill/>
                </a:ln>
                <a:solidFill>
                  <a:schemeClr val="tx1"/>
                </a:solidFill>
                <a:effectLst/>
                <a:uLnTx/>
                <a:uFillTx/>
                <a:latin typeface="Times New Roman" pitchFamily="18" charset="0"/>
                <a:ea typeface="+mj-ea"/>
                <a:cs typeface="Times New Roman" pitchFamily="18" charset="0"/>
              </a:rPr>
              <a:t>mạng</a:t>
            </a:r>
            <a:r>
              <a:rPr kumimoji="0" lang="en-US" b="1"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CNN</a:t>
            </a:r>
            <a:endParaRPr kumimoji="0" lang="en-US"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755576" y="1196752"/>
            <a:ext cx="8280920" cy="360040"/>
          </a:xfrm>
          <a:prstGeom prst="rect">
            <a:avLst/>
          </a:prstGeom>
        </p:spPr>
        <p:txBody>
          <a:bodyPr vert="horz" lIns="91440" tIns="45720" rIns="91440" bIns="45720" rtlCol="0" anchor="ctr">
            <a:normAutofit lnSpcReduction="10000"/>
          </a:bodyPr>
          <a:lstStyle/>
          <a:p>
            <a:r>
              <a:rPr lang="en-US" b="1" dirty="0">
                <a:latin typeface="Times New Roman" pitchFamily="18" charset="0"/>
                <a:ea typeface="+mj-ea"/>
                <a:cs typeface="Times New Roman" pitchFamily="18" charset="0"/>
              </a:rPr>
              <a:t>5</a:t>
            </a:r>
            <a:r>
              <a:rPr kumimoji="0" lang="en-US"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lang="en-US" b="1" dirty="0" err="1"/>
              <a:t>Lớp</a:t>
            </a:r>
            <a:r>
              <a:rPr lang="en-US" b="1" dirty="0"/>
              <a:t> </a:t>
            </a:r>
            <a:r>
              <a:rPr lang="en-US" b="1" dirty="0" err="1"/>
              <a:t>Softmax</a:t>
            </a:r>
            <a:endParaRPr lang="en-US" b="1" dirty="0"/>
          </a:p>
        </p:txBody>
      </p:sp>
      <p:pic>
        <p:nvPicPr>
          <p:cNvPr id="3073" name="Picture 1"/>
          <p:cNvPicPr>
            <a:picLocks noChangeAspect="1" noChangeArrowheads="1"/>
          </p:cNvPicPr>
          <p:nvPr/>
        </p:nvPicPr>
        <p:blipFill>
          <a:blip r:embed="rId2" cstate="print"/>
          <a:srcRect/>
          <a:stretch>
            <a:fillRect/>
          </a:stretch>
        </p:blipFill>
        <p:spPr bwMode="auto">
          <a:xfrm>
            <a:off x="1524617" y="3177276"/>
            <a:ext cx="5448300" cy="2762250"/>
          </a:xfrm>
          <a:prstGeom prst="rect">
            <a:avLst/>
          </a:prstGeom>
          <a:noFill/>
          <a:ln w="9525">
            <a:noFill/>
            <a:miter lim="800000"/>
            <a:headEnd/>
            <a:tailEnd/>
          </a:ln>
        </p:spPr>
      </p:pic>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99792" y="1484784"/>
            <a:ext cx="3097951" cy="138762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928</Words>
  <Application>Microsoft Office PowerPoint</Application>
  <PresentationFormat>On-screen Show (4:3)</PresentationFormat>
  <Paragraphs>146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Convolution Neural Network (CNN)</vt:lpstr>
      <vt:lpstr>Convolution Neural Network (CNN)</vt:lpstr>
      <vt:lpstr>Convolution Neural Network (CNN)</vt:lpstr>
      <vt:lpstr>Convolution Neural Network (CNN)</vt:lpstr>
      <vt:lpstr>Convolution Neural Network (CNN)</vt:lpstr>
      <vt:lpstr>Convolution Neural Network (CNN)</vt:lpstr>
      <vt:lpstr>Convolution Neural Network (CNN)</vt:lpstr>
      <vt:lpstr>Convolution Neural Network (CNN)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Vuong.huynh</dc:creator>
  <cp:lastModifiedBy>Vuong.huynh</cp:lastModifiedBy>
  <cp:revision>199</cp:revision>
  <dcterms:created xsi:type="dcterms:W3CDTF">2018-05-29T04:35:03Z</dcterms:created>
  <dcterms:modified xsi:type="dcterms:W3CDTF">2018-06-06T05:39:50Z</dcterms:modified>
</cp:coreProperties>
</file>