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37"/>
  </p:notesMasterIdLst>
  <p:handoutMasterIdLst>
    <p:handoutMasterId r:id="rId38"/>
  </p:handoutMasterIdLst>
  <p:sldIdLst>
    <p:sldId id="256" r:id="rId2"/>
    <p:sldId id="287" r:id="rId3"/>
    <p:sldId id="319" r:id="rId4"/>
    <p:sldId id="261" r:id="rId5"/>
    <p:sldId id="262" r:id="rId6"/>
    <p:sldId id="291" r:id="rId7"/>
    <p:sldId id="292" r:id="rId8"/>
    <p:sldId id="293" r:id="rId9"/>
    <p:sldId id="282" r:id="rId10"/>
    <p:sldId id="283" r:id="rId11"/>
    <p:sldId id="294" r:id="rId12"/>
    <p:sldId id="284" r:id="rId13"/>
    <p:sldId id="264" r:id="rId14"/>
    <p:sldId id="285" r:id="rId15"/>
    <p:sldId id="286" r:id="rId16"/>
    <p:sldId id="265" r:id="rId17"/>
    <p:sldId id="295" r:id="rId18"/>
    <p:sldId id="296" r:id="rId19"/>
    <p:sldId id="297" r:id="rId20"/>
    <p:sldId id="298" r:id="rId21"/>
    <p:sldId id="299" r:id="rId22"/>
    <p:sldId id="300" r:id="rId23"/>
    <p:sldId id="317" r:id="rId24"/>
    <p:sldId id="305" r:id="rId25"/>
    <p:sldId id="306" r:id="rId26"/>
    <p:sldId id="307" r:id="rId27"/>
    <p:sldId id="308" r:id="rId28"/>
    <p:sldId id="309" r:id="rId29"/>
    <p:sldId id="310" r:id="rId30"/>
    <p:sldId id="311" r:id="rId31"/>
    <p:sldId id="312" r:id="rId32"/>
    <p:sldId id="318" r:id="rId33"/>
    <p:sldId id="314" r:id="rId34"/>
    <p:sldId id="269" r:id="rId35"/>
    <p:sldId id="27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63914" autoAdjust="0"/>
  </p:normalViewPr>
  <p:slideViewPr>
    <p:cSldViewPr>
      <p:cViewPr varScale="1">
        <p:scale>
          <a:sx n="47" d="100"/>
          <a:sy n="47" d="100"/>
        </p:scale>
        <p:origin x="2046" y="54"/>
      </p:cViewPr>
      <p:guideLst>
        <p:guide orient="horz" pos="2160"/>
        <p:guide pos="2880"/>
      </p:guideLst>
    </p:cSldViewPr>
  </p:slideViewPr>
  <p:outlineViewPr>
    <p:cViewPr>
      <p:scale>
        <a:sx n="33" d="100"/>
        <a:sy n="33" d="100"/>
      </p:scale>
      <p:origin x="0" y="6984"/>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3912"/>
    </p:cViewPr>
  </p:sorter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20.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A3D512E-A92D-4929-8A30-459AB2E7C231}" type="datetimeFigureOut">
              <a:rPr lang="en-US"/>
              <a:pPr>
                <a:defRPr/>
              </a:pPr>
              <a:t>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8C2A3E8-B0BE-4504-9458-111552309C0B}" type="slidenum">
              <a:rPr lang="en-US"/>
              <a:pPr>
                <a:defRPr/>
              </a:pPr>
              <a:t>‹#›</a:t>
            </a:fld>
            <a:endParaRPr lang="en-US"/>
          </a:p>
        </p:txBody>
      </p:sp>
    </p:spTree>
    <p:extLst>
      <p:ext uri="{BB962C8B-B14F-4D97-AF65-F5344CB8AC3E}">
        <p14:creationId xmlns:p14="http://schemas.microsoft.com/office/powerpoint/2010/main" val="1924703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5444881-6370-47CE-83C9-9F22A1A6EDC9}" type="datetimeFigureOut">
              <a:rPr lang="en-US"/>
              <a:pPr>
                <a:defRPr/>
              </a:pPr>
              <a:t>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13D59E-8FD1-4A6F-AFB2-40B6BDD2E9A4}" type="slidenum">
              <a:rPr lang="en-US"/>
              <a:pPr>
                <a:defRPr/>
              </a:pPr>
              <a:t>‹#›</a:t>
            </a:fld>
            <a:endParaRPr lang="en-US"/>
          </a:p>
        </p:txBody>
      </p:sp>
    </p:spTree>
    <p:extLst>
      <p:ext uri="{BB962C8B-B14F-4D97-AF65-F5344CB8AC3E}">
        <p14:creationId xmlns:p14="http://schemas.microsoft.com/office/powerpoint/2010/main" val="8601678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phamthaikhanh.wordpress.com/dinhtuyenchuyenmach"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Thưa</a:t>
            </a:r>
            <a:r>
              <a:rPr lang="en-US" baseline="0" smtClean="0"/>
              <a:t> các bạn h</a:t>
            </a:r>
            <a:r>
              <a:rPr lang="en-US" smtClean="0"/>
              <a:t>ôm trước chúng ta đã cùng</a:t>
            </a:r>
            <a:r>
              <a:rPr lang="en-US" baseline="0" smtClean="0"/>
              <a:t> nhau trao đổi về </a:t>
            </a:r>
            <a:r>
              <a:rPr lang="en-US" smtClean="0"/>
              <a:t>một giao thức định tuyến nội vùng tĩnh rồi trong hình</a:t>
            </a:r>
            <a:r>
              <a:rPr lang="en-US" baseline="0" smtClean="0"/>
              <a:t> thức định tuyến tĩnh static route trong hình thức định tuyến tĩnh người quản trị phải tự tay cấu hình các đường đi và trong các bảng định tuyến các router để chỉ đường các router đi đến đích trong các các hệ thống mạng. Các bạn thấy hôm trước chúng ta đã trình bày phần lý thuyết và cấu hình</a:t>
            </a:r>
            <a:r>
              <a:rPr lang="en-US" smtClean="0"/>
              <a:t>, chúng</a:t>
            </a:r>
            <a:r>
              <a:rPr lang="en-US" baseline="0" smtClean="0"/>
              <a:t> ta phải khai báo các static route chỉ đến các mạng ở xa o khết nối trực tiếp đến nó, câu lệnh static router gồm các thành tố: IP Router dectination subnetmark nexthop. Các em cho thầy biết vậy độ tin cậy của static router là bao nhiêu ?</a:t>
            </a:r>
          </a:p>
          <a:p>
            <a:pPr>
              <a:spcBef>
                <a:spcPct val="0"/>
              </a:spcBef>
            </a:pPr>
            <a:r>
              <a:rPr lang="en-US" baseline="0" smtClean="0"/>
              <a:t>Đúng như tên gọi nó rất là tĩnh chỉ thích hợp cho các mạng có qui mô nhỏ khi số lượng subnet it, router &lt;10.</a:t>
            </a:r>
          </a:p>
          <a:p>
            <a:pPr>
              <a:spcBef>
                <a:spcPct val="0"/>
              </a:spcBef>
            </a:pPr>
            <a:r>
              <a:rPr lang="en-US" baseline="0" smtClean="0"/>
              <a:t>Để làm được với các mạng lớn hơn ta phải dùng các hình thức định tuyến động dynamic routing. Định tuyến động phải sử dụng các giao thức định tuyến, Thưc các bạn hôm nai chúng ta trao đổi hình thức định tuyến động đầu tiên đó là giao thức định tuyến dùng thuật toán distance vecter là Rip.</a:t>
            </a:r>
            <a:endParaRPr 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2E5F5E3-979F-4517-9355-82304170FB9B}"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426428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BF8E0-2983-4AEB-A8BA-3BD2FC32C094}" type="slidenum">
              <a:rPr lang="en-US"/>
              <a:pPr/>
              <a:t>20</a:t>
            </a:fld>
            <a:endParaRPr lang="en-US"/>
          </a:p>
        </p:txBody>
      </p:sp>
      <p:sp>
        <p:nvSpPr>
          <p:cNvPr id="219138" name="Rectangle 2"/>
          <p:cNvSpPr>
            <a:spLocks noGrp="1" noRot="1" noChangeAspect="1" noChangeArrowheads="1" noTextEdit="1"/>
          </p:cNvSpPr>
          <p:nvPr>
            <p:ph type="sldImg"/>
          </p:nvPr>
        </p:nvSpPr>
        <p:spPr>
          <a:xfrm>
            <a:off x="1090613" y="301625"/>
            <a:ext cx="4703762" cy="3527425"/>
          </a:xfrm>
          <a:ln/>
        </p:spPr>
      </p:sp>
      <p:sp>
        <p:nvSpPr>
          <p:cNvPr id="219139" name="Rectangle 3"/>
          <p:cNvSpPr>
            <a:spLocks noGrp="1" noChangeArrowheads="1"/>
          </p:cNvSpPr>
          <p:nvPr>
            <p:ph type="body" idx="1"/>
          </p:nvPr>
        </p:nvSpPr>
        <p:spPr>
          <a:xfrm>
            <a:off x="523875" y="4052888"/>
            <a:ext cx="5835650" cy="4579937"/>
          </a:xfrm>
        </p:spPr>
        <p:txBody>
          <a:bodyPr lIns="86491" tIns="43246" rIns="86491" bIns="43246">
            <a:normAutofit lnSpcReduction="10000"/>
          </a:bodyPr>
          <a:lstStyle/>
          <a:p>
            <a:r>
              <a:rPr lang="en-US" b="1" smtClean="0">
                <a:solidFill>
                  <a:srgbClr val="000000"/>
                </a:solidFill>
              </a:rPr>
              <a:t>Mục đích:</a:t>
            </a:r>
            <a:r>
              <a:rPr lang="en-US" b="1" baseline="0" smtClean="0">
                <a:solidFill>
                  <a:srgbClr val="000000"/>
                </a:solidFill>
              </a:rPr>
              <a:t> </a:t>
            </a:r>
            <a:r>
              <a:rPr lang="en-US" b="0" baseline="0" smtClean="0">
                <a:solidFill>
                  <a:srgbClr val="000000"/>
                </a:solidFill>
              </a:rPr>
              <a:t>giải quyết vấn đề lặp </a:t>
            </a:r>
            <a:endParaRPr lang="en-US" b="1" smtClean="0">
              <a:solidFill>
                <a:srgbClr val="000000"/>
              </a:solidFill>
            </a:endParaRPr>
          </a:p>
          <a:p>
            <a:r>
              <a:rPr lang="en-US" b="1" smtClean="0">
                <a:solidFill>
                  <a:srgbClr val="000000"/>
                </a:solidFill>
              </a:rPr>
              <a:t>Thực</a:t>
            </a:r>
            <a:r>
              <a:rPr lang="en-US" b="1" baseline="0" smtClean="0">
                <a:solidFill>
                  <a:srgbClr val="000000"/>
                </a:solidFill>
              </a:rPr>
              <a:t> hiện: </a:t>
            </a:r>
            <a:r>
              <a:rPr lang="en-US" b="0" baseline="0" smtClean="0">
                <a:solidFill>
                  <a:srgbClr val="000000"/>
                </a:solidFill>
              </a:rPr>
              <a:t>cố gắng hạn chế lặp và tang tốc độ hội tụ</a:t>
            </a:r>
            <a:endParaRPr lang="en-US" b="1" smtClean="0">
              <a:solidFill>
                <a:srgbClr val="000000"/>
              </a:solidFill>
            </a:endParaRPr>
          </a:p>
          <a:p>
            <a:r>
              <a:rPr lang="en-US" b="1" smtClean="0">
                <a:solidFill>
                  <a:srgbClr val="000000"/>
                </a:solidFill>
              </a:rPr>
              <a:t>Purpose</a:t>
            </a:r>
            <a:r>
              <a:rPr lang="en-US" b="1">
                <a:solidFill>
                  <a:srgbClr val="000000"/>
                </a:solidFill>
              </a:rPr>
              <a:t>:</a:t>
            </a:r>
            <a:r>
              <a:rPr lang="en-US">
                <a:solidFill>
                  <a:srgbClr val="000000"/>
                </a:solidFill>
              </a:rPr>
              <a:t> This figure introduces the corrective measure known as “split horizon.” The split horizon technique attempts to solve routing loops.</a:t>
            </a:r>
          </a:p>
          <a:p>
            <a:r>
              <a:rPr lang="en-US" b="1">
                <a:solidFill>
                  <a:srgbClr val="000000"/>
                </a:solidFill>
              </a:rPr>
              <a:t>Emphasize:</a:t>
            </a:r>
            <a:r>
              <a:rPr lang="en-US">
                <a:solidFill>
                  <a:srgbClr val="000000"/>
                </a:solidFill>
              </a:rPr>
              <a:t> The split horizon technique attempts to eliminate routing loops and speed up convergence. The rule of split horizon is that it is never useful to send information about a route back in the direction from which the original packet came. In the example:</a:t>
            </a:r>
          </a:p>
          <a:p>
            <a:pPr lvl="1"/>
            <a:r>
              <a:rPr lang="en-US">
                <a:solidFill>
                  <a:srgbClr val="000000"/>
                </a:solidFill>
              </a:rPr>
              <a:t>Router C originally announced a route to network 10.4.0.0 to router B. It makes no sense for router B to announce to router C that router B has access to network 10.4.0.0 through router C. </a:t>
            </a:r>
          </a:p>
          <a:p>
            <a:pPr lvl="1">
              <a:lnSpc>
                <a:spcPct val="96000"/>
              </a:lnSpc>
              <a:spcAft>
                <a:spcPts val="600"/>
              </a:spcAft>
            </a:pPr>
            <a:r>
              <a:rPr lang="en-US">
                <a:solidFill>
                  <a:srgbClr val="000000"/>
                </a:solidFill>
              </a:rPr>
              <a:t>Given that router B passed the announcement of its route to network 10.4.0.0 to router A, it makes no sense for router A to announce its distance from network 10.4.0.0 to router B.</a:t>
            </a:r>
          </a:p>
          <a:p>
            <a:pPr lvl="1">
              <a:lnSpc>
                <a:spcPct val="96000"/>
              </a:lnSpc>
              <a:spcAft>
                <a:spcPts val="600"/>
              </a:spcAft>
            </a:pPr>
            <a:r>
              <a:rPr lang="en-US">
                <a:solidFill>
                  <a:srgbClr val="000000"/>
                </a:solidFill>
              </a:rPr>
              <a:t>Because router B has no alternative path to network 10.4.0.0, router B concludes that network 10.4.0.0 is inaccessible.</a:t>
            </a:r>
          </a:p>
          <a:p>
            <a:pPr>
              <a:lnSpc>
                <a:spcPct val="96000"/>
              </a:lnSpc>
              <a:spcAft>
                <a:spcPts val="600"/>
              </a:spcAft>
            </a:pPr>
            <a:r>
              <a:rPr lang="en-US">
                <a:solidFill>
                  <a:srgbClr val="000000"/>
                </a:solidFill>
              </a:rPr>
              <a:t>In its basic form, the split-horizon technique simply omits from the message any information about destinations routed on the link. This strategy relies either on routes never being announced or on old announcements fading away through a timeout mechanism.</a:t>
            </a:r>
          </a:p>
          <a:p>
            <a:pPr>
              <a:lnSpc>
                <a:spcPct val="96000"/>
              </a:lnSpc>
              <a:spcAft>
                <a:spcPts val="600"/>
              </a:spcAft>
            </a:pPr>
            <a:r>
              <a:rPr lang="en-US">
                <a:solidFill>
                  <a:srgbClr val="000000"/>
                </a:solidFill>
              </a:rPr>
              <a:t>Split horizon also improves performance by eliminating unnecessary routing updates. Under normal circumstances, sending routing information back to the source of the information is unnecessary.	</a:t>
            </a:r>
            <a:endParaRPr lang="en-US" b="1"/>
          </a:p>
          <a:p>
            <a:endParaRPr lang="en-US"/>
          </a:p>
        </p:txBody>
      </p:sp>
    </p:spTree>
    <p:extLst>
      <p:ext uri="{BB962C8B-B14F-4D97-AF65-F5344CB8AC3E}">
        <p14:creationId xmlns:p14="http://schemas.microsoft.com/office/powerpoint/2010/main" val="2358709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C6E67-EDBB-48E3-BEF6-2EA4A2B85946}" type="slidenum">
              <a:rPr lang="en-US"/>
              <a:pPr/>
              <a:t>21</a:t>
            </a:fld>
            <a:endParaRPr lang="en-US"/>
          </a:p>
        </p:txBody>
      </p:sp>
      <p:sp>
        <p:nvSpPr>
          <p:cNvPr id="221186" name="Rectangle 2"/>
          <p:cNvSpPr>
            <a:spLocks noGrp="1" noRot="1" noChangeAspect="1" noChangeArrowheads="1" noTextEdit="1"/>
          </p:cNvSpPr>
          <p:nvPr>
            <p:ph type="sldImg"/>
          </p:nvPr>
        </p:nvSpPr>
        <p:spPr>
          <a:xfrm>
            <a:off x="1090613" y="301625"/>
            <a:ext cx="4703762" cy="3527425"/>
          </a:xfrm>
          <a:ln/>
        </p:spPr>
      </p:sp>
      <p:sp>
        <p:nvSpPr>
          <p:cNvPr id="221187" name="Rectangle 3"/>
          <p:cNvSpPr>
            <a:spLocks noGrp="1" noChangeArrowheads="1"/>
          </p:cNvSpPr>
          <p:nvPr>
            <p:ph type="body" idx="1"/>
          </p:nvPr>
        </p:nvSpPr>
        <p:spPr>
          <a:xfrm>
            <a:off x="523875" y="4052888"/>
            <a:ext cx="5835650" cy="4579937"/>
          </a:xfrm>
        </p:spPr>
        <p:txBody>
          <a:bodyPr lIns="86491" tIns="43246" rIns="86491" bIns="43246"/>
          <a:lstStyle/>
          <a:p>
            <a:r>
              <a:rPr lang="en-US" b="1">
                <a:solidFill>
                  <a:srgbClr val="000000"/>
                </a:solidFill>
              </a:rPr>
              <a:t>1, 95, 133</a:t>
            </a:r>
            <a:endParaRPr lang="en-US" b="1"/>
          </a:p>
          <a:p>
            <a:endParaRPr lang="en-US"/>
          </a:p>
        </p:txBody>
      </p:sp>
    </p:spTree>
    <p:extLst>
      <p:ext uri="{BB962C8B-B14F-4D97-AF65-F5344CB8AC3E}">
        <p14:creationId xmlns:p14="http://schemas.microsoft.com/office/powerpoint/2010/main" val="172004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AF2FA-156C-4031-90C9-124379BE27BD}" type="slidenum">
              <a:rPr lang="en-US"/>
              <a:pPr/>
              <a:t>22</a:t>
            </a:fld>
            <a:endParaRPr lang="en-US"/>
          </a:p>
        </p:txBody>
      </p:sp>
      <p:sp>
        <p:nvSpPr>
          <p:cNvPr id="223234" name="Rectangle 2"/>
          <p:cNvSpPr>
            <a:spLocks noGrp="1" noRot="1" noChangeAspect="1" noChangeArrowheads="1" noTextEdit="1"/>
          </p:cNvSpPr>
          <p:nvPr>
            <p:ph type="sldImg"/>
          </p:nvPr>
        </p:nvSpPr>
        <p:spPr>
          <a:xfrm>
            <a:off x="1090613" y="301625"/>
            <a:ext cx="4703762" cy="3527425"/>
          </a:xfrm>
          <a:ln/>
        </p:spPr>
      </p:sp>
      <p:sp>
        <p:nvSpPr>
          <p:cNvPr id="223235" name="Rectangle 3"/>
          <p:cNvSpPr>
            <a:spLocks noGrp="1" noChangeArrowheads="1"/>
          </p:cNvSpPr>
          <p:nvPr>
            <p:ph type="body" idx="1"/>
          </p:nvPr>
        </p:nvSpPr>
        <p:spPr>
          <a:xfrm>
            <a:off x="523875" y="4052888"/>
            <a:ext cx="5835650" cy="4579937"/>
          </a:xfrm>
        </p:spPr>
        <p:txBody>
          <a:bodyPr lIns="86491" tIns="43246" rIns="86491" bIns="43246"/>
          <a:lstStyle/>
          <a:p>
            <a:r>
              <a:rPr lang="en-US" b="1">
                <a:solidFill>
                  <a:srgbClr val="000000"/>
                </a:solidFill>
              </a:rPr>
              <a:t>Purpose:</a:t>
            </a:r>
            <a:r>
              <a:rPr lang="en-US">
                <a:solidFill>
                  <a:srgbClr val="000000"/>
                </a:solidFill>
              </a:rPr>
              <a:t> This figure explains poison reverse.</a:t>
            </a:r>
            <a:endParaRPr lang="en-US" b="1"/>
          </a:p>
          <a:p>
            <a:r>
              <a:rPr lang="en-US" b="1">
                <a:solidFill>
                  <a:srgbClr val="000000"/>
                </a:solidFill>
              </a:rPr>
              <a:t>Emphasize:</a:t>
            </a:r>
            <a:r>
              <a:rPr lang="en-US">
                <a:solidFill>
                  <a:srgbClr val="000000"/>
                </a:solidFill>
              </a:rPr>
              <a:t> Poison reverse overrides the split-horizon solution.</a:t>
            </a:r>
          </a:p>
        </p:txBody>
      </p:sp>
    </p:spTree>
    <p:extLst>
      <p:ext uri="{BB962C8B-B14F-4D97-AF65-F5344CB8AC3E}">
        <p14:creationId xmlns:p14="http://schemas.microsoft.com/office/powerpoint/2010/main" val="167659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AF2FA-156C-4031-90C9-124379BE27BD}" type="slidenum">
              <a:rPr lang="en-US"/>
              <a:pPr/>
              <a:t>23</a:t>
            </a:fld>
            <a:endParaRPr lang="en-US"/>
          </a:p>
        </p:txBody>
      </p:sp>
      <p:sp>
        <p:nvSpPr>
          <p:cNvPr id="223234" name="Rectangle 2"/>
          <p:cNvSpPr>
            <a:spLocks noGrp="1" noRot="1" noChangeAspect="1" noChangeArrowheads="1" noTextEdit="1"/>
          </p:cNvSpPr>
          <p:nvPr>
            <p:ph type="sldImg"/>
          </p:nvPr>
        </p:nvSpPr>
        <p:spPr>
          <a:xfrm>
            <a:off x="1090613" y="301625"/>
            <a:ext cx="4703762" cy="3527425"/>
          </a:xfrm>
          <a:ln/>
        </p:spPr>
      </p:sp>
      <p:sp>
        <p:nvSpPr>
          <p:cNvPr id="223235" name="Rectangle 3"/>
          <p:cNvSpPr>
            <a:spLocks noGrp="1" noChangeArrowheads="1"/>
          </p:cNvSpPr>
          <p:nvPr>
            <p:ph type="body" idx="1"/>
          </p:nvPr>
        </p:nvSpPr>
        <p:spPr>
          <a:xfrm>
            <a:off x="523875" y="4052888"/>
            <a:ext cx="5835650" cy="4579937"/>
          </a:xfrm>
        </p:spPr>
        <p:txBody>
          <a:bodyPr lIns="86491" tIns="43246" rIns="86491" bIns="43246"/>
          <a:lstStyle/>
          <a:p>
            <a:r>
              <a:rPr lang="en-US" b="1">
                <a:solidFill>
                  <a:srgbClr val="000000"/>
                </a:solidFill>
              </a:rPr>
              <a:t>Purpose:</a:t>
            </a:r>
            <a:r>
              <a:rPr lang="en-US">
                <a:solidFill>
                  <a:srgbClr val="000000"/>
                </a:solidFill>
              </a:rPr>
              <a:t> This figure explains poison reverse.</a:t>
            </a:r>
            <a:endParaRPr lang="en-US" b="1"/>
          </a:p>
          <a:p>
            <a:r>
              <a:rPr lang="en-US" b="1">
                <a:solidFill>
                  <a:srgbClr val="000000"/>
                </a:solidFill>
              </a:rPr>
              <a:t>Emphasize:</a:t>
            </a:r>
            <a:r>
              <a:rPr lang="en-US">
                <a:solidFill>
                  <a:srgbClr val="000000"/>
                </a:solidFill>
              </a:rPr>
              <a:t> Poison reverse overrides the split-horizon solution.</a:t>
            </a:r>
          </a:p>
        </p:txBody>
      </p:sp>
    </p:spTree>
    <p:extLst>
      <p:ext uri="{BB962C8B-B14F-4D97-AF65-F5344CB8AC3E}">
        <p14:creationId xmlns:p14="http://schemas.microsoft.com/office/powerpoint/2010/main" val="280582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8E9B2-09CD-41F6-9B11-CEFA28E8E3EE}" type="slidenum">
              <a:rPr lang="en-US"/>
              <a:pPr/>
              <a:t>25</a:t>
            </a:fld>
            <a:endParaRPr lang="en-US"/>
          </a:p>
        </p:txBody>
      </p:sp>
      <p:sp>
        <p:nvSpPr>
          <p:cNvPr id="357378" name="Rectangle 2"/>
          <p:cNvSpPr>
            <a:spLocks noGrp="1" noRot="1" noChangeAspect="1" noChangeArrowheads="1" noTextEdit="1"/>
          </p:cNvSpPr>
          <p:nvPr>
            <p:ph type="sldImg"/>
          </p:nvPr>
        </p:nvSpPr>
        <p:spPr>
          <a:xfrm>
            <a:off x="1090613" y="300038"/>
            <a:ext cx="4702175" cy="3527425"/>
          </a:xfrm>
          <a:ln/>
        </p:spPr>
      </p:sp>
      <p:sp>
        <p:nvSpPr>
          <p:cNvPr id="357379"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defines the tasks needed to configure IP routing. </a:t>
            </a:r>
          </a:p>
          <a:p>
            <a:r>
              <a:rPr lang="en-US" b="1"/>
              <a:t>Emphasize</a:t>
            </a:r>
            <a:r>
              <a:rPr lang="en-US"/>
              <a:t>: This is a general overview of tasks, so the graphic shows both IGRP and RIP in the protocol box.</a:t>
            </a:r>
          </a:p>
          <a:p>
            <a:r>
              <a:rPr lang="en-US"/>
              <a:t>Tell your students that the router is able to route using both RIP and IGRP. It is possible to run IGRP and RIP concurrently. The IGRP information will override the RIP information by default because of IGRP’s administrative distance. </a:t>
            </a:r>
          </a:p>
          <a:p>
            <a:r>
              <a:rPr lang="en-US"/>
              <a:t>However, running IGRP and RIP concurrently does not work well when the network topology changes. Because IGRP and RIP have different update timers, and because they require different amounts of time to propagate routing updates, one part of the network may end up believing IGRP routes and another part may end up believing RIP routes. This will result in routing loops. </a:t>
            </a:r>
          </a:p>
          <a:p>
            <a:r>
              <a:rPr lang="en-US"/>
              <a:t>Review the fundamentals of router-configuration and interface-configuration modes.</a:t>
            </a:r>
          </a:p>
          <a:p>
            <a:r>
              <a:rPr lang="en-US" b="1"/>
              <a:t>Transition</a:t>
            </a:r>
            <a:r>
              <a:rPr lang="en-US"/>
              <a:t>: The command to enable dynamic routing follows.</a:t>
            </a:r>
          </a:p>
        </p:txBody>
      </p:sp>
    </p:spTree>
    <p:extLst>
      <p:ext uri="{BB962C8B-B14F-4D97-AF65-F5344CB8AC3E}">
        <p14:creationId xmlns:p14="http://schemas.microsoft.com/office/powerpoint/2010/main" val="139544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8233-29B0-4FC6-BBDF-4E6D1E3B1D82}" type="slidenum">
              <a:rPr lang="en-US"/>
              <a:pPr/>
              <a:t>26</a:t>
            </a:fld>
            <a:endParaRPr lang="en-US"/>
          </a:p>
        </p:txBody>
      </p:sp>
      <p:sp>
        <p:nvSpPr>
          <p:cNvPr id="355330" name="Rectangle 2"/>
          <p:cNvSpPr>
            <a:spLocks noGrp="1" noRot="1" noChangeAspect="1" noChangeArrowheads="1" noTextEdit="1"/>
          </p:cNvSpPr>
          <p:nvPr>
            <p:ph type="sldImg"/>
          </p:nvPr>
        </p:nvSpPr>
        <p:spPr>
          <a:xfrm>
            <a:off x="1103313" y="300038"/>
            <a:ext cx="4702175" cy="3527425"/>
          </a:xfrm>
          <a:ln/>
        </p:spPr>
      </p:sp>
      <p:sp>
        <p:nvSpPr>
          <p:cNvPr id="355331"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presents general information about RIP.</a:t>
            </a:r>
          </a:p>
          <a:p>
            <a:r>
              <a:rPr lang="en-US" b="1"/>
              <a:t>Emphasize: </a:t>
            </a:r>
            <a:r>
              <a:rPr lang="en-US"/>
              <a:t>The figure shows a network. The arrows highlight the path RIP selects. RIP selects the best path based on the shortest hop count, so it ignores the path with the faster T1 links.</a:t>
            </a:r>
          </a:p>
          <a:p>
            <a:r>
              <a:rPr lang="en-US"/>
              <a:t>Be sure that you do not disparage RIP. It was developed in a homogeneous network. If everything is connected via a single media type, then bandwidth-based metrics reduce to hop count. In some cases, RIP is more appropriate than other protocols. It is extremely well tested. 	</a:t>
            </a:r>
          </a:p>
          <a:p>
            <a:endParaRPr lang="en-US"/>
          </a:p>
        </p:txBody>
      </p:sp>
    </p:spTree>
    <p:extLst>
      <p:ext uri="{BB962C8B-B14F-4D97-AF65-F5344CB8AC3E}">
        <p14:creationId xmlns:p14="http://schemas.microsoft.com/office/powerpoint/2010/main" val="1520042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34971-E4B8-4299-9766-A1989F54EC0E}" type="slidenum">
              <a:rPr lang="en-US"/>
              <a:pPr/>
              <a:t>27</a:t>
            </a:fld>
            <a:endParaRPr lang="en-US"/>
          </a:p>
        </p:txBody>
      </p:sp>
      <p:sp>
        <p:nvSpPr>
          <p:cNvPr id="393218" name="Rectangle 2"/>
          <p:cNvSpPr>
            <a:spLocks noGrp="1" noRot="1" noChangeAspect="1" noChangeArrowheads="1" noTextEdit="1"/>
          </p:cNvSpPr>
          <p:nvPr>
            <p:ph type="sldImg"/>
          </p:nvPr>
        </p:nvSpPr>
        <p:spPr>
          <a:xfrm>
            <a:off x="1103313" y="300038"/>
            <a:ext cx="4702175" cy="3527425"/>
          </a:xfrm>
          <a:ln/>
        </p:spPr>
      </p:sp>
      <p:sp>
        <p:nvSpPr>
          <p:cNvPr id="393219"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This figure presents the Cisco IOS™ commands used to configure RIP. </a:t>
            </a:r>
          </a:p>
          <a:p>
            <a:r>
              <a:rPr lang="en-US" b="1"/>
              <a:t>Emphasize: </a:t>
            </a:r>
            <a:r>
              <a:rPr lang="en-US"/>
              <a:t>The figure shows the </a:t>
            </a:r>
            <a:r>
              <a:rPr lang="en-US" b="1"/>
              <a:t>router rip</a:t>
            </a:r>
            <a:r>
              <a:rPr lang="en-US"/>
              <a:t> command and the </a:t>
            </a:r>
            <a:r>
              <a:rPr lang="en-US" b="1"/>
              <a:t>network</a:t>
            </a:r>
            <a:r>
              <a:rPr lang="en-US"/>
              <a:t> </a:t>
            </a:r>
            <a:r>
              <a:rPr lang="en-US" i="1"/>
              <a:t>network-number</a:t>
            </a:r>
            <a:r>
              <a:rPr lang="en-US"/>
              <a:t> command. A proper understanding of these commands will save many problems in the lab.</a:t>
            </a:r>
          </a:p>
          <a:p>
            <a:r>
              <a:rPr lang="en-US"/>
              <a:t>Point out that the network statement contains no subnetting information.</a:t>
            </a:r>
          </a:p>
          <a:p>
            <a:r>
              <a:rPr lang="en-US"/>
              <a:t>Networks are directly connected and are specified as a Class A, B, or C network number.</a:t>
            </a:r>
          </a:p>
          <a:p>
            <a:r>
              <a:rPr lang="en-US" b="1"/>
              <a:t>Transition</a:t>
            </a:r>
            <a:r>
              <a:rPr lang="en-US"/>
              <a:t>: An example of configuration follows.</a:t>
            </a:r>
          </a:p>
          <a:p>
            <a:endParaRPr lang="en-US"/>
          </a:p>
        </p:txBody>
      </p:sp>
    </p:spTree>
    <p:extLst>
      <p:ext uri="{BB962C8B-B14F-4D97-AF65-F5344CB8AC3E}">
        <p14:creationId xmlns:p14="http://schemas.microsoft.com/office/powerpoint/2010/main" val="4167123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62294-C6A5-4BFA-B221-A292E7425262}" type="slidenum">
              <a:rPr lang="en-US"/>
              <a:pPr/>
              <a:t>28</a:t>
            </a:fld>
            <a:endParaRPr lang="en-US"/>
          </a:p>
        </p:txBody>
      </p:sp>
      <p:sp>
        <p:nvSpPr>
          <p:cNvPr id="363522" name="Rectangle 2"/>
          <p:cNvSpPr>
            <a:spLocks noGrp="1" noRot="1" noChangeAspect="1" noChangeArrowheads="1" noTextEdit="1"/>
          </p:cNvSpPr>
          <p:nvPr>
            <p:ph type="sldImg"/>
          </p:nvPr>
        </p:nvSpPr>
        <p:spPr>
          <a:xfrm>
            <a:off x="1103313" y="300038"/>
            <a:ext cx="4702175" cy="3527425"/>
          </a:xfrm>
          <a:ln/>
        </p:spPr>
      </p:sp>
      <p:sp>
        <p:nvSpPr>
          <p:cNvPr id="363523" name="Rectangle 3"/>
          <p:cNvSpPr>
            <a:spLocks noGrp="1" noChangeArrowheads="1"/>
          </p:cNvSpPr>
          <p:nvPr>
            <p:ph type="body" idx="1"/>
          </p:nvPr>
        </p:nvSpPr>
        <p:spPr>
          <a:xfrm>
            <a:off x="523875" y="4052888"/>
            <a:ext cx="5835650" cy="4579937"/>
          </a:xfrm>
        </p:spPr>
        <p:txBody>
          <a:bodyPr lIns="86488" tIns="43244" rIns="86488" bIns="43244"/>
          <a:lstStyle/>
          <a:p>
            <a:r>
              <a:rPr lang="en-US" b="1"/>
              <a:t>Purpose: </a:t>
            </a:r>
            <a:r>
              <a:rPr lang="en-US"/>
              <a:t>The figure shows how the RIP commands operate on the example network.</a:t>
            </a:r>
          </a:p>
          <a:p>
            <a:r>
              <a:rPr lang="en-US" b="1"/>
              <a:t>Emphasize</a:t>
            </a:r>
            <a:r>
              <a:rPr lang="en-US"/>
              <a:t>: An administrator only specifies directly connected networks that should be published to other routers.</a:t>
            </a:r>
          </a:p>
          <a:p>
            <a:r>
              <a:rPr lang="en-US"/>
              <a:t>Without the</a:t>
            </a:r>
            <a:r>
              <a:rPr lang="en-US" b="1"/>
              <a:t> network</a:t>
            </a:r>
            <a:r>
              <a:rPr lang="en-US"/>
              <a:t> command, nothing is advertised. With a </a:t>
            </a:r>
            <a:r>
              <a:rPr lang="en-US" b="1"/>
              <a:t>network</a:t>
            </a:r>
            <a:r>
              <a:rPr lang="en-US"/>
              <a:t> command, the router will advertise every subnet within the Class A, B, or C network specified in the configuration.</a:t>
            </a:r>
          </a:p>
          <a:p>
            <a:r>
              <a:rPr lang="en-US"/>
              <a:t>	</a:t>
            </a:r>
          </a:p>
          <a:p>
            <a:endParaRPr lang="en-US"/>
          </a:p>
        </p:txBody>
      </p:sp>
    </p:spTree>
    <p:extLst>
      <p:ext uri="{BB962C8B-B14F-4D97-AF65-F5344CB8AC3E}">
        <p14:creationId xmlns:p14="http://schemas.microsoft.com/office/powerpoint/2010/main" val="988580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FD17D-36C3-4E38-BE2D-B6C549FFDE7B}" type="slidenum">
              <a:rPr lang="en-US"/>
              <a:pPr/>
              <a:t>29</a:t>
            </a:fld>
            <a:endParaRPr lang="en-US"/>
          </a:p>
        </p:txBody>
      </p:sp>
      <p:sp>
        <p:nvSpPr>
          <p:cNvPr id="365570" name="Rectangle 2"/>
          <p:cNvSpPr>
            <a:spLocks noGrp="1" noRot="1" noChangeAspect="1" noChangeArrowheads="1" noTextEdit="1"/>
          </p:cNvSpPr>
          <p:nvPr>
            <p:ph type="sldImg"/>
          </p:nvPr>
        </p:nvSpPr>
        <p:spPr>
          <a:xfrm>
            <a:off x="1103313" y="300038"/>
            <a:ext cx="4702175" cy="3527425"/>
          </a:xfrm>
          <a:ln/>
        </p:spPr>
      </p:sp>
      <p:sp>
        <p:nvSpPr>
          <p:cNvPr id="365571" name="Rectangle 3"/>
          <p:cNvSpPr>
            <a:spLocks noGrp="1" noChangeArrowheads="1"/>
          </p:cNvSpPr>
          <p:nvPr>
            <p:ph type="body" idx="1"/>
          </p:nvPr>
        </p:nvSpPr>
        <p:spPr>
          <a:xfrm>
            <a:off x="523875" y="4052888"/>
            <a:ext cx="5835650" cy="4581525"/>
          </a:xfrm>
        </p:spPr>
        <p:txBody>
          <a:bodyPr lIns="86488" tIns="43244" rIns="86488" bIns="43244"/>
          <a:lstStyle/>
          <a:p>
            <a:r>
              <a:rPr lang="en-US" b="1"/>
              <a:t>Purpose</a:t>
            </a:r>
            <a:r>
              <a:rPr lang="en-US"/>
              <a:t>: This figure shows how the </a:t>
            </a:r>
            <a:r>
              <a:rPr lang="en-US" b="1"/>
              <a:t>show ip protocol </a:t>
            </a:r>
            <a:r>
              <a:rPr lang="en-US"/>
              <a:t>command is used to monitor RIP operation.</a:t>
            </a:r>
          </a:p>
          <a:p>
            <a:r>
              <a:rPr lang="en-US" b="1"/>
              <a:t>Emphasize:</a:t>
            </a:r>
            <a:r>
              <a:rPr lang="en-US"/>
              <a:t> The command displays the routing protocols that are active on the router for IP. It also gives network and timer information.</a:t>
            </a:r>
          </a:p>
          <a:p>
            <a:r>
              <a:rPr lang="en-US"/>
              <a:t>Point out the timing information.</a:t>
            </a:r>
          </a:p>
          <a:p>
            <a:r>
              <a:rPr lang="en-US"/>
              <a:t>Point out the list of networks for which the router is injecting routes.</a:t>
            </a:r>
          </a:p>
          <a:p>
            <a:r>
              <a:rPr lang="en-US"/>
              <a:t>Point out the administrative distance metric.</a:t>
            </a:r>
          </a:p>
          <a:p>
            <a:endParaRPr lang="en-US"/>
          </a:p>
        </p:txBody>
      </p:sp>
    </p:spTree>
    <p:extLst>
      <p:ext uri="{BB962C8B-B14F-4D97-AF65-F5344CB8AC3E}">
        <p14:creationId xmlns:p14="http://schemas.microsoft.com/office/powerpoint/2010/main" val="3518617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B451D-99F5-4766-B469-51FDC9A6DE29}" type="slidenum">
              <a:rPr lang="en-US"/>
              <a:pPr/>
              <a:t>30</a:t>
            </a:fld>
            <a:endParaRPr lang="en-US"/>
          </a:p>
        </p:txBody>
      </p:sp>
      <p:sp>
        <p:nvSpPr>
          <p:cNvPr id="382978" name="Rectangle 2"/>
          <p:cNvSpPr>
            <a:spLocks noGrp="1" noRot="1" noChangeAspect="1" noChangeArrowheads="1" noTextEdit="1"/>
          </p:cNvSpPr>
          <p:nvPr>
            <p:ph type="sldImg"/>
          </p:nvPr>
        </p:nvSpPr>
        <p:spPr>
          <a:xfrm>
            <a:off x="1103313" y="300038"/>
            <a:ext cx="4702175" cy="3527425"/>
          </a:xfrm>
          <a:ln/>
        </p:spPr>
      </p:sp>
      <p:sp>
        <p:nvSpPr>
          <p:cNvPr id="382979"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displays the </a:t>
            </a:r>
            <a:r>
              <a:rPr lang="en-US" b="1"/>
              <a:t>show ip route </a:t>
            </a:r>
            <a:r>
              <a:rPr lang="en-US"/>
              <a:t>command, which displays the contents of the router’s  IP routing table.</a:t>
            </a:r>
          </a:p>
          <a:p>
            <a:r>
              <a:rPr lang="en-US" b="1"/>
              <a:t>Emphasize</a:t>
            </a:r>
            <a:r>
              <a:rPr lang="en-US"/>
              <a:t>: Discuss the IP routing table in detail. Show the locations of the hop count (metric) and the administrative distance (120).</a:t>
            </a:r>
          </a:p>
          <a:p>
            <a:r>
              <a:rPr lang="en-US"/>
              <a:t>Discuss the following fields:</a:t>
            </a:r>
          </a:p>
          <a:p>
            <a:pPr lvl="1"/>
            <a:r>
              <a:rPr lang="en-US"/>
              <a:t>R—Refers to routes learned from RIP.</a:t>
            </a:r>
          </a:p>
          <a:p>
            <a:pPr lvl="1"/>
            <a:r>
              <a:rPr lang="en-US"/>
              <a:t>via—Refers to the router that informed us about this route.</a:t>
            </a:r>
          </a:p>
          <a:p>
            <a:pPr lvl="1"/>
            <a:r>
              <a:rPr lang="en-US"/>
              <a:t>00:00:07 timer value—RIP updates are every 30 seconds. Ask, “How long until the next update?”</a:t>
            </a:r>
          </a:p>
          <a:p>
            <a:pPr lvl="1"/>
            <a:r>
              <a:rPr lang="en-US"/>
              <a:t>The interfaces used for the best path</a:t>
            </a:r>
          </a:p>
          <a:p>
            <a:endParaRPr lang="en-US"/>
          </a:p>
          <a:p>
            <a:endParaRPr lang="en-US"/>
          </a:p>
        </p:txBody>
      </p:sp>
    </p:spTree>
    <p:extLst>
      <p:ext uri="{BB962C8B-B14F-4D97-AF65-F5344CB8AC3E}">
        <p14:creationId xmlns:p14="http://schemas.microsoft.com/office/powerpoint/2010/main" val="351879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Giải quyết nhược điểm của định tuyến tĩnh.</a:t>
            </a:r>
          </a:p>
          <a:p>
            <a:r>
              <a:rPr lang="en-US" smtClean="0"/>
              <a:t>Hiểu được nguyên tắc hoạt động của giao thức định tuyến theo Distance Vector.</a:t>
            </a:r>
          </a:p>
          <a:p>
            <a:r>
              <a:rPr lang="en-US" smtClean="0"/>
              <a:t>Phân biệt khái niệm Classless và Classful.</a:t>
            </a:r>
          </a:p>
          <a:p>
            <a:r>
              <a:rPr lang="en-US" smtClean="0"/>
              <a:t>Cấu hình được giao thức RIP cho một hệ thống mạng cụ thể.</a:t>
            </a:r>
          </a:p>
          <a:p>
            <a:r>
              <a:rPr lang="en-US" smtClean="0"/>
              <a:t>Troubleshoot problems.</a:t>
            </a:r>
          </a:p>
          <a:p>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2</a:t>
            </a:fld>
            <a:endParaRPr lang="en-US"/>
          </a:p>
        </p:txBody>
      </p:sp>
    </p:spTree>
    <p:extLst>
      <p:ext uri="{BB962C8B-B14F-4D97-AF65-F5344CB8AC3E}">
        <p14:creationId xmlns:p14="http://schemas.microsoft.com/office/powerpoint/2010/main" val="3697219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28113-0308-4147-B5B4-B4013377CA3E}" type="slidenum">
              <a:rPr lang="en-US"/>
              <a:pPr/>
              <a:t>31</a:t>
            </a:fld>
            <a:endParaRPr lang="en-US"/>
          </a:p>
        </p:txBody>
      </p:sp>
      <p:sp>
        <p:nvSpPr>
          <p:cNvPr id="369666" name="Rectangle 2"/>
          <p:cNvSpPr>
            <a:spLocks noGrp="1" noRot="1" noChangeAspect="1" noChangeArrowheads="1" noTextEdit="1"/>
          </p:cNvSpPr>
          <p:nvPr>
            <p:ph type="sldImg"/>
          </p:nvPr>
        </p:nvSpPr>
        <p:spPr>
          <a:xfrm>
            <a:off x="1103313" y="300038"/>
            <a:ext cx="4702175" cy="3527425"/>
          </a:xfrm>
          <a:ln/>
        </p:spPr>
      </p:sp>
      <p:sp>
        <p:nvSpPr>
          <p:cNvPr id="369667" name="Rectangle 3"/>
          <p:cNvSpPr>
            <a:spLocks noGrp="1" noChangeArrowheads="1"/>
          </p:cNvSpPr>
          <p:nvPr>
            <p:ph type="body" idx="1"/>
          </p:nvPr>
        </p:nvSpPr>
        <p:spPr>
          <a:xfrm>
            <a:off x="523875" y="4052888"/>
            <a:ext cx="5835650" cy="4579937"/>
          </a:xfrm>
        </p:spPr>
        <p:txBody>
          <a:bodyPr lIns="86488" tIns="43244" rIns="86488" bIns="43244"/>
          <a:lstStyle/>
          <a:p>
            <a:r>
              <a:rPr lang="en-US" b="1"/>
              <a:t>Purpose</a:t>
            </a:r>
            <a:r>
              <a:rPr lang="en-US"/>
              <a:t>: This figure shows the </a:t>
            </a:r>
            <a:r>
              <a:rPr lang="en-US" b="1"/>
              <a:t>debug ip rip</a:t>
            </a:r>
            <a:r>
              <a:rPr lang="en-US"/>
              <a:t> command.</a:t>
            </a:r>
          </a:p>
          <a:p>
            <a:r>
              <a:rPr lang="en-US" b="1"/>
              <a:t>Emphasize</a:t>
            </a:r>
            <a:r>
              <a:rPr lang="en-US"/>
              <a:t>: Explain that </a:t>
            </a:r>
            <a:r>
              <a:rPr lang="en-US" b="1"/>
              <a:t>debug</a:t>
            </a:r>
            <a:r>
              <a:rPr lang="en-US"/>
              <a:t> commands also provide information for monitoring IP.</a:t>
            </a:r>
          </a:p>
          <a:p>
            <a:r>
              <a:rPr lang="en-US"/>
              <a:t>The first highlighted line lists the source of the updates. The router returned information about two destinations.</a:t>
            </a:r>
          </a:p>
          <a:p>
            <a:r>
              <a:rPr lang="en-US"/>
              <a:t>The last highlighted line shows the broadcast address to which the router sent updates.</a:t>
            </a:r>
          </a:p>
        </p:txBody>
      </p:sp>
    </p:spTree>
    <p:extLst>
      <p:ext uri="{BB962C8B-B14F-4D97-AF65-F5344CB8AC3E}">
        <p14:creationId xmlns:p14="http://schemas.microsoft.com/office/powerpoint/2010/main" val="2879851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26677-E2BB-4403-BA04-223871588C02}" type="slidenum">
              <a:rPr lang="en-US"/>
              <a:pPr/>
              <a:t>33</a:t>
            </a:fld>
            <a:endParaRPr lang="en-US"/>
          </a:p>
        </p:txBody>
      </p:sp>
      <p:sp>
        <p:nvSpPr>
          <p:cNvPr id="399362" name="Rectangle 2"/>
          <p:cNvSpPr>
            <a:spLocks noGrp="1" noRot="1" noChangeAspect="1" noChangeArrowheads="1" noTextEdit="1"/>
          </p:cNvSpPr>
          <p:nvPr>
            <p:ph type="sldImg"/>
          </p:nvPr>
        </p:nvSpPr>
        <p:spPr>
          <a:xfrm>
            <a:off x="1092200" y="301625"/>
            <a:ext cx="4702175" cy="3527425"/>
          </a:xfrm>
          <a:ln/>
        </p:spPr>
      </p:sp>
      <p:sp>
        <p:nvSpPr>
          <p:cNvPr id="399363" name="Rectangle 3"/>
          <p:cNvSpPr>
            <a:spLocks noGrp="1" noChangeArrowheads="1"/>
          </p:cNvSpPr>
          <p:nvPr>
            <p:ph type="body" idx="1"/>
          </p:nvPr>
        </p:nvSpPr>
        <p:spPr>
          <a:xfrm>
            <a:off x="523875" y="4052888"/>
            <a:ext cx="5835650" cy="4579937"/>
          </a:xfrm>
        </p:spPr>
        <p:txBody>
          <a:bodyPr lIns="86491" tIns="43246" rIns="86491" bIns="43246"/>
          <a:lstStyle/>
          <a:p>
            <a:r>
              <a:rPr lang="en-US" b="1"/>
              <a:t>Purpose: </a:t>
            </a:r>
            <a:r>
              <a:rPr lang="en-US"/>
              <a:t> This slide discuss the initial configurations on the routers and switches. </a:t>
            </a:r>
          </a:p>
          <a:p>
            <a:r>
              <a:rPr lang="en-US" b="1"/>
              <a:t>Note: </a:t>
            </a:r>
            <a:r>
              <a:rPr lang="en-US"/>
              <a:t>There is no setup mode on the Catalyst 1900 switch. </a:t>
            </a:r>
          </a:p>
        </p:txBody>
      </p:sp>
    </p:spTree>
    <p:extLst>
      <p:ext uri="{BB962C8B-B14F-4D97-AF65-F5344CB8AC3E}">
        <p14:creationId xmlns:p14="http://schemas.microsoft.com/office/powerpoint/2010/main" val="290213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mtClean="0"/>
              <a:t>Tham khao </a:t>
            </a:r>
            <a:r>
              <a:rPr lang="pt-BR" smtClean="0">
                <a:hlinkClick r:id="rId3"/>
              </a:rPr>
              <a:t>www.phamthaikhanh.wordpress.com/dinhtuyenchuyenmach</a:t>
            </a:r>
            <a:endParaRPr lang="pt-BR" smtClean="0"/>
          </a:p>
          <a:p>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3</a:t>
            </a:fld>
            <a:endParaRPr lang="en-US"/>
          </a:p>
        </p:txBody>
      </p:sp>
    </p:spTree>
    <p:extLst>
      <p:ext uri="{BB962C8B-B14F-4D97-AF65-F5344CB8AC3E}">
        <p14:creationId xmlns:p14="http://schemas.microsoft.com/office/powerpoint/2010/main" val="22074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Bước 3. Khi này router nhận được bảng định tuyến, nó xử lý cập nhật đường đi tốt hơn theo thuật toán Bellman-Ford.</a:t>
            </a:r>
          </a:p>
          <a:p>
            <a:pPr>
              <a:spcBef>
                <a:spcPct val="0"/>
              </a:spcBef>
            </a:pPr>
            <a:r>
              <a:rPr lang="en-US" smtClean="0"/>
              <a:t>Độ tin cậy cao nhất là bao nhiêu thấp nhất là bao nhiêu?</a:t>
            </a:r>
          </a:p>
          <a:p>
            <a:pPr>
              <a:spcBef>
                <a:spcPct val="0"/>
              </a:spcBef>
            </a:pPr>
            <a:endParaRPr lang="en-US" smtClean="0"/>
          </a:p>
          <a:p>
            <a:pPr>
              <a:spcBef>
                <a:spcPct val="0"/>
              </a:spcBef>
            </a:pPr>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7CA772F-ABD4-47E8-BDE6-A99DF3D62DA0}"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9011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Trước khi tìm</a:t>
            </a:r>
            <a:r>
              <a:rPr lang="en-US" baseline="0" smtClean="0"/>
              <a:t> hiểu hoạt động của giao thức RIP thì chúng ta tìm hiểu hoạt động của các giao thức định tuyến theo DV</a:t>
            </a:r>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9</a:t>
            </a:fld>
            <a:endParaRPr lang="en-US"/>
          </a:p>
        </p:txBody>
      </p:sp>
    </p:spTree>
    <p:extLst>
      <p:ext uri="{BB962C8B-B14F-4D97-AF65-F5344CB8AC3E}">
        <p14:creationId xmlns:p14="http://schemas.microsoft.com/office/powerpoint/2010/main" val="136560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Hội tụ</a:t>
            </a:r>
            <a:r>
              <a:rPr lang="en-US" baseline="0" smtClean="0"/>
              <a:t> khi tất cả bảng định tuyến cập nhật đủ các mạng, chú ý metric tính toán phụ thuộc router</a:t>
            </a:r>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15</a:t>
            </a:fld>
            <a:endParaRPr lang="en-US"/>
          </a:p>
        </p:txBody>
      </p:sp>
    </p:spTree>
    <p:extLst>
      <p:ext uri="{BB962C8B-B14F-4D97-AF65-F5344CB8AC3E}">
        <p14:creationId xmlns:p14="http://schemas.microsoft.com/office/powerpoint/2010/main" val="164060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em nhận xét gì về bảng định tuyến các router trên.</a:t>
            </a:r>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16</a:t>
            </a:fld>
            <a:endParaRPr lang="en-US"/>
          </a:p>
        </p:txBody>
      </p:sp>
    </p:spTree>
    <p:extLst>
      <p:ext uri="{BB962C8B-B14F-4D97-AF65-F5344CB8AC3E}">
        <p14:creationId xmlns:p14="http://schemas.microsoft.com/office/powerpoint/2010/main" val="174936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192.168.3.0 down:</a:t>
            </a:r>
            <a:r>
              <a:rPr lang="en-US" baseline="0" smtClean="0"/>
              <a:t> R3 loại ra khỏi bảng định tuyến</a:t>
            </a:r>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18</a:t>
            </a:fld>
            <a:endParaRPr lang="en-US"/>
          </a:p>
        </p:txBody>
      </p:sp>
    </p:spTree>
    <p:extLst>
      <p:ext uri="{BB962C8B-B14F-4D97-AF65-F5344CB8AC3E}">
        <p14:creationId xmlns:p14="http://schemas.microsoft.com/office/powerpoint/2010/main" val="2760135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R2: cập</a:t>
            </a:r>
            <a:r>
              <a:rPr lang="en-US" baseline="0" smtClean="0"/>
              <a:t> nhật thông tin tới R3, vẫn còn 192.168.3.0, đi qua S2/1 =&gt; gửi tới R3 cập nhật =&gt; vòng lặp</a:t>
            </a:r>
            <a:endParaRPr lang="en-US"/>
          </a:p>
        </p:txBody>
      </p:sp>
      <p:sp>
        <p:nvSpPr>
          <p:cNvPr id="4" name="Slide Number Placeholder 3"/>
          <p:cNvSpPr>
            <a:spLocks noGrp="1"/>
          </p:cNvSpPr>
          <p:nvPr>
            <p:ph type="sldNum" sz="quarter" idx="10"/>
          </p:nvPr>
        </p:nvSpPr>
        <p:spPr/>
        <p:txBody>
          <a:bodyPr/>
          <a:lstStyle/>
          <a:p>
            <a:pPr>
              <a:defRPr/>
            </a:pPr>
            <a:fld id="{3713D59E-8FD1-4A6F-AFB2-40B6BDD2E9A4}" type="slidenum">
              <a:rPr lang="en-US" smtClean="0"/>
              <a:pPr>
                <a:defRPr/>
              </a:pPr>
              <a:t>19</a:t>
            </a:fld>
            <a:endParaRPr lang="en-US"/>
          </a:p>
        </p:txBody>
      </p:sp>
    </p:spTree>
    <p:extLst>
      <p:ext uri="{BB962C8B-B14F-4D97-AF65-F5344CB8AC3E}">
        <p14:creationId xmlns:p14="http://schemas.microsoft.com/office/powerpoint/2010/main" val="69676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C3726C-F396-4C54-AB65-E013EBC07EAE}" type="datetimeFigureOut">
              <a:rPr lang="en-US" smtClean="0"/>
              <a:t>3/1/2016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09515AF7-7880-42DE-B5CF-8CCE3A02E34A}" type="slidenum">
              <a:rPr lang="en-US" smtClean="0"/>
              <a:t>‹#›</a:t>
            </a:fld>
            <a:endParaRPr lang="en-US"/>
          </a:p>
        </p:txBody>
      </p:sp>
    </p:spTree>
    <p:extLst>
      <p:ext uri="{BB962C8B-B14F-4D97-AF65-F5344CB8AC3E}">
        <p14:creationId xmlns:p14="http://schemas.microsoft.com/office/powerpoint/2010/main" val="286788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3726C-F396-4C54-AB65-E013EBC07EAE}" type="datetimeFigureOut">
              <a:rPr lang="en-US" smtClean="0"/>
              <a:t>3/1/2016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36540095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3726C-F396-4C54-AB65-E013EBC07EAE}" type="datetimeFigureOut">
              <a:rPr lang="en-US" smtClean="0"/>
              <a:t>3/1/2016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42116743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7940675"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5638" y="3643313"/>
            <a:ext cx="7940675"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745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Subtitle slide">
    <p:bg>
      <p:bgPr>
        <a:pattFill prst="horzBrick">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854075" y="1225550"/>
            <a:ext cx="7832725" cy="146050"/>
            <a:chOff x="731520" y="1331915"/>
            <a:chExt cx="7833360" cy="146304"/>
          </a:xfrm>
        </p:grpSpPr>
        <p:sp>
          <p:nvSpPr>
            <p:cNvPr id="5" name="Chevron 4"/>
            <p:cNvSpPr/>
            <p:nvPr userDrawn="1"/>
          </p:nvSpPr>
          <p:spPr>
            <a:xfrm>
              <a:off x="731520" y="1371672"/>
              <a:ext cx="1554289" cy="73152"/>
            </a:xfrm>
            <a:prstGeom prst="chevron">
              <a:avLst/>
            </a:pr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 name="Chevron 5"/>
            <p:cNvSpPr/>
            <p:nvPr userDrawn="1"/>
          </p:nvSpPr>
          <p:spPr>
            <a:xfrm>
              <a:off x="2560468" y="1371672"/>
              <a:ext cx="1554289" cy="73152"/>
            </a:xfrm>
            <a:prstGeom prst="chevron">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 name="Chevron 6"/>
            <p:cNvSpPr/>
            <p:nvPr userDrawn="1"/>
          </p:nvSpPr>
          <p:spPr>
            <a:xfrm>
              <a:off x="4618035" y="1371672"/>
              <a:ext cx="1554289" cy="73152"/>
            </a:xfrm>
            <a:prstGeom prst="chevron">
              <a:avLst/>
            </a:prstGeom>
            <a:ln/>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 name="Notched Right Arrow 7"/>
            <p:cNvSpPr/>
            <p:nvPr userDrawn="1"/>
          </p:nvSpPr>
          <p:spPr>
            <a:xfrm>
              <a:off x="7010592" y="1331915"/>
              <a:ext cx="1554288" cy="146304"/>
            </a:xfrm>
            <a:prstGeom prst="notchedRightArrow">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 name="Title 1"/>
          <p:cNvSpPr>
            <a:spLocks noGrp="1"/>
          </p:cNvSpPr>
          <p:nvPr>
            <p:ph type="title"/>
          </p:nvPr>
        </p:nvSpPr>
        <p:spPr/>
        <p:txBody>
          <a:bodyPr/>
          <a:lstStyle>
            <a:lvl1pPr>
              <a:defRPr>
                <a:solidFill>
                  <a:schemeClr val="accent6">
                    <a:lumMod val="75000"/>
                  </a:schemeClr>
                </a:solidFill>
              </a:defRPr>
            </a:lvl1pPr>
          </a:lstStyle>
          <a:p>
            <a:r>
              <a:rPr lang="en-US" smtClean="0"/>
              <a:t>Click to edit Master title style</a:t>
            </a:r>
            <a:endParaRPr lang="en-US" dirty="0"/>
          </a:p>
        </p:txBody>
      </p:sp>
      <p:sp>
        <p:nvSpPr>
          <p:cNvPr id="12" name="Content Placeholder 2"/>
          <p:cNvSpPr>
            <a:spLocks noGrp="1"/>
          </p:cNvSpPr>
          <p:nvPr>
            <p:ph idx="1"/>
          </p:nvPr>
        </p:nvSpPr>
        <p:spPr>
          <a:xfrm>
            <a:off x="457200" y="1447800"/>
            <a:ext cx="8229600" cy="4800600"/>
          </a:xfrm>
        </p:spPr>
        <p:txBody>
          <a:bodyPr>
            <a:normAutofit/>
          </a:bodyPr>
          <a:lstStyle>
            <a:lvl1pPr>
              <a:buFont typeface="Wingdings" pitchFamily="2" charset="2"/>
              <a:buChar char="q"/>
              <a:defRPr sz="2800">
                <a:solidFill>
                  <a:schemeClr val="bg1">
                    <a:lumMod val="65000"/>
                  </a:schemeClr>
                </a:solidFill>
              </a:defRPr>
            </a:lvl1pPr>
            <a:lvl2pPr>
              <a:buFont typeface="Courier New" pitchFamily="49" charset="0"/>
              <a:buChar char="o"/>
              <a:defRPr sz="2400">
                <a:solidFill>
                  <a:schemeClr val="bg1">
                    <a:lumMod val="65000"/>
                  </a:schemeClr>
                </a:solidFill>
              </a:defRPr>
            </a:lvl2pPr>
            <a:lvl3pPr>
              <a:defRPr sz="2000">
                <a:solidFill>
                  <a:schemeClr val="bg1">
                    <a:lumMod val="65000"/>
                  </a:schemeClr>
                </a:solidFill>
              </a:defRPr>
            </a:lvl3pPr>
            <a:lvl4pPr>
              <a:defRPr sz="1800">
                <a:solidFill>
                  <a:schemeClr val="bg1">
                    <a:lumMod val="65000"/>
                  </a:schemeClr>
                </a:solidFill>
              </a:defRPr>
            </a:lvl4pPr>
            <a:lvl5pPr>
              <a:defRPr sz="1800">
                <a:solidFill>
                  <a:schemeClr val="bg1">
                    <a:lumMod val="6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11"/>
          </p:nvPr>
        </p:nvSpPr>
        <p:spPr/>
        <p:txBody>
          <a:bodyPr/>
          <a:lstStyle>
            <a:lvl1pPr>
              <a:defRPr/>
            </a:lvl1pPr>
          </a:lstStyle>
          <a:p>
            <a:pPr>
              <a:defRPr/>
            </a:pPr>
            <a:fld id="{E89FA637-09B3-47D4-9082-BD342E94B8B0}" type="slidenum">
              <a:rPr lang="en-US"/>
              <a:pPr>
                <a:defRPr/>
              </a:pPr>
              <a:t>‹#›</a:t>
            </a:fld>
            <a:endParaRPr lang="en-US"/>
          </a:p>
        </p:txBody>
      </p:sp>
    </p:spTree>
    <p:extLst>
      <p:ext uri="{BB962C8B-B14F-4D97-AF65-F5344CB8AC3E}">
        <p14:creationId xmlns:p14="http://schemas.microsoft.com/office/powerpoint/2010/main" val="110886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142875"/>
            <a:ext cx="8470899" cy="768349"/>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Clr>
                <a:srgbClr val="C00000"/>
              </a:buClr>
              <a:buFont typeface="Wingdings" panose="05000000000000000000"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83351"/>
            <a:ext cx="2057400" cy="365125"/>
          </a:xfrm>
        </p:spPr>
        <p:txBody>
          <a:bodyPr/>
          <a:lstStyle/>
          <a:p>
            <a:fld id="{B0C3726C-F396-4C54-AB65-E013EBC07EAE}" type="datetimeFigureOut">
              <a:rPr lang="en-US" smtClean="0"/>
              <a:t>3/1/2016</a:t>
            </a:fld>
            <a:endParaRPr lang="en-US"/>
          </a:p>
        </p:txBody>
      </p:sp>
      <p:sp>
        <p:nvSpPr>
          <p:cNvPr id="5" name="Footer Placeholder 4"/>
          <p:cNvSpPr>
            <a:spLocks noGrp="1"/>
          </p:cNvSpPr>
          <p:nvPr>
            <p:ph type="ftr" sz="quarter" idx="11"/>
          </p:nvPr>
        </p:nvSpPr>
        <p:spPr>
          <a:xfrm>
            <a:off x="3028950" y="6483351"/>
            <a:ext cx="3086100" cy="365125"/>
          </a:xfrm>
        </p:spPr>
        <p:txBody>
          <a:bodyPr/>
          <a:lstStyle/>
          <a:p>
            <a:pPr>
              <a:defRPr/>
            </a:pPr>
            <a:endParaRPr lang="en-US" dirty="0"/>
          </a:p>
        </p:txBody>
      </p:sp>
      <p:sp>
        <p:nvSpPr>
          <p:cNvPr id="6" name="Slide Number Placeholder 5"/>
          <p:cNvSpPr>
            <a:spLocks noGrp="1"/>
          </p:cNvSpPr>
          <p:nvPr>
            <p:ph type="sldNum" sz="quarter" idx="12"/>
          </p:nvPr>
        </p:nvSpPr>
        <p:spPr>
          <a:xfrm>
            <a:off x="6457950" y="6483351"/>
            <a:ext cx="2057400" cy="365125"/>
          </a:xfrm>
        </p:spPr>
        <p:txBody>
          <a:bodyPr/>
          <a:lstStyle/>
          <a:p>
            <a:pPr>
              <a:defRPr/>
            </a:pPr>
            <a:fld id="{0D26EF57-8938-4A92-BD6D-C4E92646B656}" type="slidenum">
              <a:rPr lang="en-US" smtClean="0"/>
              <a:pPr>
                <a:defRPr/>
              </a:pPr>
              <a:t>‹#›</a:t>
            </a:fld>
            <a:endParaRPr lang="en-US"/>
          </a:p>
        </p:txBody>
      </p:sp>
      <p:pic>
        <p:nvPicPr>
          <p:cNvPr id="7" name="Picture 6"/>
          <p:cNvPicPr>
            <a:picLocks noChangeAspect="1"/>
          </p:cNvPicPr>
          <p:nvPr/>
        </p:nvPicPr>
        <p:blipFill>
          <a:blip r:embed="rId2"/>
          <a:stretch>
            <a:fillRect/>
          </a:stretch>
        </p:blipFill>
        <p:spPr>
          <a:xfrm>
            <a:off x="76197" y="747386"/>
            <a:ext cx="355603" cy="510609"/>
          </a:xfrm>
          <a:prstGeom prst="rect">
            <a:avLst/>
          </a:prstGeom>
        </p:spPr>
      </p:pic>
      <p:pic>
        <p:nvPicPr>
          <p:cNvPr id="8" name="Picture 7"/>
          <p:cNvPicPr>
            <a:picLocks noChangeAspect="1"/>
          </p:cNvPicPr>
          <p:nvPr/>
        </p:nvPicPr>
        <p:blipFill>
          <a:blip r:embed="rId3"/>
          <a:stretch>
            <a:fillRect/>
          </a:stretch>
        </p:blipFill>
        <p:spPr>
          <a:xfrm>
            <a:off x="333372" y="1027112"/>
            <a:ext cx="8639175" cy="47625"/>
          </a:xfrm>
          <a:prstGeom prst="rect">
            <a:avLst/>
          </a:prstGeom>
        </p:spPr>
      </p:pic>
    </p:spTree>
    <p:extLst>
      <p:ext uri="{BB962C8B-B14F-4D97-AF65-F5344CB8AC3E}">
        <p14:creationId xmlns:p14="http://schemas.microsoft.com/office/powerpoint/2010/main" val="1916472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3726C-F396-4C54-AB65-E013EBC07EAE}" type="datetimeFigureOut">
              <a:rPr lang="en-US" smtClean="0"/>
              <a:t>3/1/2016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302543147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C3726C-F396-4C54-AB65-E013EBC07EAE}" type="datetimeFigureOut">
              <a:rPr lang="en-US" smtClean="0"/>
              <a:t>3/1/2016</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346848352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C3726C-F396-4C54-AB65-E013EBC07EAE}" type="datetimeFigureOut">
              <a:rPr lang="en-US" smtClean="0"/>
              <a:t>3/1/2016</a:t>
            </a:fld>
            <a:endParaRPr lang="en-US"/>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120724710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C3726C-F396-4C54-AB65-E013EBC07EAE}"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15AF7-7880-42DE-B5CF-8CCE3A02E34A}" type="slidenum">
              <a:rPr lang="en-US" smtClean="0"/>
              <a:t>‹#›</a:t>
            </a:fld>
            <a:endParaRPr lang="en-US"/>
          </a:p>
        </p:txBody>
      </p:sp>
    </p:spTree>
    <p:extLst>
      <p:ext uri="{BB962C8B-B14F-4D97-AF65-F5344CB8AC3E}">
        <p14:creationId xmlns:p14="http://schemas.microsoft.com/office/powerpoint/2010/main" val="131069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3726C-F396-4C54-AB65-E013EBC07EAE}" type="datetimeFigureOut">
              <a:rPr lang="en-US" smtClean="0"/>
              <a:t>3/1/2016</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16941262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3726C-F396-4C54-AB65-E013EBC07EAE}" type="datetimeFigureOut">
              <a:rPr lang="en-US" smtClean="0"/>
              <a:t>3/1/2016</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125181944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3726C-F396-4C54-AB65-E013EBC07EAE}" type="datetimeFigureOut">
              <a:rPr lang="en-US" smtClean="0"/>
              <a:t>3/1/2016</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292107453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142875"/>
            <a:ext cx="8470899" cy="8350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190625"/>
            <a:ext cx="8470898" cy="5305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4960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3726C-F396-4C54-AB65-E013EBC07EAE}" type="datetimeFigureOut">
              <a:rPr lang="en-US" smtClean="0"/>
              <a:t>3/1/2016</a:t>
            </a:fld>
            <a:endParaRPr lang="en-US"/>
          </a:p>
        </p:txBody>
      </p:sp>
      <p:sp>
        <p:nvSpPr>
          <p:cNvPr id="5" name="Footer Placeholder 4"/>
          <p:cNvSpPr>
            <a:spLocks noGrp="1"/>
          </p:cNvSpPr>
          <p:nvPr>
            <p:ph type="ftr" sz="quarter" idx="3"/>
          </p:nvPr>
        </p:nvSpPr>
        <p:spPr>
          <a:xfrm>
            <a:off x="3028950" y="64960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4960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890549D-DD44-4281-B7C7-64704C3AA5A2}" type="slidenum">
              <a:rPr lang="en-US" smtClean="0"/>
              <a:pPr>
                <a:defRPr/>
              </a:pPr>
              <a:t>‹#›</a:t>
            </a:fld>
            <a:endParaRPr lang="en-US"/>
          </a:p>
        </p:txBody>
      </p:sp>
    </p:spTree>
    <p:extLst>
      <p:ext uri="{BB962C8B-B14F-4D97-AF65-F5344CB8AC3E}">
        <p14:creationId xmlns:p14="http://schemas.microsoft.com/office/powerpoint/2010/main" val="2171658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68" r:id="rId13"/>
  </p:sldLayoutIdLst>
  <p:hf hdr="0" dt="0"/>
  <p:txStyles>
    <p:titleStyle>
      <a:lvl1pPr algn="l" defTabSz="914400" rtl="0" eaLnBrk="1" latinLnBrk="0" hangingPunct="1">
        <a:lnSpc>
          <a:spcPct val="90000"/>
        </a:lnSpc>
        <a:spcBef>
          <a:spcPct val="0"/>
        </a:spcBef>
        <a:buNone/>
        <a:defRPr sz="4000" kern="1200">
          <a:solidFill>
            <a:srgbClr val="C00000"/>
          </a:solidFill>
          <a:latin typeface="Arial" panose="020B0604020202020204" pitchFamily="34" charset="0"/>
          <a:ea typeface="+mj-ea"/>
          <a:cs typeface="Arial" panose="020B0604020202020204" pitchFamily="34" charset="0"/>
        </a:defRPr>
      </a:lvl1pPr>
    </p:titleStyle>
    <p:bodyStyle>
      <a:lvl1pPr marL="514350" indent="-514350" algn="l" defTabSz="914400" rtl="0" eaLnBrk="1" latinLnBrk="0" hangingPunct="1">
        <a:lnSpc>
          <a:spcPct val="90000"/>
        </a:lnSpc>
        <a:spcBef>
          <a:spcPts val="1000"/>
        </a:spcBef>
        <a:buSzPct val="95000"/>
        <a:buFont typeface="Wingdings" panose="05000000000000000000" pitchFamily="2" charset="2"/>
        <a:buChar char="§"/>
        <a:defRPr sz="2800" kern="1200">
          <a:solidFill>
            <a:srgbClr val="0020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8" descr="https://encrypted-tbn3.gstatic.com/images?q=tbn:ANd9GcTNNw-ui2Ad_s8-RGA2xceSU7OD8mCqM1fuOiCwGcdjCsJINYC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67200"/>
            <a:ext cx="41910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533400" y="1905000"/>
            <a:ext cx="8229600" cy="1600200"/>
          </a:xfrm>
          <a:prstGeom prst="rect">
            <a:avLst/>
          </a:prstGeom>
        </p:spPr>
        <p:txBody>
          <a:bodyPr anchor="ctr">
            <a:normAutofit/>
          </a:bodyPr>
          <a:lstStyle>
            <a:lvl1pPr algn="ctr" defTabSz="914400" rtl="0" eaLnBrk="1" latinLnBrk="0" hangingPunct="1">
              <a:spcBef>
                <a:spcPct val="0"/>
              </a:spcBef>
              <a:buNone/>
              <a:defRPr lang="en-US" sz="4400" b="1" kern="1200">
                <a:solidFill>
                  <a:schemeClr val="accent5">
                    <a:lumMod val="75000"/>
                  </a:schemeClr>
                </a:solidFill>
                <a:latin typeface="Times New Roman" pitchFamily="18" charset="0"/>
                <a:ea typeface="+mj-ea"/>
                <a:cs typeface="Times New Roman" pitchFamily="18" charset="0"/>
              </a:defRPr>
            </a:lvl1pPr>
          </a:lstStyle>
          <a:p>
            <a:pPr fontAlgn="auto">
              <a:spcAft>
                <a:spcPts val="0"/>
              </a:spcAft>
              <a:defRPr/>
            </a:pPr>
            <a:endParaRPr lang="vi-VN"/>
          </a:p>
        </p:txBody>
      </p:sp>
      <p:sp>
        <p:nvSpPr>
          <p:cNvPr id="5" name="Title 4"/>
          <p:cNvSpPr>
            <a:spLocks noGrp="1"/>
          </p:cNvSpPr>
          <p:nvPr>
            <p:ph type="ctrTitle"/>
          </p:nvPr>
        </p:nvSpPr>
        <p:spPr/>
        <p:txBody>
          <a:bodyPr>
            <a:noAutofit/>
          </a:bodyPr>
          <a:lstStyle/>
          <a:p>
            <a:pPr fontAlgn="auto">
              <a:spcAft>
                <a:spcPts val="0"/>
              </a:spcAft>
              <a:defRPr/>
            </a:pPr>
            <a:r>
              <a:rPr lang="pt-BR" sz="4000" smtClean="0"/>
              <a:t>ROUTING </a:t>
            </a:r>
            <a:r>
              <a:rPr lang="pt-BR" sz="4000"/>
              <a:t>INFORMATION PROTOCOL (</a:t>
            </a:r>
            <a:r>
              <a:rPr lang="pt-BR" sz="4000"/>
              <a:t>RIP</a:t>
            </a:r>
            <a:r>
              <a:rPr lang="pt-BR" sz="4000" smtClean="0"/>
              <a:t>)</a:t>
            </a:r>
            <a:endParaRPr lang="en-US" sz="400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Hoạt Động RIP</a:t>
            </a:r>
          </a:p>
        </p:txBody>
      </p:sp>
      <p:pic>
        <p:nvPicPr>
          <p:cNvPr id="6" name="Content Placeholder 4" descr="[Hình: hinh1.JPG]"/>
          <p:cNvPicPr>
            <a:picLocks noGrp="1"/>
          </p:cNvPicPr>
          <p:nvPr>
            <p:ph idx="1"/>
          </p:nvPr>
        </p:nvPicPr>
        <p:blipFill rotWithShape="1">
          <a:blip r:embed="rId2">
            <a:extLst>
              <a:ext uri="{28A0092B-C50C-407E-A947-70E740481C1C}">
                <a14:useLocalDpi xmlns:a14="http://schemas.microsoft.com/office/drawing/2010/main" val="0"/>
              </a:ext>
            </a:extLst>
          </a:blip>
          <a:srcRect b="42201"/>
          <a:stretch/>
        </p:blipFill>
        <p:spPr bwMode="auto">
          <a:xfrm>
            <a:off x="152400" y="2286000"/>
            <a:ext cx="8863012" cy="2193878"/>
          </a:xfrm>
          <a:prstGeom prst="rect">
            <a:avLst/>
          </a:prstGeom>
          <a:noFill/>
          <a:ln>
            <a:noFill/>
          </a:ln>
        </p:spPr>
      </p:pic>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10</a:t>
            </a:fld>
            <a:endParaRPr lang="en-US"/>
          </a:p>
        </p:txBody>
      </p:sp>
    </p:spTree>
    <p:extLst>
      <p:ext uri="{BB962C8B-B14F-4D97-AF65-F5344CB8AC3E}">
        <p14:creationId xmlns:p14="http://schemas.microsoft.com/office/powerpoint/2010/main" val="2945010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Hoạt Động RIP</a:t>
            </a:r>
          </a:p>
        </p:txBody>
      </p:sp>
      <p:pic>
        <p:nvPicPr>
          <p:cNvPr id="6" name="Content Placeholder 4" descr="[Hình: hinh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863012" cy="3795712"/>
          </a:xfrm>
          <a:prstGeom prst="rect">
            <a:avLst/>
          </a:prstGeom>
          <a:noFill/>
          <a:ln>
            <a:noFill/>
          </a:ln>
        </p:spPr>
      </p:pic>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11</a:t>
            </a:fld>
            <a:endParaRPr lang="en-US"/>
          </a:p>
        </p:txBody>
      </p:sp>
    </p:spTree>
    <p:extLst>
      <p:ext uri="{BB962C8B-B14F-4D97-AF65-F5344CB8AC3E}">
        <p14:creationId xmlns:p14="http://schemas.microsoft.com/office/powerpoint/2010/main" val="3677837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Hoạt Động </a:t>
            </a:r>
            <a:r>
              <a:rPr lang="en-US" smtClean="0"/>
              <a:t>RIP tt</a:t>
            </a:r>
            <a:endParaRPr lang="en-US"/>
          </a:p>
        </p:txBody>
      </p:sp>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12</a:t>
            </a:fld>
            <a:endParaRPr lang="en-US"/>
          </a:p>
        </p:txBody>
      </p:sp>
      <p:pic>
        <p:nvPicPr>
          <p:cNvPr id="7" name="Content Placeholder 4" descr="[Hình: hinh2.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41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Hình: hinh3.JPG]"/>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419600"/>
            <a:ext cx="3962400" cy="1752600"/>
          </a:xfrm>
          <a:prstGeom prst="rect">
            <a:avLst/>
          </a:prstGeom>
          <a:noFill/>
          <a:ln>
            <a:noFill/>
          </a:ln>
        </p:spPr>
      </p:pic>
      <p:sp>
        <p:nvSpPr>
          <p:cNvPr id="9" name="Down Arrow 8"/>
          <p:cNvSpPr/>
          <p:nvPr/>
        </p:nvSpPr>
        <p:spPr bwMode="auto">
          <a:xfrm>
            <a:off x="5181600" y="2971800"/>
            <a:ext cx="457200" cy="13716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0" name="Text Placeholder 3"/>
          <p:cNvSpPr txBox="1">
            <a:spLocks/>
          </p:cNvSpPr>
          <p:nvPr/>
        </p:nvSpPr>
        <p:spPr>
          <a:xfrm>
            <a:off x="0" y="3243263"/>
            <a:ext cx="5791200" cy="1709737"/>
          </a:xfrm>
          <a:prstGeom prst="rect">
            <a:avLst/>
          </a:prstGeom>
        </p:spPr>
        <p:txBody>
          <a:bodyPr/>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mtClean="0"/>
              <a:t>Routing table send from R3 to R2</a:t>
            </a:r>
          </a:p>
          <a:p>
            <a:pPr marL="0" indent="0">
              <a:buNone/>
            </a:pPr>
            <a:r>
              <a:rPr lang="en-US" sz="2600" smtClean="0"/>
              <a:t>Routing table of R2 ?</a:t>
            </a:r>
            <a:endParaRPr lang="en-US" sz="2600"/>
          </a:p>
        </p:txBody>
      </p:sp>
    </p:spTree>
    <p:extLst>
      <p:ext uri="{BB962C8B-B14F-4D97-AF65-F5344CB8AC3E}">
        <p14:creationId xmlns:p14="http://schemas.microsoft.com/office/powerpoint/2010/main" val="6797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4000"/>
                            </p:stCondLst>
                            <p:childTnLst>
                              <p:par>
                                <p:cTn id="9" presetID="6" presetClass="entr" presetSubtype="16"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p:stCondLst>
                              <p:cond delay="8000"/>
                            </p:stCondLst>
                            <p:childTnLst>
                              <p:par>
                                <p:cTn id="13" presetID="1" presetClass="entr" presetSubtype="0" fill="hold" nodeType="afterEffect">
                                  <p:stCondLst>
                                    <p:cond delay="200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Hoạt Động RIP tt</a:t>
            </a:r>
            <a:endParaRPr smtClean="0">
              <a:solidFill>
                <a:srgbClr val="376092"/>
              </a:solidFill>
            </a:endParaRPr>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BADAE86-2E09-4F71-ABF8-A2D06E821F33}" type="slidenum">
              <a:rPr lang="en-US"/>
              <a:pPr fontAlgn="base">
                <a:spcBef>
                  <a:spcPct val="0"/>
                </a:spcBef>
                <a:spcAft>
                  <a:spcPct val="0"/>
                </a:spcAft>
              </a:pPr>
              <a:t>13</a:t>
            </a:fld>
            <a:endParaRPr lang="en-US"/>
          </a:p>
        </p:txBody>
      </p:sp>
      <p:pic>
        <p:nvPicPr>
          <p:cNvPr id="6" name="Content Placeholder 4" descr="[Hình: hinh4.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3657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3"/>
          <p:cNvSpPr txBox="1">
            <a:spLocks/>
          </p:cNvSpPr>
          <p:nvPr/>
        </p:nvSpPr>
        <p:spPr>
          <a:xfrm>
            <a:off x="3037524" y="4324350"/>
            <a:ext cx="6106476" cy="1466850"/>
          </a:xfrm>
          <a:prstGeom prst="rect">
            <a:avLst/>
          </a:prstGeom>
        </p:spPr>
        <p:txBody>
          <a:bodyPr/>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mtClean="0"/>
              <a:t>Routing table send from R2 to </a:t>
            </a:r>
            <a:r>
              <a:rPr lang="en-US" sz="2400" b="1" smtClean="0"/>
              <a:t>R1</a:t>
            </a:r>
            <a:r>
              <a:rPr lang="en-US" sz="2400" smtClean="0"/>
              <a:t> and R3</a:t>
            </a:r>
          </a:p>
          <a:p>
            <a:pPr marL="0" indent="0">
              <a:buNone/>
            </a:pPr>
            <a:r>
              <a:rPr lang="en-US" sz="2400" smtClean="0"/>
              <a:t>Routing table of R1</a:t>
            </a:r>
            <a:endParaRPr lang="en-US" sz="2400"/>
          </a:p>
        </p:txBody>
      </p:sp>
      <p:sp>
        <p:nvSpPr>
          <p:cNvPr id="9" name="Down Arrow 8"/>
          <p:cNvSpPr/>
          <p:nvPr/>
        </p:nvSpPr>
        <p:spPr bwMode="auto">
          <a:xfrm>
            <a:off x="1219200" y="3200400"/>
            <a:ext cx="304800" cy="10668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2" name="Rectangle 1"/>
          <p:cNvSpPr/>
          <p:nvPr/>
        </p:nvSpPr>
        <p:spPr>
          <a:xfrm>
            <a:off x="152400" y="4302456"/>
            <a:ext cx="2924033" cy="1676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000" smtClean="0"/>
              <a:t>192.168.1.0/24    F0/0   0</a:t>
            </a:r>
          </a:p>
          <a:p>
            <a:r>
              <a:rPr lang="en-US" sz="2000" smtClean="0"/>
              <a:t>192.168.12.0/24  S2/0   0</a:t>
            </a:r>
          </a:p>
          <a:p>
            <a:r>
              <a:rPr lang="en-US" sz="2000" b="1" smtClean="0"/>
              <a:t>192.168.23.0/24  S2/0   1</a:t>
            </a:r>
          </a:p>
          <a:p>
            <a:r>
              <a:rPr lang="en-US" sz="2000" b="1" smtClean="0"/>
              <a:t>192.168.2.0/24    S2/0   1</a:t>
            </a:r>
          </a:p>
          <a:p>
            <a:r>
              <a:rPr lang="en-US" sz="2000" b="1" smtClean="0"/>
              <a:t>192.168.3.0/24    S2/0   2</a:t>
            </a:r>
          </a:p>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4000"/>
                            </p:stCondLst>
                            <p:childTnLst>
                              <p:par>
                                <p:cTn id="9" presetID="6" presetClass="entr" presetSubtype="16"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p:stCondLst>
                              <p:cond delay="8000"/>
                            </p:stCondLst>
                            <p:childTnLst>
                              <p:par>
                                <p:cTn id="13" presetID="53" presetClass="entr" presetSubtype="16" fill="hold" nodeType="afterEffect">
                                  <p:stCondLst>
                                    <p:cond delay="250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p:cTn id="15"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Hoạt Động RIP tt</a:t>
            </a:r>
            <a:endParaRPr smtClean="0">
              <a:solidFill>
                <a:srgbClr val="376092"/>
              </a:solidFill>
            </a:endParaRPr>
          </a:p>
        </p:txBody>
      </p:sp>
      <p:pic>
        <p:nvPicPr>
          <p:cNvPr id="10" name="Content Placeholder 4" descr="[Hình: hinh1.JPG]"/>
          <p:cNvPicPr>
            <a:picLocks noGrp="1"/>
          </p:cNvPicPr>
          <p:nvPr>
            <p:ph idx="1"/>
          </p:nvPr>
        </p:nvPicPr>
        <p:blipFill rotWithShape="1">
          <a:blip r:embed="rId2">
            <a:extLst>
              <a:ext uri="{28A0092B-C50C-407E-A947-70E740481C1C}">
                <a14:useLocalDpi xmlns:a14="http://schemas.microsoft.com/office/drawing/2010/main" val="0"/>
              </a:ext>
            </a:extLst>
          </a:blip>
          <a:srcRect b="41473"/>
          <a:stretch/>
        </p:blipFill>
        <p:spPr bwMode="auto">
          <a:xfrm>
            <a:off x="609600" y="1664672"/>
            <a:ext cx="8534400" cy="1840528"/>
          </a:xfrm>
          <a:prstGeom prst="rect">
            <a:avLst/>
          </a:prstGeom>
          <a:noFill/>
          <a:ln>
            <a:noFill/>
          </a:ln>
        </p:spPr>
      </p:pic>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BADAE86-2E09-4F71-ABF8-A2D06E821F33}" type="slidenum">
              <a:rPr lang="en-US"/>
              <a:pPr fontAlgn="base">
                <a:spcBef>
                  <a:spcPct val="0"/>
                </a:spcBef>
                <a:spcAft>
                  <a:spcPct val="0"/>
                </a:spcAft>
              </a:pPr>
              <a:t>14</a:t>
            </a:fld>
            <a:endParaRPr lang="en-US"/>
          </a:p>
        </p:txBody>
      </p:sp>
      <p:sp>
        <p:nvSpPr>
          <p:cNvPr id="7" name="Text Placeholder 3"/>
          <p:cNvSpPr txBox="1">
            <a:spLocks/>
          </p:cNvSpPr>
          <p:nvPr/>
        </p:nvSpPr>
        <p:spPr>
          <a:xfrm>
            <a:off x="3042762" y="5791200"/>
            <a:ext cx="3053238" cy="486202"/>
          </a:xfrm>
          <a:prstGeom prst="rect">
            <a:avLst/>
          </a:prstGeom>
        </p:spPr>
        <p:txBody>
          <a:bodyPr/>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mtClean="0"/>
              <a:t>Routing table of R2 </a:t>
            </a:r>
          </a:p>
          <a:p>
            <a:pPr marL="0" indent="0">
              <a:buNone/>
            </a:pPr>
            <a:endParaRPr lang="en-US" sz="2400" smtClean="0"/>
          </a:p>
        </p:txBody>
      </p:sp>
      <p:sp>
        <p:nvSpPr>
          <p:cNvPr id="2" name="Rectangle 1"/>
          <p:cNvSpPr/>
          <p:nvPr/>
        </p:nvSpPr>
        <p:spPr>
          <a:xfrm>
            <a:off x="47767" y="3518848"/>
            <a:ext cx="2924033" cy="1676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000" smtClean="0"/>
              <a:t>192.168.1.0/24    F0/0   0</a:t>
            </a:r>
          </a:p>
          <a:p>
            <a:r>
              <a:rPr lang="en-US" sz="2000" smtClean="0"/>
              <a:t>192.168.12.0/24  S2/0   0</a:t>
            </a:r>
          </a:p>
          <a:p>
            <a:r>
              <a:rPr lang="en-US" sz="2000" b="1" smtClean="0"/>
              <a:t>192.168.23.0/24  S2/0   1</a:t>
            </a:r>
          </a:p>
          <a:p>
            <a:r>
              <a:rPr lang="en-US" sz="2000" b="1" smtClean="0"/>
              <a:t>192.168.2.0/24    S2/0   1</a:t>
            </a:r>
          </a:p>
          <a:p>
            <a:r>
              <a:rPr lang="en-US" sz="2000" b="1" smtClean="0"/>
              <a:t>192.168.3.0/24    S2/0   2</a:t>
            </a:r>
          </a:p>
          <a:p>
            <a:pPr algn="ctr"/>
            <a:endParaRPr 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429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3"/>
          <p:cNvSpPr txBox="1">
            <a:spLocks/>
          </p:cNvSpPr>
          <p:nvPr/>
        </p:nvSpPr>
        <p:spPr>
          <a:xfrm>
            <a:off x="838200" y="1295400"/>
            <a:ext cx="6106476" cy="486202"/>
          </a:xfrm>
          <a:prstGeom prst="rect">
            <a:avLst/>
          </a:prstGeom>
        </p:spPr>
        <p:txBody>
          <a:bodyPr/>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mtClean="0"/>
              <a:t>Routing table send from R1 to </a:t>
            </a:r>
            <a:r>
              <a:rPr lang="en-US" sz="2400" b="1" smtClean="0"/>
              <a:t>R2</a:t>
            </a:r>
            <a:endParaRPr lang="en-US" sz="2400" smtClean="0"/>
          </a:p>
        </p:txBody>
      </p:sp>
      <p:sp>
        <p:nvSpPr>
          <p:cNvPr id="13" name="Down Arrow 12"/>
          <p:cNvSpPr/>
          <p:nvPr/>
        </p:nvSpPr>
        <p:spPr bwMode="auto">
          <a:xfrm>
            <a:off x="4419600" y="3429000"/>
            <a:ext cx="304800" cy="5334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4" name="Rectangle 13"/>
          <p:cNvSpPr/>
          <p:nvPr/>
        </p:nvSpPr>
        <p:spPr>
          <a:xfrm>
            <a:off x="3124200" y="4114800"/>
            <a:ext cx="2924033" cy="1676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000" smtClean="0"/>
              <a:t>192.168.12.0/24  S2/0   0</a:t>
            </a:r>
          </a:p>
          <a:p>
            <a:r>
              <a:rPr lang="en-US" sz="2000" smtClean="0"/>
              <a:t>192.168.2.0/24    F0/0   0</a:t>
            </a:r>
          </a:p>
          <a:p>
            <a:r>
              <a:rPr lang="en-US" sz="2000" smtClean="0"/>
              <a:t>192.168.23.0/24  S2/1   0</a:t>
            </a:r>
          </a:p>
          <a:p>
            <a:r>
              <a:rPr lang="en-US" sz="2000" b="1" smtClean="0"/>
              <a:t>192.168.3.0/24    S2/0   1</a:t>
            </a:r>
          </a:p>
          <a:p>
            <a:r>
              <a:rPr lang="en-US" sz="2000" smtClean="0"/>
              <a:t>192.168.1.0/24    F0/0   1</a:t>
            </a:r>
          </a:p>
          <a:p>
            <a:endParaRPr lang="en-US" sz="2000" b="1" smtClean="0"/>
          </a:p>
          <a:p>
            <a:pPr algn="ctr"/>
            <a:endParaRPr lang="en-US"/>
          </a:p>
        </p:txBody>
      </p:sp>
    </p:spTree>
    <p:extLst>
      <p:ext uri="{BB962C8B-B14F-4D97-AF65-F5344CB8AC3E}">
        <p14:creationId xmlns:p14="http://schemas.microsoft.com/office/powerpoint/2010/main" val="28540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3000"/>
                            </p:stCondLst>
                            <p:childTnLst>
                              <p:par>
                                <p:cTn id="9" presetID="22" presetClass="entr" presetSubtype="8" fill="hold" grpId="0" nodeType="afterEffect">
                                  <p:stCondLst>
                                    <p:cond delay="3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7000"/>
                            </p:stCondLst>
                            <p:childTnLst>
                              <p:par>
                                <p:cTn id="13" presetID="22" presetClass="entr" presetSubtype="8" fill="hold" nodeType="afterEffect">
                                  <p:stCondLst>
                                    <p:cond delay="200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1000"/>
                                        <p:tgtEl>
                                          <p:spTgt spid="31746"/>
                                        </p:tgtEl>
                                      </p:cBhvr>
                                    </p:animEffect>
                                  </p:childTnLst>
                                </p:cTn>
                              </p:par>
                            </p:childTnLst>
                          </p:cTn>
                        </p:par>
                        <p:par>
                          <p:cTn id="16" fill="hold">
                            <p:stCondLst>
                              <p:cond delay="100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1000"/>
                                        <p:tgtEl>
                                          <p:spTgt spid="13"/>
                                        </p:tgtEl>
                                      </p:cBhvr>
                                    </p:animEffect>
                                  </p:childTnLst>
                                </p:cTn>
                              </p:par>
                            </p:childTnLst>
                          </p:cTn>
                        </p:par>
                        <p:par>
                          <p:cTn id="20" fill="hold">
                            <p:stCondLst>
                              <p:cond delay="11000"/>
                            </p:stCondLst>
                            <p:childTnLst>
                              <p:par>
                                <p:cTn id="21" presetID="1" presetClass="entr" presetSubtype="0" fill="hold" grpId="0" nodeType="afterEffect">
                                  <p:stCondLst>
                                    <p:cond delay="500"/>
                                  </p:stCondLst>
                                  <p:childTnLst>
                                    <p:set>
                                      <p:cBhvr>
                                        <p:cTn id="22" dur="1" fill="hold">
                                          <p:stCondLst>
                                            <p:cond delay="1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Hoạt Động RIP tt</a:t>
            </a:r>
            <a:endParaRPr smtClean="0">
              <a:solidFill>
                <a:srgbClr val="376092"/>
              </a:solidFill>
            </a:endParaRPr>
          </a:p>
        </p:txBody>
      </p:sp>
      <p:pic>
        <p:nvPicPr>
          <p:cNvPr id="10" name="Content Placeholder 4" descr="[Hình: hinh1.JPG]"/>
          <p:cNvPicPr>
            <a:picLocks noGrp="1"/>
          </p:cNvPicPr>
          <p:nvPr>
            <p:ph idx="1"/>
          </p:nvPr>
        </p:nvPicPr>
        <p:blipFill rotWithShape="1">
          <a:blip r:embed="rId3">
            <a:extLst>
              <a:ext uri="{28A0092B-C50C-407E-A947-70E740481C1C}">
                <a14:useLocalDpi xmlns:a14="http://schemas.microsoft.com/office/drawing/2010/main" val="0"/>
              </a:ext>
            </a:extLst>
          </a:blip>
          <a:srcRect b="41473"/>
          <a:stretch/>
        </p:blipFill>
        <p:spPr bwMode="auto">
          <a:xfrm>
            <a:off x="609600" y="1664672"/>
            <a:ext cx="8534400" cy="1840528"/>
          </a:xfrm>
          <a:prstGeom prst="rect">
            <a:avLst/>
          </a:prstGeom>
          <a:noFill/>
          <a:ln>
            <a:noFill/>
          </a:ln>
        </p:spPr>
      </p:pic>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BADAE86-2E09-4F71-ABF8-A2D06E821F33}" type="slidenum">
              <a:rPr lang="en-US"/>
              <a:pPr fontAlgn="base">
                <a:spcBef>
                  <a:spcPct val="0"/>
                </a:spcBef>
                <a:spcAft>
                  <a:spcPct val="0"/>
                </a:spcAft>
              </a:pPr>
              <a:t>15</a:t>
            </a:fld>
            <a:endParaRPr lang="en-US"/>
          </a:p>
        </p:txBody>
      </p:sp>
      <p:sp>
        <p:nvSpPr>
          <p:cNvPr id="7" name="Text Placeholder 3"/>
          <p:cNvSpPr txBox="1">
            <a:spLocks/>
          </p:cNvSpPr>
          <p:nvPr/>
        </p:nvSpPr>
        <p:spPr>
          <a:xfrm>
            <a:off x="3042762" y="5791200"/>
            <a:ext cx="3053238" cy="486202"/>
          </a:xfrm>
          <a:prstGeom prst="rect">
            <a:avLst/>
          </a:prstGeom>
        </p:spPr>
        <p:txBody>
          <a:bodyPr/>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mtClean="0"/>
              <a:t>Routing table of R2 </a:t>
            </a:r>
          </a:p>
          <a:p>
            <a:pPr marL="0" indent="0">
              <a:buNone/>
            </a:pPr>
            <a:endParaRPr lang="en-US" sz="2400" smtClean="0"/>
          </a:p>
        </p:txBody>
      </p:sp>
      <p:sp>
        <p:nvSpPr>
          <p:cNvPr id="2" name="Rectangle 1"/>
          <p:cNvSpPr/>
          <p:nvPr/>
        </p:nvSpPr>
        <p:spPr>
          <a:xfrm>
            <a:off x="47767" y="3518848"/>
            <a:ext cx="2924033" cy="1676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000" smtClean="0"/>
              <a:t>192.168.1.0/24    F0/0   0</a:t>
            </a:r>
          </a:p>
          <a:p>
            <a:r>
              <a:rPr lang="en-US" sz="2000" smtClean="0"/>
              <a:t>192.168.12.0/24  S2/0   0</a:t>
            </a:r>
          </a:p>
          <a:p>
            <a:r>
              <a:rPr lang="en-US" sz="2000" b="1" smtClean="0"/>
              <a:t>192.168.23.0/24  S2/0   1</a:t>
            </a:r>
          </a:p>
          <a:p>
            <a:r>
              <a:rPr lang="en-US" sz="2000" b="1" smtClean="0"/>
              <a:t>192.168.2.0/24    S2/0   1</a:t>
            </a:r>
          </a:p>
          <a:p>
            <a:r>
              <a:rPr lang="en-US" sz="2000" b="1" smtClean="0"/>
              <a:t>192.168.3.0/24    S2/0   2</a:t>
            </a:r>
          </a:p>
          <a:p>
            <a:pPr algn="ctr"/>
            <a:endParaRPr lang="en-US"/>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429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3"/>
          <p:cNvSpPr txBox="1">
            <a:spLocks/>
          </p:cNvSpPr>
          <p:nvPr/>
        </p:nvSpPr>
        <p:spPr>
          <a:xfrm>
            <a:off x="838200" y="1295400"/>
            <a:ext cx="6106476" cy="486202"/>
          </a:xfrm>
          <a:prstGeom prst="rect">
            <a:avLst/>
          </a:prstGeom>
        </p:spPr>
        <p:txBody>
          <a:bodyPr/>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mtClean="0"/>
              <a:t>Routing table send from R1 to </a:t>
            </a:r>
            <a:r>
              <a:rPr lang="en-US" sz="2400" b="1" smtClean="0"/>
              <a:t>R2</a:t>
            </a:r>
            <a:endParaRPr lang="en-US" sz="2400" smtClean="0"/>
          </a:p>
        </p:txBody>
      </p:sp>
      <p:sp>
        <p:nvSpPr>
          <p:cNvPr id="13" name="Down Arrow 12"/>
          <p:cNvSpPr/>
          <p:nvPr/>
        </p:nvSpPr>
        <p:spPr bwMode="auto">
          <a:xfrm>
            <a:off x="4419600" y="3429000"/>
            <a:ext cx="304800" cy="5334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4" name="Rectangle 13"/>
          <p:cNvSpPr/>
          <p:nvPr/>
        </p:nvSpPr>
        <p:spPr>
          <a:xfrm>
            <a:off x="3124200" y="4114800"/>
            <a:ext cx="2924033" cy="1676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000" smtClean="0"/>
              <a:t>192.168.12.0/24  S2/0   0</a:t>
            </a:r>
          </a:p>
          <a:p>
            <a:r>
              <a:rPr lang="en-US" sz="2000" smtClean="0"/>
              <a:t>192.168.2.0/24    F0/0   0</a:t>
            </a:r>
          </a:p>
          <a:p>
            <a:r>
              <a:rPr lang="en-US" sz="2000" smtClean="0"/>
              <a:t>192.168.23.0/24  S2/1   0</a:t>
            </a:r>
          </a:p>
          <a:p>
            <a:r>
              <a:rPr lang="en-US" sz="2000" b="1" smtClean="0"/>
              <a:t>192.168.3.0/24    S2/1   1</a:t>
            </a:r>
          </a:p>
          <a:p>
            <a:r>
              <a:rPr lang="en-US" sz="2000" b="1" smtClean="0"/>
              <a:t>192.168.1.0/24    S2/0   1</a:t>
            </a:r>
          </a:p>
          <a:p>
            <a:endParaRPr lang="en-US" sz="2000" b="1" smtClean="0"/>
          </a:p>
          <a:p>
            <a:pPr algn="ctr"/>
            <a:endParaRPr lang="en-US"/>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431275"/>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95600" y="34290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6248400" y="4114800"/>
            <a:ext cx="2924033" cy="16764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000" smtClean="0"/>
              <a:t>192.168.12.0/24  S2/1   </a:t>
            </a:r>
            <a:r>
              <a:rPr lang="en-US" sz="2000"/>
              <a:t>1</a:t>
            </a:r>
            <a:endParaRPr lang="en-US" sz="2000" smtClean="0"/>
          </a:p>
          <a:p>
            <a:r>
              <a:rPr lang="en-US" sz="2000" smtClean="0"/>
              <a:t>192.168.2.0/24    s2/1   </a:t>
            </a:r>
            <a:r>
              <a:rPr lang="en-US" sz="2000"/>
              <a:t>1</a:t>
            </a:r>
            <a:endParaRPr lang="en-US" sz="2000" smtClean="0"/>
          </a:p>
          <a:p>
            <a:r>
              <a:rPr lang="en-US" sz="2000" smtClean="0"/>
              <a:t>192.168.23.0/24  S2/1   0</a:t>
            </a:r>
          </a:p>
          <a:p>
            <a:r>
              <a:rPr lang="en-US" sz="2000" b="1" smtClean="0"/>
              <a:t>192.168.3.0/24    F0/0   0</a:t>
            </a:r>
          </a:p>
          <a:p>
            <a:r>
              <a:rPr lang="en-US" sz="2000" b="1" smtClean="0"/>
              <a:t>192.168.1.0/24    S2/1   2</a:t>
            </a:r>
          </a:p>
          <a:p>
            <a:endParaRPr lang="en-US" sz="2000" b="1" smtClean="0"/>
          </a:p>
          <a:p>
            <a:pPr algn="ctr"/>
            <a:endParaRPr lang="en-US"/>
          </a:p>
        </p:txBody>
      </p:sp>
      <p:sp>
        <p:nvSpPr>
          <p:cNvPr id="18" name="Down Arrow 17"/>
          <p:cNvSpPr/>
          <p:nvPr/>
        </p:nvSpPr>
        <p:spPr bwMode="auto">
          <a:xfrm>
            <a:off x="6792276" y="3507475"/>
            <a:ext cx="304800" cy="533400"/>
          </a:xfrm>
          <a:prstGeom prst="downArrow">
            <a:avLst/>
          </a:prstGeom>
          <a:ln>
            <a:headEnd type="none" w="med" len="med"/>
            <a:tailEnd type="triangle" w="med" len="med"/>
          </a:ln>
          <a:extLst/>
        </p:spPr>
        <p:style>
          <a:lnRef idx="1">
            <a:schemeClr val="accent1"/>
          </a:lnRef>
          <a:fillRef idx="2">
            <a:schemeClr val="accent1"/>
          </a:fillRef>
          <a:effectRef idx="1">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3" name="Rectangle 2"/>
          <p:cNvSpPr/>
          <p:nvPr/>
        </p:nvSpPr>
        <p:spPr>
          <a:xfrm>
            <a:off x="8139752" y="4155744"/>
            <a:ext cx="9906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64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500"/>
                            </p:stCondLst>
                            <p:childTnLst>
                              <p:par>
                                <p:cTn id="9" presetID="22" presetClass="entr" presetSubtype="8" fill="hold" grpId="0" nodeType="afterEffect">
                                  <p:stCondLst>
                                    <p:cond delay="3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5500"/>
                            </p:stCondLst>
                            <p:childTnLst>
                              <p:par>
                                <p:cTn id="13" presetID="22" presetClass="entr" presetSubtype="8" fill="hold" nodeType="afterEffect">
                                  <p:stCondLst>
                                    <p:cond delay="200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1000"/>
                                        <p:tgtEl>
                                          <p:spTgt spid="31746"/>
                                        </p:tgtEl>
                                      </p:cBhvr>
                                    </p:animEffect>
                                  </p:childTnLst>
                                </p:cTn>
                              </p:par>
                            </p:childTnLst>
                          </p:cTn>
                        </p:par>
                        <p:par>
                          <p:cTn id="16" fill="hold">
                            <p:stCondLst>
                              <p:cond delay="8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1000"/>
                                        <p:tgtEl>
                                          <p:spTgt spid="13"/>
                                        </p:tgtEl>
                                      </p:cBhvr>
                                    </p:animEffect>
                                  </p:childTnLst>
                                </p:cTn>
                              </p:par>
                            </p:childTnLst>
                          </p:cTn>
                        </p:par>
                        <p:par>
                          <p:cTn id="20" fill="hold">
                            <p:stCondLst>
                              <p:cond delay="9500"/>
                            </p:stCondLst>
                            <p:childTnLst>
                              <p:par>
                                <p:cTn id="21" presetID="1" presetClass="entr" presetSubtype="0" fill="hold" grpId="0" nodeType="afterEffect">
                                  <p:stCondLst>
                                    <p:cond delay="500"/>
                                  </p:stCondLst>
                                  <p:childTnLst>
                                    <p:set>
                                      <p:cBhvr>
                                        <p:cTn id="22" dur="1" fill="hold">
                                          <p:stCondLst>
                                            <p:cond delay="1499"/>
                                          </p:stCondLst>
                                        </p:cTn>
                                        <p:tgtEl>
                                          <p:spTgt spid="7"/>
                                        </p:tgtEl>
                                        <p:attrNameLst>
                                          <p:attrName>style.visibility</p:attrName>
                                        </p:attrNameLst>
                                      </p:cBhvr>
                                      <p:to>
                                        <p:strVal val="visible"/>
                                      </p:to>
                                    </p:set>
                                  </p:childTnLst>
                                </p:cTn>
                              </p:par>
                              <p:par>
                                <p:cTn id="23" presetID="22" presetClass="entr" presetSubtype="1"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2000"/>
                                        <p:tgtEl>
                                          <p:spTgt spid="14"/>
                                        </p:tgtEl>
                                      </p:cBhvr>
                                    </p:animEffect>
                                  </p:childTnLst>
                                </p:cTn>
                              </p:par>
                            </p:childTnLst>
                          </p:cTn>
                        </p:par>
                        <p:par>
                          <p:cTn id="26" fill="hold">
                            <p:stCondLst>
                              <p:cond delay="12000"/>
                            </p:stCondLst>
                            <p:childTnLst>
                              <p:par>
                                <p:cTn id="27" presetID="22" presetClass="entr" presetSubtype="8" fill="hold" nodeType="afterEffect">
                                  <p:stCondLst>
                                    <p:cond delay="200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3000"/>
                                        <p:tgtEl>
                                          <p:spTgt spid="15"/>
                                        </p:tgtEl>
                                      </p:cBhvr>
                                    </p:animEffect>
                                  </p:childTnLst>
                                </p:cTn>
                              </p:par>
                              <p:par>
                                <p:cTn id="30" presetID="22" presetClass="entr" presetSubtype="2" fill="hold" nodeType="withEffect">
                                  <p:stCondLst>
                                    <p:cond delay="200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3000"/>
                                        <p:tgtEl>
                                          <p:spTgt spid="16"/>
                                        </p:tgtEl>
                                      </p:cBhvr>
                                    </p:animEffect>
                                  </p:childTnLst>
                                </p:cTn>
                              </p:par>
                            </p:childTnLst>
                          </p:cTn>
                        </p:par>
                        <p:par>
                          <p:cTn id="33" fill="hold">
                            <p:stCondLst>
                              <p:cond delay="17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1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2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1" fill="hold" grpId="0" nodeType="clickEffect">
                                  <p:stCondLst>
                                    <p:cond delay="0"/>
                                  </p:stCondLst>
                                  <p:childTnLst>
                                    <p:animEffect transition="out" filter="wipe(up)">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3" grpId="0" animBg="1"/>
      <p:bldP spid="14" grpId="0" animBg="1"/>
      <p:bldP spid="17" grpId="0" animBg="1"/>
      <p:bldP spid="18"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Hoạt Động RIP tt</a:t>
            </a:r>
            <a:endParaRPr smtClean="0">
              <a:solidFill>
                <a:srgbClr val="376092"/>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772400" cy="410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FAED99A2-BDAD-4277-8A6C-F75F7F54B333}" type="slidenum">
              <a:rPr lang="en-US"/>
              <a:pPr fontAlgn="base">
                <a:spcBef>
                  <a:spcPct val="0"/>
                </a:spcBef>
                <a:spcAft>
                  <a:spcPct val="0"/>
                </a:spcAft>
              </a:pPr>
              <a:t>16</a:t>
            </a:fld>
            <a:endParaRPr lang="en-US"/>
          </a:p>
        </p:txBody>
      </p:sp>
      <p:sp>
        <p:nvSpPr>
          <p:cNvPr id="7" name="Rectangle 10"/>
          <p:cNvSpPr>
            <a:spLocks noChangeArrowheads="1"/>
          </p:cNvSpPr>
          <p:nvPr/>
        </p:nvSpPr>
        <p:spPr bwMode="auto">
          <a:xfrm>
            <a:off x="2236788" y="5737224"/>
            <a:ext cx="4087812" cy="263918"/>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defTabSz="814388">
              <a:lnSpc>
                <a:spcPct val="85000"/>
              </a:lnSpc>
              <a:spcBef>
                <a:spcPct val="35000"/>
              </a:spcBef>
              <a:buClr>
                <a:schemeClr val="accent1"/>
              </a:buClr>
              <a:buSzPct val="100000"/>
            </a:pPr>
            <a:r>
              <a:rPr lang="en-US" sz="2000">
                <a:solidFill>
                  <a:srgbClr val="000000"/>
                </a:solidFill>
              </a:rPr>
              <a:t> </a:t>
            </a:r>
            <a:r>
              <a:rPr lang="en-US" sz="2000" b="1" smtClean="0">
                <a:solidFill>
                  <a:srgbClr val="000000"/>
                </a:solidFill>
              </a:rPr>
              <a:t>no network 192.168.2.0</a:t>
            </a:r>
            <a:endParaRPr lang="en-US" sz="2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Hoạt động RIP (tt)</a:t>
            </a:r>
            <a:endParaRPr lang="en-US"/>
          </a:p>
        </p:txBody>
      </p:sp>
      <p:pic>
        <p:nvPicPr>
          <p:cNvPr id="5" name="Content Placeholder 4" descr="[Hình: hinh6.JP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229600" cy="4343400"/>
          </a:xfrm>
          <a:prstGeom prst="rect">
            <a:avLst/>
          </a:prstGeom>
          <a:noFill/>
          <a:ln>
            <a:noFill/>
          </a:ln>
        </p:spPr>
      </p:pic>
    </p:spTree>
    <p:extLst>
      <p:ext uri="{BB962C8B-B14F-4D97-AF65-F5344CB8AC3E}">
        <p14:creationId xmlns:p14="http://schemas.microsoft.com/office/powerpoint/2010/main" val="3362784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Hoạt động RIP (tt)</a:t>
            </a:r>
          </a:p>
        </p:txBody>
      </p:sp>
      <p:pic>
        <p:nvPicPr>
          <p:cNvPr id="5" name="Content Placeholder 4" descr="[Hình: hinh6.JPG]"/>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229600" cy="4343400"/>
          </a:xfrm>
          <a:prstGeom prst="rect">
            <a:avLst/>
          </a:prstGeom>
          <a:noFill/>
          <a:ln>
            <a:noFill/>
          </a:ln>
        </p:spPr>
      </p:pic>
      <p:sp>
        <p:nvSpPr>
          <p:cNvPr id="2" name="Multiply 1"/>
          <p:cNvSpPr/>
          <p:nvPr/>
        </p:nvSpPr>
        <p:spPr bwMode="auto">
          <a:xfrm>
            <a:off x="6248400" y="2057400"/>
            <a:ext cx="1219200" cy="381000"/>
          </a:xfrm>
          <a:prstGeom prst="mathMultiply">
            <a:avLst/>
          </a:prstGeom>
          <a:ln>
            <a:headEnd type="none" w="med" len="med"/>
            <a:tailEnd type="triangle" w="med" len="med"/>
          </a:ln>
          <a:extLst/>
        </p:spPr>
        <p:style>
          <a:lnRef idx="1">
            <a:schemeClr val="accent2"/>
          </a:lnRef>
          <a:fillRef idx="3">
            <a:schemeClr val="accent2"/>
          </a:fillRef>
          <a:effectRef idx="2">
            <a:schemeClr val="accent2"/>
          </a:effectRef>
          <a:fontRef idx="minor">
            <a:schemeClr val="lt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6096000" y="4155744"/>
            <a:ext cx="2286000" cy="0"/>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644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Routing Loops</a:t>
            </a:r>
          </a:p>
        </p:txBody>
      </p:sp>
      <p:pic>
        <p:nvPicPr>
          <p:cNvPr id="5" name="Content Placeholder 4" descr="[Hình: hinh7.JPG]"/>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239000" cy="2819400"/>
          </a:xfrm>
          <a:prstGeom prst="rect">
            <a:avLst/>
          </a:prstGeom>
          <a:noFill/>
          <a:ln>
            <a:noFill/>
          </a:ln>
        </p:spPr>
      </p:pic>
      <p:sp>
        <p:nvSpPr>
          <p:cNvPr id="4" name="Text Placeholder 3"/>
          <p:cNvSpPr>
            <a:spLocks noGrp="1"/>
          </p:cNvSpPr>
          <p:nvPr>
            <p:ph type="body" sz="half" idx="2"/>
          </p:nvPr>
        </p:nvSpPr>
        <p:spPr>
          <a:xfrm>
            <a:off x="609600" y="5029200"/>
            <a:ext cx="7940675" cy="1404937"/>
          </a:xfrm>
        </p:spPr>
        <p:txBody>
          <a:bodyPr/>
          <a:lstStyle/>
          <a:p>
            <a:r>
              <a:rPr lang="en-US" smtClean="0"/>
              <a:t>Net 192.68.3.0/24 down</a:t>
            </a:r>
          </a:p>
          <a:p>
            <a:r>
              <a:rPr lang="en-US" smtClean="0"/>
              <a:t>Cause network loops</a:t>
            </a:r>
            <a:endParaRPr lang="en-US"/>
          </a:p>
        </p:txBody>
      </p:sp>
      <p:pic>
        <p:nvPicPr>
          <p:cNvPr id="7" name="Picture 6" descr="[Hình: hinh8.JPG]"/>
          <p:cNvPicPr/>
          <p:nvPr/>
        </p:nvPicPr>
        <p:blipFill>
          <a:blip r:embed="rId4">
            <a:extLst>
              <a:ext uri="{28A0092B-C50C-407E-A947-70E740481C1C}">
                <a14:useLocalDpi xmlns:a14="http://schemas.microsoft.com/office/drawing/2010/main" val="0"/>
              </a:ext>
            </a:extLst>
          </a:blip>
          <a:srcRect/>
          <a:stretch>
            <a:fillRect/>
          </a:stretch>
        </p:blipFill>
        <p:spPr bwMode="auto">
          <a:xfrm>
            <a:off x="5923128" y="3616656"/>
            <a:ext cx="2362200" cy="1121410"/>
          </a:xfrm>
          <a:prstGeom prst="rect">
            <a:avLst/>
          </a:prstGeom>
          <a:noFill/>
          <a:ln>
            <a:noFill/>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172" y="2350689"/>
            <a:ext cx="703428" cy="87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616656"/>
            <a:ext cx="236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Hình: hinh9.JPG]"/>
          <p:cNvPicPr/>
          <p:nvPr/>
        </p:nvPicPr>
        <p:blipFill>
          <a:blip r:embed="rId7">
            <a:extLst>
              <a:ext uri="{28A0092B-C50C-407E-A947-70E740481C1C}">
                <a14:useLocalDpi xmlns:a14="http://schemas.microsoft.com/office/drawing/2010/main" val="0"/>
              </a:ext>
            </a:extLst>
          </a:blip>
          <a:srcRect/>
          <a:stretch>
            <a:fillRect/>
          </a:stretch>
        </p:blipFill>
        <p:spPr bwMode="auto">
          <a:xfrm>
            <a:off x="3380096" y="3616656"/>
            <a:ext cx="2481618" cy="1219200"/>
          </a:xfrm>
          <a:prstGeom prst="rect">
            <a:avLst/>
          </a:prstGeom>
          <a:noFill/>
          <a:ln>
            <a:noFill/>
          </a:ln>
        </p:spPr>
      </p:pic>
      <p:pic>
        <p:nvPicPr>
          <p:cNvPr id="10" name="Picture 9" descr="[Hình: hinh10.JPG]"/>
          <p:cNvPicPr/>
          <p:nvPr/>
        </p:nvPicPr>
        <p:blipFill>
          <a:blip r:embed="rId8">
            <a:extLst>
              <a:ext uri="{28A0092B-C50C-407E-A947-70E740481C1C}">
                <a14:useLocalDpi xmlns:a14="http://schemas.microsoft.com/office/drawing/2010/main" val="0"/>
              </a:ext>
            </a:extLst>
          </a:blip>
          <a:srcRect/>
          <a:stretch>
            <a:fillRect/>
          </a:stretch>
        </p:blipFill>
        <p:spPr bwMode="auto">
          <a:xfrm>
            <a:off x="914400" y="1982392"/>
            <a:ext cx="7370928" cy="2853463"/>
          </a:xfrm>
          <a:prstGeom prst="rect">
            <a:avLst/>
          </a:prstGeom>
          <a:noFill/>
          <a:ln>
            <a:noFill/>
          </a:ln>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4687" y="3620068"/>
            <a:ext cx="2427027" cy="121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63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33333E-6 -2.83996E-6 L 0.275 -0.00509 " pathEditMode="relative" rAng="0" ptsTypes="AA">
                                      <p:cBhvr>
                                        <p:cTn id="15" dur="2000" fill="hold"/>
                                        <p:tgtEl>
                                          <p:spTgt spid="1027"/>
                                        </p:tgtEl>
                                        <p:attrNameLst>
                                          <p:attrName>ppt_x</p:attrName>
                                          <p:attrName>ppt_y</p:attrName>
                                        </p:attrNameLst>
                                      </p:cBhvr>
                                      <p:rCtr x="13750" y="-254"/>
                                    </p:animMotion>
                                  </p:childTnLst>
                                </p:cTn>
                              </p:par>
                            </p:childTnLst>
                          </p:cTn>
                        </p:par>
                      </p:childTnLst>
                    </p:cTn>
                  </p:par>
                  <p:par>
                    <p:cTn id="16" fill="hold">
                      <p:stCondLst>
                        <p:cond delay="indefinite"/>
                      </p:stCondLst>
                      <p:childTnLst>
                        <p:par>
                          <p:cTn id="17" fill="hold">
                            <p:stCondLst>
                              <p:cond delay="0"/>
                            </p:stCondLst>
                            <p:childTnLst>
                              <p:par>
                                <p:cTn id="18" presetID="16" presetClass="exit" presetSubtype="21" fill="hold" nodeType="clickEffect">
                                  <p:stCondLst>
                                    <p:cond delay="0"/>
                                  </p:stCondLst>
                                  <p:childTnLst>
                                    <p:animEffect transition="out" filter="barn(inVertical)">
                                      <p:cBhvr>
                                        <p:cTn id="19" dur="500"/>
                                        <p:tgtEl>
                                          <p:spTgt spid="1027"/>
                                        </p:tgtEl>
                                      </p:cBhvr>
                                    </p:animEffect>
                                    <p:set>
                                      <p:cBhvr>
                                        <p:cTn id="20" dur="1" fill="hold">
                                          <p:stCondLst>
                                            <p:cond delay="499"/>
                                          </p:stCondLst>
                                        </p:cTn>
                                        <p:tgtEl>
                                          <p:spTgt spid="10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nodeType="clickEffect">
                                  <p:stCondLst>
                                    <p:cond delay="0"/>
                                  </p:stCondLst>
                                  <p:childTnLst>
                                    <p:animMotion origin="layout" path="M -3.33333E-6 4.20907E-6 L -0.275 4.20907E-6 " pathEditMode="relative" rAng="0" ptsTypes="AA">
                                      <p:cBhvr>
                                        <p:cTn id="29" dur="2000" fill="hold"/>
                                        <p:tgtEl>
                                          <p:spTgt spid="7"/>
                                        </p:tgtEl>
                                        <p:attrNameLst>
                                          <p:attrName>ppt_x</p:attrName>
                                          <p:attrName>ppt_y</p:attrName>
                                        </p:attrNameLst>
                                      </p:cBhvr>
                                      <p:rCtr x="-13750" y="0"/>
                                    </p:animMotion>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animEffect transition="in" filter="circle(in)">
                                      <p:cBhvr>
                                        <p:cTn id="39" dur="2000"/>
                                        <p:tgtEl>
                                          <p:spTgt spid="1028"/>
                                        </p:tgtEl>
                                      </p:cBhvr>
                                    </p:animEffect>
                                  </p:childTnLst>
                                </p:cTn>
                              </p:par>
                            </p:childTnLst>
                          </p:cTn>
                        </p:par>
                      </p:childTnLst>
                    </p:cTn>
                  </p:par>
                  <p:par>
                    <p:cTn id="40" fill="hold">
                      <p:stCondLst>
                        <p:cond delay="indefinite"/>
                      </p:stCondLst>
                      <p:childTnLst>
                        <p:par>
                          <p:cTn id="41" fill="hold">
                            <p:stCondLst>
                              <p:cond delay="0"/>
                            </p:stCondLst>
                            <p:childTnLst>
                              <p:par>
                                <p:cTn id="42" presetID="35" presetClass="path" presetSubtype="0" accel="50000" decel="50000" fill="hold" nodeType="clickEffect">
                                  <p:stCondLst>
                                    <p:cond delay="0"/>
                                  </p:stCondLst>
                                  <p:childTnLst>
                                    <p:animMotion origin="layout" path="M 2.77778E-7 -4.38483E-6 L -0.26858 0.00209 " pathEditMode="relative" rAng="0" ptsTypes="AA">
                                      <p:cBhvr>
                                        <p:cTn id="43" dur="2000" fill="hold"/>
                                        <p:tgtEl>
                                          <p:spTgt spid="9"/>
                                        </p:tgtEl>
                                        <p:attrNameLst>
                                          <p:attrName>ppt_x</p:attrName>
                                          <p:attrName>ppt_y</p:attrName>
                                        </p:attrNameLst>
                                      </p:cBhvr>
                                      <p:rCtr x="-13438" y="93"/>
                                    </p:animMotion>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00643 -0.00741 L 0.26024 -0.01272 " pathEditMode="relative" rAng="0" ptsTypes="AA">
                                      <p:cBhvr>
                                        <p:cTn id="47" dur="2000" fill="hold"/>
                                        <p:tgtEl>
                                          <p:spTgt spid="1028"/>
                                        </p:tgtEl>
                                        <p:attrNameLst>
                                          <p:attrName>ppt_x</p:attrName>
                                          <p:attrName>ppt_y</p:attrName>
                                        </p:attrNameLst>
                                      </p:cBhvr>
                                      <p:rCtr x="13333" y="-278"/>
                                    </p:animMotion>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ircle(in)">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smtClean="0"/>
              <a:t>Giải quyết nhược điểm của định tuyến tĩnh.</a:t>
            </a:r>
          </a:p>
          <a:p>
            <a:r>
              <a:rPr lang="en-US" smtClean="0"/>
              <a:t>Hiểu được nguyên tắc hoạt động của giao thức định tuyến theo Distance Vector.</a:t>
            </a:r>
          </a:p>
          <a:p>
            <a:r>
              <a:rPr lang="en-US" smtClean="0"/>
              <a:t>Phân biệt khái niệm Classless và Classful</a:t>
            </a:r>
            <a:r>
              <a:rPr lang="en-US" smtClean="0"/>
              <a:t>.</a:t>
            </a:r>
            <a:endParaRPr lang="en-US" smtClean="0"/>
          </a:p>
        </p:txBody>
      </p:sp>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2</a:t>
            </a:fld>
            <a:endParaRPr lang="en-US"/>
          </a:p>
        </p:txBody>
      </p:sp>
    </p:spTree>
    <p:extLst>
      <p:ext uri="{BB962C8B-B14F-4D97-AF65-F5344CB8AC3E}">
        <p14:creationId xmlns:p14="http://schemas.microsoft.com/office/powerpoint/2010/main" val="2701576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9" name="Rectangle 7"/>
          <p:cNvSpPr>
            <a:spLocks noGrp="1" noChangeArrowheads="1"/>
          </p:cNvSpPr>
          <p:nvPr>
            <p:ph type="title"/>
          </p:nvPr>
        </p:nvSpPr>
        <p:spPr>
          <a:noFill/>
          <a:ln/>
        </p:spPr>
        <p:txBody>
          <a:bodyPr>
            <a:normAutofit fontScale="90000"/>
          </a:bodyPr>
          <a:lstStyle/>
          <a:p>
            <a:r>
              <a:rPr lang="en-US" smtClean="0"/>
              <a:t>Giải pháp chống Loops</a:t>
            </a:r>
            <a:br>
              <a:rPr lang="en-US" smtClean="0"/>
            </a:br>
            <a:r>
              <a:rPr lang="en-US" smtClean="0"/>
              <a:t>Split </a:t>
            </a:r>
            <a:r>
              <a:rPr lang="en-US"/>
              <a:t>Horizon</a:t>
            </a:r>
          </a:p>
        </p:txBody>
      </p:sp>
      <p:pic>
        <p:nvPicPr>
          <p:cNvPr id="5" name="Picture 4" descr="[Hình: hinh11.JPG]"/>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5966654" cy="3352800"/>
          </a:xfrm>
          <a:prstGeom prst="rect">
            <a:avLst/>
          </a:prstGeom>
          <a:noFill/>
          <a:ln>
            <a:noFill/>
          </a:ln>
        </p:spPr>
      </p:pic>
    </p:spTree>
    <p:extLst>
      <p:ext uri="{BB962C8B-B14F-4D97-AF65-F5344CB8AC3E}">
        <p14:creationId xmlns:p14="http://schemas.microsoft.com/office/powerpoint/2010/main" val="28213378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70" name="Rectangle 10"/>
          <p:cNvSpPr>
            <a:spLocks noGrp="1" noChangeArrowheads="1"/>
          </p:cNvSpPr>
          <p:nvPr>
            <p:ph type="title"/>
          </p:nvPr>
        </p:nvSpPr>
        <p:spPr>
          <a:noFill/>
          <a:ln/>
        </p:spPr>
        <p:txBody>
          <a:bodyPr>
            <a:normAutofit fontScale="90000"/>
          </a:bodyPr>
          <a:lstStyle/>
          <a:p>
            <a:r>
              <a:rPr lang="en-US"/>
              <a:t>Giải pháp chống Loops</a:t>
            </a:r>
            <a:br>
              <a:rPr lang="en-US"/>
            </a:br>
            <a:r>
              <a:rPr lang="en-US"/>
              <a:t>Route </a:t>
            </a:r>
            <a:r>
              <a:rPr lang="en-US" smtClean="0"/>
              <a:t>Poisoning</a:t>
            </a:r>
            <a:endParaRPr lang="en-US"/>
          </a:p>
        </p:txBody>
      </p:sp>
      <p:sp>
        <p:nvSpPr>
          <p:cNvPr id="220174" name="Rectangle 14"/>
          <p:cNvSpPr>
            <a:spLocks noChangeArrowheads="1"/>
          </p:cNvSpPr>
          <p:nvPr/>
        </p:nvSpPr>
        <p:spPr bwMode="auto">
          <a:xfrm>
            <a:off x="914400" y="5257800"/>
            <a:ext cx="7391400" cy="1154162"/>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814388">
              <a:lnSpc>
                <a:spcPct val="85000"/>
              </a:lnSpc>
              <a:spcBef>
                <a:spcPct val="35000"/>
              </a:spcBef>
              <a:buClr>
                <a:schemeClr val="accent1"/>
              </a:buClr>
              <a:buSzPct val="100000"/>
            </a:pPr>
            <a:r>
              <a:rPr lang="en-US" sz="2000" smtClean="0">
                <a:solidFill>
                  <a:srgbClr val="000000"/>
                </a:solidFill>
                <a:latin typeface="Times New Roman" pitchFamily="18" charset="0"/>
                <a:cs typeface="Times New Roman" pitchFamily="18" charset="0"/>
              </a:rPr>
              <a:t>- Routers </a:t>
            </a:r>
            <a:r>
              <a:rPr lang="en-US" sz="2000">
                <a:solidFill>
                  <a:srgbClr val="000000"/>
                </a:solidFill>
                <a:latin typeface="Times New Roman" pitchFamily="18" charset="0"/>
                <a:cs typeface="Times New Roman" pitchFamily="18" charset="0"/>
              </a:rPr>
              <a:t>advertise the distance of </a:t>
            </a:r>
            <a:r>
              <a:rPr lang="en-US" sz="2000" smtClean="0">
                <a:solidFill>
                  <a:srgbClr val="000000"/>
                </a:solidFill>
                <a:latin typeface="Times New Roman" pitchFamily="18" charset="0"/>
                <a:cs typeface="Times New Roman" pitchFamily="18" charset="0"/>
              </a:rPr>
              <a:t>routes that </a:t>
            </a:r>
            <a:r>
              <a:rPr lang="en-US" sz="2000">
                <a:solidFill>
                  <a:srgbClr val="000000"/>
                </a:solidFill>
                <a:latin typeface="Times New Roman" pitchFamily="18" charset="0"/>
                <a:cs typeface="Times New Roman" pitchFamily="18" charset="0"/>
              </a:rPr>
              <a:t>have gone down to infinity</a:t>
            </a:r>
            <a:r>
              <a:rPr lang="en-US" sz="2000" smtClean="0">
                <a:solidFill>
                  <a:srgbClr val="000000"/>
                </a:solidFill>
                <a:latin typeface="Times New Roman" pitchFamily="18" charset="0"/>
                <a:cs typeface="Times New Roman" pitchFamily="18" charset="0"/>
              </a:rPr>
              <a:t>.</a:t>
            </a:r>
          </a:p>
          <a:p>
            <a:pPr defTabSz="814388">
              <a:lnSpc>
                <a:spcPct val="85000"/>
              </a:lnSpc>
              <a:spcBef>
                <a:spcPct val="35000"/>
              </a:spcBef>
              <a:buClr>
                <a:schemeClr val="accent1"/>
              </a:buClr>
              <a:buSzPct val="100000"/>
            </a:pPr>
            <a:r>
              <a:rPr lang="en-US" sz="2000" smtClean="0">
                <a:solidFill>
                  <a:srgbClr val="000000"/>
                </a:solidFill>
                <a:latin typeface="Times New Roman" pitchFamily="18" charset="0"/>
                <a:cs typeface="Times New Roman" pitchFamily="18" charset="0"/>
              </a:rPr>
              <a:t>- The </a:t>
            </a:r>
            <a:r>
              <a:rPr lang="en-US" sz="2000">
                <a:solidFill>
                  <a:srgbClr val="000000"/>
                </a:solidFill>
                <a:latin typeface="Times New Roman" pitchFamily="18" charset="0"/>
                <a:cs typeface="Times New Roman" pitchFamily="18" charset="0"/>
              </a:rPr>
              <a:t>release updates for subnet down is done immediately without having to wait until the periodic </a:t>
            </a:r>
            <a:r>
              <a:rPr lang="en-US" sz="2000" smtClean="0">
                <a:solidFill>
                  <a:srgbClr val="000000"/>
                </a:solidFill>
                <a:latin typeface="Times New Roman" pitchFamily="18" charset="0"/>
                <a:cs typeface="Times New Roman" pitchFamily="18" charset="0"/>
              </a:rPr>
              <a:t>(call </a:t>
            </a:r>
            <a:r>
              <a:rPr lang="en-US" sz="2000">
                <a:solidFill>
                  <a:srgbClr val="000000"/>
                </a:solidFill>
                <a:latin typeface="Times New Roman" pitchFamily="18" charset="0"/>
                <a:cs typeface="Times New Roman" pitchFamily="18" charset="0"/>
              </a:rPr>
              <a:t>this the triggered update).</a:t>
            </a:r>
          </a:p>
        </p:txBody>
      </p:sp>
      <p:pic>
        <p:nvPicPr>
          <p:cNvPr id="220175" name="Picture 15" descr="327P_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558925"/>
            <a:ext cx="8601075" cy="3546475"/>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5154304" y="2909248"/>
            <a:ext cx="2166938" cy="291152"/>
          </a:xfrm>
          <a:prstGeom prst="roundRect">
            <a:avLst/>
          </a:prstGeom>
          <a:ln>
            <a:headEnd type="none" w="med" len="med"/>
            <a:tailEnd type="triangle" w="med" len="med"/>
          </a:ln>
          <a:extLst/>
        </p:spPr>
        <p:style>
          <a:lnRef idx="2">
            <a:schemeClr val="accent3"/>
          </a:lnRef>
          <a:fillRef idx="1">
            <a:schemeClr val="lt1"/>
          </a:fillRef>
          <a:effectRef idx="0">
            <a:schemeClr val="accent3"/>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lang="en-US" sz="1600" smtClean="0"/>
              <a:t>Metric = infinity (16)</a:t>
            </a:r>
            <a:endParaRPr kumimoji="0" lang="en-US" sz="1600" b="1" i="0" u="none" strike="noStrike" cap="none" normalizeH="0" baseline="0" smtClean="0">
              <a:ln>
                <a:noFill/>
              </a:ln>
              <a:solidFill>
                <a:schemeClr val="tx1"/>
              </a:solidFill>
              <a:effectLst/>
            </a:endParaRPr>
          </a:p>
        </p:txBody>
      </p:sp>
      <p:sp>
        <p:nvSpPr>
          <p:cNvPr id="3" name="Rounded Rectangle 2"/>
          <p:cNvSpPr/>
          <p:nvPr/>
        </p:nvSpPr>
        <p:spPr bwMode="auto">
          <a:xfrm>
            <a:off x="5078104" y="4452012"/>
            <a:ext cx="408296" cy="217796"/>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headEnd type="none" w="med" len="med"/>
            <a:tailEnd type="triangle" w="med" len="med"/>
          </a:ln>
          <a:extLst/>
        </p:spPr>
        <p:style>
          <a:lnRef idx="2">
            <a:schemeClr val="accent3"/>
          </a:lnRef>
          <a:fillRef idx="1">
            <a:schemeClr val="lt1"/>
          </a:fillRef>
          <a:effectRef idx="0">
            <a:schemeClr val="accent3"/>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16</a:t>
            </a:r>
            <a:endParaRPr kumimoji="0" lang="en-US" sz="3000" b="1" i="0" u="none" strike="noStrike" cap="none" normalizeH="0" baseline="0" smtClean="0">
              <a:ln>
                <a:noFill/>
              </a:ln>
              <a:solidFill>
                <a:schemeClr val="tx1"/>
              </a:solidFill>
              <a:effectLst/>
              <a:latin typeface="Arial" charset="0"/>
            </a:endParaRPr>
          </a:p>
        </p:txBody>
      </p:sp>
      <p:sp>
        <p:nvSpPr>
          <p:cNvPr id="4" name="Left Arrow 3"/>
          <p:cNvSpPr/>
          <p:nvPr/>
        </p:nvSpPr>
        <p:spPr bwMode="auto">
          <a:xfrm>
            <a:off x="2819400" y="4114800"/>
            <a:ext cx="609600" cy="337212"/>
          </a:xfrm>
          <a:prstGeom prst="leftArrow">
            <a:avLst/>
          </a:prstGeom>
          <a:solidFill>
            <a:srgbClr val="FFC000"/>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2344001" y="4794626"/>
            <a:ext cx="408296" cy="217796"/>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headEnd type="none" w="med" len="med"/>
            <a:tailEnd type="triangle" w="med" len="med"/>
          </a:ln>
          <a:extLst/>
        </p:spPr>
        <p:style>
          <a:lnRef idx="2">
            <a:schemeClr val="accent3"/>
          </a:lnRef>
          <a:fillRef idx="1">
            <a:schemeClr val="lt1"/>
          </a:fillRef>
          <a:effectRef idx="0">
            <a:schemeClr val="accent3"/>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16</a:t>
            </a:r>
            <a:endParaRPr kumimoji="0" lang="en-US" sz="30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457200" y="2909248"/>
            <a:ext cx="8153400" cy="2348552"/>
          </a:xfrm>
          <a:prstGeom prst="rect">
            <a:avLst/>
          </a:prstGeom>
          <a:ln>
            <a:noFill/>
            <a:headEnd type="none" w="med" len="med"/>
            <a:tailEnd type="triangle" w="med" len="med"/>
          </a:ln>
          <a:extLst/>
        </p:spPr>
        <p:style>
          <a:lnRef idx="2">
            <a:schemeClr val="accent5"/>
          </a:lnRef>
          <a:fillRef idx="1">
            <a:schemeClr val="lt1"/>
          </a:fillRef>
          <a:effectRef idx="0">
            <a:schemeClr val="accent5"/>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78756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a:noFill/>
          <a:ln/>
        </p:spPr>
        <p:txBody>
          <a:bodyPr>
            <a:normAutofit fontScale="90000"/>
          </a:bodyPr>
          <a:lstStyle/>
          <a:p>
            <a:r>
              <a:rPr lang="en-US" sz="3200"/>
              <a:t>Giải pháp chống Loops</a:t>
            </a:r>
            <a:br>
              <a:rPr lang="en-US" sz="3200"/>
            </a:br>
            <a:r>
              <a:rPr lang="en-US" sz="2900" smtClean="0"/>
              <a:t>Route </a:t>
            </a:r>
            <a:r>
              <a:rPr lang="en-US" sz="2900"/>
              <a:t>Poisoning and Poison Reverse</a:t>
            </a:r>
          </a:p>
        </p:txBody>
      </p:sp>
      <p:pic>
        <p:nvPicPr>
          <p:cNvPr id="5" name="Picture 4" descr="[Hình: hinh12.JPG]"/>
          <p:cNvPicPr/>
          <p:nvPr/>
        </p:nvPicPr>
        <p:blipFill>
          <a:blip r:embed="rId3">
            <a:extLst>
              <a:ext uri="{28A0092B-C50C-407E-A947-70E740481C1C}">
                <a14:useLocalDpi xmlns:a14="http://schemas.microsoft.com/office/drawing/2010/main" val="0"/>
              </a:ext>
            </a:extLst>
          </a:blip>
          <a:srcRect/>
          <a:stretch>
            <a:fillRect/>
          </a:stretch>
        </p:blipFill>
        <p:spPr bwMode="auto">
          <a:xfrm>
            <a:off x="314325" y="1428750"/>
            <a:ext cx="8601075" cy="4362450"/>
          </a:xfrm>
          <a:prstGeom prst="rect">
            <a:avLst/>
          </a:prstGeom>
          <a:noFill/>
          <a:ln>
            <a:noFill/>
          </a:ln>
        </p:spPr>
      </p:pic>
    </p:spTree>
    <p:extLst>
      <p:ext uri="{BB962C8B-B14F-4D97-AF65-F5344CB8AC3E}">
        <p14:creationId xmlns:p14="http://schemas.microsoft.com/office/powerpoint/2010/main" val="1109264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a:noFill/>
          <a:ln/>
        </p:spPr>
        <p:txBody>
          <a:bodyPr>
            <a:normAutofit fontScale="90000"/>
          </a:bodyPr>
          <a:lstStyle/>
          <a:p>
            <a:r>
              <a:rPr lang="en-US" sz="3200"/>
              <a:t>Giải pháp chống Loops</a:t>
            </a:r>
            <a:br>
              <a:rPr lang="en-US" sz="3200"/>
            </a:br>
            <a:r>
              <a:rPr lang="en-US" sz="3200" smtClean="0"/>
              <a:t>Timer</a:t>
            </a:r>
            <a:endParaRPr lang="en-US" sz="2900"/>
          </a:p>
        </p:txBody>
      </p:sp>
      <p:pic>
        <p:nvPicPr>
          <p:cNvPr id="222216" name="Picture 8" descr="327P_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657350"/>
            <a:ext cx="8601075" cy="3546475"/>
          </a:xfrm>
          <a:prstGeom prst="rect">
            <a:avLst/>
          </a:prstGeom>
          <a:noFill/>
          <a:extLst>
            <a:ext uri="{909E8E84-426E-40DD-AFC4-6F175D3DCCD1}">
              <a14:hiddenFill xmlns:a14="http://schemas.microsoft.com/office/drawing/2010/main">
                <a:solidFill>
                  <a:srgbClr val="FFFFFF"/>
                </a:solidFill>
              </a14:hiddenFill>
            </a:ext>
          </a:extLst>
        </p:spPr>
      </p:pic>
      <p:sp>
        <p:nvSpPr>
          <p:cNvPr id="222218" name="Rectangle 10"/>
          <p:cNvSpPr>
            <a:spLocks noChangeArrowheads="1"/>
          </p:cNvSpPr>
          <p:nvPr/>
        </p:nvSpPr>
        <p:spPr bwMode="auto">
          <a:xfrm>
            <a:off x="925360" y="5722820"/>
            <a:ext cx="7293279" cy="409343"/>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177800" indent="-177800" defTabSz="814388">
              <a:lnSpc>
                <a:spcPct val="95000"/>
              </a:lnSpc>
              <a:spcBef>
                <a:spcPct val="35000"/>
              </a:spcBef>
              <a:buClr>
                <a:schemeClr val="accent1"/>
              </a:buClr>
              <a:buSzPct val="100000"/>
            </a:pPr>
            <a:r>
              <a:rPr lang="en-US" sz="2800" b="1" smtClean="0">
                <a:solidFill>
                  <a:srgbClr val="000000"/>
                </a:solidFill>
              </a:rPr>
              <a:t>Timer: Update timer – Invalid timer – Flush timer</a:t>
            </a:r>
            <a:endParaRPr lang="en-US" sz="2800" b="1">
              <a:solidFill>
                <a:srgbClr val="000000"/>
              </a:solidFill>
            </a:endParaRPr>
          </a:p>
        </p:txBody>
      </p:sp>
      <p:sp>
        <p:nvSpPr>
          <p:cNvPr id="2" name="Rectangle 1"/>
          <p:cNvSpPr/>
          <p:nvPr/>
        </p:nvSpPr>
        <p:spPr>
          <a:xfrm>
            <a:off x="5487101" y="2711668"/>
            <a:ext cx="76059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7609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3068" y="248334"/>
            <a:ext cx="8145462" cy="838200"/>
          </a:xfrm>
        </p:spPr>
        <p:txBody>
          <a:bodyPr/>
          <a:lstStyle/>
          <a:p>
            <a:r>
              <a:rPr lang="en-US" sz="2800"/>
              <a:t>Solution to Routing Loops: </a:t>
            </a:r>
            <a:br>
              <a:rPr lang="en-US" sz="2800"/>
            </a:br>
            <a:r>
              <a:rPr lang="en-US" sz="2400" smtClean="0"/>
              <a:t>Update timer - </a:t>
            </a:r>
            <a:r>
              <a:rPr lang="en-US" sz="2400" i="1" smtClean="0"/>
              <a:t>Invalid timer – Flush timer</a:t>
            </a:r>
            <a:endParaRPr lang="en-US" sz="24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04" y="1404938"/>
            <a:ext cx="7605712"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ultiply 3"/>
          <p:cNvSpPr/>
          <p:nvPr/>
        </p:nvSpPr>
        <p:spPr bwMode="auto">
          <a:xfrm>
            <a:off x="6208594" y="4609529"/>
            <a:ext cx="381000" cy="1360227"/>
          </a:xfrm>
          <a:prstGeom prst="mathMultiply">
            <a:avLst/>
          </a:prstGeom>
          <a:solidFill>
            <a:srgbClr val="FF0000"/>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3" name="Rounded Rectangle 2"/>
          <p:cNvSpPr/>
          <p:nvPr/>
        </p:nvSpPr>
        <p:spPr bwMode="auto">
          <a:xfrm>
            <a:off x="6172200" y="4153470"/>
            <a:ext cx="2133600" cy="647130"/>
          </a:xfrm>
          <a:prstGeom prst="roundRect">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rPr>
              <a:t>192.168.3.0 s2/1</a:t>
            </a:r>
          </a:p>
          <a:p>
            <a:pPr marL="0" marR="0" indent="0" algn="ctr" defTabSz="814388" rtl="0" eaLnBrk="0" fontAlgn="base" latinLnBrk="0" hangingPunct="0">
              <a:lnSpc>
                <a:spcPct val="90000"/>
              </a:lnSpc>
              <a:spcBef>
                <a:spcPct val="0"/>
              </a:spcBef>
              <a:spcAft>
                <a:spcPct val="0"/>
              </a:spcAft>
              <a:buClrTx/>
              <a:buSzTx/>
              <a:buFontTx/>
              <a:buNone/>
              <a:tabLst/>
            </a:pPr>
            <a:r>
              <a:rPr lang="en-US" sz="1600" smtClean="0"/>
              <a:t>Metric = 16</a:t>
            </a:r>
            <a:endParaRPr kumimoji="0" lang="en-US" sz="1600" b="1" i="0" u="none" strike="noStrike" cap="none" normalizeH="0" baseline="0" smtClean="0">
              <a:ln>
                <a:noFill/>
              </a:ln>
              <a:solidFill>
                <a:schemeClr val="tx1"/>
              </a:solidFill>
              <a:effectLst/>
            </a:endParaRPr>
          </a:p>
        </p:txBody>
      </p:sp>
      <p:sp>
        <p:nvSpPr>
          <p:cNvPr id="6" name="Rounded Rectangle 5"/>
          <p:cNvSpPr/>
          <p:nvPr/>
        </p:nvSpPr>
        <p:spPr bwMode="auto">
          <a:xfrm>
            <a:off x="6172200" y="5838402"/>
            <a:ext cx="2133600" cy="647130"/>
          </a:xfrm>
          <a:prstGeom prst="roundRect">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rPr>
              <a:t>192.168.3.0 s2/1</a:t>
            </a:r>
          </a:p>
          <a:p>
            <a:pPr marL="0" marR="0" indent="0" algn="ctr" defTabSz="814388" rtl="0" eaLnBrk="0" fontAlgn="base" latinLnBrk="0" hangingPunct="0">
              <a:lnSpc>
                <a:spcPct val="90000"/>
              </a:lnSpc>
              <a:spcBef>
                <a:spcPct val="0"/>
              </a:spcBef>
              <a:spcAft>
                <a:spcPct val="0"/>
              </a:spcAft>
              <a:buClrTx/>
              <a:buSzTx/>
              <a:buFontTx/>
              <a:buNone/>
              <a:tabLst/>
            </a:pPr>
            <a:r>
              <a:rPr lang="en-US" sz="1600" smtClean="0"/>
              <a:t>Metric = 16</a:t>
            </a:r>
            <a:endParaRPr kumimoji="0" lang="en-US" sz="1600" b="1" i="0" u="none" strike="noStrike" cap="none" normalizeH="0" baseline="0" smtClean="0">
              <a:ln>
                <a:noFill/>
              </a:ln>
              <a:solidFill>
                <a:schemeClr val="tx1"/>
              </a:solidFill>
              <a:effectLst/>
            </a:endParaRPr>
          </a:p>
        </p:txBody>
      </p:sp>
      <p:cxnSp>
        <p:nvCxnSpPr>
          <p:cNvPr id="7" name="Curved Connector 6"/>
          <p:cNvCxnSpPr/>
          <p:nvPr/>
        </p:nvCxnSpPr>
        <p:spPr bwMode="auto">
          <a:xfrm rot="10800000">
            <a:off x="4495800" y="2133600"/>
            <a:ext cx="2322394" cy="2019870"/>
          </a:xfrm>
          <a:prstGeom prst="curvedConnector3">
            <a:avLst>
              <a:gd name="adj1" fmla="val 34133"/>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10" name="Curved Connector 9"/>
          <p:cNvCxnSpPr/>
          <p:nvPr/>
        </p:nvCxnSpPr>
        <p:spPr bwMode="auto">
          <a:xfrm rot="10800000">
            <a:off x="3162300" y="5838402"/>
            <a:ext cx="3046294" cy="323566"/>
          </a:xfrm>
          <a:prstGeom prst="curvedConnector3">
            <a:avLst>
              <a:gd name="adj1" fmla="val 50000"/>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646" y="1160972"/>
            <a:ext cx="685800" cy="83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4769893" y="1297334"/>
            <a:ext cx="1524000" cy="558989"/>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algn="ctr" defTabSz="814388"/>
            <a:r>
              <a:rPr lang="en-US" sz="1600" smtClean="0"/>
              <a:t>Update timer(30s</a:t>
            </a:r>
            <a:r>
              <a:rPr lang="en-US" sz="1600"/>
              <a:t>)</a:t>
            </a:r>
            <a:endParaRPr kumimoji="0" lang="en-US" sz="1600" b="1" i="0" u="none" strike="noStrike" cap="none" normalizeH="0" baseline="0" smtClean="0">
              <a:ln>
                <a:noFill/>
              </a:ln>
              <a:solidFill>
                <a:schemeClr val="tx1"/>
              </a:solidFill>
              <a:effectLst/>
            </a:endParaRPr>
          </a:p>
        </p:txBody>
      </p:sp>
      <p:sp>
        <p:nvSpPr>
          <p:cNvPr id="11" name="Rounded Rectangle 10"/>
          <p:cNvSpPr/>
          <p:nvPr/>
        </p:nvSpPr>
        <p:spPr bwMode="auto">
          <a:xfrm>
            <a:off x="6589594" y="786568"/>
            <a:ext cx="1524000" cy="558989"/>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algn="ctr" defTabSz="814388"/>
            <a:r>
              <a:rPr lang="en-US" sz="1600" smtClean="0"/>
              <a:t>Waiting…</a:t>
            </a:r>
          </a:p>
          <a:p>
            <a:pPr algn="ctr" defTabSz="814388"/>
            <a:r>
              <a:rPr kumimoji="0" lang="en-US" sz="1600" b="1" i="0" u="none" strike="noStrike" cap="none" normalizeH="0" baseline="0" smtClean="0">
                <a:ln>
                  <a:noFill/>
                </a:ln>
                <a:solidFill>
                  <a:schemeClr val="tx1"/>
                </a:solidFill>
                <a:effectLst/>
              </a:rPr>
              <a:t>(150s)</a:t>
            </a:r>
          </a:p>
        </p:txBody>
      </p:sp>
      <p:sp>
        <p:nvSpPr>
          <p:cNvPr id="13" name="Rounded Rectangle 12"/>
          <p:cNvSpPr/>
          <p:nvPr/>
        </p:nvSpPr>
        <p:spPr bwMode="auto">
          <a:xfrm>
            <a:off x="6589594" y="1579987"/>
            <a:ext cx="1524000" cy="558989"/>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algn="ctr" defTabSz="814388"/>
            <a:r>
              <a:rPr lang="en-US" sz="1600" smtClean="0"/>
              <a:t>Invalid timer</a:t>
            </a:r>
          </a:p>
          <a:p>
            <a:pPr algn="ctr" defTabSz="814388"/>
            <a:r>
              <a:rPr kumimoji="0" lang="en-US" sz="1600" b="1" i="0" u="none" strike="noStrike" cap="none" normalizeH="0" baseline="0" smtClean="0">
                <a:ln>
                  <a:noFill/>
                </a:ln>
                <a:solidFill>
                  <a:schemeClr val="tx1"/>
                </a:solidFill>
                <a:effectLst/>
              </a:rPr>
              <a:t>(180s)</a:t>
            </a:r>
          </a:p>
        </p:txBody>
      </p:sp>
      <p:sp>
        <p:nvSpPr>
          <p:cNvPr id="14" name="Rounded Rectangle 13"/>
          <p:cNvSpPr/>
          <p:nvPr/>
        </p:nvSpPr>
        <p:spPr bwMode="auto">
          <a:xfrm>
            <a:off x="6589594" y="3031769"/>
            <a:ext cx="1524000" cy="558989"/>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algn="ctr" defTabSz="814388"/>
            <a:r>
              <a:rPr lang="en-US" sz="1600" smtClean="0"/>
              <a:t>Flush timer</a:t>
            </a:r>
          </a:p>
          <a:p>
            <a:pPr algn="ctr" defTabSz="814388"/>
            <a:r>
              <a:rPr kumimoji="0" lang="en-US" sz="1600" b="1" i="0" u="none" strike="noStrike" cap="none" normalizeH="0" baseline="0" smtClean="0">
                <a:ln>
                  <a:noFill/>
                </a:ln>
                <a:solidFill>
                  <a:schemeClr val="tx1"/>
                </a:solidFill>
                <a:effectLst/>
              </a:rPr>
              <a:t>(240s)</a:t>
            </a:r>
          </a:p>
        </p:txBody>
      </p:sp>
      <p:sp>
        <p:nvSpPr>
          <p:cNvPr id="16" name="Rounded Rectangle 15"/>
          <p:cNvSpPr/>
          <p:nvPr/>
        </p:nvSpPr>
        <p:spPr bwMode="auto">
          <a:xfrm>
            <a:off x="6589594" y="2310427"/>
            <a:ext cx="1524000" cy="558989"/>
          </a:xfrm>
          <a:prstGeom prst="roundRect">
            <a:avLst/>
          </a:prstGeom>
          <a:ln>
            <a:headEnd type="none" w="med" len="med"/>
            <a:tailEnd type="triangle" w="med" len="med"/>
          </a:ln>
          <a:extLst/>
        </p:spPr>
        <p:style>
          <a:lnRef idx="2">
            <a:schemeClr val="accent1"/>
          </a:lnRef>
          <a:fillRef idx="1">
            <a:schemeClr val="lt1"/>
          </a:fillRef>
          <a:effectRef idx="0">
            <a:schemeClr val="accent1"/>
          </a:effectRef>
          <a:fontRef idx="minor">
            <a:schemeClr val="dk1"/>
          </a:fontRef>
        </p:style>
        <p:txBody>
          <a:bodyPr vert="horz" wrap="square" lIns="82124" tIns="41061" rIns="82124" bIns="41061" numCol="1" rtlCol="0" anchor="t" anchorCtr="0" compatLnSpc="1">
            <a:prstTxWarp prst="textNoShape">
              <a:avLst/>
            </a:prstTxWarp>
          </a:bodyPr>
          <a:lstStyle/>
          <a:p>
            <a:pPr algn="ctr" defTabSz="814388"/>
            <a:r>
              <a:rPr lang="en-US" sz="1600" smtClean="0"/>
              <a:t>Waiting…</a:t>
            </a:r>
          </a:p>
          <a:p>
            <a:pPr algn="ctr" defTabSz="814388"/>
            <a:r>
              <a:rPr kumimoji="0" lang="en-US" sz="1600" b="1" i="0" u="none" strike="noStrike" cap="none" normalizeH="0" baseline="0" smtClean="0">
                <a:ln>
                  <a:noFill/>
                </a:ln>
                <a:solidFill>
                  <a:schemeClr val="tx1"/>
                </a:solidFill>
                <a:effectLst/>
              </a:rPr>
              <a:t>(60s)</a:t>
            </a:r>
          </a:p>
        </p:txBody>
      </p:sp>
      <p:sp>
        <p:nvSpPr>
          <p:cNvPr id="18" name="Rounded Rectangle 17"/>
          <p:cNvSpPr/>
          <p:nvPr/>
        </p:nvSpPr>
        <p:spPr bwMode="auto">
          <a:xfrm>
            <a:off x="981004" y="1345557"/>
            <a:ext cx="2133600" cy="647130"/>
          </a:xfrm>
          <a:prstGeom prst="roundRect">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rPr>
              <a:t>192.168.3.0 s2/1</a:t>
            </a:r>
          </a:p>
          <a:p>
            <a:pPr marL="0" marR="0" indent="0" algn="ctr" defTabSz="814388" rtl="0" eaLnBrk="0" fontAlgn="base" latinLnBrk="0" hangingPunct="0">
              <a:lnSpc>
                <a:spcPct val="90000"/>
              </a:lnSpc>
              <a:spcBef>
                <a:spcPct val="0"/>
              </a:spcBef>
              <a:spcAft>
                <a:spcPct val="0"/>
              </a:spcAft>
              <a:buClrTx/>
              <a:buSzTx/>
              <a:buFontTx/>
              <a:buNone/>
              <a:tabLst/>
            </a:pPr>
            <a:r>
              <a:rPr lang="en-US" sz="1600" smtClean="0"/>
              <a:t>Metric = 16</a:t>
            </a:r>
            <a:endParaRPr kumimoji="0" lang="en-US" sz="1600" b="1" i="0" u="none" strike="noStrike" cap="none" normalizeH="0" baseline="0" smtClean="0">
              <a:ln>
                <a:noFill/>
              </a:ln>
              <a:solidFill>
                <a:schemeClr val="tx1"/>
              </a:solidFill>
              <a:effectLst/>
            </a:endParaRPr>
          </a:p>
        </p:txBody>
      </p:sp>
      <p:sp>
        <p:nvSpPr>
          <p:cNvPr id="12" name="Rounded Rectangle 11"/>
          <p:cNvSpPr/>
          <p:nvPr/>
        </p:nvSpPr>
        <p:spPr bwMode="auto">
          <a:xfrm>
            <a:off x="981004" y="1345557"/>
            <a:ext cx="2133600" cy="647130"/>
          </a:xfrm>
          <a:prstGeom prst="roundRect">
            <a:avLst/>
          </a:prstGeom>
          <a:ln>
            <a:headEnd type="none" w="med" len="med"/>
            <a:tailEnd type="triangle" w="med" len="med"/>
          </a:ln>
          <a:extLst/>
        </p:spPr>
        <p:style>
          <a:lnRef idx="2">
            <a:schemeClr val="accent2"/>
          </a:lnRef>
          <a:fillRef idx="1">
            <a:schemeClr val="lt1"/>
          </a:fillRef>
          <a:effectRef idx="0">
            <a:schemeClr val="accent2"/>
          </a:effectRef>
          <a:fontRef idx="minor">
            <a:schemeClr val="dk1"/>
          </a:fontRef>
        </p:style>
        <p:txBody>
          <a:bodyPr vert="horz" wrap="square" lIns="82124" tIns="41061" rIns="82124" bIns="41061" numCol="1" rtlCol="0" anchor="t" anchorCtr="0" compatLnSpc="1">
            <a:prstTxWarp prst="textNoShape">
              <a:avLst/>
            </a:prstTxWarp>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rPr>
              <a:t>192.168.3.0 s2/1</a:t>
            </a:r>
          </a:p>
        </p:txBody>
      </p:sp>
      <p:cxnSp>
        <p:nvCxnSpPr>
          <p:cNvPr id="9" name="Straight Connector 8"/>
          <p:cNvCxnSpPr/>
          <p:nvPr/>
        </p:nvCxnSpPr>
        <p:spPr bwMode="auto">
          <a:xfrm>
            <a:off x="1143000" y="1508588"/>
            <a:ext cx="1752600" cy="0"/>
          </a:xfrm>
          <a:prstGeom prst="line">
            <a:avLst/>
          </a:prstGeom>
          <a:ln>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2432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circle(in)">
                                      <p:cBhvr>
                                        <p:cTn id="15" dur="20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xit" presetSubtype="32" fill="hold" nodeType="clickEffect">
                                  <p:stCondLst>
                                    <p:cond delay="0"/>
                                  </p:stCondLst>
                                  <p:childTnLst>
                                    <p:animEffect transition="out" filter="circle(out)">
                                      <p:cBhvr>
                                        <p:cTn id="19" dur="2000"/>
                                        <p:tgtEl>
                                          <p:spTgt spid="5122"/>
                                        </p:tgtEl>
                                      </p:cBhvr>
                                    </p:animEffect>
                                    <p:set>
                                      <p:cBhvr>
                                        <p:cTn id="20" dur="1" fill="hold">
                                          <p:stCondLst>
                                            <p:cond delay="1999"/>
                                          </p:stCondLst>
                                        </p:cTn>
                                        <p:tgtEl>
                                          <p:spTgt spid="51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circle(in)">
                                      <p:cBhvr>
                                        <p:cTn id="25" dur="2000"/>
                                        <p:tgtEl>
                                          <p:spTgt spid="512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2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5122"/>
                                        </p:tgtEl>
                                        <p:attrNameLst>
                                          <p:attrName>style.visibility</p:attrName>
                                        </p:attrNameLst>
                                      </p:cBhvr>
                                      <p:to>
                                        <p:strVal val="visible"/>
                                      </p:to>
                                    </p:set>
                                    <p:animEffect transition="in" filter="circle(in)">
                                      <p:cBhvr>
                                        <p:cTn id="45" dur="2000"/>
                                        <p:tgtEl>
                                          <p:spTgt spid="5122"/>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circle(in)">
                                      <p:cBhvr>
                                        <p:cTn id="50" dur="20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circle(in)">
                                      <p:cBhvr>
                                        <p:cTn id="55" dur="20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P spid="16" grpId="0" animBg="1"/>
      <p:bldP spid="18"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58" name="Picture 6" descr="301P_9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46313"/>
            <a:ext cx="3505200" cy="3287712"/>
          </a:xfrm>
          <a:prstGeom prst="rect">
            <a:avLst/>
          </a:prstGeom>
          <a:noFill/>
          <a:extLst>
            <a:ext uri="{909E8E84-426E-40DD-AFC4-6F175D3DCCD1}">
              <a14:hiddenFill xmlns:a14="http://schemas.microsoft.com/office/drawing/2010/main">
                <a:solidFill>
                  <a:srgbClr val="FFFFFF"/>
                </a:solidFill>
              </a14:hiddenFill>
            </a:ext>
          </a:extLst>
        </p:spPr>
      </p:pic>
      <p:sp>
        <p:nvSpPr>
          <p:cNvPr id="356355" name="Rectangle 3"/>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smtClean="0"/>
              <a:t>Cấu hình RIP</a:t>
            </a:r>
            <a:endParaRPr lang="en-US"/>
          </a:p>
        </p:txBody>
      </p:sp>
      <p:sp>
        <p:nvSpPr>
          <p:cNvPr id="356354" name="Rectangle 2"/>
          <p:cNvSpPr>
            <a:spLocks noGrp="1" noChangeArrowheads="1"/>
          </p:cNvSpPr>
          <p:nvPr>
            <p:ph idx="1"/>
          </p:nvPr>
        </p:nvSpPr>
        <p:spPr>
          <a:xfrm>
            <a:off x="188913" y="2138363"/>
            <a:ext cx="4773612" cy="3311525"/>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chorCtr="1"/>
          <a:lstStyle/>
          <a:p>
            <a:pPr marL="347663" lvl="1" indent="-233363"/>
            <a:r>
              <a:rPr lang="en-US"/>
              <a:t>Router configuration</a:t>
            </a:r>
          </a:p>
          <a:p>
            <a:pPr marL="682625" lvl="2" indent="-220663">
              <a:buFontTx/>
              <a:buChar char="–"/>
            </a:pPr>
            <a:r>
              <a:rPr lang="en-US"/>
              <a:t>Select routing protocols</a:t>
            </a:r>
          </a:p>
          <a:p>
            <a:pPr marL="682625" lvl="2" indent="-220663">
              <a:buFontTx/>
              <a:buChar char="–"/>
            </a:pPr>
            <a:r>
              <a:rPr lang="en-US"/>
              <a:t>Specify networks or interfaces</a:t>
            </a:r>
          </a:p>
        </p:txBody>
      </p:sp>
    </p:spTree>
    <p:extLst>
      <p:ext uri="{BB962C8B-B14F-4D97-AF65-F5344CB8AC3E}">
        <p14:creationId xmlns:p14="http://schemas.microsoft.com/office/powerpoint/2010/main" val="268767900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a:t>RIPv1 and RIPv2 Comparison</a:t>
            </a:r>
          </a:p>
        </p:txBody>
      </p:sp>
      <p:graphicFrame>
        <p:nvGraphicFramePr>
          <p:cNvPr id="354379" name="Group 75"/>
          <p:cNvGraphicFramePr>
            <a:graphicFrameLocks noGrp="1"/>
          </p:cNvGraphicFramePr>
          <p:nvPr>
            <p:ph type="body" sz="half" idx="2"/>
            <p:extLst>
              <p:ext uri="{D42A27DB-BD31-4B8C-83A1-F6EECF244321}">
                <p14:modId xmlns:p14="http://schemas.microsoft.com/office/powerpoint/2010/main" val="385868467"/>
              </p:ext>
            </p:extLst>
          </p:nvPr>
        </p:nvGraphicFramePr>
        <p:xfrm>
          <a:off x="815975" y="1752602"/>
          <a:ext cx="7772400" cy="4207476"/>
        </p:xfrm>
        <a:graphic>
          <a:graphicData uri="http://schemas.openxmlformats.org/drawingml/2006/table">
            <a:tbl>
              <a:tblPr/>
              <a:tblGrid>
                <a:gridCol w="4400550"/>
                <a:gridCol w="1719263"/>
                <a:gridCol w="1652587"/>
              </a:tblGrid>
              <a:tr h="545867">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endParaRPr kumimoji="0" lang="en-GB" sz="2000" b="0" i="0" u="none" strike="noStrike" cap="none" normalizeH="0" baseline="0" smtClean="0">
                        <a:ln>
                          <a:noFill/>
                        </a:ln>
                        <a:solidFill>
                          <a:schemeClr val="tx2"/>
                        </a:solidFill>
                        <a:effectLst/>
                        <a:latin typeface="Arial" charset="0"/>
                      </a:endParaRPr>
                    </a:p>
                  </a:txBody>
                  <a:tcPr marL="60852" marR="60852" marT="30425" marB="30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RIPv1</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RIPv2</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04270">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Routing protocol</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Classful</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Classless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8375">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Supports variable-length subnet mask?</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0559">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Sends the subnet mask along with the routing update?</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322">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Addressing type (update route)</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Broadcast</a:t>
                      </a:r>
                    </a:p>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255.255.255.255</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Multicast</a:t>
                      </a:r>
                    </a:p>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224.0.0.9</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2613">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Defined in …</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RFC 1058</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RFCs 1721, 1722, and 2453</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322">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Supports manual route summarization?</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4270">
                <a:tc>
                  <a:txBody>
                    <a:bodyPr/>
                    <a:lstStyle/>
                    <a:p>
                      <a:pPr marL="0" marR="0" lvl="0" indent="0" algn="l"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FFFFFF"/>
                          </a:solidFill>
                          <a:effectLst/>
                          <a:latin typeface="Arial" charset="0"/>
                        </a:rPr>
                        <a:t>Authentication support?</a:t>
                      </a:r>
                    </a:p>
                  </a:txBody>
                  <a:tcPr marL="60852" marR="60852" marT="30425" marB="304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No</a:t>
                      </a:r>
                    </a:p>
                  </a:txBody>
                  <a:tcPr marL="60852" marR="60852" marT="30425" marB="304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77863" rtl="0" eaLnBrk="1" fontAlgn="base" latinLnBrk="0" hangingPunct="1">
                        <a:lnSpc>
                          <a:spcPct val="95000"/>
                        </a:lnSpc>
                        <a:spcBef>
                          <a:spcPct val="35000"/>
                        </a:spcBef>
                        <a:spcAft>
                          <a:spcPct val="0"/>
                        </a:spcAft>
                        <a:buClr>
                          <a:schemeClr val="accent1"/>
                        </a:buClr>
                        <a:buSzPct val="100000"/>
                        <a:buFont typeface="Arial" charset="0"/>
                        <a:buNone/>
                        <a:tabLst/>
                      </a:pPr>
                      <a:r>
                        <a:rPr kumimoji="0" lang="en-US" sz="1500" b="0" i="0" u="none" strike="noStrike" cap="none" normalizeH="0" baseline="0" smtClean="0">
                          <a:ln>
                            <a:noFill/>
                          </a:ln>
                          <a:solidFill>
                            <a:srgbClr val="000000"/>
                          </a:solidFill>
                          <a:effectLst/>
                          <a:latin typeface="Arial" charset="0"/>
                        </a:rPr>
                        <a:t>Yes</a:t>
                      </a:r>
                    </a:p>
                  </a:txBody>
                  <a:tcPr marL="60852" marR="60852" marT="30425" marB="304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Rectangle 1"/>
          <p:cNvSpPr/>
          <p:nvPr/>
        </p:nvSpPr>
        <p:spPr bwMode="auto">
          <a:xfrm>
            <a:off x="5181600" y="2286000"/>
            <a:ext cx="17526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7010400" y="2286000"/>
            <a:ext cx="16002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181600" y="2667000"/>
            <a:ext cx="17526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7010400" y="2667000"/>
            <a:ext cx="1600200" cy="3810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217268" y="3276600"/>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7046068" y="32766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5217268" y="3810000"/>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7046068" y="38100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5217268" y="4495800"/>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7046068" y="44958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046068" y="4491747"/>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5230238" y="5033253"/>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7059038" y="50292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5230238" y="5566653"/>
            <a:ext cx="17526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7059038" y="5562600"/>
            <a:ext cx="1600200" cy="533400"/>
          </a:xfrm>
          <a:prstGeom prst="rect">
            <a:avLst/>
          </a:prstGeom>
          <a:solidFill>
            <a:schemeClr val="tx2">
              <a:lumMod val="20000"/>
              <a:lumOff val="80000"/>
            </a:schemeClr>
          </a:solidFill>
          <a:ln w="28575" cap="flat" cmpd="sng" algn="ctr">
            <a:solidFill>
              <a:schemeClr val="tx1"/>
            </a:solidFill>
            <a:prstDash val="solid"/>
            <a:round/>
            <a:headEnd type="none" w="med" len="med"/>
            <a:tailEnd type="triangle" w="med" len="med"/>
          </a:ln>
          <a:effectLst/>
          <a:extLst/>
        </p:spPr>
        <p:txBody>
          <a:bodyPr vert="horz" wrap="square" lIns="82124" tIns="41061" rIns="82124" bIns="41061" numCol="1" rtlCol="0" anchor="t" anchorCtr="0" compatLnSpc="1">
            <a:prstTxWarp prst="textNoShape">
              <a:avLst/>
            </a:prstTxWarp>
          </a:bodyPr>
          <a:lstStyle/>
          <a:p>
            <a:pPr marL="0" marR="0" indent="0" algn="l" defTabSz="814388" rtl="0" eaLnBrk="0" fontAlgn="base" latinLnBrk="0" hangingPunct="0">
              <a:lnSpc>
                <a:spcPct val="9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97846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0" nodeType="clickEffect">
                                  <p:stCondLst>
                                    <p:cond delay="0"/>
                                  </p:stCondLst>
                                  <p:childTnLst>
                                    <p:animEffect transition="out" filter="circle(out)">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grpId="0" nodeType="clickEffect">
                                  <p:stCondLst>
                                    <p:cond delay="0"/>
                                  </p:stCondLst>
                                  <p:childTnLst>
                                    <p:animEffect transition="out" filter="circle(out)">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grpId="0" nodeType="clickEffect">
                                  <p:stCondLst>
                                    <p:cond delay="0"/>
                                  </p:stCondLst>
                                  <p:childTnLst>
                                    <p:animEffect transition="out" filter="circle(out)">
                                      <p:cBhvr>
                                        <p:cTn id="31" dur="2000"/>
                                        <p:tgtEl>
                                          <p:spTgt spid="10"/>
                                        </p:tgtEl>
                                      </p:cBhvr>
                                    </p:animEffect>
                                    <p:set>
                                      <p:cBhvr>
                                        <p:cTn id="32" dur="1" fill="hold">
                                          <p:stCondLst>
                                            <p:cond delay="1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grpId="0" nodeType="clickEffect">
                                  <p:stCondLst>
                                    <p:cond delay="0"/>
                                  </p:stCondLst>
                                  <p:childTnLst>
                                    <p:animEffect transition="out" filter="circle(out)">
                                      <p:cBhvr>
                                        <p:cTn id="41" dur="2000"/>
                                        <p:tgtEl>
                                          <p:spTgt spid="12"/>
                                        </p:tgtEl>
                                      </p:cBhvr>
                                    </p:animEffect>
                                    <p:set>
                                      <p:cBhvr>
                                        <p:cTn id="42" dur="1" fill="hold">
                                          <p:stCondLst>
                                            <p:cond delay="19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 presetClass="exit" presetSubtype="32" fill="hold" grpId="0" nodeType="clickEffect">
                                  <p:stCondLst>
                                    <p:cond delay="0"/>
                                  </p:stCondLst>
                                  <p:childTnLst>
                                    <p:animEffect transition="out" filter="circle(out)">
                                      <p:cBhvr>
                                        <p:cTn id="51" dur="2000"/>
                                        <p:tgtEl>
                                          <p:spTgt spid="14"/>
                                        </p:tgtEl>
                                      </p:cBhvr>
                                    </p:animEffect>
                                    <p:set>
                                      <p:cBhvr>
                                        <p:cTn id="52" dur="1" fill="hold">
                                          <p:stCondLst>
                                            <p:cond delay="19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6" presetClass="exit" presetSubtype="32" fill="hold" grpId="0" nodeType="clickEffect">
                                  <p:stCondLst>
                                    <p:cond delay="0"/>
                                  </p:stCondLst>
                                  <p:childTnLst>
                                    <p:animEffect transition="out" filter="circle(out)">
                                      <p:cBhvr>
                                        <p:cTn id="56" dur="2000"/>
                                        <p:tgtEl>
                                          <p:spTgt spid="15"/>
                                        </p:tgtEl>
                                      </p:cBhvr>
                                    </p:animEffect>
                                    <p:set>
                                      <p:cBhvr>
                                        <p:cTn id="57" dur="1" fill="hold">
                                          <p:stCondLst>
                                            <p:cond delay="1999"/>
                                          </p:stCondLst>
                                        </p:cTn>
                                        <p:tgtEl>
                                          <p:spTgt spid="1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xit" presetSubtype="32" fill="hold" grpId="0" nodeType="clickEffect">
                                  <p:stCondLst>
                                    <p:cond delay="0"/>
                                  </p:stCondLst>
                                  <p:childTnLst>
                                    <p:animEffect transition="out" filter="circle(out)">
                                      <p:cBhvr>
                                        <p:cTn id="66" dur="2000"/>
                                        <p:tgtEl>
                                          <p:spTgt spid="17"/>
                                        </p:tgtEl>
                                      </p:cBhvr>
                                    </p:animEffect>
                                    <p:set>
                                      <p:cBhvr>
                                        <p:cTn id="67" dur="1" fill="hold">
                                          <p:stCondLst>
                                            <p:cond delay="19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grpId="0" nodeType="clickEffect">
                                  <p:stCondLst>
                                    <p:cond delay="0"/>
                                  </p:stCondLst>
                                  <p:childTnLst>
                                    <p:animEffect transition="out" filter="circle(out)">
                                      <p:cBhvr>
                                        <p:cTn id="76" dur="2000"/>
                                        <p:tgtEl>
                                          <p:spTgt spid="19"/>
                                        </p:tgtEl>
                                      </p:cBhvr>
                                    </p:animEffect>
                                    <p:set>
                                      <p:cBhvr>
                                        <p:cTn id="77"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0" name="Rectangle 8"/>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18" tIns="41058" rIns="82118" bIns="41058"/>
          <a:lstStyle/>
          <a:p>
            <a:r>
              <a:rPr lang="en-US"/>
              <a:t>RIP Configuration</a:t>
            </a:r>
          </a:p>
        </p:txBody>
      </p:sp>
      <p:sp>
        <p:nvSpPr>
          <p:cNvPr id="392194" name="Rectangle 2"/>
          <p:cNvSpPr>
            <a:spLocks noGrp="1" noChangeArrowheads="1"/>
          </p:cNvSpPr>
          <p:nvPr>
            <p:ph idx="1"/>
          </p:nvPr>
        </p:nvSpPr>
        <p:spPr>
          <a:xfrm>
            <a:off x="587375" y="2547938"/>
            <a:ext cx="6810375" cy="382587"/>
          </a:xfrm>
          <a:noFill/>
          <a:ln/>
          <a:extLst>
            <a:ext uri="{91240B29-F687-4F45-9708-019B960494DF}">
              <a14:hiddenLine xmlns:a14="http://schemas.microsoft.com/office/drawing/2010/main" w="9525">
                <a:solidFill>
                  <a:srgbClr val="000000"/>
                </a:solidFill>
                <a:miter lim="800000"/>
                <a:headEnd/>
                <a:tailEnd/>
              </a14:hiddenLine>
            </a:ext>
          </a:extLst>
        </p:spPr>
        <p:txBody>
          <a:bodyPr lIns="82147" tIns="41073" rIns="82147" bIns="41073" anchor="ctr">
            <a:normAutofit fontScale="92500" lnSpcReduction="20000"/>
          </a:bodyPr>
          <a:lstStyle/>
          <a:p>
            <a:pPr marL="344488" lvl="1" indent="-230188">
              <a:lnSpc>
                <a:spcPct val="100000"/>
              </a:lnSpc>
              <a:spcBef>
                <a:spcPct val="40000"/>
              </a:spcBef>
            </a:pPr>
            <a:r>
              <a:rPr lang="en-US"/>
              <a:t>Starts the RIP routing process</a:t>
            </a:r>
          </a:p>
        </p:txBody>
      </p:sp>
      <p:sp>
        <p:nvSpPr>
          <p:cNvPr id="392195" name="Rectangle 3"/>
          <p:cNvSpPr>
            <a:spLocks noChangeArrowheads="1"/>
          </p:cNvSpPr>
          <p:nvPr/>
        </p:nvSpPr>
        <p:spPr bwMode="auto">
          <a:xfrm>
            <a:off x="606425" y="1828800"/>
            <a:ext cx="4960938"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392196" name="Rectangle 4"/>
          <p:cNvSpPr>
            <a:spLocks noChangeArrowheads="1"/>
          </p:cNvSpPr>
          <p:nvPr/>
        </p:nvSpPr>
        <p:spPr bwMode="auto">
          <a:xfrm>
            <a:off x="708025" y="1831975"/>
            <a:ext cx="22431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p>
            <a:pPr defTabSz="1028700">
              <a:lnSpc>
                <a:spcPts val="3150"/>
              </a:lnSpc>
              <a:tabLst>
                <a:tab pos="514350" algn="l"/>
                <a:tab pos="1028700" algn="l"/>
                <a:tab pos="1543050" algn="l"/>
              </a:tabLst>
            </a:pPr>
            <a:r>
              <a:rPr lang="en-US" sz="1800">
                <a:solidFill>
                  <a:srgbClr val="000000"/>
                </a:solidFill>
                <a:latin typeface="Courier New" pitchFamily="49" charset="0"/>
              </a:rPr>
              <a:t>RouterX(config)# router rip</a:t>
            </a:r>
            <a:endParaRPr lang="en-US" sz="1800">
              <a:solidFill>
                <a:srgbClr val="000000"/>
              </a:solidFill>
            </a:endParaRPr>
          </a:p>
        </p:txBody>
      </p:sp>
      <p:sp>
        <p:nvSpPr>
          <p:cNvPr id="392197" name="Rectangle 5"/>
          <p:cNvSpPr>
            <a:spLocks noChangeArrowheads="1"/>
          </p:cNvSpPr>
          <p:nvPr/>
        </p:nvSpPr>
        <p:spPr bwMode="auto">
          <a:xfrm>
            <a:off x="606425" y="4706938"/>
            <a:ext cx="7407275" cy="5000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392198" name="Rectangle 6"/>
          <p:cNvSpPr>
            <a:spLocks noChangeArrowheads="1"/>
          </p:cNvSpPr>
          <p:nvPr/>
        </p:nvSpPr>
        <p:spPr bwMode="auto">
          <a:xfrm>
            <a:off x="733425" y="4722813"/>
            <a:ext cx="46434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p>
            <a:pPr defTabSz="1028700">
              <a:lnSpc>
                <a:spcPts val="3150"/>
              </a:lnSpc>
              <a:tabLst>
                <a:tab pos="514350" algn="l"/>
                <a:tab pos="1028700" algn="l"/>
                <a:tab pos="1543050" algn="l"/>
              </a:tabLst>
            </a:pPr>
            <a:r>
              <a:rPr lang="en-US" sz="1800">
                <a:solidFill>
                  <a:srgbClr val="000000"/>
                </a:solidFill>
                <a:latin typeface="Courier New" pitchFamily="49" charset="0"/>
              </a:rPr>
              <a:t>RouterX(config-router)# network </a:t>
            </a:r>
            <a:r>
              <a:rPr lang="en-US" sz="1800" i="1">
                <a:solidFill>
                  <a:srgbClr val="000000"/>
                </a:solidFill>
                <a:latin typeface="Courier New" pitchFamily="49" charset="0"/>
              </a:rPr>
              <a:t>network-number</a:t>
            </a:r>
            <a:endParaRPr lang="en-US" sz="1800" i="1">
              <a:solidFill>
                <a:srgbClr val="000000"/>
              </a:solidFill>
            </a:endParaRPr>
          </a:p>
        </p:txBody>
      </p:sp>
      <p:sp>
        <p:nvSpPr>
          <p:cNvPr id="392199" name="Rectangle 7"/>
          <p:cNvSpPr>
            <a:spLocks noChangeArrowheads="1"/>
          </p:cNvSpPr>
          <p:nvPr/>
        </p:nvSpPr>
        <p:spPr bwMode="auto">
          <a:xfrm>
            <a:off x="596900" y="5391150"/>
            <a:ext cx="6108700" cy="6286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47" tIns="41073" rIns="82147" bIns="41073" anchor="ctr"/>
          <a:lstStyle/>
          <a:p>
            <a:pPr marL="342900" lvl="1" indent="-228600" defTabSz="814388" eaLnBrk="1" hangingPunct="1">
              <a:lnSpc>
                <a:spcPct val="95000"/>
              </a:lnSpc>
              <a:spcBef>
                <a:spcPct val="35000"/>
              </a:spcBef>
              <a:buClr>
                <a:srgbClr val="0183B7"/>
              </a:buClr>
              <a:buFont typeface="Wingdings" pitchFamily="2" charset="2"/>
              <a:buChar char="§"/>
            </a:pPr>
            <a:r>
              <a:rPr lang="en-US" sz="2000" b="0">
                <a:solidFill>
                  <a:srgbClr val="000000"/>
                </a:solidFill>
              </a:rPr>
              <a:t>Selects participating attached networks</a:t>
            </a:r>
          </a:p>
          <a:p>
            <a:pPr marL="342900" lvl="1" indent="-228600" defTabSz="814388" eaLnBrk="1" hangingPunct="1">
              <a:lnSpc>
                <a:spcPct val="95000"/>
              </a:lnSpc>
              <a:spcBef>
                <a:spcPct val="35000"/>
              </a:spcBef>
              <a:buClr>
                <a:srgbClr val="0183B7"/>
              </a:buClr>
              <a:buFont typeface="Wingdings" pitchFamily="2" charset="2"/>
              <a:buChar char="§"/>
            </a:pPr>
            <a:r>
              <a:rPr lang="en-US" sz="2000" b="0">
                <a:solidFill>
                  <a:srgbClr val="000000"/>
                </a:solidFill>
              </a:rPr>
              <a:t>Requires a major classful network number</a:t>
            </a:r>
          </a:p>
        </p:txBody>
      </p:sp>
      <p:sp>
        <p:nvSpPr>
          <p:cNvPr id="392201" name="Rectangle 9"/>
          <p:cNvSpPr>
            <a:spLocks noChangeArrowheads="1"/>
          </p:cNvSpPr>
          <p:nvPr/>
        </p:nvSpPr>
        <p:spPr bwMode="auto">
          <a:xfrm>
            <a:off x="533400" y="3884613"/>
            <a:ext cx="6810375" cy="382587"/>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47" tIns="41073" rIns="82147" bIns="41073" anchor="ctr"/>
          <a:lstStyle/>
          <a:p>
            <a:pPr marL="344488" lvl="1" indent="-230188" defTabSz="814388" eaLnBrk="1" hangingPunct="1">
              <a:lnSpc>
                <a:spcPct val="100000"/>
              </a:lnSpc>
              <a:spcBef>
                <a:spcPct val="40000"/>
              </a:spcBef>
              <a:buClr>
                <a:srgbClr val="0183B7"/>
              </a:buClr>
              <a:buFont typeface="Wingdings" pitchFamily="2" charset="2"/>
              <a:buChar char="§"/>
            </a:pPr>
            <a:r>
              <a:rPr lang="en-US" sz="2000" b="0">
                <a:solidFill>
                  <a:srgbClr val="000000"/>
                </a:solidFill>
              </a:rPr>
              <a:t>Enables RIP version 2</a:t>
            </a:r>
          </a:p>
        </p:txBody>
      </p:sp>
      <p:sp>
        <p:nvSpPr>
          <p:cNvPr id="392202" name="Rectangle 10"/>
          <p:cNvSpPr>
            <a:spLocks noChangeArrowheads="1"/>
          </p:cNvSpPr>
          <p:nvPr/>
        </p:nvSpPr>
        <p:spPr bwMode="auto">
          <a:xfrm>
            <a:off x="552450" y="3165475"/>
            <a:ext cx="4960938"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en-US"/>
          </a:p>
        </p:txBody>
      </p:sp>
      <p:sp>
        <p:nvSpPr>
          <p:cNvPr id="392203" name="Rectangle 11"/>
          <p:cNvSpPr>
            <a:spLocks noChangeArrowheads="1"/>
          </p:cNvSpPr>
          <p:nvPr/>
        </p:nvSpPr>
        <p:spPr bwMode="auto">
          <a:xfrm>
            <a:off x="654050" y="3168650"/>
            <a:ext cx="22431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29" tIns="30359" rIns="21429" bIns="30359"/>
          <a:lstStyle/>
          <a:p>
            <a:pPr defTabSz="1028700">
              <a:lnSpc>
                <a:spcPts val="3150"/>
              </a:lnSpc>
              <a:tabLst>
                <a:tab pos="514350" algn="l"/>
                <a:tab pos="1028700" algn="l"/>
                <a:tab pos="1543050" algn="l"/>
              </a:tabLst>
            </a:pPr>
            <a:r>
              <a:rPr lang="en-US" sz="1800">
                <a:solidFill>
                  <a:srgbClr val="000000"/>
                </a:solidFill>
                <a:latin typeface="Courier New" pitchFamily="49" charset="0"/>
              </a:rPr>
              <a:t>RouterX(config-router)# version 2</a:t>
            </a:r>
            <a:endParaRPr lang="en-US" sz="1800">
              <a:solidFill>
                <a:srgbClr val="000000"/>
              </a:solidFill>
            </a:endParaRPr>
          </a:p>
        </p:txBody>
      </p:sp>
    </p:spTree>
    <p:extLst>
      <p:ext uri="{BB962C8B-B14F-4D97-AF65-F5344CB8AC3E}">
        <p14:creationId xmlns:p14="http://schemas.microsoft.com/office/powerpoint/2010/main" val="286793856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RIP Configuration Example</a:t>
            </a:r>
          </a:p>
        </p:txBody>
      </p:sp>
      <p:pic>
        <p:nvPicPr>
          <p:cNvPr id="362505" name="Picture 9" descr="301P_9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025650"/>
            <a:ext cx="8420100" cy="406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59345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title"/>
          </p:nvPr>
        </p:nvSpPr>
        <p:spPr/>
        <p:txBody>
          <a:bodyPr/>
          <a:lstStyle/>
          <a:p>
            <a:r>
              <a:rPr lang="en-US"/>
              <a:t>Verifying the RIP Configuration</a:t>
            </a:r>
          </a:p>
        </p:txBody>
      </p:sp>
      <p:pic>
        <p:nvPicPr>
          <p:cNvPr id="364550" name="Picture 6" descr="301P_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7770813" cy="1511300"/>
          </a:xfrm>
          <a:prstGeom prst="rect">
            <a:avLst/>
          </a:prstGeom>
          <a:noFill/>
          <a:extLst>
            <a:ext uri="{909E8E84-426E-40DD-AFC4-6F175D3DCCD1}">
              <a14:hiddenFill xmlns:a14="http://schemas.microsoft.com/office/drawing/2010/main">
                <a:solidFill>
                  <a:srgbClr val="FFFFFF"/>
                </a:solidFill>
              </a14:hiddenFill>
            </a:ext>
          </a:extLst>
        </p:spPr>
      </p:pic>
      <p:sp>
        <p:nvSpPr>
          <p:cNvPr id="364552" name="Rectangle 8"/>
          <p:cNvSpPr>
            <a:spLocks noChangeArrowheads="1"/>
          </p:cNvSpPr>
          <p:nvPr/>
        </p:nvSpPr>
        <p:spPr bwMode="auto">
          <a:xfrm>
            <a:off x="1066800" y="2971800"/>
            <a:ext cx="6324600" cy="36988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4553" name="Text Box 9"/>
          <p:cNvSpPr txBox="1">
            <a:spLocks noChangeArrowheads="1"/>
          </p:cNvSpPr>
          <p:nvPr/>
        </p:nvSpPr>
        <p:spPr bwMode="auto">
          <a:xfrm>
            <a:off x="1219200" y="3048000"/>
            <a:ext cx="6324600" cy="354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200">
                <a:latin typeface="Courier New" pitchFamily="49" charset="0"/>
              </a:rPr>
              <a:t>Routing Protocol is "rip"</a:t>
            </a:r>
          </a:p>
          <a:p>
            <a:r>
              <a:rPr lang="en-US" sz="1200">
                <a:latin typeface="Courier New" pitchFamily="49" charset="0"/>
              </a:rPr>
              <a:t>  Sending updates every 30 seconds, next due in 6 seconds</a:t>
            </a:r>
          </a:p>
          <a:p>
            <a:r>
              <a:rPr lang="en-US" sz="1200">
                <a:latin typeface="Courier New" pitchFamily="49" charset="0"/>
              </a:rPr>
              <a:t>  Invalid after 180 seconds, hold down 180, flushed after 240</a:t>
            </a:r>
          </a:p>
          <a:p>
            <a:r>
              <a:rPr lang="en-US" sz="1200">
                <a:latin typeface="Courier New" pitchFamily="49" charset="0"/>
              </a:rPr>
              <a:t>  Outgoing update filter list for all interfaces is not set</a:t>
            </a:r>
          </a:p>
          <a:p>
            <a:r>
              <a:rPr lang="en-US" sz="1200">
                <a:latin typeface="Courier New" pitchFamily="49" charset="0"/>
              </a:rPr>
              <a:t>  Incoming update filter list for all interfaces is not set</a:t>
            </a:r>
          </a:p>
          <a:p>
            <a:r>
              <a:rPr lang="en-US" sz="1200">
                <a:latin typeface="Courier New" pitchFamily="49" charset="0"/>
              </a:rPr>
              <a:t>  Redistributing: rip</a:t>
            </a:r>
          </a:p>
          <a:p>
            <a:r>
              <a:rPr lang="en-US" sz="1200">
                <a:latin typeface="Courier New" pitchFamily="49" charset="0"/>
              </a:rPr>
              <a:t>  Default version control: send version 2, receive version 2</a:t>
            </a:r>
          </a:p>
          <a:p>
            <a:r>
              <a:rPr lang="en-US" sz="1200">
                <a:latin typeface="Courier New" pitchFamily="49" charset="0"/>
              </a:rPr>
              <a:t>    Interface             Send  Recv  Triggered RIP  Key-chain</a:t>
            </a:r>
          </a:p>
          <a:p>
            <a:r>
              <a:rPr lang="en-US" sz="1200">
                <a:latin typeface="Courier New" pitchFamily="49" charset="0"/>
              </a:rPr>
              <a:t>    FastEthernet0/0        2     2                                    </a:t>
            </a:r>
          </a:p>
          <a:p>
            <a:r>
              <a:rPr lang="en-US" sz="1200">
                <a:latin typeface="Courier New" pitchFamily="49" charset="0"/>
              </a:rPr>
              <a:t>    Serial0/0/2            2     2                                    </a:t>
            </a:r>
          </a:p>
          <a:p>
            <a:r>
              <a:rPr lang="en-US" sz="1200">
                <a:latin typeface="Courier New" pitchFamily="49" charset="0"/>
              </a:rPr>
              <a:t>  Automatic network summarization is in effect</a:t>
            </a:r>
          </a:p>
          <a:p>
            <a:r>
              <a:rPr lang="en-US" sz="1200">
                <a:latin typeface="Courier New" pitchFamily="49" charset="0"/>
              </a:rPr>
              <a:t>  Maximum path: 4</a:t>
            </a:r>
          </a:p>
          <a:p>
            <a:r>
              <a:rPr lang="en-US" sz="1200">
                <a:latin typeface="Courier New" pitchFamily="49" charset="0"/>
              </a:rPr>
              <a:t>  Routing for Networks:</a:t>
            </a:r>
          </a:p>
          <a:p>
            <a:r>
              <a:rPr lang="en-US" sz="1200">
                <a:latin typeface="Courier New" pitchFamily="49" charset="0"/>
              </a:rPr>
              <a:t>    10.0.0.0</a:t>
            </a:r>
          </a:p>
          <a:p>
            <a:r>
              <a:rPr lang="en-US" sz="1200">
                <a:latin typeface="Courier New" pitchFamily="49" charset="0"/>
              </a:rPr>
              <a:t>    172.16.0.0</a:t>
            </a:r>
          </a:p>
          <a:p>
            <a:r>
              <a:rPr lang="en-US" sz="1200">
                <a:latin typeface="Courier New" pitchFamily="49" charset="0"/>
              </a:rPr>
              <a:t>  Routing Information Sources:</a:t>
            </a:r>
          </a:p>
          <a:p>
            <a:r>
              <a:rPr lang="en-US" sz="1200">
                <a:latin typeface="Courier New" pitchFamily="49" charset="0"/>
              </a:rPr>
              <a:t>    Gateway         Distance      Last Update</a:t>
            </a:r>
          </a:p>
          <a:p>
            <a:r>
              <a:rPr lang="en-US" sz="1200">
                <a:latin typeface="Courier New" pitchFamily="49" charset="0"/>
              </a:rPr>
              <a:t>    10.1.1.2             120      00:00:25</a:t>
            </a:r>
          </a:p>
          <a:p>
            <a:r>
              <a:rPr lang="en-US" sz="1200">
                <a:latin typeface="Courier New" pitchFamily="49" charset="0"/>
              </a:rPr>
              <a:t>  Distance: (default is 120)</a:t>
            </a:r>
          </a:p>
          <a:p>
            <a:endParaRPr lang="en-US" sz="1200">
              <a:latin typeface="Courier New" pitchFamily="49" charset="0"/>
            </a:endParaRPr>
          </a:p>
          <a:p>
            <a:r>
              <a:rPr lang="en-US" sz="1200">
                <a:latin typeface="Courier New" pitchFamily="49" charset="0"/>
              </a:rPr>
              <a:t>RouterA#</a:t>
            </a:r>
          </a:p>
        </p:txBody>
      </p:sp>
    </p:spTree>
    <p:extLst>
      <p:ext uri="{BB962C8B-B14F-4D97-AF65-F5344CB8AC3E}">
        <p14:creationId xmlns:p14="http://schemas.microsoft.com/office/powerpoint/2010/main" val="24267097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TÀI LIỆU HỌC TẬP VÀ THAM KHẢO</a:t>
            </a:r>
            <a:endParaRPr lang="en-US"/>
          </a:p>
        </p:txBody>
      </p:sp>
      <p:sp>
        <p:nvSpPr>
          <p:cNvPr id="3" name="Content Placeholder 2"/>
          <p:cNvSpPr>
            <a:spLocks noGrp="1"/>
          </p:cNvSpPr>
          <p:nvPr>
            <p:ph idx="1"/>
          </p:nvPr>
        </p:nvSpPr>
        <p:spPr/>
        <p:txBody>
          <a:bodyPr/>
          <a:lstStyle/>
          <a:p>
            <a:r>
              <a:rPr lang="en-US" smtClean="0"/>
              <a:t>Giáo </a:t>
            </a:r>
            <a:r>
              <a:rPr lang="en-US"/>
              <a:t>trình: </a:t>
            </a:r>
            <a:r>
              <a:rPr lang="pt-BR"/>
              <a:t>Cisco Systems Inc, </a:t>
            </a:r>
            <a:r>
              <a:rPr lang="pt-BR" i="1"/>
              <a:t>Networking - Cisco IP Routing Fundamentals</a:t>
            </a:r>
            <a:r>
              <a:rPr lang="pt-BR"/>
              <a:t>. 1999 </a:t>
            </a:r>
            <a:r>
              <a:rPr lang="pt-BR" smtClean="0"/>
              <a:t>- Trang 147-191.</a:t>
            </a:r>
          </a:p>
          <a:p>
            <a:r>
              <a:rPr lang="pt-BR" smtClean="0"/>
              <a:t>Bài tập thực hành: </a:t>
            </a:r>
            <a:r>
              <a:rPr lang="pt-BR" smtClean="0"/>
              <a:t>Định </a:t>
            </a:r>
            <a:r>
              <a:rPr lang="pt-BR" smtClean="0"/>
              <a:t>tuyến RIP.</a:t>
            </a:r>
          </a:p>
          <a:p>
            <a:r>
              <a:rPr lang="pt-BR" smtClean="0"/>
              <a:t>Website:</a:t>
            </a:r>
          </a:p>
          <a:p>
            <a:pPr lvl="1"/>
            <a:r>
              <a:rPr lang="pt-BR" smtClean="0">
                <a:hlinkClick r:id="rId3"/>
              </a:rPr>
              <a:t>www.cisco.com</a:t>
            </a:r>
            <a:endParaRPr lang="pt-BR" smtClean="0"/>
          </a:p>
          <a:p>
            <a:pPr lvl="1"/>
            <a:endParaRPr lang="en-US"/>
          </a:p>
        </p:txBody>
      </p:sp>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3</a:t>
            </a:fld>
            <a:endParaRPr lang="en-US"/>
          </a:p>
        </p:txBody>
      </p:sp>
    </p:spTree>
    <p:extLst>
      <p:ext uri="{BB962C8B-B14F-4D97-AF65-F5344CB8AC3E}">
        <p14:creationId xmlns:p14="http://schemas.microsoft.com/office/powerpoint/2010/main" val="2001208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6" name="Picture 4" descr="301P_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22388"/>
            <a:ext cx="7770813" cy="1511300"/>
          </a:xfrm>
          <a:prstGeom prst="rect">
            <a:avLst/>
          </a:prstGeom>
          <a:noFill/>
          <a:extLst>
            <a:ext uri="{909E8E84-426E-40DD-AFC4-6F175D3DCCD1}">
              <a14:hiddenFill xmlns:a14="http://schemas.microsoft.com/office/drawing/2010/main">
                <a:solidFill>
                  <a:srgbClr val="FFFFFF"/>
                </a:solidFill>
              </a14:hiddenFill>
            </a:ext>
          </a:extLst>
        </p:spPr>
      </p:pic>
      <p:sp>
        <p:nvSpPr>
          <p:cNvPr id="381955" name="Rectangle 3"/>
          <p:cNvSpPr>
            <a:spLocks noGrp="1" noChangeArrowheads="1"/>
          </p:cNvSpPr>
          <p:nvPr>
            <p:ph type="title"/>
          </p:nvPr>
        </p:nvSpPr>
        <p:spPr/>
        <p:txBody>
          <a:bodyPr/>
          <a:lstStyle/>
          <a:p>
            <a:r>
              <a:rPr lang="en-US"/>
              <a:t>Displaying the IP Routing Table</a:t>
            </a:r>
          </a:p>
        </p:txBody>
      </p:sp>
      <p:sp>
        <p:nvSpPr>
          <p:cNvPr id="381958" name="Rectangle 6"/>
          <p:cNvSpPr>
            <a:spLocks noChangeArrowheads="1"/>
          </p:cNvSpPr>
          <p:nvPr/>
        </p:nvSpPr>
        <p:spPr bwMode="auto">
          <a:xfrm>
            <a:off x="4953000" y="3200400"/>
            <a:ext cx="6858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81960" name="Rectangle 8"/>
          <p:cNvSpPr>
            <a:spLocks noChangeArrowheads="1"/>
          </p:cNvSpPr>
          <p:nvPr/>
        </p:nvSpPr>
        <p:spPr bwMode="auto">
          <a:xfrm>
            <a:off x="914400" y="5562600"/>
            <a:ext cx="5503863" cy="138113"/>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81962" name="Rectangle 10"/>
          <p:cNvSpPr>
            <a:spLocks noChangeArrowheads="1"/>
          </p:cNvSpPr>
          <p:nvPr/>
        </p:nvSpPr>
        <p:spPr bwMode="auto">
          <a:xfrm>
            <a:off x="914400" y="5886450"/>
            <a:ext cx="5715000" cy="1524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81957" name="Text Box 5"/>
          <p:cNvSpPr txBox="1">
            <a:spLocks noChangeArrowheads="1"/>
          </p:cNvSpPr>
          <p:nvPr/>
        </p:nvSpPr>
        <p:spPr bwMode="auto">
          <a:xfrm>
            <a:off x="685800" y="3048000"/>
            <a:ext cx="75438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200">
                <a:latin typeface="Courier New" pitchFamily="49" charset="0"/>
              </a:rPr>
              <a:t>RouterA# show ip route</a:t>
            </a:r>
          </a:p>
          <a:p>
            <a:r>
              <a:rPr lang="en-US" sz="1200">
                <a:latin typeface="Courier New" pitchFamily="49" charset="0"/>
              </a:rPr>
              <a:t>Codes: C - connected, S - static, I - IGRP, R - RIP, M - mobile, B - BGP</a:t>
            </a:r>
          </a:p>
          <a:p>
            <a:r>
              <a:rPr lang="en-US" sz="1200">
                <a:latin typeface="Courier New" pitchFamily="49" charset="0"/>
              </a:rPr>
              <a:t>       D - EIGRP, EX - EIGRP external, O - OSPF, IA - OSPF inter area</a:t>
            </a:r>
          </a:p>
          <a:p>
            <a:r>
              <a:rPr lang="en-US" sz="1200">
                <a:latin typeface="Courier New" pitchFamily="49" charset="0"/>
              </a:rPr>
              <a:t>       N1 - OSPF NSSA external type 1, N2 - OSPF NSSA external type 2</a:t>
            </a:r>
          </a:p>
          <a:p>
            <a:r>
              <a:rPr lang="en-US" sz="1200">
                <a:latin typeface="Courier New" pitchFamily="49" charset="0"/>
              </a:rPr>
              <a:t>       E1 - OSPF external type 1, E2 - OSPF external type 2, E - EGP</a:t>
            </a:r>
          </a:p>
          <a:p>
            <a:r>
              <a:rPr lang="en-US" sz="1200">
                <a:latin typeface="Courier New" pitchFamily="49" charset="0"/>
              </a:rPr>
              <a:t>       i - IS-IS, L1 - IS-IS level-1, L2 - IS-IS level-2, * - candidate default</a:t>
            </a:r>
          </a:p>
          <a:p>
            <a:r>
              <a:rPr lang="en-US" sz="1200">
                <a:latin typeface="Courier New" pitchFamily="49" charset="0"/>
              </a:rPr>
              <a:t>       U - per-user static route, o - ODR</a:t>
            </a:r>
          </a:p>
          <a:p>
            <a:r>
              <a:rPr lang="en-US" sz="1200">
                <a:latin typeface="Courier New" pitchFamily="49" charset="0"/>
              </a:rPr>
              <a:t>       T - traffic engineered route</a:t>
            </a:r>
          </a:p>
          <a:p>
            <a:endParaRPr lang="en-US" sz="1200">
              <a:latin typeface="Courier New" pitchFamily="49" charset="0"/>
            </a:endParaRPr>
          </a:p>
          <a:p>
            <a:r>
              <a:rPr lang="en-US" sz="1200">
                <a:latin typeface="Courier New" pitchFamily="49" charset="0"/>
              </a:rPr>
              <a:t>Gateway of last resort is not set</a:t>
            </a:r>
          </a:p>
          <a:p>
            <a:endParaRPr lang="en-US" sz="1200">
              <a:latin typeface="Courier New" pitchFamily="49" charset="0"/>
            </a:endParaRPr>
          </a:p>
          <a:p>
            <a:endParaRPr lang="en-US" sz="1200">
              <a:latin typeface="Courier New" pitchFamily="49" charset="0"/>
            </a:endParaRPr>
          </a:p>
          <a:p>
            <a:r>
              <a:rPr lang="en-US" sz="1200">
                <a:latin typeface="Courier New" pitchFamily="49" charset="0"/>
              </a:rPr>
              <a:t>     172.16.0.0/24 is subnetted, 1 subnets</a:t>
            </a:r>
          </a:p>
          <a:p>
            <a:r>
              <a:rPr lang="en-US" sz="1200">
                <a:latin typeface="Courier New" pitchFamily="49" charset="0"/>
              </a:rPr>
              <a:t>C       172.16.1.0 is directly connected, fastethernet0/0</a:t>
            </a:r>
          </a:p>
          <a:p>
            <a:r>
              <a:rPr lang="en-US" sz="1200">
                <a:latin typeface="Courier New" pitchFamily="49" charset="0"/>
              </a:rPr>
              <a:t>     10.0.0.0/24 is subnetted, 2 subnets</a:t>
            </a:r>
          </a:p>
          <a:p>
            <a:r>
              <a:rPr lang="en-US" sz="1200">
                <a:latin typeface="Courier New" pitchFamily="49" charset="0"/>
              </a:rPr>
              <a:t>R       10.2.2.0 [120/1] via 10.1.1.2, 00:00:07, Serial0/0/2</a:t>
            </a:r>
          </a:p>
          <a:p>
            <a:r>
              <a:rPr lang="en-US" sz="1200">
                <a:latin typeface="Courier New" pitchFamily="49" charset="0"/>
              </a:rPr>
              <a:t>C       10.1.1.0 is directly connected, Serial0/0/2</a:t>
            </a:r>
          </a:p>
          <a:p>
            <a:r>
              <a:rPr lang="en-US" sz="1200">
                <a:latin typeface="Courier New" pitchFamily="49" charset="0"/>
              </a:rPr>
              <a:t>R    192.168.1.0/24 [120/2] via 10.1.1.2, 00:00:07, Serial0/0/2</a:t>
            </a:r>
          </a:p>
        </p:txBody>
      </p:sp>
      <p:sp>
        <p:nvSpPr>
          <p:cNvPr id="381963" name="Rectangle 11"/>
          <p:cNvSpPr>
            <a:spLocks noChangeArrowheads="1"/>
          </p:cNvSpPr>
          <p:nvPr/>
        </p:nvSpPr>
        <p:spPr bwMode="auto">
          <a:xfrm>
            <a:off x="609600" y="2971800"/>
            <a:ext cx="7620000" cy="32766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Tree>
    <p:extLst>
      <p:ext uri="{BB962C8B-B14F-4D97-AF65-F5344CB8AC3E}">
        <p14:creationId xmlns:p14="http://schemas.microsoft.com/office/powerpoint/2010/main" val="102206032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title"/>
          </p:nvPr>
        </p:nvSpPr>
        <p:spPr/>
        <p:txBody>
          <a:bodyPr/>
          <a:lstStyle/>
          <a:p>
            <a:r>
              <a:rPr lang="en-US"/>
              <a:t>debug ip rip Command</a:t>
            </a:r>
          </a:p>
        </p:txBody>
      </p:sp>
      <p:pic>
        <p:nvPicPr>
          <p:cNvPr id="368645" name="Picture 5" descr="301P_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7770813" cy="1511300"/>
          </a:xfrm>
          <a:prstGeom prst="rect">
            <a:avLst/>
          </a:prstGeom>
          <a:noFill/>
          <a:extLst>
            <a:ext uri="{909E8E84-426E-40DD-AFC4-6F175D3DCCD1}">
              <a14:hiddenFill xmlns:a14="http://schemas.microsoft.com/office/drawing/2010/main">
                <a:solidFill>
                  <a:srgbClr val="FFFFFF"/>
                </a:solidFill>
              </a14:hiddenFill>
            </a:ext>
          </a:extLst>
        </p:spPr>
      </p:pic>
      <p:sp>
        <p:nvSpPr>
          <p:cNvPr id="368647" name="Rectangle 7"/>
          <p:cNvSpPr>
            <a:spLocks noChangeArrowheads="1"/>
          </p:cNvSpPr>
          <p:nvPr/>
        </p:nvSpPr>
        <p:spPr bwMode="auto">
          <a:xfrm>
            <a:off x="304800" y="4038600"/>
            <a:ext cx="62484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8648" name="Rectangle 8"/>
          <p:cNvSpPr>
            <a:spLocks noChangeArrowheads="1"/>
          </p:cNvSpPr>
          <p:nvPr/>
        </p:nvSpPr>
        <p:spPr bwMode="auto">
          <a:xfrm>
            <a:off x="304800" y="4572000"/>
            <a:ext cx="8458200" cy="228600"/>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8649" name="Rectangle 9"/>
          <p:cNvSpPr>
            <a:spLocks noChangeArrowheads="1"/>
          </p:cNvSpPr>
          <p:nvPr/>
        </p:nvSpPr>
        <p:spPr bwMode="auto">
          <a:xfrm>
            <a:off x="304800" y="5105400"/>
            <a:ext cx="8001000" cy="200025"/>
          </a:xfrm>
          <a:prstGeom prst="rect">
            <a:avLst/>
          </a:prstGeom>
          <a:solidFill>
            <a:srgbClr val="F0C566"/>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368646" name="Text Box 6"/>
          <p:cNvSpPr txBox="1">
            <a:spLocks noChangeArrowheads="1"/>
          </p:cNvSpPr>
          <p:nvPr/>
        </p:nvSpPr>
        <p:spPr bwMode="auto">
          <a:xfrm>
            <a:off x="228600" y="3505200"/>
            <a:ext cx="84328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300">
                <a:latin typeface="Courier New" pitchFamily="49" charset="0"/>
              </a:rPr>
              <a:t>RouterA# debug ip rip</a:t>
            </a:r>
          </a:p>
          <a:p>
            <a:r>
              <a:rPr lang="en-US" sz="1300">
                <a:latin typeface="Courier New" pitchFamily="49" charset="0"/>
              </a:rPr>
              <a:t>RIP protocol debugging is on</a:t>
            </a:r>
          </a:p>
          <a:p>
            <a:r>
              <a:rPr lang="en-US" sz="1300">
                <a:latin typeface="Courier New" pitchFamily="49" charset="0"/>
              </a:rPr>
              <a:t>RouterA#</a:t>
            </a:r>
          </a:p>
          <a:p>
            <a:r>
              <a:rPr lang="en-US" sz="1300">
                <a:latin typeface="Courier New" pitchFamily="49" charset="0"/>
              </a:rPr>
              <a:t>00:06:24: RIP: received v1 update from 10.1.1.2 on Serial0/0/2</a:t>
            </a:r>
          </a:p>
          <a:p>
            <a:r>
              <a:rPr lang="en-US" sz="1300">
                <a:latin typeface="Courier New" pitchFamily="49" charset="0"/>
              </a:rPr>
              <a:t>00:06:24:      10.2.2.0 in 1 hops</a:t>
            </a:r>
          </a:p>
          <a:p>
            <a:r>
              <a:rPr lang="en-US" sz="1300">
                <a:latin typeface="Courier New" pitchFamily="49" charset="0"/>
              </a:rPr>
              <a:t>00:06:24:      192.168.1.0 in 2 hops</a:t>
            </a:r>
          </a:p>
          <a:p>
            <a:r>
              <a:rPr lang="en-US" sz="1300">
                <a:latin typeface="Courier New" pitchFamily="49" charset="0"/>
              </a:rPr>
              <a:t>00:06:33: RIP: sending v1 update to 255.255.255.255 via FastEthernet0/0 (172.16.1.1)</a:t>
            </a:r>
          </a:p>
          <a:p>
            <a:r>
              <a:rPr lang="en-US" sz="1300">
                <a:latin typeface="Courier New" pitchFamily="49" charset="0"/>
              </a:rPr>
              <a:t>00:06:34:      network 10.0.0.0, metric 1</a:t>
            </a:r>
          </a:p>
          <a:p>
            <a:r>
              <a:rPr lang="en-US" sz="1300">
                <a:latin typeface="Courier New" pitchFamily="49" charset="0"/>
              </a:rPr>
              <a:t>00:06:34:      network 192.168.1.0, metric 3</a:t>
            </a:r>
          </a:p>
          <a:p>
            <a:r>
              <a:rPr lang="en-US" sz="1300">
                <a:latin typeface="Courier New" pitchFamily="49" charset="0"/>
              </a:rPr>
              <a:t>00:06:34: RIP: sending v1 update to 255.255.255.255 via Serial0/0/2 (10.1.1.1)</a:t>
            </a:r>
          </a:p>
          <a:p>
            <a:r>
              <a:rPr lang="en-US" sz="1300">
                <a:latin typeface="Courier New" pitchFamily="49" charset="0"/>
              </a:rPr>
              <a:t>00:06:34:      network 172.16.0.0, metric 1</a:t>
            </a:r>
          </a:p>
        </p:txBody>
      </p:sp>
      <p:sp>
        <p:nvSpPr>
          <p:cNvPr id="368650" name="Rectangle 10"/>
          <p:cNvSpPr>
            <a:spLocks noChangeArrowheads="1"/>
          </p:cNvSpPr>
          <p:nvPr/>
        </p:nvSpPr>
        <p:spPr bwMode="auto">
          <a:xfrm>
            <a:off x="228600" y="3352800"/>
            <a:ext cx="8534400" cy="27432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Tree>
    <p:extLst>
      <p:ext uri="{BB962C8B-B14F-4D97-AF65-F5344CB8AC3E}">
        <p14:creationId xmlns:p14="http://schemas.microsoft.com/office/powerpoint/2010/main" val="338160386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THỰC HÀNH</a:t>
            </a:r>
            <a:endParaRPr lang="en-US"/>
          </a:p>
        </p:txBody>
      </p:sp>
      <p:sp>
        <p:nvSpPr>
          <p:cNvPr id="3" name="Content Placeholder 2"/>
          <p:cNvSpPr>
            <a:spLocks noGrp="1"/>
          </p:cNvSpPr>
          <p:nvPr>
            <p:ph idx="1"/>
          </p:nvPr>
        </p:nvSpPr>
        <p:spPr/>
        <p:txBody>
          <a:bodyPr/>
          <a:lstStyle/>
          <a:p>
            <a:r>
              <a:rPr lang="en-US" smtClean="0"/>
              <a:t>Sinh viên thực hiện bài LAB 4: định tuyến RIP</a:t>
            </a:r>
          </a:p>
          <a:p>
            <a:r>
              <a:rPr lang="en-US" smtClean="0"/>
              <a:t>Sau khi cấu hình xong, SV dùng lệnh show ip route để kiểm tra bảng định tuyến và giải thích.</a:t>
            </a:r>
          </a:p>
          <a:p>
            <a:r>
              <a:rPr lang="en-US" smtClean="0"/>
              <a:t>Yêu cầu sinh viên cấu hình RIP v2 để thực hiện cấu hình xác thực cho Router 3 và Router 4 trên mô hình.</a:t>
            </a:r>
            <a:endParaRPr lang="en-US"/>
          </a:p>
        </p:txBody>
      </p:sp>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32</a:t>
            </a:fld>
            <a:endParaRPr lang="en-US"/>
          </a:p>
        </p:txBody>
      </p:sp>
    </p:spTree>
    <p:extLst>
      <p:ext uri="{BB962C8B-B14F-4D97-AF65-F5344CB8AC3E}">
        <p14:creationId xmlns:p14="http://schemas.microsoft.com/office/powerpoint/2010/main" val="1594633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smtClean="0"/>
              <a:t>TỔNG KẾT</a:t>
            </a:r>
            <a:endParaRPr lang="en-US"/>
          </a:p>
        </p:txBody>
      </p:sp>
      <p:sp>
        <p:nvSpPr>
          <p:cNvPr id="398340" name="Rectangle 4"/>
          <p:cNvSpPr>
            <a:spLocks noGrp="1" noChangeArrowheads="1"/>
          </p:cNvSpPr>
          <p:nvPr>
            <p:ph idx="1"/>
          </p:nvPr>
        </p:nvSpPr>
        <p:spPr>
          <a:xfrm>
            <a:off x="655638" y="1781175"/>
            <a:ext cx="7940675" cy="4772025"/>
          </a:xfrm>
        </p:spPr>
        <p:txBody>
          <a:bodyPr>
            <a:normAutofit/>
          </a:bodyPr>
          <a:lstStyle/>
          <a:p>
            <a:pPr lvl="1"/>
            <a:r>
              <a:rPr lang="en-US" smtClean="0"/>
              <a:t>RIP là giao thức định tuyến theo DV, sử dụng hop count làm metric và quảng bá gói tin update 30s/1 lần.</a:t>
            </a:r>
          </a:p>
          <a:p>
            <a:pPr lvl="1"/>
            <a:r>
              <a:rPr lang="en-US" smtClean="0"/>
              <a:t>RIPv1 hỗ trợ classful </a:t>
            </a:r>
            <a:r>
              <a:rPr lang="en-US"/>
              <a:t>routing </a:t>
            </a:r>
            <a:r>
              <a:rPr lang="en-US" smtClean="0"/>
              <a:t>protocol.</a:t>
            </a:r>
          </a:p>
          <a:p>
            <a:pPr lvl="1"/>
            <a:r>
              <a:rPr lang="en-US" smtClean="0"/>
              <a:t>RIPv2 hỗ trợ classless </a:t>
            </a:r>
            <a:r>
              <a:rPr lang="en-US"/>
              <a:t>routing </a:t>
            </a:r>
            <a:r>
              <a:rPr lang="en-US" smtClean="0"/>
              <a:t>protocol, VLSM</a:t>
            </a:r>
            <a:r>
              <a:rPr lang="en-US"/>
              <a:t>, </a:t>
            </a:r>
            <a:r>
              <a:rPr lang="en-US" smtClean="0"/>
              <a:t>tối ưu bảng định tuyến thủ công và hỗ trợ xác thực. </a:t>
            </a:r>
            <a:endParaRPr lang="en-US"/>
          </a:p>
          <a:p>
            <a:pPr lvl="1"/>
            <a:r>
              <a:rPr lang="en-US" smtClean="0"/>
              <a:t>Dùng lệnh:  </a:t>
            </a:r>
            <a:r>
              <a:rPr lang="en-US" b="1" smtClean="0">
                <a:solidFill>
                  <a:schemeClr val="accent2"/>
                </a:solidFill>
              </a:rPr>
              <a:t>router rip </a:t>
            </a:r>
            <a:r>
              <a:rPr lang="en-US" smtClean="0"/>
              <a:t> để bật giao thức RIP</a:t>
            </a:r>
          </a:p>
          <a:p>
            <a:pPr lvl="1"/>
            <a:r>
              <a:rPr lang="en-US" smtClean="0"/>
              <a:t>Dùng lệnh:  </a:t>
            </a:r>
            <a:r>
              <a:rPr lang="en-US" b="1">
                <a:solidFill>
                  <a:schemeClr val="accent2"/>
                </a:solidFill>
              </a:rPr>
              <a:t>network</a:t>
            </a:r>
            <a:r>
              <a:rPr lang="en-US"/>
              <a:t> </a:t>
            </a:r>
            <a:r>
              <a:rPr lang="en-US" smtClean="0"/>
              <a:t>để quảng  bá địa chỉ mạng muốn tham gia vào RIP.</a:t>
            </a:r>
          </a:p>
          <a:p>
            <a:pPr lvl="1"/>
            <a:r>
              <a:rPr lang="en-US"/>
              <a:t>Dùng lệnh: </a:t>
            </a:r>
            <a:r>
              <a:rPr lang="en-US" b="1">
                <a:solidFill>
                  <a:schemeClr val="accent2"/>
                </a:solidFill>
              </a:rPr>
              <a:t>show</a:t>
            </a:r>
            <a:r>
              <a:rPr lang="en-US">
                <a:solidFill>
                  <a:schemeClr val="accent2"/>
                </a:solidFill>
              </a:rPr>
              <a:t> </a:t>
            </a:r>
            <a:r>
              <a:rPr lang="en-US" b="1">
                <a:solidFill>
                  <a:schemeClr val="accent2"/>
                </a:solidFill>
              </a:rPr>
              <a:t>ip route</a:t>
            </a:r>
            <a:r>
              <a:rPr lang="en-US"/>
              <a:t> để xem thông tin bảng định tuyến của router</a:t>
            </a:r>
          </a:p>
          <a:p>
            <a:pPr lvl="1"/>
            <a:r>
              <a:rPr lang="en-US"/>
              <a:t>Dùng lệnh: </a:t>
            </a:r>
            <a:r>
              <a:rPr lang="en-US" b="1">
                <a:solidFill>
                  <a:schemeClr val="accent2"/>
                </a:solidFill>
              </a:rPr>
              <a:t>debug</a:t>
            </a:r>
            <a:r>
              <a:rPr lang="en-US">
                <a:solidFill>
                  <a:schemeClr val="accent2"/>
                </a:solidFill>
              </a:rPr>
              <a:t> </a:t>
            </a:r>
            <a:r>
              <a:rPr lang="en-US" b="1">
                <a:solidFill>
                  <a:schemeClr val="accent2"/>
                </a:solidFill>
              </a:rPr>
              <a:t>ip</a:t>
            </a:r>
            <a:r>
              <a:rPr lang="en-US">
                <a:solidFill>
                  <a:schemeClr val="accent2"/>
                </a:solidFill>
              </a:rPr>
              <a:t> </a:t>
            </a:r>
            <a:r>
              <a:rPr lang="en-US" b="1">
                <a:solidFill>
                  <a:schemeClr val="accent2"/>
                </a:solidFill>
              </a:rPr>
              <a:t>rip</a:t>
            </a:r>
            <a:r>
              <a:rPr lang="en-US"/>
              <a:t> để hiển thị thông tin trao đổi trong RIP</a:t>
            </a:r>
            <a:r>
              <a:rPr lang="en-US" smtClean="0"/>
              <a:t>.</a:t>
            </a:r>
            <a:endParaRPr lang="en-US"/>
          </a:p>
          <a:p>
            <a:endParaRPr lang="en-US"/>
          </a:p>
        </p:txBody>
      </p:sp>
    </p:spTree>
    <p:extLst>
      <p:ext uri="{BB962C8B-B14F-4D97-AF65-F5344CB8AC3E}">
        <p14:creationId xmlns:p14="http://schemas.microsoft.com/office/powerpoint/2010/main" val="1897470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smtClean="0">
              <a:solidFill>
                <a:srgbClr val="376092"/>
              </a:solidFill>
            </a:endParaRPr>
          </a:p>
        </p:txBody>
      </p:sp>
      <p:sp>
        <p:nvSpPr>
          <p:cNvPr id="24579" name="Content Placeholder 2"/>
          <p:cNvSpPr>
            <a:spLocks noGrp="1"/>
          </p:cNvSpPr>
          <p:nvPr>
            <p:ph idx="1"/>
          </p:nvPr>
        </p:nvSpPr>
        <p:spPr/>
        <p:txBody>
          <a:bodyPr/>
          <a:lstStyle/>
          <a:p>
            <a:endParaRPr lang="en-US" smtClean="0">
              <a:latin typeface="Arial" charset="0"/>
              <a:cs typeface="Arial" charset="0"/>
            </a:endParaRPr>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F5F2E7BC-F99E-4E74-BFCD-0ED5E5AEBB19}" type="slidenum">
              <a:rPr lang="en-US"/>
              <a:pPr fontAlgn="base">
                <a:spcBef>
                  <a:spcPct val="0"/>
                </a:spcBef>
                <a:spcAft>
                  <a:spcPct val="0"/>
                </a:spcAft>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smtClean="0">
              <a:solidFill>
                <a:srgbClr val="376092"/>
              </a:solidFill>
            </a:endParaRPr>
          </a:p>
        </p:txBody>
      </p:sp>
      <p:sp>
        <p:nvSpPr>
          <p:cNvPr id="25603" name="Content Placeholder 2"/>
          <p:cNvSpPr>
            <a:spLocks noGrp="1"/>
          </p:cNvSpPr>
          <p:nvPr>
            <p:ph idx="1"/>
          </p:nvPr>
        </p:nvSpPr>
        <p:spPr/>
        <p:txBody>
          <a:bodyPr/>
          <a:lstStyle/>
          <a:p>
            <a:endParaRPr lang="en-US" smtClean="0">
              <a:latin typeface="Arial" charset="0"/>
              <a:cs typeface="Arial" charset="0"/>
            </a:endParaRPr>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25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E7A465A-9763-4195-8B86-5C6DA399446F}" type="slidenum">
              <a:rPr lang="en-US"/>
              <a:pPr fontAlgn="base">
                <a:spcBef>
                  <a:spcPct val="0"/>
                </a:spcBef>
                <a:spcAft>
                  <a:spcPct val="0"/>
                </a:spcAft>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smtClean="0">
                <a:solidFill>
                  <a:srgbClr val="376092"/>
                </a:solidFill>
              </a:rPr>
              <a:t>Nội Dung Bài Giảng</a:t>
            </a:r>
          </a:p>
        </p:txBody>
      </p:sp>
      <p:sp>
        <p:nvSpPr>
          <p:cNvPr id="7171" name="Content Placeholder 2"/>
          <p:cNvSpPr>
            <a:spLocks noGrp="1"/>
          </p:cNvSpPr>
          <p:nvPr>
            <p:ph idx="1"/>
          </p:nvPr>
        </p:nvSpPr>
        <p:spPr>
          <a:xfrm>
            <a:off x="152400" y="1447800"/>
            <a:ext cx="8839200" cy="4800600"/>
          </a:xfrm>
        </p:spPr>
        <p:txBody>
          <a:bodyPr/>
          <a:lstStyle/>
          <a:p>
            <a:r>
              <a:rPr lang="en-US" smtClean="0">
                <a:latin typeface="Arial" charset="0"/>
                <a:cs typeface="Arial" charset="0"/>
              </a:rPr>
              <a:t>Giới thiệu giao thức RIP.</a:t>
            </a:r>
          </a:p>
          <a:p>
            <a:r>
              <a:rPr lang="en-US" smtClean="0">
                <a:latin typeface="Arial" charset="0"/>
                <a:cs typeface="Arial" charset="0"/>
              </a:rPr>
              <a:t>Nguyên tắc hoạt động của RIP.</a:t>
            </a:r>
          </a:p>
          <a:p>
            <a:r>
              <a:rPr lang="en-US" smtClean="0">
                <a:latin typeface="Arial" charset="0"/>
                <a:cs typeface="Arial" charset="0"/>
              </a:rPr>
              <a:t>Cấu hình định tuyến bằng giao thức định tuyến RIP.</a:t>
            </a:r>
          </a:p>
          <a:p>
            <a:pPr lvl="1"/>
            <a:r>
              <a:rPr lang="en-US" smtClean="0">
                <a:latin typeface="Arial" charset="0"/>
                <a:cs typeface="Arial" charset="0"/>
              </a:rPr>
              <a:t>Enable RIP</a:t>
            </a:r>
          </a:p>
          <a:p>
            <a:pPr lvl="1"/>
            <a:r>
              <a:rPr lang="en-US" smtClean="0">
                <a:latin typeface="Arial" charset="0"/>
                <a:cs typeface="Arial" charset="0"/>
              </a:rPr>
              <a:t>Routing Table trong RIP</a:t>
            </a:r>
          </a:p>
          <a:p>
            <a:pPr lvl="1"/>
            <a:r>
              <a:rPr lang="en-US" smtClean="0">
                <a:latin typeface="Arial" charset="0"/>
                <a:cs typeface="Arial" charset="0"/>
              </a:rPr>
              <a:t>Show commands</a:t>
            </a:r>
          </a:p>
          <a:p>
            <a:pPr lvl="1"/>
            <a:r>
              <a:rPr lang="en-US" smtClean="0">
                <a:latin typeface="Arial" charset="0"/>
                <a:cs typeface="Arial" charset="0"/>
              </a:rPr>
              <a:t>Debug RIP</a:t>
            </a:r>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7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6AA00C6-B353-4627-8783-031180BA32E9}" type="slidenum">
              <a:rPr lang="en-US"/>
              <a:pPr fontAlgn="base">
                <a:spcBef>
                  <a:spcPct val="0"/>
                </a:spcBef>
                <a:spcAft>
                  <a:spcPct val="0"/>
                </a:spcAft>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smtClean="0">
                <a:solidFill>
                  <a:srgbClr val="376092"/>
                </a:solidFill>
              </a:rPr>
              <a:t>Giới Thiệu</a:t>
            </a:r>
          </a:p>
        </p:txBody>
      </p:sp>
      <p:sp>
        <p:nvSpPr>
          <p:cNvPr id="3" name="Content Placeholder 2"/>
          <p:cNvSpPr>
            <a:spLocks noGrp="1"/>
          </p:cNvSpPr>
          <p:nvPr>
            <p:ph idx="1"/>
          </p:nvPr>
        </p:nvSpPr>
        <p:spPr>
          <a:xfrm>
            <a:off x="457200" y="1447800"/>
            <a:ext cx="8686800" cy="5029200"/>
          </a:xfrm>
        </p:spPr>
        <p:txBody>
          <a:bodyPr/>
          <a:lstStyle/>
          <a:p>
            <a:r>
              <a:rPr lang="en-US" smtClean="0">
                <a:latin typeface="Arial" charset="0"/>
                <a:cs typeface="Arial" charset="0"/>
              </a:rPr>
              <a:t>RIP (Routing Information Protocol).</a:t>
            </a:r>
          </a:p>
          <a:p>
            <a:pPr lvl="1">
              <a:buFont typeface="Wingdings" pitchFamily="2" charset="2"/>
              <a:buChar char="ü"/>
            </a:pPr>
            <a:r>
              <a:rPr lang="en-US" smtClean="0">
                <a:latin typeface="Arial" charset="0"/>
                <a:cs typeface="Arial" charset="0"/>
              </a:rPr>
              <a:t>Giao thức định tuyến nội vùng (Interior routing protocols)</a:t>
            </a:r>
          </a:p>
          <a:p>
            <a:pPr lvl="1">
              <a:buFont typeface="Wingdings" pitchFamily="2" charset="2"/>
              <a:buChar char="ü"/>
            </a:pPr>
            <a:r>
              <a:rPr lang="en-US" smtClean="0">
                <a:latin typeface="Arial" charset="0"/>
                <a:cs typeface="Arial" charset="0"/>
              </a:rPr>
              <a:t>Sử dụng thuật toán tìm đường Bellman Ford.</a:t>
            </a:r>
          </a:p>
          <a:p>
            <a:pPr lvl="1">
              <a:buFont typeface="Wingdings" pitchFamily="2" charset="2"/>
              <a:buChar char="ü"/>
            </a:pPr>
            <a:r>
              <a:rPr lang="en-US" smtClean="0">
                <a:latin typeface="Arial" charset="0"/>
                <a:cs typeface="Arial" charset="0"/>
              </a:rPr>
              <a:t>30 giây các router update thông tin định tuyến.</a:t>
            </a:r>
          </a:p>
          <a:p>
            <a:pPr lvl="1">
              <a:buFont typeface="Wingdings" pitchFamily="2" charset="2"/>
              <a:buChar char="ü"/>
            </a:pPr>
            <a:r>
              <a:rPr lang="en-US" smtClean="0">
                <a:latin typeface="Arial" charset="0"/>
                <a:cs typeface="Arial" charset="0"/>
              </a:rPr>
              <a:t>Metric = hop count (số nút mạng đi qua).</a:t>
            </a:r>
          </a:p>
          <a:p>
            <a:pPr marL="914400" lvl="2" indent="0">
              <a:buFont typeface="Arial" charset="0"/>
              <a:buNone/>
            </a:pPr>
            <a:r>
              <a:rPr lang="en-US" smtClean="0">
                <a:latin typeface="Arial" charset="0"/>
                <a:cs typeface="Arial" charset="0"/>
              </a:rPr>
              <a:t>(Maximum is 16 equal-cost paths, if metric =16 -&gt; infinity.)</a:t>
            </a:r>
          </a:p>
          <a:p>
            <a:pPr lvl="1">
              <a:buFont typeface="Wingdings" pitchFamily="2" charset="2"/>
              <a:buChar char="ü"/>
            </a:pPr>
            <a:r>
              <a:rPr lang="en-US" smtClean="0">
                <a:latin typeface="Arial" charset="0"/>
                <a:cs typeface="Arial" charset="0"/>
              </a:rPr>
              <a:t>Đường đi tốt nhất là đường đi có metric nhỏ nhất.</a:t>
            </a:r>
          </a:p>
          <a:p>
            <a:pPr lvl="1">
              <a:buFont typeface="Wingdings" pitchFamily="2" charset="2"/>
              <a:buChar char="ü"/>
            </a:pPr>
            <a:r>
              <a:rPr lang="en-US" smtClean="0">
                <a:latin typeface="Arial" charset="0"/>
                <a:cs typeface="Arial" charset="0"/>
              </a:rPr>
              <a:t>Dùng UDP-port 502 để chuyển có gói tin update.</a:t>
            </a:r>
          </a:p>
          <a:p>
            <a:pPr lvl="1">
              <a:buFont typeface="Wingdings" pitchFamily="2" charset="2"/>
              <a:buChar char="ü"/>
            </a:pPr>
            <a:r>
              <a:rPr lang="en-US" smtClean="0">
                <a:latin typeface="Arial" charset="0"/>
                <a:cs typeface="Arial" charset="0"/>
              </a:rPr>
              <a:t>AD (Administrative Distance) = 120 (độ tin cậy).</a:t>
            </a:r>
          </a:p>
          <a:p>
            <a:pPr lvl="1">
              <a:buFont typeface="Wingdings" pitchFamily="2" charset="2"/>
              <a:buChar char="ü"/>
            </a:pPr>
            <a:r>
              <a:rPr lang="en-US" smtClean="0">
                <a:latin typeface="Arial" charset="0"/>
                <a:cs typeface="Arial" charset="0"/>
              </a:rPr>
              <a:t>RIP v1 và RIP v2.</a:t>
            </a:r>
          </a:p>
          <a:p>
            <a:endParaRPr lang="en-US" smtClean="0">
              <a:latin typeface="Arial" charset="0"/>
              <a:cs typeface="Arial" charset="0"/>
            </a:endParaRPr>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07A3EC8-3816-4817-9C55-C47B3F163DAE}" type="slidenum">
              <a:rPr lang="en-US"/>
              <a:pPr fontAlgn="base">
                <a:spcBef>
                  <a:spcPct val="0"/>
                </a:spcBef>
                <a:spcAft>
                  <a:spcPct val="0"/>
                </a:spcAft>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3">
                                            <p:txEl>
                                              <p:pRg st="5" end="5"/>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3">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p:cTn id="5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3">
                                            <p:txEl>
                                              <p:pRg st="8" end="8"/>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p:cTn id="5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solidFill>
                  <a:srgbClr val="376092"/>
                </a:solidFill>
              </a:rPr>
              <a:t>Phân biệt Classful - Classless</a:t>
            </a:r>
            <a:endParaRPr smtClean="0">
              <a:solidFill>
                <a:srgbClr val="376092"/>
              </a:solidFill>
            </a:endParaRPr>
          </a:p>
        </p:txBody>
      </p:sp>
      <p:sp>
        <p:nvSpPr>
          <p:cNvPr id="10243" name="Content Placeholder 2"/>
          <p:cNvSpPr>
            <a:spLocks noGrp="1"/>
          </p:cNvSpPr>
          <p:nvPr>
            <p:ph idx="1"/>
          </p:nvPr>
        </p:nvSpPr>
        <p:spPr/>
        <p:txBody>
          <a:bodyPr/>
          <a:lstStyle/>
          <a:p>
            <a:r>
              <a:rPr lang="en-US" smtClean="0">
                <a:solidFill>
                  <a:srgbClr val="376092"/>
                </a:solidFill>
              </a:rPr>
              <a:t>Classful</a:t>
            </a:r>
            <a:endParaRPr lang="en-US" smtClean="0">
              <a:latin typeface="Arial" charset="0"/>
              <a:cs typeface="Arial" charset="0"/>
            </a:endParaRPr>
          </a:p>
          <a:p>
            <a:pPr lvl="1"/>
            <a:r>
              <a:rPr lang="en-US" smtClean="0">
                <a:latin typeface="Arial" charset="0"/>
                <a:cs typeface="Arial" charset="0"/>
              </a:rPr>
              <a:t>Không quảng bá subnetmask khi trao đổi thông tin định tuyến.</a:t>
            </a:r>
          </a:p>
          <a:p>
            <a:pPr lvl="1"/>
            <a:r>
              <a:rPr lang="vi-VN" smtClean="0">
                <a:latin typeface="Arial" charset="0"/>
                <a:cs typeface="Arial" charset="0"/>
              </a:rPr>
              <a:t>Không hỗ trợ định tuyến </a:t>
            </a:r>
            <a:r>
              <a:rPr lang="en-US" smtClean="0">
                <a:latin typeface="Arial" charset="0"/>
                <a:cs typeface="Arial" charset="0"/>
              </a:rPr>
              <a:t>theo VLSM (Varible-Length Subnet Mask).</a:t>
            </a:r>
          </a:p>
          <a:p>
            <a:pPr lvl="1"/>
            <a:r>
              <a:rPr lang="en-US" smtClean="0">
                <a:latin typeface="Arial" charset="0"/>
                <a:cs typeface="Arial" charset="0"/>
              </a:rPr>
              <a:t>Trong cùng một mạng, các Subnet Mask sẽ tự động chuyển về </a:t>
            </a:r>
            <a:r>
              <a:rPr lang="en-US"/>
              <a:t>foreign </a:t>
            </a:r>
            <a:r>
              <a:rPr lang="en-US" smtClean="0"/>
              <a:t>networks.</a:t>
            </a:r>
          </a:p>
          <a:p>
            <a:pPr lvl="1"/>
            <a:r>
              <a:rPr lang="en-US" smtClean="0">
                <a:latin typeface="Arial" charset="0"/>
                <a:cs typeface="Arial" charset="0"/>
              </a:rPr>
              <a:t>Một số giao thức định tuyến hỗ trợ:</a:t>
            </a:r>
          </a:p>
          <a:p>
            <a:pPr lvl="2"/>
            <a:r>
              <a:rPr lang="en-US" smtClean="0">
                <a:latin typeface="Arial" charset="0"/>
                <a:cs typeface="Arial" charset="0"/>
              </a:rPr>
              <a:t>RIP v1</a:t>
            </a:r>
          </a:p>
          <a:p>
            <a:pPr lvl="2"/>
            <a:r>
              <a:rPr lang="en-US" smtClean="0">
                <a:latin typeface="Arial" charset="0"/>
                <a:cs typeface="Arial" charset="0"/>
              </a:rPr>
              <a:t>IGRP</a:t>
            </a:r>
            <a:endParaRPr lang="vi-VN" smtClean="0">
              <a:latin typeface="Arial" charset="0"/>
              <a:cs typeface="Arial" charset="0"/>
            </a:endParaRPr>
          </a:p>
          <a:p>
            <a:endParaRPr lang="vi-VN"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F108756-8DCD-4FBD-B451-BAF3052237D6}"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2421534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mtClean="0">
                <a:solidFill>
                  <a:srgbClr val="376092"/>
                </a:solidFill>
              </a:rPr>
              <a:t>Phân biệt Classful - Classless</a:t>
            </a:r>
            <a:endParaRPr smtClean="0">
              <a:solidFill>
                <a:srgbClr val="376092"/>
              </a:solidFill>
            </a:endParaRPr>
          </a:p>
        </p:txBody>
      </p:sp>
      <p:sp>
        <p:nvSpPr>
          <p:cNvPr id="3" name="Content Placeholder 2"/>
          <p:cNvSpPr>
            <a:spLocks noGrp="1"/>
          </p:cNvSpPr>
          <p:nvPr>
            <p:ph idx="1"/>
          </p:nvPr>
        </p:nvSpPr>
        <p:spPr>
          <a:xfrm>
            <a:off x="457200" y="1295400"/>
            <a:ext cx="8686800" cy="5105400"/>
          </a:xfrm>
        </p:spPr>
        <p:txBody>
          <a:bodyPr rtlCol="0">
            <a:normAutofit/>
          </a:bodyPr>
          <a:lstStyle/>
          <a:p>
            <a:pPr fontAlgn="auto">
              <a:spcAft>
                <a:spcPts val="0"/>
              </a:spcAft>
              <a:defRPr/>
            </a:pPr>
            <a:r>
              <a:rPr lang="en-US" smtClean="0"/>
              <a:t>Classless</a:t>
            </a:r>
          </a:p>
          <a:p>
            <a:pPr lvl="1" fontAlgn="auto">
              <a:spcAft>
                <a:spcPts val="0"/>
              </a:spcAft>
              <a:defRPr/>
            </a:pPr>
            <a:r>
              <a:rPr lang="en-US" smtClean="0">
                <a:latin typeface="Arial" charset="0"/>
                <a:cs typeface="Arial" charset="0"/>
              </a:rPr>
              <a:t>Quảng bá </a:t>
            </a:r>
            <a:r>
              <a:rPr lang="en-US">
                <a:latin typeface="Arial" charset="0"/>
                <a:cs typeface="Arial" charset="0"/>
              </a:rPr>
              <a:t>subnetmask khi trao đổi thông tin định tuyến</a:t>
            </a:r>
            <a:r>
              <a:rPr lang="en-US" smtClean="0"/>
              <a:t>.</a:t>
            </a:r>
          </a:p>
          <a:p>
            <a:pPr lvl="1" fontAlgn="auto">
              <a:spcAft>
                <a:spcPts val="0"/>
              </a:spcAft>
              <a:defRPr/>
            </a:pPr>
            <a:r>
              <a:rPr lang="vi-VN" smtClean="0">
                <a:latin typeface="Arial" charset="0"/>
                <a:cs typeface="Arial" charset="0"/>
              </a:rPr>
              <a:t>Hỗ trợ </a:t>
            </a:r>
            <a:r>
              <a:rPr lang="vi-VN">
                <a:latin typeface="Arial" charset="0"/>
                <a:cs typeface="Arial" charset="0"/>
              </a:rPr>
              <a:t>định tuyến </a:t>
            </a:r>
            <a:r>
              <a:rPr lang="en-US">
                <a:latin typeface="Arial" charset="0"/>
                <a:cs typeface="Arial" charset="0"/>
              </a:rPr>
              <a:t>theo VLSM (Varible-Length Subnet Mask). </a:t>
            </a:r>
            <a:endParaRPr lang="en-US" smtClean="0">
              <a:latin typeface="Arial" charset="0"/>
              <a:cs typeface="Arial" charset="0"/>
            </a:endParaRPr>
          </a:p>
          <a:p>
            <a:pPr lvl="1" fontAlgn="auto">
              <a:spcAft>
                <a:spcPts val="0"/>
              </a:spcAft>
              <a:defRPr/>
            </a:pPr>
            <a:r>
              <a:rPr lang="en-US" smtClean="0"/>
              <a:t>Quản trị mạng có thể thực hiện tối ưu bảng định tuyến.</a:t>
            </a:r>
          </a:p>
          <a:p>
            <a:pPr lvl="1" fontAlgn="auto">
              <a:spcAft>
                <a:spcPts val="0"/>
              </a:spcAft>
              <a:defRPr/>
            </a:pPr>
            <a:r>
              <a:rPr lang="en-US">
                <a:latin typeface="Arial" charset="0"/>
                <a:cs typeface="Arial" charset="0"/>
              </a:rPr>
              <a:t>Một số giao thức định tuyến </a:t>
            </a:r>
            <a:r>
              <a:rPr lang="en-US" smtClean="0">
                <a:latin typeface="Arial" charset="0"/>
                <a:cs typeface="Arial" charset="0"/>
              </a:rPr>
              <a:t>hỗ </a:t>
            </a:r>
            <a:r>
              <a:rPr lang="en-US">
                <a:latin typeface="Arial" charset="0"/>
                <a:cs typeface="Arial" charset="0"/>
              </a:rPr>
              <a:t>trợ:</a:t>
            </a:r>
          </a:p>
          <a:p>
            <a:pPr lvl="2"/>
            <a:r>
              <a:rPr lang="en-US"/>
              <a:t>RIPv2</a:t>
            </a:r>
          </a:p>
          <a:p>
            <a:pPr lvl="2"/>
            <a:r>
              <a:rPr lang="en-US"/>
              <a:t>EIGRP</a:t>
            </a:r>
          </a:p>
          <a:p>
            <a:pPr lvl="2"/>
            <a:r>
              <a:rPr lang="en-US"/>
              <a:t>OSPF</a:t>
            </a:r>
          </a:p>
          <a:p>
            <a:pPr lvl="2"/>
            <a:r>
              <a:rPr lang="en-US"/>
              <a:t>IS-IS</a:t>
            </a:r>
          </a:p>
          <a:p>
            <a:pPr lvl="2" fontAlgn="auto">
              <a:spcAft>
                <a:spcPts val="0"/>
              </a:spcAft>
              <a:defRPr/>
            </a:pPr>
            <a:endParaRPr lang="vi-VN"/>
          </a:p>
        </p:txBody>
      </p:sp>
      <p:sp>
        <p:nvSpPr>
          <p:cNvPr id="4" name="Footer Placeholder 3"/>
          <p:cNvSpPr>
            <a:spLocks noGrp="1"/>
          </p:cNvSpPr>
          <p:nvPr>
            <p:ph type="ftr" sz="quarter" idx="11"/>
          </p:nvPr>
        </p:nvSpPr>
        <p:spPr/>
        <p:txBody>
          <a:bodyPr/>
          <a:lstStyle/>
          <a:p>
            <a:pPr>
              <a:defRPr/>
            </a:pPr>
            <a:r>
              <a:rPr lang="en-US"/>
              <a:t>Phạm Thái Khanh</a:t>
            </a:r>
            <a:endParaRPr lang="en-US" dirty="0"/>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A7A51E2-C5C0-4875-9E06-6F349C759645}"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3547302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fontAlgn="auto">
              <a:spcAft>
                <a:spcPts val="0"/>
              </a:spcAft>
              <a:defRPr/>
            </a:pPr>
            <a:r>
              <a:rPr lang="vi-VN"/>
              <a:t>RIPv</a:t>
            </a:r>
            <a:r>
              <a:rPr lang="en-US"/>
              <a:t>2</a:t>
            </a:r>
            <a:r>
              <a:rPr lang="vi-VN"/>
              <a:t> được mô tả trong RFC </a:t>
            </a:r>
            <a:r>
              <a:rPr lang="en-US" i="1">
                <a:solidFill>
                  <a:srgbClr val="000000"/>
                </a:solidFill>
                <a:latin typeface="Arial" charset="0"/>
              </a:rPr>
              <a:t>1721, 1722</a:t>
            </a:r>
            <a:r>
              <a:rPr lang="en-US">
                <a:solidFill>
                  <a:srgbClr val="000000"/>
                </a:solidFill>
                <a:latin typeface="Arial" charset="0"/>
              </a:rPr>
              <a:t>, 2453, 1387, 1388  and 1389.</a:t>
            </a:r>
            <a:endParaRPr lang="en-US"/>
          </a:p>
          <a:p>
            <a:pPr lvl="1" fontAlgn="auto">
              <a:spcAft>
                <a:spcPts val="0"/>
              </a:spcAft>
              <a:defRPr/>
            </a:pPr>
            <a:r>
              <a:rPr lang="en-US"/>
              <a:t>Thông tin cập nhật routing table theo địa chỉ 224.0.0.9</a:t>
            </a:r>
          </a:p>
          <a:p>
            <a:pPr lvl="1" fontAlgn="auto">
              <a:spcAft>
                <a:spcPts val="0"/>
              </a:spcAft>
              <a:defRPr/>
            </a:pPr>
            <a:r>
              <a:rPr lang="en-US"/>
              <a:t>Người quản </a:t>
            </a:r>
            <a:r>
              <a:rPr lang="en-US" smtClean="0"/>
              <a:t>trị có </a:t>
            </a:r>
            <a:r>
              <a:rPr lang="en-US"/>
              <a:t>thể </a:t>
            </a:r>
            <a:r>
              <a:rPr lang="en-US" smtClean="0"/>
              <a:t>tính </a:t>
            </a:r>
            <a:r>
              <a:rPr lang="en-US"/>
              <a:t>lại đường đi một cách thủ công.</a:t>
            </a:r>
          </a:p>
          <a:p>
            <a:pPr lvl="1" fontAlgn="auto">
              <a:spcAft>
                <a:spcPts val="0"/>
              </a:spcAft>
              <a:defRPr/>
            </a:pPr>
            <a:r>
              <a:rPr lang="en-US"/>
              <a:t>Các gói tin RIP với router được chứng thực</a:t>
            </a:r>
          </a:p>
          <a:p>
            <a:endParaRPr lang="en-US"/>
          </a:p>
        </p:txBody>
      </p:sp>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8</a:t>
            </a:fld>
            <a:endParaRPr lang="en-US"/>
          </a:p>
        </p:txBody>
      </p:sp>
    </p:spTree>
    <p:extLst>
      <p:ext uri="{BB962C8B-B14F-4D97-AF65-F5344CB8AC3E}">
        <p14:creationId xmlns:p14="http://schemas.microsoft.com/office/powerpoint/2010/main" val="3177598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Distance </a:t>
            </a:r>
            <a:r>
              <a:rPr lang="en-US"/>
              <a:t>Vector</a:t>
            </a:r>
          </a:p>
        </p:txBody>
      </p:sp>
      <p:pic>
        <p:nvPicPr>
          <p:cNvPr id="6" name="Content Placeholder 5" descr="301P_13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229600" cy="4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smtClean="0"/>
              <a:t>Phạm Thái Khanh</a:t>
            </a:r>
            <a:endParaRPr lang="en-US" dirty="0"/>
          </a:p>
        </p:txBody>
      </p:sp>
      <p:sp>
        <p:nvSpPr>
          <p:cNvPr id="5" name="Slide Number Placeholder 4"/>
          <p:cNvSpPr>
            <a:spLocks noGrp="1"/>
          </p:cNvSpPr>
          <p:nvPr>
            <p:ph type="sldNum" sz="quarter" idx="12"/>
          </p:nvPr>
        </p:nvSpPr>
        <p:spPr/>
        <p:txBody>
          <a:bodyPr/>
          <a:lstStyle/>
          <a:p>
            <a:pPr>
              <a:defRPr/>
            </a:pPr>
            <a:fld id="{0D26EF57-8938-4A92-BD6D-C4E92646B656}" type="slidenum">
              <a:rPr lang="en-US" smtClean="0"/>
              <a:pPr>
                <a:defRPr/>
              </a:pPr>
              <a:t>9</a:t>
            </a:fld>
            <a:endParaRPr lang="en-US"/>
          </a:p>
        </p:txBody>
      </p:sp>
      <p:sp>
        <p:nvSpPr>
          <p:cNvPr id="7" name="Rectangle 3"/>
          <p:cNvSpPr txBox="1">
            <a:spLocks noChangeArrowheads="1"/>
          </p:cNvSpPr>
          <p:nvPr/>
        </p:nvSpPr>
        <p:spPr>
          <a:xfrm>
            <a:off x="0" y="5486400"/>
            <a:ext cx="9144000" cy="1020763"/>
          </a:xfrm>
          <a:prstGeom prst="rect">
            <a:avLst/>
          </a:prstGeom>
        </p:spPr>
        <p:txBody>
          <a:bodyPr lIns="82147" tIns="41073" rIns="82147" bIns="41073" anchor="ctr" anchorCtr="1"/>
          <a:lstStyle>
            <a:lvl1pPr marL="342900" indent="-342900" algn="l" rtl="0" fontAlgn="base">
              <a:spcBef>
                <a:spcPct val="20000"/>
              </a:spcBef>
              <a:spcAft>
                <a:spcPct val="0"/>
              </a:spcAft>
              <a:buFont typeface="Wingdings" pitchFamily="2" charset="2"/>
              <a:buChar char="q"/>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5888" lvl="1" indent="0">
              <a:buFont typeface="Courier New" pitchFamily="49" charset="0"/>
              <a:buNone/>
            </a:pPr>
            <a:r>
              <a:rPr lang="en-US" sz="1800" smtClean="0">
                <a:latin typeface="Arial" charset="0"/>
                <a:cs typeface="Arial" charset="0"/>
              </a:rPr>
              <a:t>Các router định kỳ gửi các routing table đến các router láng giềng</a:t>
            </a:r>
          </a:p>
        </p:txBody>
      </p:sp>
    </p:spTree>
    <p:extLst>
      <p:ext uri="{BB962C8B-B14F-4D97-AF65-F5344CB8AC3E}">
        <p14:creationId xmlns:p14="http://schemas.microsoft.com/office/powerpoint/2010/main" val="2910596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HUT1">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i 7.pptx" id="{0EA8B881-3063-4CC0-BC9A-7872EF2CB77A}" vid="{C1F4F478-598F-4A24-AB7B-185525182E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HUT1</Template>
  <TotalTime>1039</TotalTime>
  <Words>2862</Words>
  <Application>Microsoft Office PowerPoint</Application>
  <PresentationFormat>On-screen Show (4:3)</PresentationFormat>
  <Paragraphs>359</Paragraphs>
  <Slides>35</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Times New Roman</vt:lpstr>
      <vt:lpstr>Wingdings</vt:lpstr>
      <vt:lpstr>HUT1</vt:lpstr>
      <vt:lpstr>ROUTING INFORMATION PROTOCOL (RIP)</vt:lpstr>
      <vt:lpstr>MỤC TIÊU</vt:lpstr>
      <vt:lpstr>TÀI LIỆU HỌC TẬP VÀ THAM KHẢO</vt:lpstr>
      <vt:lpstr>Nội Dung Bài Giảng</vt:lpstr>
      <vt:lpstr>Giới Thiệu</vt:lpstr>
      <vt:lpstr>Phân biệt Classful - Classless</vt:lpstr>
      <vt:lpstr>Phân biệt Classful - Classless</vt:lpstr>
      <vt:lpstr>PowerPoint Presentation</vt:lpstr>
      <vt:lpstr>Distance Vector</vt:lpstr>
      <vt:lpstr>Hoạt Động RIP</vt:lpstr>
      <vt:lpstr>Hoạt Động RIP</vt:lpstr>
      <vt:lpstr>Hoạt Động RIP tt</vt:lpstr>
      <vt:lpstr>Hoạt Động RIP tt</vt:lpstr>
      <vt:lpstr>Hoạt Động RIP tt</vt:lpstr>
      <vt:lpstr>Hoạt Động RIP tt</vt:lpstr>
      <vt:lpstr>Hoạt Động RIP tt</vt:lpstr>
      <vt:lpstr>Hoạt động RIP (tt)</vt:lpstr>
      <vt:lpstr>Hoạt động RIP (tt)</vt:lpstr>
      <vt:lpstr>Routing Loops</vt:lpstr>
      <vt:lpstr>Giải pháp chống Loops Split Horizon</vt:lpstr>
      <vt:lpstr>Giải pháp chống Loops Route Poisoning</vt:lpstr>
      <vt:lpstr>Giải pháp chống Loops Route Poisoning and Poison Reverse</vt:lpstr>
      <vt:lpstr>Giải pháp chống Loops Timer</vt:lpstr>
      <vt:lpstr>Solution to Routing Loops:  Update timer - Invalid timer – Flush timer</vt:lpstr>
      <vt:lpstr>Cấu hình RIP</vt:lpstr>
      <vt:lpstr>RIPv1 and RIPv2 Comparison</vt:lpstr>
      <vt:lpstr>RIP Configuration</vt:lpstr>
      <vt:lpstr>RIP Configuration Example</vt:lpstr>
      <vt:lpstr>Verifying the RIP Configuration</vt:lpstr>
      <vt:lpstr>Displaying the IP Routing Table</vt:lpstr>
      <vt:lpstr>debug ip rip Command</vt:lpstr>
      <vt:lpstr>BÀI TẬP THỰC HÀNH</vt:lpstr>
      <vt:lpstr>TỔNG KẾT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vtn</dc:creator>
  <cp:lastModifiedBy>Vu Thanh Nam</cp:lastModifiedBy>
  <cp:revision>56</cp:revision>
  <dcterms:created xsi:type="dcterms:W3CDTF">2014-11-26T01:26:16Z</dcterms:created>
  <dcterms:modified xsi:type="dcterms:W3CDTF">2016-03-01T06:05:45Z</dcterms:modified>
</cp:coreProperties>
</file>