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726" r:id="rId2"/>
    <p:sldId id="731" r:id="rId3"/>
    <p:sldId id="532" r:id="rId4"/>
    <p:sldId id="783" r:id="rId5"/>
    <p:sldId id="785" r:id="rId6"/>
    <p:sldId id="784" r:id="rId7"/>
    <p:sldId id="732" r:id="rId8"/>
    <p:sldId id="688" r:id="rId9"/>
    <p:sldId id="695" r:id="rId10"/>
    <p:sldId id="786" r:id="rId11"/>
    <p:sldId id="740" r:id="rId12"/>
    <p:sldId id="736" r:id="rId13"/>
    <p:sldId id="787" r:id="rId14"/>
    <p:sldId id="788" r:id="rId15"/>
    <p:sldId id="789" r:id="rId16"/>
    <p:sldId id="790" r:id="rId17"/>
    <p:sldId id="791" r:id="rId18"/>
    <p:sldId id="737" r:id="rId19"/>
    <p:sldId id="792" r:id="rId20"/>
    <p:sldId id="794" r:id="rId21"/>
    <p:sldId id="795" r:id="rId22"/>
    <p:sldId id="793" r:id="rId23"/>
    <p:sldId id="738" r:id="rId24"/>
    <p:sldId id="796" r:id="rId25"/>
    <p:sldId id="797" r:id="rId26"/>
    <p:sldId id="798" r:id="rId27"/>
    <p:sldId id="799" r:id="rId28"/>
    <p:sldId id="802" r:id="rId29"/>
    <p:sldId id="803" r:id="rId30"/>
    <p:sldId id="805" r:id="rId31"/>
    <p:sldId id="806" r:id="rId32"/>
    <p:sldId id="804" r:id="rId33"/>
    <p:sldId id="734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5B70"/>
    <a:srgbClr val="C1EFFF"/>
    <a:srgbClr val="7030A0"/>
    <a:srgbClr val="00B05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6454" autoAdjust="0"/>
  </p:normalViewPr>
  <p:slideViewPr>
    <p:cSldViewPr snapToGrid="0" snapToObjects="1">
      <p:cViewPr varScale="1">
        <p:scale>
          <a:sx n="112" d="100"/>
          <a:sy n="112" d="100"/>
        </p:scale>
        <p:origin x="64" y="109"/>
      </p:cViewPr>
      <p:guideLst>
        <p:guide orient="horz" pos="1620"/>
        <p:guide pos="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966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04/07/2024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1751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193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692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5900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0521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337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0661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02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9244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309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0455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7457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86229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56663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47525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83341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61107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4431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9315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7109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54381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66503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02801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251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8059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9118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22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645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77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8311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2685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143791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7949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71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58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Server Components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237" y="1274019"/>
            <a:ext cx="7037518" cy="2642837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100" dirty="0"/>
              <a:t>Overview of server components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100" dirty="0"/>
              <a:t>Server component rendering 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100" dirty="0"/>
              <a:t>Server component usage scenarios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100" dirty="0"/>
              <a:t>Mixing server and client components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Rendering (1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154550" cy="3742941"/>
          </a:xfrm>
        </p:spPr>
        <p:txBody>
          <a:bodyPr/>
          <a:lstStyle/>
          <a:p>
            <a:r>
              <a:rPr lang="en-GB" dirty="0"/>
              <a:t>Consider the following example server component: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This component is rendered statically, at build time</a:t>
            </a:r>
          </a:p>
          <a:p>
            <a:pPr lvl="1"/>
            <a:r>
              <a:rPr lang="en-GB" dirty="0"/>
              <a:t>See the following slide for how this works in practice…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386C2FB8-F0DE-899F-74DE-BEE5E33A6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372119"/>
            <a:ext cx="7205496" cy="21243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StaticallyRenderedRouteSegment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Date()</a:t>
            </a:r>
          </a:p>
          <a:p>
            <a:pPr defTabSz="739775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&lt;h1&gt;Statically rendered route segment&lt;/h1&gt;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&lt;div&gt;Date: {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ts.toDateString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()}, time: {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ts.toTimeString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()}&lt;/div&gt;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5F5BB-EB60-4F0D-6B53-C2C6754FB4D9}"/>
              </a:ext>
            </a:extLst>
          </p:cNvPr>
          <p:cNvSpPr txBox="1"/>
          <p:nvPr/>
        </p:nvSpPr>
        <p:spPr>
          <a:xfrm>
            <a:off x="5098647" y="3222397"/>
            <a:ext cx="3438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/app/static-rendering-demo/</a:t>
            </a:r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page.tsx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97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Rendering (2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154550" cy="3742941"/>
          </a:xfrm>
        </p:spPr>
        <p:txBody>
          <a:bodyPr/>
          <a:lstStyle/>
          <a:p>
            <a:r>
              <a:rPr lang="en-GB" dirty="0"/>
              <a:t>Next.js generates static content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/.next/server/app/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This is called the </a:t>
            </a:r>
            <a:r>
              <a:rPr lang="en-GB" i="1" dirty="0">
                <a:ea typeface="Open Sans" panose="020B0606030504020204" pitchFamily="34" charset="0"/>
                <a:cs typeface="Open Sans" panose="020B0606030504020204" pitchFamily="34" charset="0"/>
              </a:rPr>
              <a:t>Full Route Cache,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and it resides on the server</a:t>
            </a:r>
          </a:p>
          <a:p>
            <a:pPr lvl="1"/>
            <a:r>
              <a:rPr lang="en-GB" dirty="0"/>
              <a:t>It is cached (fixed) until you rebuild the application</a:t>
            </a:r>
          </a:p>
          <a:p>
            <a:pPr lvl="1"/>
            <a:r>
              <a:rPr lang="en-GB" dirty="0"/>
              <a:t>There are 2 files of interest…</a:t>
            </a:r>
          </a:p>
          <a:p>
            <a:pPr lvl="2"/>
            <a:endParaRPr lang="en-GB" sz="1400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static-rendering-demo.html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server component code has already been executed, </a:t>
            </a:r>
            <a:b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and this file contains the resultant (fixed) HTML</a:t>
            </a:r>
          </a:p>
          <a:p>
            <a:pPr lvl="2"/>
            <a:endParaRPr lang="en-GB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static-rendering-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demo.rsc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Indicates how the HTML will be merged with other chunks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745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Rendering (3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064744" cy="3742941"/>
          </a:xfrm>
        </p:spPr>
        <p:txBody>
          <a:bodyPr/>
          <a:lstStyle/>
          <a:p>
            <a:r>
              <a:rPr lang="en-GB" dirty="0"/>
              <a:t>This is how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static-rendering-demo</a:t>
            </a:r>
            <a:r>
              <a:rPr lang="en-GB" dirty="0"/>
              <a:t> route looks</a:t>
            </a:r>
          </a:p>
          <a:p>
            <a:pPr lvl="1"/>
            <a:r>
              <a:rPr lang="en-GB" dirty="0"/>
              <a:t>It will always display the same timestamp…</a:t>
            </a:r>
          </a:p>
          <a:p>
            <a:pPr lvl="1"/>
            <a:r>
              <a:rPr lang="en-GB" dirty="0"/>
              <a:t>Because it has been statically rendered at build time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DD153C-3E47-A11A-D72A-688B38262951}"/>
              </a:ext>
            </a:extLst>
          </p:cNvPr>
          <p:cNvSpPr/>
          <p:nvPr/>
        </p:nvSpPr>
        <p:spPr>
          <a:xfrm>
            <a:off x="1329469" y="2253744"/>
            <a:ext cx="7246687" cy="111753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64BFCD-F499-F39C-EFC7-EA91CDD29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386" y="2283376"/>
            <a:ext cx="4683060" cy="108789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5E25F8-A2A0-4E2C-2C44-99166175D25A}"/>
              </a:ext>
            </a:extLst>
          </p:cNvPr>
          <p:cNvSpPr/>
          <p:nvPr/>
        </p:nvSpPr>
        <p:spPr>
          <a:xfrm>
            <a:off x="1329469" y="3650016"/>
            <a:ext cx="7246687" cy="111753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55C405-071D-E982-46ED-725D425A8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386" y="3679648"/>
            <a:ext cx="4683060" cy="10878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7E540C-9605-AA61-0839-FFD519E9ABE2}"/>
              </a:ext>
            </a:extLst>
          </p:cNvPr>
          <p:cNvSpPr txBox="1"/>
          <p:nvPr/>
        </p:nvSpPr>
        <p:spPr>
          <a:xfrm>
            <a:off x="6730280" y="3113979"/>
            <a:ext cx="7475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dirty="0"/>
              <a:t>🔃</a:t>
            </a:r>
          </a:p>
        </p:txBody>
      </p:sp>
    </p:spTree>
    <p:extLst>
      <p:ext uri="{BB962C8B-B14F-4D97-AF65-F5344CB8AC3E}">
        <p14:creationId xmlns:p14="http://schemas.microsoft.com/office/powerpoint/2010/main" val="2439411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Dynamic </a:t>
            </a:r>
            <a:r>
              <a:rPr lang="en-GB" dirty="0"/>
              <a:t>Rendering (1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154550" cy="3742941"/>
          </a:xfrm>
        </p:spPr>
        <p:txBody>
          <a:bodyPr/>
          <a:lstStyle/>
          <a:p>
            <a:r>
              <a:rPr lang="en-GB" dirty="0"/>
              <a:t>You can specify that a server component is to be rendered </a:t>
            </a:r>
            <a:r>
              <a:rPr lang="en-GB" i="1" dirty="0"/>
              <a:t>dynamically</a:t>
            </a:r>
            <a:r>
              <a:rPr lang="en-GB" dirty="0"/>
              <a:t> at run time (e.g., to call a run-time REST API)</a:t>
            </a:r>
          </a:p>
          <a:p>
            <a:pPr lvl="2"/>
            <a:endParaRPr lang="en-GB" sz="1400" dirty="0"/>
          </a:p>
          <a:p>
            <a:r>
              <a:rPr lang="en-GB" dirty="0"/>
              <a:t>This is how you force dynamic rendering for a route: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BB0F3A01-24AB-025F-A1E3-2D8749906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728" y="2350008"/>
            <a:ext cx="7127059" cy="249363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const dynamic = 'force-dynamic'</a:t>
            </a:r>
          </a:p>
          <a:p>
            <a:pPr defTabSz="739775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DynamicallyRenderedRouteSegment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Date()</a:t>
            </a:r>
          </a:p>
          <a:p>
            <a:pPr defTabSz="739775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&lt;h1&gt;Dynamically rendered route segment&lt;/h1&gt;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&lt;div&gt;Date: {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ts.toDateString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()}, time: {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ts.toTimeString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()}&lt;/div&gt;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C5E2BB-404F-BF8E-0B87-B275715BFD62}"/>
              </a:ext>
            </a:extLst>
          </p:cNvPr>
          <p:cNvSpPr txBox="1"/>
          <p:nvPr/>
        </p:nvSpPr>
        <p:spPr>
          <a:xfrm>
            <a:off x="4928052" y="4562648"/>
            <a:ext cx="3531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/app/dynamic-rendering-demo/</a:t>
            </a:r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page.tsx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98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Rendering (2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154550" cy="3742941"/>
          </a:xfrm>
        </p:spPr>
        <p:txBody>
          <a:bodyPr/>
          <a:lstStyle/>
          <a:p>
            <a:r>
              <a:rPr lang="en-GB" dirty="0"/>
              <a:t>At build time, Next.js doesn't generate </a:t>
            </a:r>
            <a:r>
              <a:rPr lang="en-GB" i="1" dirty="0"/>
              <a:t>static content</a:t>
            </a:r>
          </a:p>
          <a:p>
            <a:pPr lvl="1"/>
            <a:r>
              <a:rPr lang="en-GB" dirty="0"/>
              <a:t>Take a look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/.next/server/app/ 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No pre-rendered files named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dynamic-rendering-demo.*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Instead, Next.js creates </a:t>
            </a:r>
            <a:r>
              <a:rPr lang="en-GB" i="1" dirty="0">
                <a:ea typeface="Open Sans" panose="020B0606030504020204" pitchFamily="34" charset="0"/>
                <a:cs typeface="Open Sans" panose="020B0606030504020204" pitchFamily="34" charset="0"/>
              </a:rPr>
              <a:t>dynamic JavaScript code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/.next/server/app/dynamic-rendering-demo/ 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This code will be run dynamically on the server at run-time, when the client requests the route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0069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Rendering (3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064744" cy="3742941"/>
          </a:xfrm>
        </p:spPr>
        <p:txBody>
          <a:bodyPr/>
          <a:lstStyle/>
          <a:p>
            <a:r>
              <a:rPr lang="en-GB" dirty="0"/>
              <a:t>This is how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dynamic-rendering-demo</a:t>
            </a:r>
            <a:r>
              <a:rPr lang="en-GB" dirty="0"/>
              <a:t> route looks</a:t>
            </a:r>
          </a:p>
          <a:p>
            <a:pPr lvl="1"/>
            <a:r>
              <a:rPr lang="en-GB" dirty="0"/>
              <a:t>Every time you navigate to this route…</a:t>
            </a:r>
          </a:p>
          <a:p>
            <a:pPr lvl="1"/>
            <a:r>
              <a:rPr lang="en-GB" dirty="0"/>
              <a:t>The component is re-rendered dynamically at the server</a:t>
            </a:r>
          </a:p>
          <a:p>
            <a:pPr lvl="1"/>
            <a:r>
              <a:rPr lang="en-GB" dirty="0"/>
              <a:t>The generated HTML is returned to the client and displayed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DD153C-3E47-A11A-D72A-688B38262951}"/>
              </a:ext>
            </a:extLst>
          </p:cNvPr>
          <p:cNvSpPr/>
          <p:nvPr/>
        </p:nvSpPr>
        <p:spPr>
          <a:xfrm>
            <a:off x="1329469" y="2562863"/>
            <a:ext cx="7383389" cy="96129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B66956-90A4-E5D4-F82B-C5F4A5592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259" y="2661565"/>
            <a:ext cx="4731187" cy="7115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FE9AA60-70BA-3D35-CD28-EA110F3E25DC}"/>
              </a:ext>
            </a:extLst>
          </p:cNvPr>
          <p:cNvSpPr/>
          <p:nvPr/>
        </p:nvSpPr>
        <p:spPr>
          <a:xfrm>
            <a:off x="1329469" y="3755086"/>
            <a:ext cx="7383389" cy="96129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505102-760C-08F4-E71A-120BACB4F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259" y="3772069"/>
            <a:ext cx="4731187" cy="8432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FBCA2E-56D6-578E-A282-5CE4F0C023FB}"/>
              </a:ext>
            </a:extLst>
          </p:cNvPr>
          <p:cNvSpPr txBox="1"/>
          <p:nvPr/>
        </p:nvSpPr>
        <p:spPr>
          <a:xfrm>
            <a:off x="6730280" y="3239847"/>
            <a:ext cx="7475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dirty="0"/>
              <a:t>🔃</a:t>
            </a:r>
          </a:p>
        </p:txBody>
      </p:sp>
    </p:spTree>
    <p:extLst>
      <p:ext uri="{BB962C8B-B14F-4D97-AF65-F5344CB8AC3E}">
        <p14:creationId xmlns:p14="http://schemas.microsoft.com/office/powerpoint/2010/main" val="1229692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Aside: Understanding the Router Cache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8103"/>
            <a:ext cx="8064744" cy="3742941"/>
          </a:xfrm>
        </p:spPr>
        <p:txBody>
          <a:bodyPr/>
          <a:lstStyle/>
          <a:p>
            <a:r>
              <a:rPr lang="en-GB" dirty="0"/>
              <a:t>Next.js has something called the </a:t>
            </a:r>
            <a:r>
              <a:rPr lang="en-GB" i="1" dirty="0"/>
              <a:t>Router Cache</a:t>
            </a:r>
          </a:p>
          <a:p>
            <a:pPr lvl="1"/>
            <a:r>
              <a:rPr lang="en-GB" dirty="0"/>
              <a:t>Client-side cache, held in browser memory</a:t>
            </a:r>
          </a:p>
          <a:p>
            <a:pPr lvl="1"/>
            <a:r>
              <a:rPr lang="en-GB" dirty="0"/>
              <a:t>Stores previously rendered route segments (to minimize lots of requests back to the server)</a:t>
            </a:r>
          </a:p>
          <a:p>
            <a:pPr lvl="1"/>
            <a:endParaRPr lang="en-GB" sz="1600" dirty="0"/>
          </a:p>
          <a:p>
            <a:r>
              <a:rPr lang="en-GB" dirty="0"/>
              <a:t>Duration of route segments in the Router Cache:</a:t>
            </a:r>
          </a:p>
          <a:p>
            <a:pPr lvl="1">
              <a:tabLst>
                <a:tab pos="3316288" algn="l"/>
              </a:tabLst>
            </a:pPr>
            <a:r>
              <a:rPr lang="en-GB" dirty="0"/>
              <a:t>Static routes 5 mins,  dynamic routes 30 secs</a:t>
            </a:r>
          </a:p>
          <a:p>
            <a:pPr lvl="1">
              <a:tabLst>
                <a:tab pos="3316288" algn="l"/>
              </a:tabLst>
            </a:pPr>
            <a:endParaRPr lang="en-GB" sz="1600" dirty="0"/>
          </a:p>
          <a:p>
            <a:pPr>
              <a:tabLst>
                <a:tab pos="3406775" algn="l"/>
              </a:tabLst>
            </a:pPr>
            <a:r>
              <a:rPr lang="en-GB" dirty="0"/>
              <a:t>You can force immediate refresh of a route</a:t>
            </a:r>
          </a:p>
          <a:p>
            <a:pPr lvl="1">
              <a:tabLst>
                <a:tab pos="3406775" algn="l"/>
              </a:tabLst>
            </a:pPr>
            <a:r>
              <a:rPr lang="en-GB" dirty="0"/>
              <a:t>Call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router.refresh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/>
          </a:p>
          <a:p>
            <a:pPr lvl="1">
              <a:tabLst>
                <a:tab pos="3406775" algn="l"/>
              </a:tabLst>
            </a:pPr>
            <a:r>
              <a:rPr lang="en-GB" dirty="0"/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dynamic-rendering-with-refresh-demo</a:t>
            </a:r>
          </a:p>
          <a:p>
            <a:pPr lvl="1"/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5920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8350658" cy="560552"/>
          </a:xfrm>
        </p:spPr>
        <p:txBody>
          <a:bodyPr/>
          <a:lstStyle/>
          <a:p>
            <a:r>
              <a:rPr lang="en-US" dirty="0"/>
              <a:t>Section 3:  Server Component Usage Scenarios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Accessing environment info</a:t>
            </a:r>
          </a:p>
          <a:p>
            <a:r>
              <a:rPr lang="en-GB" dirty="0"/>
              <a:t>Invoking protected REST APIs</a:t>
            </a:r>
          </a:p>
          <a:p>
            <a:r>
              <a:rPr lang="en-GB" dirty="0"/>
              <a:t>Accessing the server file system directly</a:t>
            </a:r>
          </a:p>
          <a:p>
            <a:r>
              <a:rPr lang="en-GB" dirty="0"/>
              <a:t>Accessing a database directly</a:t>
            </a:r>
          </a:p>
        </p:txBody>
      </p:sp>
    </p:spTree>
    <p:extLst>
      <p:ext uri="{BB962C8B-B14F-4D97-AF65-F5344CB8AC3E}">
        <p14:creationId xmlns:p14="http://schemas.microsoft.com/office/powerpoint/2010/main" val="2646633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064744" cy="3742941"/>
          </a:xfrm>
        </p:spPr>
        <p:txBody>
          <a:bodyPr/>
          <a:lstStyle/>
          <a:p>
            <a:r>
              <a:rPr lang="en-GB" dirty="0"/>
              <a:t>Server component code is executed at the server (!)</a:t>
            </a:r>
          </a:p>
          <a:p>
            <a:pPr lvl="1"/>
            <a:endParaRPr lang="en-GB" dirty="0"/>
          </a:p>
          <a:p>
            <a:r>
              <a:rPr lang="en-GB" dirty="0"/>
              <a:t>This means we can do some very powerful work directly in our Next.js application (rather than in a separate app):</a:t>
            </a:r>
          </a:p>
          <a:p>
            <a:pPr lvl="1"/>
            <a:r>
              <a:rPr lang="en-GB" dirty="0"/>
              <a:t>Access environment info</a:t>
            </a:r>
          </a:p>
          <a:p>
            <a:pPr lvl="1"/>
            <a:r>
              <a:rPr lang="en-GB" dirty="0"/>
              <a:t>Invoke protected REST APIs</a:t>
            </a:r>
          </a:p>
          <a:p>
            <a:pPr lvl="1"/>
            <a:r>
              <a:rPr lang="en-GB" dirty="0"/>
              <a:t>Access the server file system directly</a:t>
            </a:r>
          </a:p>
          <a:p>
            <a:pPr lvl="1"/>
            <a:r>
              <a:rPr lang="en-GB" dirty="0"/>
              <a:t>Access a database directly</a:t>
            </a:r>
          </a:p>
          <a:p>
            <a:endParaRPr lang="en-GB" dirty="0"/>
          </a:p>
          <a:p>
            <a:r>
              <a:rPr lang="en-GB" dirty="0"/>
              <a:t>Let's see examples of these scenarios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9453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Environment Info (1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114497" cy="3742941"/>
          </a:xfrm>
        </p:spPr>
        <p:txBody>
          <a:bodyPr/>
          <a:lstStyle/>
          <a:p>
            <a:r>
              <a:rPr lang="en-GB" dirty="0"/>
              <a:t>Imagine you're implementing a Next.js component that needs to utilize a piece of sensitive environment info</a:t>
            </a:r>
          </a:p>
          <a:p>
            <a:pPr lvl="1"/>
            <a:r>
              <a:rPr lang="en-GB" dirty="0"/>
              <a:t>E.g., an authentication key, database password, etc. </a:t>
            </a:r>
          </a:p>
          <a:p>
            <a:pPr lvl="1"/>
            <a:endParaRPr lang="en-GB" dirty="0"/>
          </a:p>
          <a:p>
            <a:r>
              <a:rPr lang="en-GB" dirty="0"/>
              <a:t>It's OK for server components to utilize sensitive info</a:t>
            </a:r>
          </a:p>
          <a:p>
            <a:pPr lvl="1"/>
            <a:r>
              <a:rPr lang="en-GB" dirty="0"/>
              <a:t>The code runs on the server, hidden from users </a:t>
            </a:r>
            <a:r>
              <a:rPr lang="en-GB" sz="1800" dirty="0"/>
              <a:t>👍</a:t>
            </a:r>
          </a:p>
          <a:p>
            <a:pPr lvl="1"/>
            <a:endParaRPr lang="en-GB" dirty="0"/>
          </a:p>
          <a:p>
            <a:r>
              <a:rPr lang="en-GB" dirty="0"/>
              <a:t>It's NOT OK for client components to utilize sensitive info</a:t>
            </a:r>
          </a:p>
          <a:p>
            <a:pPr lvl="1"/>
            <a:r>
              <a:rPr lang="en-GB" dirty="0"/>
              <a:t>The code runs in the browser, directly visible to users </a:t>
            </a:r>
            <a:r>
              <a:rPr lang="en-GB" sz="1800" dirty="0"/>
              <a:t>😨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648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1:  Overview of Server Components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Recap of Next.js rendering</a:t>
            </a:r>
          </a:p>
          <a:p>
            <a:r>
              <a:rPr lang="en-GB" dirty="0"/>
              <a:t>How server components work</a:t>
            </a:r>
          </a:p>
          <a:p>
            <a:r>
              <a:rPr lang="en-GB" dirty="0"/>
              <a:t>Benefits of server components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9615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Environment Info (2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064744" cy="3742941"/>
          </a:xfrm>
        </p:spPr>
        <p:txBody>
          <a:bodyPr/>
          <a:lstStyle/>
          <a:p>
            <a:r>
              <a:rPr lang="en-GB" dirty="0"/>
              <a:t>In Next.js, you should put your environment info in a file named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env.local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as shown in this example:</a:t>
            </a:r>
            <a:endParaRPr lang="en-GB" sz="2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/>
              <a:t>If a property name is prefixed by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NEXT_PUBLIC_</a:t>
            </a:r>
            <a:endParaRPr lang="en-GB" dirty="0"/>
          </a:p>
          <a:p>
            <a:pPr lvl="1"/>
            <a:r>
              <a:rPr lang="en-GB" dirty="0"/>
              <a:t>The value will be visible in client and server components</a:t>
            </a:r>
          </a:p>
          <a:p>
            <a:pPr lvl="2"/>
            <a:endParaRPr lang="en-GB" dirty="0"/>
          </a:p>
          <a:p>
            <a:r>
              <a:rPr lang="en-GB" dirty="0"/>
              <a:t>If a property name isn't prefixed by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NEXT_PUBLIC_</a:t>
            </a:r>
          </a:p>
          <a:p>
            <a:pPr lvl="1"/>
            <a:r>
              <a:rPr lang="en-GB" dirty="0"/>
              <a:t>The value will only be visible in server components</a:t>
            </a:r>
          </a:p>
          <a:p>
            <a:pPr lvl="1"/>
            <a:r>
              <a:rPr lang="en-GB" dirty="0"/>
              <a:t>The value will be replaced by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lang="en-GB" dirty="0"/>
              <a:t> in client components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167FEC08-A78F-90A3-D0CB-F51A6C64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728" y="1673516"/>
            <a:ext cx="7299587" cy="462307"/>
          </a:xfrm>
          <a:prstGeom prst="rect">
            <a:avLst/>
          </a:prstGeom>
          <a:solidFill>
            <a:srgbClr val="C1EF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NEXT_PUBLIC_SALES_TAX_RATE=0.20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API_KEY=jgjhfgj754_564vbn5456456654654bgfh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D3C406-ABE2-4AAD-F590-2C53A6940358}"/>
              </a:ext>
            </a:extLst>
          </p:cNvPr>
          <p:cNvSpPr txBox="1"/>
          <p:nvPr/>
        </p:nvSpPr>
        <p:spPr>
          <a:xfrm>
            <a:off x="7432442" y="187207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env.local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48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Environment Info (3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064744" cy="3742941"/>
          </a:xfrm>
        </p:spPr>
        <p:txBody>
          <a:bodyPr/>
          <a:lstStyle/>
          <a:p>
            <a:r>
              <a:rPr lang="en-GB" dirty="0"/>
              <a:t>To access environment info in a component: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See example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accessing-environment-info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route: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76D46E99-B6A5-1DAA-D32C-7140D449D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728" y="1364327"/>
            <a:ext cx="7347523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process.env.NAME_OF_</a:t>
            </a:r>
            <a:r>
              <a:rPr lang="en-GB" sz="1200" b="1" err="1"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r>
              <a:rPr lang="en-GB" sz="1200" b="1">
                <a:latin typeface="Courier New" panose="02070309020205020404" pitchFamily="49" charset="0"/>
                <a:cs typeface="Courier New" panose="02070309020205020404" pitchFamily="49" charset="0"/>
              </a:rPr>
              <a:t>_INFO_PROPERTY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90D929-436E-CF9B-8BA8-BC35CA60671E}"/>
              </a:ext>
            </a:extLst>
          </p:cNvPr>
          <p:cNvSpPr/>
          <p:nvPr/>
        </p:nvSpPr>
        <p:spPr>
          <a:xfrm>
            <a:off x="1329469" y="2586852"/>
            <a:ext cx="7421291" cy="212952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A71ECF-6907-4136-454D-2A097D1F7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872" y="2647961"/>
            <a:ext cx="3695502" cy="205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0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Invoking Protected REST APIs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064744" cy="3742941"/>
          </a:xfrm>
        </p:spPr>
        <p:txBody>
          <a:bodyPr/>
          <a:lstStyle/>
          <a:p>
            <a:r>
              <a:rPr lang="en-GB" dirty="0"/>
              <a:t>Imagine there's a handy REST API you'd like to call, which requires an authentication key from the client</a:t>
            </a:r>
          </a:p>
          <a:p>
            <a:pPr lvl="1"/>
            <a:endParaRPr lang="en-GB" dirty="0"/>
          </a:p>
          <a:p>
            <a:r>
              <a:rPr lang="en-GB" dirty="0"/>
              <a:t>We've implemented such a REST API</a:t>
            </a:r>
          </a:p>
          <a:p>
            <a:pPr lvl="1"/>
            <a:r>
              <a:rPr lang="en-GB" dirty="0"/>
              <a:t>See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server-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dirty="0"/>
              <a:t> demo folder</a:t>
            </a:r>
          </a:p>
          <a:p>
            <a:pPr lvl="1"/>
            <a:r>
              <a:rPr lang="en-GB" dirty="0"/>
              <a:t>Take a look at the code if you're interested </a:t>
            </a:r>
            <a:r>
              <a:rPr lang="en-GB" sz="1800" dirty="0"/>
              <a:t>😊</a:t>
            </a:r>
          </a:p>
          <a:p>
            <a:pPr lvl="1"/>
            <a:endParaRPr lang="en-GB" sz="1800" dirty="0"/>
          </a:p>
          <a:p>
            <a:r>
              <a:rPr lang="en-GB" dirty="0"/>
              <a:t>Run the REST API as follows: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C66DF-321A-3E13-5589-7B9B5DB85878}"/>
              </a:ext>
            </a:extLst>
          </p:cNvPr>
          <p:cNvSpPr txBox="1"/>
          <p:nvPr/>
        </p:nvSpPr>
        <p:spPr>
          <a:xfrm>
            <a:off x="1344099" y="3927138"/>
            <a:ext cx="719283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51CF4-5CBE-DE28-B2CC-B9FD078F72DD}"/>
              </a:ext>
            </a:extLst>
          </p:cNvPr>
          <p:cNvSpPr txBox="1"/>
          <p:nvPr/>
        </p:nvSpPr>
        <p:spPr>
          <a:xfrm>
            <a:off x="1344099" y="4299344"/>
            <a:ext cx="719283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165734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Invoking Protected REST APIs (2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136140" cy="3742941"/>
          </a:xfrm>
        </p:spPr>
        <p:txBody>
          <a:bodyPr/>
          <a:lstStyle/>
          <a:p>
            <a:r>
              <a:rPr lang="en-GB" dirty="0"/>
              <a:t>Here's how to invoke the REST API from a server component (see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invoking-protected-rest-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route)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57150" indent="0">
              <a:buNone/>
            </a:pPr>
            <a:endParaRPr lang="en-GB" dirty="0"/>
          </a:p>
          <a:p>
            <a:pPr lvl="1"/>
            <a:r>
              <a:rPr lang="en-GB" dirty="0"/>
              <a:t>    Why must it be a server component?</a:t>
            </a:r>
          </a:p>
          <a:p>
            <a:pPr lvl="1"/>
            <a:r>
              <a:rPr lang="en-GB" dirty="0"/>
              <a:t>    Why must the component be dynamically rendered?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AC8FD173-053F-B2D6-EA1D-70536CFEF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728" y="1718196"/>
            <a:ext cx="7347523" cy="21243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const dynamic = 'force-dynamic'</a:t>
            </a:r>
          </a:p>
          <a:p>
            <a:pPr defTabSz="739775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async function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InvokingProtectedRestApi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response = await fetch('http://localhost:8080/server-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/products', {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headers: {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'Auth-Api-Key':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process.env.API_KEY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|| ''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DAE4A-EDFC-9400-C2DF-22F9DD7D8B7B}"/>
              </a:ext>
            </a:extLst>
          </p:cNvPr>
          <p:cNvSpPr txBox="1"/>
          <p:nvPr/>
        </p:nvSpPr>
        <p:spPr>
          <a:xfrm>
            <a:off x="1428980" y="4071831"/>
            <a:ext cx="431528" cy="307777"/>
          </a:xfrm>
          <a:prstGeom prst="rect">
            <a:avLst/>
          </a:prstGeom>
          <a:solidFill>
            <a:srgbClr val="FFFF66"/>
          </a:solidFill>
          <a:ln w="127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/>
              <a:t>❓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F44DE9-C0F5-940F-AF3E-3BEC36CA4D91}"/>
              </a:ext>
            </a:extLst>
          </p:cNvPr>
          <p:cNvSpPr txBox="1"/>
          <p:nvPr/>
        </p:nvSpPr>
        <p:spPr>
          <a:xfrm>
            <a:off x="1428980" y="4452645"/>
            <a:ext cx="431528" cy="307777"/>
          </a:xfrm>
          <a:prstGeom prst="rect">
            <a:avLst/>
          </a:prstGeom>
          <a:solidFill>
            <a:srgbClr val="FFFF66"/>
          </a:solidFill>
          <a:ln w="127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/>
              <a:t>❓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44E03D-1703-1F96-A02C-69F8A806C531}"/>
              </a:ext>
            </a:extLst>
          </p:cNvPr>
          <p:cNvSpPr txBox="1"/>
          <p:nvPr/>
        </p:nvSpPr>
        <p:spPr>
          <a:xfrm>
            <a:off x="4672832" y="3574995"/>
            <a:ext cx="3996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/app/invoking-protected-rest-</a:t>
            </a:r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page.tsx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50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the Server File System Directly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064744" cy="3742941"/>
          </a:xfrm>
        </p:spPr>
        <p:txBody>
          <a:bodyPr/>
          <a:lstStyle/>
          <a:p>
            <a:r>
              <a:rPr lang="en-GB" dirty="0"/>
              <a:t>A server component can access files and directories on the server file system directly</a:t>
            </a:r>
          </a:p>
          <a:p>
            <a:pPr lvl="1"/>
            <a:endParaRPr lang="en-GB" dirty="0"/>
          </a:p>
          <a:p>
            <a:r>
              <a:rPr lang="en-GB" dirty="0"/>
              <a:t>E.g., see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accessing-server-file-system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route: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6196CFAA-6227-44A5-13E1-B7877CD12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728" y="2465790"/>
            <a:ext cx="7347523" cy="193963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fs from '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node:fs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parse from 'html-react-parser'</a:t>
            </a:r>
          </a:p>
          <a:p>
            <a:pPr defTabSz="739775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AccessingServerFileSystem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'welshAnthem.txt'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fileContent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fs.readFileSync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'utf8')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fileContentParsedAsHtml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parse(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fileContent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B8CEE-098E-53F9-6B6F-D8B337FCF146}"/>
              </a:ext>
            </a:extLst>
          </p:cNvPr>
          <p:cNvSpPr txBox="1"/>
          <p:nvPr/>
        </p:nvSpPr>
        <p:spPr>
          <a:xfrm>
            <a:off x="4579859" y="4134005"/>
            <a:ext cx="4089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/app/accessing-server-file-system/</a:t>
            </a:r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page.tsx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12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a Database Directly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136140" cy="3742941"/>
          </a:xfrm>
        </p:spPr>
        <p:txBody>
          <a:bodyPr/>
          <a:lstStyle/>
          <a:p>
            <a:r>
              <a:rPr lang="en-GB" dirty="0"/>
              <a:t>A server component can access server-side resources</a:t>
            </a:r>
          </a:p>
          <a:p>
            <a:pPr lvl="1"/>
            <a:r>
              <a:rPr lang="en-GB" dirty="0"/>
              <a:t>E.g., databases, message queues, cloud resources, etc.</a:t>
            </a:r>
          </a:p>
          <a:p>
            <a:pPr lvl="1"/>
            <a:endParaRPr lang="en-GB" dirty="0"/>
          </a:p>
          <a:p>
            <a:r>
              <a:rPr lang="en-GB" dirty="0"/>
              <a:t>Let's set up a database to illustrate this</a:t>
            </a:r>
          </a:p>
          <a:p>
            <a:pPr lvl="1"/>
            <a:r>
              <a:rPr lang="en-GB" dirty="0"/>
              <a:t>Take a look in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GB" dirty="0"/>
              <a:t> folder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compose.yaml</a:t>
            </a:r>
            <a:r>
              <a:rPr lang="en-GB" dirty="0"/>
              <a:t> starts a containerized MySQL database</a:t>
            </a:r>
          </a:p>
          <a:p>
            <a:pPr lvl="1"/>
            <a:endParaRPr lang="en-GB" dirty="0"/>
          </a:p>
          <a:p>
            <a:r>
              <a:rPr lang="en-GB" dirty="0"/>
              <a:t>To start the database, start Docker Desktop (if you have it) and run the following command: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7CA6BE-381A-366A-7160-987BA5938B74}"/>
              </a:ext>
            </a:extLst>
          </p:cNvPr>
          <p:cNvSpPr txBox="1"/>
          <p:nvPr/>
        </p:nvSpPr>
        <p:spPr>
          <a:xfrm>
            <a:off x="1344098" y="4323058"/>
            <a:ext cx="7525951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docker-compose up</a:t>
            </a:r>
          </a:p>
        </p:txBody>
      </p:sp>
    </p:spTree>
    <p:extLst>
      <p:ext uri="{BB962C8B-B14F-4D97-AF65-F5344CB8AC3E}">
        <p14:creationId xmlns:p14="http://schemas.microsoft.com/office/powerpoint/2010/main" val="1382993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a Database Directly (2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064744" cy="3742941"/>
          </a:xfrm>
        </p:spPr>
        <p:txBody>
          <a:bodyPr/>
          <a:lstStyle/>
          <a:p>
            <a:r>
              <a:rPr lang="en-GB" dirty="0"/>
              <a:t>The following server component queries the database and displays the results</a:t>
            </a:r>
          </a:p>
          <a:p>
            <a:pPr lvl="1"/>
            <a:r>
              <a:rPr lang="en-GB" dirty="0"/>
              <a:t>See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accessing-database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route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6196CFAA-6227-44A5-13E1-B7877CD12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728" y="2074246"/>
            <a:ext cx="7347523" cy="267829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{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RowDataPacket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from 'mysql2/promise'</a:t>
            </a:r>
          </a:p>
          <a:p>
            <a:pPr defTabSz="739775">
              <a:defRPr/>
            </a:pP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async function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AccessingDatabase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con = await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mysql.createConnection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host: 'localhost',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user: 'root',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password: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process.env.MYSQL_ROOT_PASSWORD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defTabSz="739775">
              <a:defRPr/>
            </a:pP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[rows] = await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con.query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RowDataPacket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[]&gt;(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'SELECT * FROM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myschema.employees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B8CEE-098E-53F9-6B6F-D8B337FCF146}"/>
              </a:ext>
            </a:extLst>
          </p:cNvPr>
          <p:cNvSpPr txBox="1"/>
          <p:nvPr/>
        </p:nvSpPr>
        <p:spPr>
          <a:xfrm>
            <a:off x="5509601" y="4485695"/>
            <a:ext cx="3159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/app/accessing-database/</a:t>
            </a:r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page.tsx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12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8350658" cy="560552"/>
          </a:xfrm>
        </p:spPr>
        <p:txBody>
          <a:bodyPr/>
          <a:lstStyle/>
          <a:p>
            <a:r>
              <a:rPr lang="en-US" dirty="0"/>
              <a:t>Section 4:  Mixing Server and Client Components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Server components can render client components</a:t>
            </a:r>
          </a:p>
          <a:p>
            <a:r>
              <a:rPr lang="en-GB" dirty="0"/>
              <a:t>Passing content from server to client</a:t>
            </a:r>
          </a:p>
          <a:p>
            <a:r>
              <a:rPr lang="en-GB" dirty="0"/>
              <a:t>Client components can't render server components</a:t>
            </a:r>
          </a:p>
        </p:txBody>
      </p:sp>
    </p:spTree>
    <p:extLst>
      <p:ext uri="{BB962C8B-B14F-4D97-AF65-F5344CB8AC3E}">
        <p14:creationId xmlns:p14="http://schemas.microsoft.com/office/powerpoint/2010/main" val="2641978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36576"/>
            <a:ext cx="8303317" cy="560552"/>
          </a:xfrm>
        </p:spPr>
        <p:txBody>
          <a:bodyPr/>
          <a:lstStyle/>
          <a:p>
            <a:r>
              <a:rPr lang="en-GB" dirty="0"/>
              <a:t>Server Components can Render Client Components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196158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 server component can render client components</a:t>
            </a:r>
          </a:p>
          <a:p>
            <a:pPr lvl="1"/>
            <a:endParaRPr lang="en-GB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We've seen an example of this already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See the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dynamic-rendering-with-refresh-demo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route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A5ACDFE9-1A89-225C-D993-2457680F9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729" y="2435585"/>
            <a:ext cx="7559534" cy="230896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DynamicallyRenderedRouteSegmentWithRefreshCapability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Date()</a:t>
            </a:r>
          </a:p>
          <a:p>
            <a:pPr defTabSz="739775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&lt;h1&gt;Dynamically rendered route segment, with refresh capability&lt;/h1&gt;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&lt;div&gt;Date: {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ts.toDateString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()}, time: {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ts.toTimeString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()}&lt;/div&gt;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RefreshRouteNow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81E762-54F4-F3BD-DC46-2FB3B0139226}"/>
              </a:ext>
            </a:extLst>
          </p:cNvPr>
          <p:cNvSpPr txBox="1"/>
          <p:nvPr/>
        </p:nvSpPr>
        <p:spPr>
          <a:xfrm>
            <a:off x="4162265" y="4469864"/>
            <a:ext cx="47404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/app/dynamic-rendering-with-refresh-demo/</a:t>
            </a:r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page.tsx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19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36576"/>
            <a:ext cx="8303317" cy="560552"/>
          </a:xfrm>
        </p:spPr>
        <p:txBody>
          <a:bodyPr/>
          <a:lstStyle/>
          <a:p>
            <a:r>
              <a:rPr lang="en-GB" dirty="0"/>
              <a:t>Passing Content from Server to Client (1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196158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You can pass content from a server to a client component 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passing-content-from-server-to-client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route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EBA95068-992A-09D6-C06E-A12EFE513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729" y="1727109"/>
            <a:ext cx="7559534" cy="304763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MyServerComponent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const filename = 'welshAnthem.txt'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fileContent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fs.readFileSync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(filename, 'utf8')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fileReadTimestamp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Date().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toTimeString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&lt;h1&gt;Passing content from a server component to a client component&lt;/h1&gt;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SearchablePanel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text={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fileContent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}&gt;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&lt;hr/&gt;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&lt;small&gt;&lt;b&gt;{filename}&lt;/b&gt;, read 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fileReadTimestamp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}&lt;/small&gt;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SearchablePanel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388A7-1D75-1C07-97D1-D34C57F29CEA}"/>
              </a:ext>
            </a:extLst>
          </p:cNvPr>
          <p:cNvSpPr txBox="1"/>
          <p:nvPr/>
        </p:nvSpPr>
        <p:spPr>
          <a:xfrm>
            <a:off x="3976317" y="4495622"/>
            <a:ext cx="4926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/app/passing-content-from-server-to-client/</a:t>
            </a:r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page.tsx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36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Recap of Next.js Rendering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13498" cy="3742941"/>
          </a:xfrm>
        </p:spPr>
        <p:txBody>
          <a:bodyPr/>
          <a:lstStyle/>
          <a:p>
            <a:r>
              <a:rPr lang="en-GB" dirty="0"/>
              <a:t>By default, Next.js renders components at the </a:t>
            </a:r>
            <a:r>
              <a:rPr lang="en-GB" i="1" dirty="0"/>
              <a:t>server</a:t>
            </a: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" indent="0">
              <a:buNone/>
            </a:pPr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" indent="0">
              <a:buNone/>
            </a:pPr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(Unless you explicitly specify a </a:t>
            </a:r>
            <a:r>
              <a:rPr lang="en-GB" i="1" dirty="0">
                <a:ea typeface="Open Sans" panose="020B0606030504020204" pitchFamily="34" charset="0"/>
                <a:cs typeface="Open Sans" panose="020B0606030504020204" pitchFamily="34" charset="0"/>
              </a:rPr>
              <a:t>client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component … )</a:t>
            </a:r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3F707D10-7442-C69A-3803-FFAE0F201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404794"/>
            <a:ext cx="7205496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SomeServerComponent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&lt;&gt; … … … &lt;/&gt;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2569AB19-42B1-D19E-F3B7-4C6B0231B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999372"/>
            <a:ext cx="7205496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'use client'</a:t>
            </a:r>
          </a:p>
          <a:p>
            <a:pPr defTabSz="739775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SomeClientComponent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&lt;&gt; … … … &lt;/&gt;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36576"/>
            <a:ext cx="8303317" cy="560552"/>
          </a:xfrm>
        </p:spPr>
        <p:txBody>
          <a:bodyPr/>
          <a:lstStyle/>
          <a:p>
            <a:r>
              <a:rPr lang="en-GB" dirty="0"/>
              <a:t>Passing Content from Server to Client (2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196158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Here's the client component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passing-content-from-server-to-client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route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EBA95068-992A-09D6-C06E-A12EFE513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729" y="1699171"/>
            <a:ext cx="7559534" cy="323229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'use client'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SearchablePanel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{text, children}: {text: string, children: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React.ReactNode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defTabSz="739775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&lt;div&gt;{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currentContent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}&lt;/div&gt;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&lt;input type='text' … /&gt;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{children}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388A7-1D75-1C07-97D1-D34C57F29CEA}"/>
              </a:ext>
            </a:extLst>
          </p:cNvPr>
          <p:cNvSpPr txBox="1"/>
          <p:nvPr/>
        </p:nvSpPr>
        <p:spPr>
          <a:xfrm>
            <a:off x="2953602" y="4654463"/>
            <a:ext cx="5949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/app/passing-content-from-server-to-client/</a:t>
            </a:r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searchablePanel.tsx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81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36576"/>
            <a:ext cx="8303317" cy="560552"/>
          </a:xfrm>
        </p:spPr>
        <p:txBody>
          <a:bodyPr/>
          <a:lstStyle/>
          <a:p>
            <a:r>
              <a:rPr lang="en-GB" dirty="0"/>
              <a:t>Passing Content from Server to Client (3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196158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Here's how it looks: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D4108C-1ADD-D059-5F2A-57316ADB9189}"/>
              </a:ext>
            </a:extLst>
          </p:cNvPr>
          <p:cNvSpPr/>
          <p:nvPr/>
        </p:nvSpPr>
        <p:spPr>
          <a:xfrm>
            <a:off x="1329469" y="1536819"/>
            <a:ext cx="7479680" cy="297508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69F77B-769E-2879-F1F6-BCC2FE2BA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976" y="1594223"/>
            <a:ext cx="7368485" cy="237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40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36576"/>
            <a:ext cx="8303317" cy="560552"/>
          </a:xfrm>
        </p:spPr>
        <p:txBody>
          <a:bodyPr/>
          <a:lstStyle/>
          <a:p>
            <a:r>
              <a:rPr lang="en-GB" dirty="0"/>
              <a:t>Client Components can't Render Server Components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196158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Note that a client component cannot render a server component directly</a:t>
            </a:r>
          </a:p>
          <a:p>
            <a:pPr lvl="1"/>
            <a:endParaRPr lang="en-GB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For example: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A5ACDFE9-1A89-225C-D993-2457680F9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729" y="2413475"/>
            <a:ext cx="7559534" cy="193963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'use client'</a:t>
            </a:r>
          </a:p>
          <a:p>
            <a:pPr defTabSz="739775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SomeClientComponent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&lt;&gt;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SomeServerComponent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&lt;/&gt;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96508-C244-B3B7-0C85-868DE2AC22B8}"/>
              </a:ext>
            </a:extLst>
          </p:cNvPr>
          <p:cNvSpPr txBox="1"/>
          <p:nvPr/>
        </p:nvSpPr>
        <p:spPr>
          <a:xfrm>
            <a:off x="5287307" y="3490523"/>
            <a:ext cx="18610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b="1" dirty="0">
                <a:solidFill>
                  <a:srgbClr val="FF0000"/>
                </a:solidFill>
              </a:rPr>
              <a:t>😨 NOT ALLOWED!!!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5ECA8B-8669-C745-7FFD-DEBD691B00AE}"/>
              </a:ext>
            </a:extLst>
          </p:cNvPr>
          <p:cNvCxnSpPr>
            <a:cxnSpLocks/>
          </p:cNvCxnSpPr>
          <p:nvPr/>
        </p:nvCxnSpPr>
        <p:spPr>
          <a:xfrm flipH="1">
            <a:off x="4186841" y="3647032"/>
            <a:ext cx="1106571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40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389" y="1210182"/>
            <a:ext cx="6726115" cy="1955050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server components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Server component rendering 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Server component usage scenarios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Mixing server and client components</a:t>
            </a:r>
          </a:p>
        </p:txBody>
      </p:sp>
    </p:spTree>
    <p:extLst>
      <p:ext uri="{BB962C8B-B14F-4D97-AF65-F5344CB8AC3E}">
        <p14:creationId xmlns:p14="http://schemas.microsoft.com/office/powerpoint/2010/main" val="325127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How Server Components Work (1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13498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This is how server components work: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At the browser, the client requests a page (component)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request is sent to the server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component code is executed at the server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pre-rendered HTML is returned to the browser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30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How Server Components Work (2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13498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It's actually a little bit more complicated than that…</a:t>
            </a:r>
          </a:p>
          <a:p>
            <a:pPr lvl="2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At the server: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Next.js generates a combination of HTML and React Server Component (RSC) payload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RSC payload indicates how client components will be interleaved within the server components </a:t>
            </a:r>
          </a:p>
          <a:p>
            <a:pPr lvl="2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Then at the client: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HTML is rendered immediately (non-interactive initially)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RSC payload is unpicked, to create client components</a:t>
            </a:r>
          </a:p>
        </p:txBody>
      </p:sp>
    </p:spTree>
    <p:extLst>
      <p:ext uri="{BB962C8B-B14F-4D97-AF65-F5344CB8AC3E}">
        <p14:creationId xmlns:p14="http://schemas.microsoft.com/office/powerpoint/2010/main" val="917020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Benefits of Server Components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13498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Direct access to server-side resources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E.g., the server file system, databases, protected REST APIs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Search Engine Optimization (SEO)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Page content is pre-rendered as HTML at the server, so the client receives searchable HTML directly (rather than code)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Caching and faster initial page load time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pre-rendered HTML is cached at the server and can be shared by multiple clients, which can improve performance</a:t>
            </a: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64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8350658" cy="560552"/>
          </a:xfrm>
        </p:spPr>
        <p:txBody>
          <a:bodyPr/>
          <a:lstStyle/>
          <a:p>
            <a:r>
              <a:rPr lang="en-US" dirty="0"/>
              <a:t>Section 2:  Server Component Rendering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How server rendering works</a:t>
            </a:r>
          </a:p>
          <a:p>
            <a:r>
              <a:rPr lang="en-GB" dirty="0"/>
              <a:t>Static rendering</a:t>
            </a:r>
          </a:p>
          <a:p>
            <a:r>
              <a:rPr lang="en-GB" dirty="0"/>
              <a:t>Client rendering</a:t>
            </a:r>
          </a:p>
          <a:p>
            <a:r>
              <a:rPr lang="en-GB" dirty="0"/>
              <a:t>Aside: Understanding the Router Cache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244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54748" cy="3742941"/>
          </a:xfrm>
        </p:spPr>
        <p:txBody>
          <a:bodyPr/>
          <a:lstStyle/>
          <a:p>
            <a:r>
              <a:rPr lang="en-GB" dirty="0"/>
              <a:t>There are two server rendering strategies:</a:t>
            </a:r>
          </a:p>
          <a:p>
            <a:pPr lvl="1"/>
            <a:r>
              <a:rPr lang="en-GB" i="1" dirty="0"/>
              <a:t>Static</a:t>
            </a:r>
            <a:r>
              <a:rPr lang="en-GB" dirty="0"/>
              <a:t> rendering (rendered at build time) - this is the default</a:t>
            </a:r>
          </a:p>
          <a:p>
            <a:pPr lvl="1"/>
            <a:r>
              <a:rPr lang="en-GB" i="1" dirty="0"/>
              <a:t>Dynamic</a:t>
            </a:r>
            <a:r>
              <a:rPr lang="en-GB" dirty="0"/>
              <a:t> rendering (rendered at run time)</a:t>
            </a:r>
          </a:p>
          <a:p>
            <a:pPr lvl="1"/>
            <a:endParaRPr lang="en-GB" dirty="0"/>
          </a:p>
          <a:p>
            <a:r>
              <a:rPr lang="en-GB" dirty="0"/>
              <a:t>Rendering applies on a per-route-segment basis</a:t>
            </a:r>
          </a:p>
          <a:p>
            <a:pPr lvl="1"/>
            <a:r>
              <a:rPr lang="en-GB" dirty="0"/>
              <a:t>i.e., per route (path) in your app</a:t>
            </a:r>
          </a:p>
          <a:p>
            <a:pPr lvl="1"/>
            <a:endParaRPr lang="en-GB" dirty="0"/>
          </a:p>
          <a:p>
            <a:r>
              <a:rPr lang="en-GB" dirty="0"/>
              <a:t>Let's see how it works…</a:t>
            </a:r>
          </a:p>
          <a:p>
            <a:endParaRPr lang="en-GB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Server Rendering Works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064744" cy="3742941"/>
          </a:xfrm>
        </p:spPr>
        <p:txBody>
          <a:bodyPr/>
          <a:lstStyle/>
          <a:p>
            <a:r>
              <a:rPr lang="en-GB" dirty="0"/>
              <a:t>By default, server components are rendered </a:t>
            </a:r>
            <a:r>
              <a:rPr lang="en-GB" i="1" dirty="0"/>
              <a:t>statically</a:t>
            </a:r>
          </a:p>
          <a:p>
            <a:pPr lvl="1"/>
            <a:r>
              <a:rPr lang="en-GB" dirty="0"/>
              <a:t>i.e., when you build the application</a:t>
            </a:r>
          </a:p>
          <a:p>
            <a:pPr lvl="1"/>
            <a:endParaRPr lang="en-GB" dirty="0"/>
          </a:p>
          <a:p>
            <a:r>
              <a:rPr lang="en-GB" dirty="0"/>
              <a:t>To see this in practice, let's build the demo application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demo-server-components</a:t>
            </a:r>
            <a:r>
              <a:rPr lang="en-GB" dirty="0"/>
              <a:t> now: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After the application has been built, run it as follows: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9CD9E7-7ADE-2177-71F4-1A96297DDEED}"/>
              </a:ext>
            </a:extLst>
          </p:cNvPr>
          <p:cNvSpPr txBox="1"/>
          <p:nvPr/>
        </p:nvSpPr>
        <p:spPr>
          <a:xfrm>
            <a:off x="1344099" y="2776255"/>
            <a:ext cx="709651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build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53AF8-6110-3FAF-5A16-A290EF884CFC}"/>
              </a:ext>
            </a:extLst>
          </p:cNvPr>
          <p:cNvSpPr txBox="1"/>
          <p:nvPr/>
        </p:nvSpPr>
        <p:spPr>
          <a:xfrm>
            <a:off x="1344099" y="3943009"/>
            <a:ext cx="709651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start</a:t>
            </a:r>
          </a:p>
        </p:txBody>
      </p:sp>
    </p:spTree>
    <p:extLst>
      <p:ext uri="{BB962C8B-B14F-4D97-AF65-F5344CB8AC3E}">
        <p14:creationId xmlns:p14="http://schemas.microsoft.com/office/powerpoint/2010/main" val="411903127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5302</TotalTime>
  <Words>2217</Words>
  <Application>Microsoft Office PowerPoint</Application>
  <PresentationFormat>On-screen Show (16:9)</PresentationFormat>
  <Paragraphs>412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Courier New</vt:lpstr>
      <vt:lpstr>Open Sans</vt:lpstr>
      <vt:lpstr>Standard_LiveLessons_2017</vt:lpstr>
      <vt:lpstr>Server Components</vt:lpstr>
      <vt:lpstr>Section 1:  Overview of Server Components</vt:lpstr>
      <vt:lpstr>Recap of Next.js Rendering</vt:lpstr>
      <vt:lpstr>How Server Components Work (1 of 2)</vt:lpstr>
      <vt:lpstr>How Server Components Work (2 of 2)</vt:lpstr>
      <vt:lpstr>Benefits of Server Components</vt:lpstr>
      <vt:lpstr>Section 2:  Server Component Rendering</vt:lpstr>
      <vt:lpstr>Overview</vt:lpstr>
      <vt:lpstr>How Server Rendering Works</vt:lpstr>
      <vt:lpstr>Static Rendering (1 of 3)</vt:lpstr>
      <vt:lpstr>Static Rendering (2 of 3)</vt:lpstr>
      <vt:lpstr>Static Rendering (3 of 3)</vt:lpstr>
      <vt:lpstr>Dynamic Rendering (1 of 3)</vt:lpstr>
      <vt:lpstr>Dynamic Rendering (2 of 3)</vt:lpstr>
      <vt:lpstr>Dynamic Rendering (3 of 3)</vt:lpstr>
      <vt:lpstr>Aside: Understanding the Router Cache</vt:lpstr>
      <vt:lpstr>Section 3:  Server Component Usage Scenarios</vt:lpstr>
      <vt:lpstr>Overview</vt:lpstr>
      <vt:lpstr>Accessing Environment Info (1 of 3)</vt:lpstr>
      <vt:lpstr>Accessing Environment Info (2 of 3)</vt:lpstr>
      <vt:lpstr>Accessing Environment Info (3 of 3)</vt:lpstr>
      <vt:lpstr>Invoking Protected REST APIs (1 of 2)</vt:lpstr>
      <vt:lpstr>Invoking Protected REST APIs (2 of 2)</vt:lpstr>
      <vt:lpstr>Accessing the Server File System Directly</vt:lpstr>
      <vt:lpstr>Accessing a Database Directly (1 of 2)</vt:lpstr>
      <vt:lpstr>Accessing a Database Directly (2 of 2)</vt:lpstr>
      <vt:lpstr>Section 4:  Mixing Server and Client Components</vt:lpstr>
      <vt:lpstr>Server Components can Render Client Components</vt:lpstr>
      <vt:lpstr>Passing Content from Server to Client (1 of 3)</vt:lpstr>
      <vt:lpstr>Passing Content from Server to Client (2 of 3)</vt:lpstr>
      <vt:lpstr>Passing Content from Server to Client (3 of 3)</vt:lpstr>
      <vt:lpstr>Client Components can't Render Server Components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127</cp:revision>
  <dcterms:created xsi:type="dcterms:W3CDTF">2015-09-28T19:52:00Z</dcterms:created>
  <dcterms:modified xsi:type="dcterms:W3CDTF">2024-07-04T19:20:59Z</dcterms:modified>
</cp:coreProperties>
</file>