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20" r:id="rId2"/>
    <p:sldId id="256" r:id="rId3"/>
    <p:sldId id="321" r:id="rId4"/>
    <p:sldId id="264" r:id="rId5"/>
    <p:sldId id="322" r:id="rId6"/>
    <p:sldId id="323" r:id="rId7"/>
    <p:sldId id="265" r:id="rId8"/>
    <p:sldId id="324" r:id="rId9"/>
    <p:sldId id="325" r:id="rId10"/>
    <p:sldId id="266" r:id="rId11"/>
    <p:sldId id="267" r:id="rId12"/>
    <p:sldId id="326" r:id="rId13"/>
    <p:sldId id="327" r:id="rId14"/>
    <p:sldId id="268" r:id="rId15"/>
    <p:sldId id="269" r:id="rId16"/>
    <p:sldId id="328" r:id="rId17"/>
    <p:sldId id="257" r:id="rId18"/>
    <p:sldId id="331" r:id="rId19"/>
    <p:sldId id="332" r:id="rId20"/>
    <p:sldId id="270" r:id="rId21"/>
    <p:sldId id="333" r:id="rId22"/>
    <p:sldId id="334" r:id="rId23"/>
    <p:sldId id="335" r:id="rId24"/>
    <p:sldId id="271" r:id="rId25"/>
    <p:sldId id="336" r:id="rId26"/>
    <p:sldId id="272" r:id="rId27"/>
    <p:sldId id="273" r:id="rId28"/>
    <p:sldId id="329" r:id="rId29"/>
    <p:sldId id="274" r:id="rId30"/>
    <p:sldId id="330" r:id="rId31"/>
    <p:sldId id="259" r:id="rId32"/>
    <p:sldId id="275" r:id="rId33"/>
    <p:sldId id="260" r:id="rId34"/>
    <p:sldId id="288" r:id="rId35"/>
    <p:sldId id="276" r:id="rId36"/>
    <p:sldId id="277" r:id="rId37"/>
    <p:sldId id="278" r:id="rId38"/>
    <p:sldId id="281" r:id="rId39"/>
    <p:sldId id="279" r:id="rId40"/>
    <p:sldId id="280" r:id="rId41"/>
    <p:sldId id="289" r:id="rId42"/>
    <p:sldId id="282" r:id="rId43"/>
    <p:sldId id="283" r:id="rId44"/>
    <p:sldId id="284" r:id="rId45"/>
    <p:sldId id="285" r:id="rId46"/>
    <p:sldId id="286" r:id="rId47"/>
    <p:sldId id="287" r:id="rId48"/>
    <p:sldId id="290" r:id="rId49"/>
    <p:sldId id="291" r:id="rId50"/>
    <p:sldId id="292" r:id="rId51"/>
    <p:sldId id="294" r:id="rId52"/>
    <p:sldId id="293" r:id="rId53"/>
    <p:sldId id="295" r:id="rId54"/>
    <p:sldId id="296" r:id="rId55"/>
    <p:sldId id="297" r:id="rId56"/>
    <p:sldId id="298" r:id="rId57"/>
    <p:sldId id="261" r:id="rId58"/>
    <p:sldId id="299" r:id="rId59"/>
    <p:sldId id="300" r:id="rId60"/>
    <p:sldId id="301" r:id="rId61"/>
    <p:sldId id="302" r:id="rId62"/>
    <p:sldId id="303" r:id="rId63"/>
    <p:sldId id="304" r:id="rId64"/>
    <p:sldId id="305" r:id="rId65"/>
    <p:sldId id="306" r:id="rId66"/>
    <p:sldId id="307" r:id="rId67"/>
    <p:sldId id="308" r:id="rId68"/>
    <p:sldId id="33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0C28AB1-1018-4D03-94F1-91B3FA697794}">
          <p14:sldIdLst>
            <p14:sldId id="320"/>
          </p14:sldIdLst>
        </p14:section>
        <p14:section name="P1" id="{252671E5-9356-4024-8BE6-D2ABC0638324}">
          <p14:sldIdLst>
            <p14:sldId id="256"/>
            <p14:sldId id="321"/>
            <p14:sldId id="264"/>
            <p14:sldId id="322"/>
            <p14:sldId id="323"/>
            <p14:sldId id="265"/>
            <p14:sldId id="324"/>
            <p14:sldId id="325"/>
            <p14:sldId id="266"/>
            <p14:sldId id="267"/>
            <p14:sldId id="326"/>
            <p14:sldId id="327"/>
            <p14:sldId id="268"/>
            <p14:sldId id="269"/>
            <p14:sldId id="328"/>
          </p14:sldIdLst>
        </p14:section>
        <p14:section name="P2 + P3" id="{AB1D8CDF-5BB1-4338-AF77-CA6B3BDAB629}">
          <p14:sldIdLst>
            <p14:sldId id="257"/>
            <p14:sldId id="331"/>
            <p14:sldId id="332"/>
            <p14:sldId id="270"/>
            <p14:sldId id="333"/>
            <p14:sldId id="334"/>
            <p14:sldId id="335"/>
            <p14:sldId id="271"/>
            <p14:sldId id="336"/>
            <p14:sldId id="272"/>
            <p14:sldId id="273"/>
            <p14:sldId id="329"/>
            <p14:sldId id="274"/>
            <p14:sldId id="330"/>
          </p14:sldIdLst>
        </p14:section>
        <p14:section name="P4" id="{55B11B0C-E4AF-4C25-B17A-1C1BC8A73363}">
          <p14:sldIdLst>
            <p14:sldId id="259"/>
            <p14:sldId id="275"/>
          </p14:sldIdLst>
        </p14:section>
        <p14:section name="P5" id="{432F284C-80DA-4FB4-B162-BC38B948A159}">
          <p14:sldIdLst>
            <p14:sldId id="260"/>
            <p14:sldId id="288"/>
            <p14:sldId id="276"/>
            <p14:sldId id="277"/>
            <p14:sldId id="278"/>
            <p14:sldId id="281"/>
            <p14:sldId id="279"/>
            <p14:sldId id="280"/>
            <p14:sldId id="289"/>
            <p14:sldId id="282"/>
            <p14:sldId id="283"/>
            <p14:sldId id="284"/>
            <p14:sldId id="285"/>
            <p14:sldId id="286"/>
            <p14:sldId id="287"/>
            <p14:sldId id="290"/>
            <p14:sldId id="291"/>
            <p14:sldId id="292"/>
            <p14:sldId id="294"/>
            <p14:sldId id="293"/>
            <p14:sldId id="295"/>
            <p14:sldId id="296"/>
            <p14:sldId id="297"/>
            <p14:sldId id="298"/>
          </p14:sldIdLst>
        </p14:section>
        <p14:section name="P6 - Tests" id="{7C48A54A-B536-4540-B855-0A30DDC471C4}">
          <p14:sldIdLst>
            <p14:sldId id="261"/>
            <p14:sldId id="299"/>
            <p14:sldId id="300"/>
            <p14:sldId id="301"/>
            <p14:sldId id="302"/>
            <p14:sldId id="303"/>
            <p14:sldId id="304"/>
            <p14:sldId id="305"/>
            <p14:sldId id="306"/>
            <p14:sldId id="307"/>
            <p14:sldId id="30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2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7797" autoAdjust="0"/>
  </p:normalViewPr>
  <p:slideViewPr>
    <p:cSldViewPr snapToGrid="0">
      <p:cViewPr varScale="1">
        <p:scale>
          <a:sx n="60" d="100"/>
          <a:sy n="60" d="100"/>
        </p:scale>
        <p:origin x="141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B0E6-2D86-4A6F-A984-CE9700A15EA4}"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C88F7-8A8B-4367-AEE3-A86E074CAF66}" type="slidenum">
              <a:rPr lang="en-US" smtClean="0"/>
              <a:t>‹#›</a:t>
            </a:fld>
            <a:endParaRPr lang="en-US"/>
          </a:p>
        </p:txBody>
      </p:sp>
    </p:spTree>
    <p:extLst>
      <p:ext uri="{BB962C8B-B14F-4D97-AF65-F5344CB8AC3E}">
        <p14:creationId xmlns:p14="http://schemas.microsoft.com/office/powerpoint/2010/main" val="364136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9</a:t>
            </a:fld>
            <a:endParaRPr lang="en-US"/>
          </a:p>
        </p:txBody>
      </p:sp>
    </p:spTree>
    <p:extLst>
      <p:ext uri="{BB962C8B-B14F-4D97-AF65-F5344CB8AC3E}">
        <p14:creationId xmlns:p14="http://schemas.microsoft.com/office/powerpoint/2010/main" val="2438500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range of inputs that sensors are able to detect vary greatly which include pressure, temperature, motion…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Helps</a:t>
            </a:r>
            <a:r>
              <a:rPr lang="en-US" sz="1200" kern="1200" baseline="0" dirty="0" smtClean="0">
                <a:solidFill>
                  <a:schemeClr val="tx1"/>
                </a:solidFill>
                <a:effectLst/>
                <a:latin typeface="+mn-lt"/>
                <a:ea typeface="+mn-ea"/>
                <a:cs typeface="+mn-cs"/>
              </a:rPr>
              <a:t> create more meaningful application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has become a standard hardware since they are so crucial in nowadays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applications</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51C88F7-8A8B-4367-AEE3-A86E074CAF66}" type="slidenum">
              <a:rPr lang="en-US" smtClean="0"/>
              <a:t>26</a:t>
            </a:fld>
            <a:endParaRPr lang="en-US"/>
          </a:p>
        </p:txBody>
      </p:sp>
    </p:spTree>
    <p:extLst>
      <p:ext uri="{BB962C8B-B14F-4D97-AF65-F5344CB8AC3E}">
        <p14:creationId xmlns:p14="http://schemas.microsoft.com/office/powerpoint/2010/main" val="297380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kern="1200" dirty="0" smtClean="0">
                <a:solidFill>
                  <a:schemeClr val="tx1"/>
                </a:solidFill>
                <a:effectLst/>
                <a:latin typeface="+mn-lt"/>
                <a:ea typeface="+mn-ea"/>
                <a:cs typeface="+mn-cs"/>
              </a:rPr>
              <a:t>The energy can vary which include electric, hydraulic, pneumatic energy (hence the type of actuators)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Sensors and actuators usually work together in a system. The sensors gather data and send it to the control center for processing. Then depend on the logics defined, the control center can give command to control the actuators corresponding to the sensed input.</a:t>
            </a:r>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27</a:t>
            </a:fld>
            <a:endParaRPr lang="en-US"/>
          </a:p>
        </p:txBody>
      </p:sp>
    </p:spTree>
    <p:extLst>
      <p:ext uri="{BB962C8B-B14F-4D97-AF65-F5344CB8AC3E}">
        <p14:creationId xmlns:p14="http://schemas.microsoft.com/office/powerpoint/2010/main" val="62990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29</a:t>
            </a:fld>
            <a:endParaRPr lang="en-US"/>
          </a:p>
        </p:txBody>
      </p:sp>
    </p:spTree>
    <p:extLst>
      <p:ext uri="{BB962C8B-B14F-4D97-AF65-F5344CB8AC3E}">
        <p14:creationId xmlns:p14="http://schemas.microsoft.com/office/powerpoint/2010/main" val="50289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30</a:t>
            </a:fld>
            <a:endParaRPr lang="en-US"/>
          </a:p>
        </p:txBody>
      </p:sp>
    </p:spTree>
    <p:extLst>
      <p:ext uri="{BB962C8B-B14F-4D97-AF65-F5344CB8AC3E}">
        <p14:creationId xmlns:p14="http://schemas.microsoft.com/office/powerpoint/2010/main" val="2281194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68</a:t>
            </a:fld>
            <a:endParaRPr lang="en-US"/>
          </a:p>
        </p:txBody>
      </p:sp>
    </p:spTree>
    <p:extLst>
      <p:ext uri="{BB962C8B-B14F-4D97-AF65-F5344CB8AC3E}">
        <p14:creationId xmlns:p14="http://schemas.microsoft.com/office/powerpoint/2010/main" val="158924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Nên</a:t>
            </a:r>
            <a:r>
              <a:rPr lang="en-US" baseline="0" dirty="0" smtClean="0"/>
              <a:t> </a:t>
            </a:r>
            <a:r>
              <a:rPr lang="en-US" baseline="0" dirty="0" err="1" smtClean="0"/>
              <a:t>có</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khúc</a:t>
            </a:r>
            <a:r>
              <a:rPr lang="en-US" baseline="0" dirty="0" smtClean="0"/>
              <a:t>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gọi</a:t>
            </a:r>
            <a:r>
              <a:rPr lang="en-US" baseline="0" dirty="0" smtClean="0"/>
              <a:t> </a:t>
            </a:r>
            <a:r>
              <a:rPr lang="en-US" baseline="0" dirty="0" err="1" smtClean="0"/>
              <a:t>điện</a:t>
            </a:r>
            <a:r>
              <a:rPr lang="en-US" baseline="0" dirty="0" smtClean="0"/>
              <a:t> </a:t>
            </a:r>
            <a:r>
              <a:rPr lang="en-US" baseline="0" dirty="0" err="1" smtClean="0"/>
              <a:t>vệ</a:t>
            </a:r>
            <a:r>
              <a:rPr lang="en-US" baseline="0" dirty="0" smtClean="0"/>
              <a:t> </a:t>
            </a:r>
            <a:r>
              <a:rPr lang="en-US" baseline="0" dirty="0" err="1" smtClean="0"/>
              <a:t>tinh</a:t>
            </a:r>
            <a:r>
              <a:rPr lang="en-US" baseline="0" dirty="0" smtClean="0"/>
              <a:t> ? </a:t>
            </a:r>
            <a:r>
              <a:rPr lang="en-US" baseline="0" dirty="0" err="1" smtClean="0"/>
              <a:t>Truyền</a:t>
            </a:r>
            <a:r>
              <a:rPr lang="en-US" baseline="0" dirty="0" smtClean="0"/>
              <a:t> </a:t>
            </a:r>
            <a:r>
              <a:rPr lang="en-US" baseline="0" dirty="0" err="1" smtClean="0"/>
              <a:t>hình</a:t>
            </a:r>
            <a:r>
              <a:rPr lang="en-US" baseline="0" dirty="0" smtClean="0"/>
              <a:t> </a:t>
            </a:r>
            <a:r>
              <a:rPr lang="en-US" baseline="0" dirty="0" err="1" smtClean="0"/>
              <a:t>tv</a:t>
            </a:r>
            <a:r>
              <a:rPr lang="en-US" baseline="0" dirty="0" smtClean="0"/>
              <a:t> (</a:t>
            </a:r>
            <a:r>
              <a:rPr lang="en-US" baseline="0" dirty="0" err="1" smtClean="0"/>
              <a:t>xem</a:t>
            </a:r>
            <a:r>
              <a:rPr lang="en-US" baseline="0" dirty="0" smtClean="0"/>
              <a:t> ở </a:t>
            </a:r>
            <a:r>
              <a:rPr lang="en-US" baseline="0" dirty="0" err="1" smtClean="0"/>
              <a:t>dưới</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Television, Telephone, Direct Relay &amp; Radio Broadcasting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Atmosphere and Weather Broadcasting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Mineral Exploration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Search and Rescue operations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11</a:t>
            </a:fld>
            <a:endParaRPr lang="en-US"/>
          </a:p>
        </p:txBody>
      </p:sp>
    </p:spTree>
    <p:extLst>
      <p:ext uri="{BB962C8B-B14F-4D97-AF65-F5344CB8AC3E}">
        <p14:creationId xmlns:p14="http://schemas.microsoft.com/office/powerpoint/2010/main" val="55385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Hình</a:t>
            </a:r>
            <a:r>
              <a:rPr lang="en-US" baseline="0" dirty="0" smtClean="0"/>
              <a:t> </a:t>
            </a:r>
            <a:r>
              <a:rPr lang="en-US" baseline="0" dirty="0" err="1" smtClean="0"/>
              <a:t>này</a:t>
            </a:r>
            <a:r>
              <a:rPr lang="en-US" baseline="0" dirty="0" smtClean="0"/>
              <a:t> </a:t>
            </a:r>
            <a:r>
              <a:rPr lang="en-US" baseline="0" dirty="0" err="1" smtClean="0"/>
              <a:t>thì</a:t>
            </a:r>
            <a:r>
              <a:rPr lang="en-US" baseline="0" dirty="0" smtClean="0"/>
              <a:t> </a:t>
            </a:r>
            <a:r>
              <a:rPr lang="en-US" baseline="0" dirty="0" err="1" smtClean="0"/>
              <a:t>cứ</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là</a:t>
            </a:r>
            <a:r>
              <a:rPr lang="en-US" baseline="0" dirty="0" smtClean="0"/>
              <a:t> </a:t>
            </a:r>
            <a:r>
              <a:rPr lang="en-US" baseline="0" dirty="0" err="1" smtClean="0"/>
              <a:t>kiểu</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IoST</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sao</a:t>
            </a:r>
            <a:endParaRPr lang="en-US" baseline="0" dirty="0" smtClean="0"/>
          </a:p>
          <a:p>
            <a:endParaRPr lang="en-US" baseline="0" dirty="0" smtClean="0"/>
          </a:p>
          <a:p>
            <a:r>
              <a:rPr lang="en-US" baseline="0" dirty="0" err="1" smtClean="0"/>
              <a:t>Kiểu</a:t>
            </a:r>
            <a:r>
              <a:rPr lang="en-US" baseline="0" dirty="0" smtClean="0"/>
              <a:t> </a:t>
            </a:r>
            <a:r>
              <a:rPr lang="en-US" baseline="0" dirty="0" err="1" smtClean="0"/>
              <a:t>thông</a:t>
            </a:r>
            <a:r>
              <a:rPr lang="en-US" baseline="0" dirty="0" smtClean="0"/>
              <a:t> tin ở </a:t>
            </a:r>
            <a:r>
              <a:rPr lang="en-US" baseline="0" dirty="0" err="1" smtClean="0"/>
              <a:t>trên</a:t>
            </a:r>
            <a:r>
              <a:rPr lang="en-US" baseline="0" dirty="0" smtClean="0"/>
              <a:t> </a:t>
            </a:r>
            <a:r>
              <a:rPr lang="en-US" baseline="0" dirty="0" err="1" smtClean="0"/>
              <a:t>thu</a:t>
            </a:r>
            <a:r>
              <a:rPr lang="en-US" baseline="0" dirty="0" smtClean="0"/>
              <a:t> </a:t>
            </a:r>
            <a:r>
              <a:rPr lang="en-US" baseline="0" dirty="0" err="1" smtClean="0"/>
              <a:t>thập</a:t>
            </a:r>
            <a:r>
              <a:rPr lang="en-US" baseline="0" dirty="0" smtClean="0"/>
              <a:t> ở </a:t>
            </a:r>
            <a:r>
              <a:rPr lang="en-US" baseline="0" dirty="0" err="1" smtClean="0"/>
              <a:t>một</a:t>
            </a:r>
            <a:r>
              <a:rPr lang="en-US" baseline="0" dirty="0" smtClean="0"/>
              <a:t> </a:t>
            </a:r>
            <a:r>
              <a:rPr lang="en-US" baseline="0" dirty="0" err="1" smtClean="0"/>
              <a:t>nơi</a:t>
            </a:r>
            <a:r>
              <a:rPr lang="en-US" baseline="0" dirty="0" smtClean="0"/>
              <a:t>, </a:t>
            </a:r>
            <a:r>
              <a:rPr lang="en-US" baseline="0" dirty="0" err="1" smtClean="0"/>
              <a:t>rồi</a:t>
            </a:r>
            <a:r>
              <a:rPr lang="en-US" baseline="0" dirty="0" smtClean="0"/>
              <a:t> </a:t>
            </a:r>
            <a:r>
              <a:rPr lang="en-US" baseline="0" dirty="0" err="1" smtClean="0"/>
              <a:t>truyền</a:t>
            </a:r>
            <a:r>
              <a:rPr lang="en-US" baseline="0" dirty="0" smtClean="0"/>
              <a:t> </a:t>
            </a:r>
            <a:r>
              <a:rPr lang="en-US" baseline="0" dirty="0" err="1" smtClean="0"/>
              <a:t>xuống</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Giống</a:t>
            </a:r>
            <a:r>
              <a:rPr lang="en-US" baseline="0" dirty="0" smtClean="0"/>
              <a:t> </a:t>
            </a:r>
            <a:r>
              <a:rPr lang="en-US" baseline="0" dirty="0" err="1" smtClean="0"/>
              <a:t>vậy</a:t>
            </a:r>
            <a:r>
              <a:rPr lang="en-US" baseline="0" dirty="0" smtClean="0"/>
              <a:t> :v</a:t>
            </a:r>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12</a:t>
            </a:fld>
            <a:endParaRPr lang="en-US"/>
          </a:p>
        </p:txBody>
      </p:sp>
    </p:spTree>
    <p:extLst>
      <p:ext uri="{BB962C8B-B14F-4D97-AF65-F5344CB8AC3E}">
        <p14:creationId xmlns:p14="http://schemas.microsoft.com/office/powerpoint/2010/main" val="397386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Khúc</a:t>
            </a:r>
            <a:r>
              <a:rPr lang="en-US" baseline="0" dirty="0" smtClean="0"/>
              <a:t> </a:t>
            </a:r>
            <a:r>
              <a:rPr lang="en-US" baseline="0" dirty="0" err="1" smtClean="0"/>
              <a:t>này</a:t>
            </a:r>
            <a:r>
              <a:rPr lang="en-US" baseline="0" dirty="0" smtClean="0"/>
              <a:t> </a:t>
            </a:r>
            <a:r>
              <a:rPr lang="en-US" baseline="0" dirty="0" err="1" smtClean="0"/>
              <a:t>cũng</a:t>
            </a:r>
            <a:r>
              <a:rPr lang="en-US" baseline="0" dirty="0" smtClean="0"/>
              <a:t> </a:t>
            </a:r>
            <a:r>
              <a:rPr lang="en-US" baseline="0" dirty="0" err="1" smtClean="0"/>
              <a:t>nên</a:t>
            </a:r>
            <a:r>
              <a:rPr lang="en-US" baseline="0" dirty="0" smtClean="0"/>
              <a:t> </a:t>
            </a:r>
            <a:r>
              <a:rPr lang="en-US" baseline="0" dirty="0" err="1" smtClean="0"/>
              <a:t>có</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a:t>
            </a:r>
            <a:r>
              <a:rPr lang="en-US" baseline="0" dirty="0" err="1" smtClean="0"/>
              <a:t>là</a:t>
            </a:r>
            <a:endParaRPr lang="en-US" baseline="0" dirty="0" smtClean="0"/>
          </a:p>
          <a:p>
            <a:endParaRPr lang="en-US" baseline="0" dirty="0" smtClean="0"/>
          </a:p>
          <a:p>
            <a:r>
              <a:rPr lang="en-US" baseline="0" dirty="0" err="1" smtClean="0"/>
              <a:t>Xài</a:t>
            </a:r>
            <a:r>
              <a:rPr lang="en-US" baseline="0" dirty="0" smtClean="0"/>
              <a:t> motion sensor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có</a:t>
            </a:r>
            <a:r>
              <a:rPr lang="en-US" baseline="0" dirty="0" smtClean="0"/>
              <a:t> </a:t>
            </a:r>
            <a:r>
              <a:rPr lang="en-US" baseline="0" dirty="0" err="1" smtClean="0"/>
              <a:t>người</a:t>
            </a:r>
            <a:r>
              <a:rPr lang="en-US" baseline="0" dirty="0" smtClean="0"/>
              <a:t> </a:t>
            </a:r>
            <a:r>
              <a:rPr lang="en-US" baseline="0" dirty="0" err="1" smtClean="0"/>
              <a:t>chuyển</a:t>
            </a:r>
            <a:r>
              <a:rPr lang="en-US" baseline="0" dirty="0" smtClean="0"/>
              <a:t> </a:t>
            </a:r>
            <a:r>
              <a:rPr lang="en-US" baseline="0" dirty="0" err="1" smtClean="0"/>
              <a:t>động</a:t>
            </a:r>
            <a:r>
              <a:rPr lang="en-US" baseline="0" dirty="0" smtClean="0"/>
              <a:t> </a:t>
            </a:r>
            <a:r>
              <a:rPr lang="en-US" baseline="0" dirty="0" err="1" smtClean="0"/>
              <a:t>trong</a:t>
            </a:r>
            <a:r>
              <a:rPr lang="en-US" baseline="0" dirty="0" smtClean="0"/>
              <a:t> camera an </a:t>
            </a:r>
            <a:r>
              <a:rPr lang="en-US" baseline="0" dirty="0" err="1" smtClean="0"/>
              <a:t>ninh</a:t>
            </a:r>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13</a:t>
            </a:fld>
            <a:endParaRPr lang="en-US"/>
          </a:p>
        </p:txBody>
      </p:sp>
    </p:spTree>
    <p:extLst>
      <p:ext uri="{BB962C8B-B14F-4D97-AF65-F5344CB8AC3E}">
        <p14:creationId xmlns:p14="http://schemas.microsoft.com/office/powerpoint/2010/main" val="357984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Cái</a:t>
            </a:r>
            <a:r>
              <a:rPr lang="en-US" baseline="0" dirty="0" smtClean="0"/>
              <a:t> </a:t>
            </a:r>
            <a:r>
              <a:rPr lang="en-US" baseline="0" dirty="0" err="1" smtClean="0"/>
              <a:t>này</a:t>
            </a:r>
            <a:r>
              <a:rPr lang="en-US" baseline="0" dirty="0" smtClean="0"/>
              <a:t> </a:t>
            </a:r>
            <a:r>
              <a:rPr lang="en-US" baseline="0" dirty="0" err="1" smtClean="0"/>
              <a:t>thì</a:t>
            </a:r>
            <a:r>
              <a:rPr lang="en-US" baseline="0" dirty="0" smtClean="0"/>
              <a:t> </a:t>
            </a:r>
            <a:r>
              <a:rPr lang="en-US" baseline="0" dirty="0" err="1" smtClean="0"/>
              <a:t>em</a:t>
            </a:r>
            <a:r>
              <a:rPr lang="en-US" baseline="0" dirty="0" smtClean="0"/>
              <a:t> </a:t>
            </a:r>
            <a:r>
              <a:rPr lang="en-US" baseline="0" dirty="0" err="1" smtClean="0"/>
              <a:t>cũng</a:t>
            </a:r>
            <a:r>
              <a:rPr lang="en-US" baseline="0" dirty="0" smtClean="0"/>
              <a:t> </a:t>
            </a:r>
            <a:r>
              <a:rPr lang="en-US" baseline="0" dirty="0" err="1" smtClean="0"/>
              <a:t>ko</a:t>
            </a:r>
            <a:r>
              <a:rPr lang="en-US" baseline="0" dirty="0" smtClean="0"/>
              <a:t> </a:t>
            </a:r>
            <a:r>
              <a:rPr lang="en-US" baseline="0" dirty="0" err="1" smtClean="0"/>
              <a:t>biết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gì</a:t>
            </a:r>
            <a:r>
              <a:rPr lang="en-US" baseline="0" dirty="0" smtClean="0"/>
              <a:t> </a:t>
            </a:r>
            <a:r>
              <a:rPr lang="en-US" baseline="0" dirty="0" err="1" smtClean="0"/>
              <a:t>luôn</a:t>
            </a:r>
            <a:r>
              <a:rPr lang="en-US" baseline="0" dirty="0" smtClean="0"/>
              <a:t> :p</a:t>
            </a:r>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15</a:t>
            </a:fld>
            <a:endParaRPr lang="en-US"/>
          </a:p>
        </p:txBody>
      </p:sp>
    </p:spTree>
    <p:extLst>
      <p:ext uri="{BB962C8B-B14F-4D97-AF65-F5344CB8AC3E}">
        <p14:creationId xmlns:p14="http://schemas.microsoft.com/office/powerpoint/2010/main" val="169590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18</a:t>
            </a:fld>
            <a:endParaRPr lang="en-US"/>
          </a:p>
        </p:txBody>
      </p:sp>
    </p:spTree>
    <p:extLst>
      <p:ext uri="{BB962C8B-B14F-4D97-AF65-F5344CB8AC3E}">
        <p14:creationId xmlns:p14="http://schemas.microsoft.com/office/powerpoint/2010/main" val="3160947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20</a:t>
            </a:fld>
            <a:endParaRPr lang="en-US"/>
          </a:p>
        </p:txBody>
      </p:sp>
    </p:spTree>
    <p:extLst>
      <p:ext uri="{BB962C8B-B14F-4D97-AF65-F5344CB8AC3E}">
        <p14:creationId xmlns:p14="http://schemas.microsoft.com/office/powerpoint/2010/main" val="39162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C88F7-8A8B-4367-AEE3-A86E074CAF66}" type="slidenum">
              <a:rPr lang="en-US" smtClean="0"/>
              <a:t>22</a:t>
            </a:fld>
            <a:endParaRPr lang="en-US"/>
          </a:p>
        </p:txBody>
      </p:sp>
    </p:spTree>
    <p:extLst>
      <p:ext uri="{BB962C8B-B14F-4D97-AF65-F5344CB8AC3E}">
        <p14:creationId xmlns:p14="http://schemas.microsoft.com/office/powerpoint/2010/main" val="276382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a:t>
            </a:r>
          </a:p>
        </p:txBody>
      </p:sp>
      <p:sp>
        <p:nvSpPr>
          <p:cNvPr id="4" name="Slide Number Placeholder 3"/>
          <p:cNvSpPr>
            <a:spLocks noGrp="1"/>
          </p:cNvSpPr>
          <p:nvPr>
            <p:ph type="sldNum" sz="quarter" idx="10"/>
          </p:nvPr>
        </p:nvSpPr>
        <p:spPr/>
        <p:txBody>
          <a:bodyPr/>
          <a:lstStyle/>
          <a:p>
            <a:fld id="{951C88F7-8A8B-4367-AEE3-A86E074CAF66}" type="slidenum">
              <a:rPr lang="en-US" smtClean="0"/>
              <a:t>24</a:t>
            </a:fld>
            <a:endParaRPr lang="en-US"/>
          </a:p>
        </p:txBody>
      </p:sp>
    </p:spTree>
    <p:extLst>
      <p:ext uri="{BB962C8B-B14F-4D97-AF65-F5344CB8AC3E}">
        <p14:creationId xmlns:p14="http://schemas.microsoft.com/office/powerpoint/2010/main" val="357295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373A66-53E4-495E-AEA5-4D5FA567514C}"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25138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73A66-53E4-495E-AEA5-4D5FA567514C}"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31230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73A66-53E4-495E-AEA5-4D5FA567514C}"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150091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73A66-53E4-495E-AEA5-4D5FA567514C}"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14132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73A66-53E4-495E-AEA5-4D5FA567514C}"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149605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373A66-53E4-495E-AEA5-4D5FA567514C}"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243507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373A66-53E4-495E-AEA5-4D5FA567514C}"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379575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373A66-53E4-495E-AEA5-4D5FA567514C}"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392084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73A66-53E4-495E-AEA5-4D5FA567514C}"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87084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73A66-53E4-495E-AEA5-4D5FA567514C}"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19647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73A66-53E4-495E-AEA5-4D5FA567514C}"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74D96-A83F-4118-8081-9F7B725BB162}" type="slidenum">
              <a:rPr lang="en-US" smtClean="0"/>
              <a:t>‹#›</a:t>
            </a:fld>
            <a:endParaRPr lang="en-US"/>
          </a:p>
        </p:txBody>
      </p:sp>
    </p:spTree>
    <p:extLst>
      <p:ext uri="{BB962C8B-B14F-4D97-AF65-F5344CB8AC3E}">
        <p14:creationId xmlns:p14="http://schemas.microsoft.com/office/powerpoint/2010/main" val="107699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73A66-53E4-495E-AEA5-4D5FA567514C}" type="datetimeFigureOut">
              <a:rPr lang="en-US" smtClean="0"/>
              <a:t>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74D96-A83F-4118-8081-9F7B725BB162}" type="slidenum">
              <a:rPr lang="en-US" smtClean="0"/>
              <a:t>‹#›</a:t>
            </a:fld>
            <a:endParaRPr lang="en-US"/>
          </a:p>
        </p:txBody>
      </p:sp>
    </p:spTree>
    <p:extLst>
      <p:ext uri="{BB962C8B-B14F-4D97-AF65-F5344CB8AC3E}">
        <p14:creationId xmlns:p14="http://schemas.microsoft.com/office/powerpoint/2010/main" val="3971885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1848" y="1"/>
            <a:ext cx="4730151" cy="2199736"/>
          </a:xfrm>
        </p:spPr>
        <p:txBody>
          <a:bodyPr>
            <a:normAutofit/>
          </a:bodyPr>
          <a:lstStyle/>
          <a:p>
            <a:r>
              <a:rPr lang="en-US" sz="4500" b="1" i="1" dirty="0"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Group 1</a:t>
            </a:r>
            <a:endParaRPr lang="en-US" sz="4500"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Subtitle 2"/>
          <p:cNvSpPr>
            <a:spLocks noGrp="1"/>
          </p:cNvSpPr>
          <p:nvPr>
            <p:ph type="subTitle" idx="1"/>
          </p:nvPr>
        </p:nvSpPr>
        <p:spPr>
          <a:xfrm>
            <a:off x="7461849" y="2570672"/>
            <a:ext cx="4730152" cy="3778370"/>
          </a:xfrm>
        </p:spPr>
        <p:txBody>
          <a:bodyPr>
            <a:normAutofit fontScale="92500" lnSpcReduction="10000"/>
          </a:bodyPr>
          <a:lstStyle/>
          <a:p>
            <a:r>
              <a:rPr lang="en-US" i="1" dirty="0" err="1" smtClean="0">
                <a:solidFill>
                  <a:schemeClr val="bg2">
                    <a:lumMod val="25000"/>
                  </a:schemeClr>
                </a:solidFill>
                <a:latin typeface="Roboto" panose="02000000000000000000" pitchFamily="2" charset="0"/>
                <a:ea typeface="Roboto" panose="02000000000000000000" pitchFamily="2" charset="0"/>
              </a:rPr>
              <a:t>Phạm</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Thanh</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Hùng</a:t>
            </a:r>
            <a:endParaRPr lang="en-US" i="1" dirty="0" smtClean="0">
              <a:solidFill>
                <a:schemeClr val="bg2">
                  <a:lumMod val="25000"/>
                </a:schemeClr>
              </a:solidFill>
              <a:latin typeface="Roboto" panose="02000000000000000000" pitchFamily="2" charset="0"/>
              <a:ea typeface="Roboto" panose="02000000000000000000" pitchFamily="2" charset="0"/>
            </a:endParaRPr>
          </a:p>
          <a:p>
            <a:endParaRPr lang="en-US" i="1" dirty="0" smtClean="0">
              <a:solidFill>
                <a:schemeClr val="bg2">
                  <a:lumMod val="25000"/>
                </a:schemeClr>
              </a:solidFill>
              <a:latin typeface="Roboto" panose="02000000000000000000" pitchFamily="2" charset="0"/>
              <a:ea typeface="Roboto" panose="02000000000000000000" pitchFamily="2" charset="0"/>
            </a:endParaRPr>
          </a:p>
          <a:p>
            <a:r>
              <a:rPr lang="en-US" i="1" dirty="0" err="1" smtClean="0">
                <a:solidFill>
                  <a:schemeClr val="bg2">
                    <a:lumMod val="25000"/>
                  </a:schemeClr>
                </a:solidFill>
                <a:latin typeface="Roboto" panose="02000000000000000000" pitchFamily="2" charset="0"/>
                <a:ea typeface="Roboto" panose="02000000000000000000" pitchFamily="2" charset="0"/>
              </a:rPr>
              <a:t>Nguyễn</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Lê</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Tuấn</a:t>
            </a:r>
            <a:endParaRPr lang="en-US" i="1" dirty="0" smtClean="0">
              <a:solidFill>
                <a:schemeClr val="bg2">
                  <a:lumMod val="25000"/>
                </a:schemeClr>
              </a:solidFill>
              <a:latin typeface="Roboto" panose="02000000000000000000" pitchFamily="2" charset="0"/>
              <a:ea typeface="Roboto" panose="02000000000000000000" pitchFamily="2" charset="0"/>
            </a:endParaRPr>
          </a:p>
          <a:p>
            <a:endParaRPr lang="en-US" i="1" dirty="0" smtClean="0">
              <a:solidFill>
                <a:schemeClr val="bg2">
                  <a:lumMod val="25000"/>
                </a:schemeClr>
              </a:solidFill>
              <a:latin typeface="Roboto" panose="02000000000000000000" pitchFamily="2" charset="0"/>
              <a:ea typeface="Roboto" panose="02000000000000000000" pitchFamily="2" charset="0"/>
            </a:endParaRPr>
          </a:p>
          <a:p>
            <a:r>
              <a:rPr lang="en-US" i="1" dirty="0" err="1" smtClean="0">
                <a:solidFill>
                  <a:schemeClr val="bg2">
                    <a:lumMod val="25000"/>
                  </a:schemeClr>
                </a:solidFill>
                <a:latin typeface="Roboto" panose="02000000000000000000" pitchFamily="2" charset="0"/>
                <a:ea typeface="Roboto" panose="02000000000000000000" pitchFamily="2" charset="0"/>
              </a:rPr>
              <a:t>Đỗ</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Hoàng</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Phúc</a:t>
            </a:r>
            <a:endParaRPr lang="en-US" i="1" dirty="0" smtClean="0">
              <a:solidFill>
                <a:schemeClr val="bg2">
                  <a:lumMod val="25000"/>
                </a:schemeClr>
              </a:solidFill>
              <a:latin typeface="Roboto" panose="02000000000000000000" pitchFamily="2" charset="0"/>
              <a:ea typeface="Roboto" panose="02000000000000000000" pitchFamily="2" charset="0"/>
            </a:endParaRPr>
          </a:p>
          <a:p>
            <a:endParaRPr lang="en-US" i="1" dirty="0" smtClean="0">
              <a:solidFill>
                <a:schemeClr val="bg2">
                  <a:lumMod val="25000"/>
                </a:schemeClr>
              </a:solidFill>
              <a:latin typeface="Roboto" panose="02000000000000000000" pitchFamily="2" charset="0"/>
              <a:ea typeface="Roboto" panose="02000000000000000000" pitchFamily="2" charset="0"/>
            </a:endParaRPr>
          </a:p>
          <a:p>
            <a:r>
              <a:rPr lang="en-US" i="1" dirty="0" err="1" smtClean="0">
                <a:solidFill>
                  <a:schemeClr val="bg2">
                    <a:lumMod val="25000"/>
                  </a:schemeClr>
                </a:solidFill>
                <a:latin typeface="Roboto" panose="02000000000000000000" pitchFamily="2" charset="0"/>
                <a:ea typeface="Roboto" panose="02000000000000000000" pitchFamily="2" charset="0"/>
              </a:rPr>
              <a:t>Trịnh</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Thị</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Diệu</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Huyền</a:t>
            </a:r>
            <a:endParaRPr lang="en-US" i="1" dirty="0" smtClean="0">
              <a:solidFill>
                <a:schemeClr val="bg2">
                  <a:lumMod val="25000"/>
                </a:schemeClr>
              </a:solidFill>
              <a:latin typeface="Roboto" panose="02000000000000000000" pitchFamily="2" charset="0"/>
              <a:ea typeface="Roboto" panose="02000000000000000000" pitchFamily="2" charset="0"/>
            </a:endParaRPr>
          </a:p>
          <a:p>
            <a:endParaRPr lang="en-US" i="1" dirty="0" smtClean="0">
              <a:solidFill>
                <a:schemeClr val="bg2">
                  <a:lumMod val="25000"/>
                </a:schemeClr>
              </a:solidFill>
              <a:latin typeface="Roboto" panose="02000000000000000000" pitchFamily="2" charset="0"/>
              <a:ea typeface="Roboto" panose="02000000000000000000" pitchFamily="2" charset="0"/>
            </a:endParaRPr>
          </a:p>
          <a:p>
            <a:r>
              <a:rPr lang="en-US" i="1" dirty="0" err="1" smtClean="0">
                <a:solidFill>
                  <a:schemeClr val="bg2">
                    <a:lumMod val="25000"/>
                  </a:schemeClr>
                </a:solidFill>
                <a:latin typeface="Roboto" panose="02000000000000000000" pitchFamily="2" charset="0"/>
                <a:ea typeface="Roboto" panose="02000000000000000000" pitchFamily="2" charset="0"/>
              </a:rPr>
              <a:t>Đinh</a:t>
            </a:r>
            <a:r>
              <a:rPr lang="en-US" i="1" dirty="0" smtClean="0">
                <a:solidFill>
                  <a:schemeClr val="bg2">
                    <a:lumMod val="25000"/>
                  </a:schemeClr>
                </a:solidFill>
                <a:latin typeface="Roboto" panose="02000000000000000000" pitchFamily="2" charset="0"/>
                <a:ea typeface="Roboto" panose="02000000000000000000" pitchFamily="2" charset="0"/>
              </a:rPr>
              <a:t> </a:t>
            </a:r>
            <a:r>
              <a:rPr lang="en-US" i="1" dirty="0" err="1" smtClean="0">
                <a:solidFill>
                  <a:schemeClr val="bg2">
                    <a:lumMod val="25000"/>
                  </a:schemeClr>
                </a:solidFill>
                <a:latin typeface="Roboto" panose="02000000000000000000" pitchFamily="2" charset="0"/>
                <a:ea typeface="Roboto" panose="02000000000000000000" pitchFamily="2" charset="0"/>
              </a:rPr>
              <a:t>Thị</a:t>
            </a:r>
            <a:r>
              <a:rPr lang="en-US" i="1" dirty="0" smtClean="0">
                <a:solidFill>
                  <a:schemeClr val="bg2">
                    <a:lumMod val="25000"/>
                  </a:schemeClr>
                </a:solidFill>
                <a:latin typeface="Roboto" panose="02000000000000000000" pitchFamily="2" charset="0"/>
                <a:ea typeface="Roboto" panose="02000000000000000000" pitchFamily="2" charset="0"/>
              </a:rPr>
              <a:t> Mai </a:t>
            </a:r>
            <a:r>
              <a:rPr lang="en-US" i="1" dirty="0" err="1" smtClean="0">
                <a:solidFill>
                  <a:schemeClr val="bg2">
                    <a:lumMod val="25000"/>
                  </a:schemeClr>
                </a:solidFill>
                <a:latin typeface="Roboto" panose="02000000000000000000" pitchFamily="2" charset="0"/>
                <a:ea typeface="Roboto" panose="02000000000000000000" pitchFamily="2" charset="0"/>
              </a:rPr>
              <a:t>Linh</a:t>
            </a:r>
            <a:endParaRPr lang="en-US" i="1" dirty="0">
              <a:solidFill>
                <a:schemeClr val="bg2">
                  <a:lumMod val="25000"/>
                </a:schemeClr>
              </a:solidFill>
              <a:latin typeface="Roboto" panose="02000000000000000000" pitchFamily="2" charset="0"/>
              <a:ea typeface="Roboto" panose="020000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428"/>
            <a:ext cx="8001000" cy="4038600"/>
          </a:xfrm>
          <a:prstGeom prst="rect">
            <a:avLst/>
          </a:prstGeom>
        </p:spPr>
      </p:pic>
    </p:spTree>
    <p:extLst>
      <p:ext uri="{BB962C8B-B14F-4D97-AF65-F5344CB8AC3E}">
        <p14:creationId xmlns:p14="http://schemas.microsoft.com/office/powerpoint/2010/main" val="939943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a:solidFill>
                  <a:srgbClr val="C00000"/>
                </a:solidFill>
                <a:latin typeface="Open Sans Light" panose="020B0306030504020204" pitchFamily="34" charset="0"/>
                <a:ea typeface="Open Sans Light" panose="020B0306030504020204" pitchFamily="34" charset="0"/>
                <a:cs typeface="Open Sans Light" panose="020B0306030504020204" pitchFamily="34" charset="0"/>
              </a:rPr>
              <a:t>Internet of Battlefield Things</a:t>
            </a:r>
          </a:p>
        </p:txBody>
      </p:sp>
      <p:pic>
        <p:nvPicPr>
          <p:cNvPr id="4" name="Content Placeholder 3"/>
          <p:cNvPicPr>
            <a:picLocks noGrp="1"/>
          </p:cNvPicPr>
          <p:nvPr>
            <p:ph idx="1"/>
          </p:nvPr>
        </p:nvPicPr>
        <p:blipFill>
          <a:blip r:embed="rId2"/>
          <a:stretch>
            <a:fillRect/>
          </a:stretch>
        </p:blipFill>
        <p:spPr>
          <a:xfrm>
            <a:off x="2478623" y="1825625"/>
            <a:ext cx="7234754" cy="4351338"/>
          </a:xfrm>
          <a:prstGeom prst="rect">
            <a:avLst/>
          </a:prstGeom>
        </p:spPr>
      </p:pic>
    </p:spTree>
    <p:extLst>
      <p:ext uri="{BB962C8B-B14F-4D97-AF65-F5344CB8AC3E}">
        <p14:creationId xmlns:p14="http://schemas.microsoft.com/office/powerpoint/2010/main" val="394948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lstStyle/>
          <a:p>
            <a:r>
              <a:rPr lang="en-US" b="1" i="1" dirty="0">
                <a:solidFill>
                  <a:srgbClr val="4F2270"/>
                </a:solidFill>
                <a:latin typeface="Open Sans Light" panose="020B0306030504020204" pitchFamily="34" charset="0"/>
                <a:ea typeface="Open Sans Light" panose="020B0306030504020204" pitchFamily="34" charset="0"/>
                <a:cs typeface="Open Sans Light" panose="020B0306030504020204" pitchFamily="34" charset="0"/>
              </a:rPr>
              <a:t>Internet of Space Things</a:t>
            </a:r>
          </a:p>
        </p:txBody>
      </p:sp>
      <p:sp>
        <p:nvSpPr>
          <p:cNvPr id="3" name="Content Placeholder 2"/>
          <p:cNvSpPr>
            <a:spLocks noGrp="1"/>
          </p:cNvSpPr>
          <p:nvPr>
            <p:ph idx="1"/>
          </p:nvPr>
        </p:nvSpPr>
        <p:spPr/>
        <p:txBody>
          <a:bodyPr>
            <a:normAutofit/>
          </a:bodyPr>
          <a:lstStyle/>
          <a:p>
            <a:r>
              <a:rPr lang="en-US" sz="3000" dirty="0">
                <a:solidFill>
                  <a:schemeClr val="bg2">
                    <a:lumMod val="25000"/>
                  </a:schemeClr>
                </a:solidFill>
                <a:latin typeface="Roboto" panose="02000000000000000000" pitchFamily="2" charset="0"/>
                <a:ea typeface="Roboto" panose="02000000000000000000" pitchFamily="2" charset="0"/>
              </a:rPr>
              <a:t>I</a:t>
            </a:r>
            <a:r>
              <a:rPr lang="en-US" sz="3000" dirty="0" smtClean="0">
                <a:solidFill>
                  <a:schemeClr val="bg2">
                    <a:lumMod val="25000"/>
                  </a:schemeClr>
                </a:solidFill>
                <a:latin typeface="Roboto" panose="02000000000000000000" pitchFamily="2" charset="0"/>
                <a:ea typeface="Roboto" panose="02000000000000000000" pitchFamily="2" charset="0"/>
              </a:rPr>
              <a:t>nvolves around </a:t>
            </a:r>
            <a:r>
              <a:rPr lang="en-US" sz="3000" dirty="0">
                <a:solidFill>
                  <a:schemeClr val="bg2">
                    <a:lumMod val="25000"/>
                  </a:schemeClr>
                </a:solidFill>
                <a:latin typeface="Roboto" panose="02000000000000000000" pitchFamily="2" charset="0"/>
                <a:ea typeface="Roboto" panose="02000000000000000000" pitchFamily="2" charset="0"/>
              </a:rPr>
              <a:t>objects connecting together in </a:t>
            </a:r>
            <a:r>
              <a:rPr lang="en-US" sz="3000" dirty="0" smtClean="0">
                <a:solidFill>
                  <a:schemeClr val="bg2">
                    <a:lumMod val="25000"/>
                  </a:schemeClr>
                </a:solidFill>
                <a:latin typeface="Roboto" panose="02000000000000000000" pitchFamily="2" charset="0"/>
                <a:ea typeface="Roboto" panose="02000000000000000000" pitchFamily="2" charset="0"/>
              </a:rPr>
              <a:t>space.</a:t>
            </a:r>
          </a:p>
          <a:p>
            <a:endParaRPr lang="en-US" sz="3000" dirty="0">
              <a:solidFill>
                <a:schemeClr val="bg2">
                  <a:lumMod val="25000"/>
                </a:schemeClr>
              </a:solidFill>
              <a:latin typeface="Roboto" panose="02000000000000000000" pitchFamily="2" charset="0"/>
              <a:ea typeface="Roboto" panose="02000000000000000000" pitchFamily="2" charset="0"/>
            </a:endParaRPr>
          </a:p>
          <a:p>
            <a:r>
              <a:rPr lang="en-US" sz="3000" dirty="0">
                <a:solidFill>
                  <a:schemeClr val="bg2">
                    <a:lumMod val="25000"/>
                  </a:schemeClr>
                </a:solidFill>
                <a:latin typeface="Roboto" panose="02000000000000000000" pitchFamily="2" charset="0"/>
                <a:ea typeface="Roboto" panose="02000000000000000000" pitchFamily="2" charset="0"/>
                <a:cs typeface="Tahoma" panose="020B0604030504040204" pitchFamily="34" charset="0"/>
              </a:rPr>
              <a:t>M</a:t>
            </a:r>
            <a:r>
              <a:rPr lang="en-US" sz="3000" dirty="0" smtClean="0">
                <a:solidFill>
                  <a:schemeClr val="bg2">
                    <a:lumMod val="25000"/>
                  </a:schemeClr>
                </a:solidFill>
                <a:latin typeface="Roboto" panose="02000000000000000000" pitchFamily="2" charset="0"/>
                <a:ea typeface="Roboto" panose="02000000000000000000" pitchFamily="2" charset="0"/>
                <a:cs typeface="Tahoma" panose="020B0604030504040204" pitchFamily="34" charset="0"/>
              </a:rPr>
              <a:t>any </a:t>
            </a:r>
            <a:r>
              <a:rPr lang="en-US" sz="3000" dirty="0">
                <a:solidFill>
                  <a:schemeClr val="bg2">
                    <a:lumMod val="25000"/>
                  </a:schemeClr>
                </a:solidFill>
                <a:latin typeface="Roboto" panose="02000000000000000000" pitchFamily="2" charset="0"/>
                <a:ea typeface="Roboto" panose="02000000000000000000" pitchFamily="2" charset="0"/>
                <a:cs typeface="Tahoma" panose="020B0604030504040204" pitchFamily="34" charset="0"/>
              </a:rPr>
              <a:t>satellites connected around the </a:t>
            </a:r>
            <a:r>
              <a:rPr lang="en-US" sz="3000" dirty="0" smtClean="0">
                <a:solidFill>
                  <a:schemeClr val="bg2">
                    <a:lumMod val="25000"/>
                  </a:schemeClr>
                </a:solidFill>
                <a:latin typeface="Roboto" panose="02000000000000000000" pitchFamily="2" charset="0"/>
                <a:ea typeface="Roboto" panose="02000000000000000000" pitchFamily="2" charset="0"/>
                <a:cs typeface="Tahoma" panose="020B0604030504040204" pitchFamily="34" charset="0"/>
              </a:rPr>
              <a:t>globe.</a:t>
            </a:r>
          </a:p>
          <a:p>
            <a:endParaRPr lang="en-US" sz="3000" dirty="0">
              <a:solidFill>
                <a:schemeClr val="bg2">
                  <a:lumMod val="25000"/>
                </a:schemeClr>
              </a:solidFill>
              <a:latin typeface="Roboto" panose="02000000000000000000" pitchFamily="2" charset="0"/>
              <a:ea typeface="Roboto" panose="02000000000000000000" pitchFamily="2" charset="0"/>
              <a:cs typeface="Tahoma" panose="020B0604030504040204" pitchFamily="34" charset="0"/>
            </a:endParaRPr>
          </a:p>
          <a:p>
            <a:r>
              <a:rPr lang="en-US" sz="3000" dirty="0" err="1" smtClean="0">
                <a:solidFill>
                  <a:schemeClr val="bg2">
                    <a:lumMod val="25000"/>
                  </a:schemeClr>
                </a:solidFill>
                <a:latin typeface="Roboto" panose="02000000000000000000" pitchFamily="2" charset="0"/>
                <a:ea typeface="Roboto" panose="02000000000000000000" pitchFamily="2" charset="0"/>
                <a:cs typeface="Open Sans Light" panose="020B0306030504020204" pitchFamily="34" charset="0"/>
              </a:rPr>
              <a:t>IoST</a:t>
            </a:r>
            <a:r>
              <a:rPr lang="en-US" sz="3000" dirty="0" smtClean="0">
                <a:solidFill>
                  <a:schemeClr val="bg2">
                    <a:lumMod val="25000"/>
                  </a:schemeClr>
                </a:solidFill>
                <a:latin typeface="Roboto" panose="02000000000000000000" pitchFamily="2" charset="0"/>
                <a:ea typeface="Roboto" panose="02000000000000000000" pitchFamily="2" charset="0"/>
                <a:cs typeface="Open Sans Light" panose="020B0306030504020204" pitchFamily="34" charset="0"/>
              </a:rPr>
              <a:t> </a:t>
            </a:r>
            <a:r>
              <a:rPr lang="en-US" sz="3000" dirty="0">
                <a:solidFill>
                  <a:schemeClr val="bg2">
                    <a:lumMod val="25000"/>
                  </a:schemeClr>
                </a:solidFill>
                <a:latin typeface="Roboto" panose="02000000000000000000" pitchFamily="2" charset="0"/>
                <a:ea typeface="Roboto" panose="02000000000000000000" pitchFamily="2" charset="0"/>
                <a:cs typeface="Open Sans Light" panose="020B0306030504020204" pitchFamily="34" charset="0"/>
              </a:rPr>
              <a:t>has contributed to real-time captured information and being able to integrate those information to those of the ground to create new applications.</a:t>
            </a:r>
          </a:p>
          <a:p>
            <a:endParaRPr lang="en-US" sz="3000" dirty="0">
              <a:solidFill>
                <a:schemeClr val="bg2">
                  <a:lumMod val="25000"/>
                </a:schemeClr>
              </a:solidFill>
              <a:latin typeface="Roboto" panose="02000000000000000000" pitchFamily="2" charset="0"/>
              <a:ea typeface="Roboto" panose="02000000000000000000" pitchFamily="2" charset="0"/>
              <a:cs typeface="Tahoma" panose="020B0604030504040204" pitchFamily="34" charset="0"/>
            </a:endParaRPr>
          </a:p>
        </p:txBody>
      </p:sp>
    </p:spTree>
    <p:extLst>
      <p:ext uri="{BB962C8B-B14F-4D97-AF65-F5344CB8AC3E}">
        <p14:creationId xmlns:p14="http://schemas.microsoft.com/office/powerpoint/2010/main" val="239074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lstStyle/>
          <a:p>
            <a:r>
              <a:rPr lang="en-US" b="1" i="1" dirty="0">
                <a:solidFill>
                  <a:srgbClr val="4F2270"/>
                </a:solidFill>
                <a:latin typeface="Open Sans Light" panose="020B0306030504020204" pitchFamily="34" charset="0"/>
                <a:ea typeface="Open Sans Light" panose="020B0306030504020204" pitchFamily="34" charset="0"/>
                <a:cs typeface="Open Sans Light" panose="020B0306030504020204" pitchFamily="34" charset="0"/>
              </a:rPr>
              <a:t>Internet of Space Things</a:t>
            </a:r>
          </a:p>
        </p:txBody>
      </p:sp>
      <p:pic>
        <p:nvPicPr>
          <p:cNvPr id="4" name="Content Placeholder 3"/>
          <p:cNvPicPr>
            <a:picLocks noGrp="1"/>
          </p:cNvPicPr>
          <p:nvPr>
            <p:ph idx="1"/>
          </p:nvPr>
        </p:nvPicPr>
        <p:blipFill>
          <a:blip r:embed="rId3"/>
          <a:stretch>
            <a:fillRect/>
          </a:stretch>
        </p:blipFill>
        <p:spPr>
          <a:xfrm>
            <a:off x="2495550" y="2148681"/>
            <a:ext cx="7200900" cy="3705225"/>
          </a:xfrm>
          <a:prstGeom prst="rect">
            <a:avLst/>
          </a:prstGeom>
        </p:spPr>
      </p:pic>
    </p:spTree>
    <p:extLst>
      <p:ext uri="{BB962C8B-B14F-4D97-AF65-F5344CB8AC3E}">
        <p14:creationId xmlns:p14="http://schemas.microsoft.com/office/powerpoint/2010/main" val="4150061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lstStyle/>
          <a:p>
            <a:r>
              <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a:t>
            </a:r>
            <a:r>
              <a:rPr lang="en-US" b="1" i="1" dirty="0" err="1">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Nano</a:t>
            </a:r>
            <a:r>
              <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-Things</a:t>
            </a:r>
          </a:p>
        </p:txBody>
      </p:sp>
      <p:sp>
        <p:nvSpPr>
          <p:cNvPr id="3" name="Content Placeholder 2"/>
          <p:cNvSpPr>
            <a:spLocks noGrp="1"/>
          </p:cNvSpPr>
          <p:nvPr>
            <p:ph idx="1"/>
          </p:nvPr>
        </p:nvSpPr>
        <p:spPr>
          <a:xfrm>
            <a:off x="517585" y="1825625"/>
            <a:ext cx="10836215" cy="4351338"/>
          </a:xfrm>
        </p:spPr>
        <p:txBody>
          <a:bodyPr>
            <a:normAutofit/>
          </a:bodyPr>
          <a:lstStyle/>
          <a:p>
            <a:r>
              <a:rPr lang="en-US" sz="3000" dirty="0">
                <a:solidFill>
                  <a:schemeClr val="bg2">
                    <a:lumMod val="25000"/>
                  </a:schemeClr>
                </a:solidFill>
                <a:latin typeface="Roboto" panose="02000000000000000000" pitchFamily="2" charset="0"/>
                <a:ea typeface="Roboto" panose="02000000000000000000" pitchFamily="2" charset="0"/>
              </a:rPr>
              <a:t>D</a:t>
            </a:r>
            <a:r>
              <a:rPr lang="en-US" sz="3000" dirty="0" smtClean="0">
                <a:solidFill>
                  <a:schemeClr val="bg2">
                    <a:lumMod val="25000"/>
                  </a:schemeClr>
                </a:solidFill>
                <a:latin typeface="Roboto" panose="02000000000000000000" pitchFamily="2" charset="0"/>
                <a:ea typeface="Roboto" panose="02000000000000000000" pitchFamily="2" charset="0"/>
              </a:rPr>
              <a:t>eals </a:t>
            </a:r>
            <a:r>
              <a:rPr lang="en-US" sz="3000" dirty="0">
                <a:solidFill>
                  <a:schemeClr val="bg2">
                    <a:lumMod val="25000"/>
                  </a:schemeClr>
                </a:solidFill>
                <a:latin typeface="Roboto" panose="02000000000000000000" pitchFamily="2" charset="0"/>
                <a:ea typeface="Roboto" panose="02000000000000000000" pitchFamily="2" charset="0"/>
              </a:rPr>
              <a:t>with the development of </a:t>
            </a:r>
            <a:r>
              <a:rPr lang="en-US" sz="3000" dirty="0" err="1">
                <a:solidFill>
                  <a:schemeClr val="bg2">
                    <a:lumMod val="25000"/>
                  </a:schemeClr>
                </a:solidFill>
                <a:latin typeface="Roboto" panose="02000000000000000000" pitchFamily="2" charset="0"/>
                <a:ea typeface="Roboto" panose="02000000000000000000" pitchFamily="2" charset="0"/>
              </a:rPr>
              <a:t>nanomachine</a:t>
            </a:r>
            <a:r>
              <a:rPr lang="en-US" sz="3000" dirty="0">
                <a:solidFill>
                  <a:schemeClr val="bg2">
                    <a:lumMod val="25000"/>
                  </a:schemeClr>
                </a:solidFill>
                <a:latin typeface="Roboto" panose="02000000000000000000" pitchFamily="2" charset="0"/>
                <a:ea typeface="Roboto" panose="02000000000000000000" pitchFamily="2" charset="0"/>
              </a:rPr>
              <a:t> which is at very small scale that is able to perform a very basic </a:t>
            </a:r>
            <a:r>
              <a:rPr lang="en-US" sz="3000" dirty="0" smtClean="0">
                <a:solidFill>
                  <a:schemeClr val="bg2">
                    <a:lumMod val="25000"/>
                  </a:schemeClr>
                </a:solidFill>
                <a:latin typeface="Roboto" panose="02000000000000000000" pitchFamily="2" charset="0"/>
                <a:ea typeface="Roboto" panose="02000000000000000000" pitchFamily="2" charset="0"/>
              </a:rPr>
              <a:t>function.</a:t>
            </a:r>
          </a:p>
          <a:p>
            <a:endParaRPr lang="en-US" sz="3000" dirty="0">
              <a:solidFill>
                <a:schemeClr val="bg2">
                  <a:lumMod val="25000"/>
                </a:schemeClr>
              </a:solidFill>
              <a:latin typeface="Roboto" panose="02000000000000000000" pitchFamily="2" charset="0"/>
              <a:ea typeface="Roboto" panose="02000000000000000000" pitchFamily="2" charset="0"/>
            </a:endParaRPr>
          </a:p>
          <a:p>
            <a:r>
              <a:rPr lang="en-US" sz="3000" dirty="0">
                <a:solidFill>
                  <a:schemeClr val="bg2">
                    <a:lumMod val="25000"/>
                  </a:schemeClr>
                </a:solidFill>
                <a:latin typeface="Roboto" panose="02000000000000000000" pitchFamily="2" charset="0"/>
                <a:ea typeface="Roboto" panose="02000000000000000000" pitchFamily="2" charset="0"/>
              </a:rPr>
              <a:t>With the existing </a:t>
            </a:r>
            <a:r>
              <a:rPr lang="en-US" sz="3000" dirty="0" smtClean="0">
                <a:solidFill>
                  <a:schemeClr val="bg2">
                    <a:lumMod val="25000"/>
                  </a:schemeClr>
                </a:solidFill>
                <a:latin typeface="Roboto" panose="02000000000000000000" pitchFamily="2" charset="0"/>
                <a:ea typeface="Roboto" panose="02000000000000000000" pitchFamily="2" charset="0"/>
              </a:rPr>
              <a:t>Internet</a:t>
            </a:r>
            <a:r>
              <a:rPr lang="en-US" sz="3000" dirty="0">
                <a:solidFill>
                  <a:schemeClr val="bg2">
                    <a:lumMod val="25000"/>
                  </a:schemeClr>
                </a:solidFill>
                <a:latin typeface="Roboto" panose="02000000000000000000" pitchFamily="2" charset="0"/>
                <a:ea typeface="Roboto" panose="02000000000000000000" pitchFamily="2" charset="0"/>
              </a:rPr>
              <a:t>, these </a:t>
            </a:r>
            <a:r>
              <a:rPr lang="en-US" sz="3000" dirty="0" err="1">
                <a:solidFill>
                  <a:schemeClr val="bg2">
                    <a:lumMod val="25000"/>
                  </a:schemeClr>
                </a:solidFill>
                <a:latin typeface="Roboto" panose="02000000000000000000" pitchFamily="2" charset="0"/>
                <a:ea typeface="Roboto" panose="02000000000000000000" pitchFamily="2" charset="0"/>
              </a:rPr>
              <a:t>nanomachines</a:t>
            </a:r>
            <a:r>
              <a:rPr lang="en-US" sz="3000" dirty="0">
                <a:solidFill>
                  <a:schemeClr val="bg2">
                    <a:lumMod val="25000"/>
                  </a:schemeClr>
                </a:solidFill>
                <a:latin typeface="Roboto" panose="02000000000000000000" pitchFamily="2" charset="0"/>
                <a:ea typeface="Roboto" panose="02000000000000000000" pitchFamily="2" charset="0"/>
              </a:rPr>
              <a:t> are interconnected to even larger machines and being able to share information across devices expand the new potential </a:t>
            </a:r>
            <a:r>
              <a:rPr lang="en-US" sz="3000" dirty="0" smtClean="0">
                <a:solidFill>
                  <a:schemeClr val="bg2">
                    <a:lumMod val="25000"/>
                  </a:schemeClr>
                </a:solidFill>
                <a:latin typeface="Roboto" panose="02000000000000000000" pitchFamily="2" charset="0"/>
                <a:ea typeface="Roboto" panose="02000000000000000000" pitchFamily="2" charset="0"/>
              </a:rPr>
              <a:t>applications.</a:t>
            </a:r>
            <a:endParaRPr lang="en-US" sz="3000" dirty="0">
              <a:solidFill>
                <a:schemeClr val="bg2">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4018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lstStyle/>
          <a:p>
            <a:r>
              <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a:t>
            </a:r>
            <a:r>
              <a:rPr lang="en-US" b="1" i="1" dirty="0" err="1">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Nano</a:t>
            </a:r>
            <a:r>
              <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-Things</a:t>
            </a:r>
          </a:p>
        </p:txBody>
      </p:sp>
      <p:pic>
        <p:nvPicPr>
          <p:cNvPr id="4" name="Content Placeholder 3"/>
          <p:cNvPicPr>
            <a:picLocks noGrp="1"/>
          </p:cNvPicPr>
          <p:nvPr>
            <p:ph idx="1"/>
          </p:nvPr>
        </p:nvPicPr>
        <p:blipFill>
          <a:blip r:embed="rId2"/>
          <a:stretch>
            <a:fillRect/>
          </a:stretch>
        </p:blipFill>
        <p:spPr>
          <a:xfrm>
            <a:off x="1985962" y="2282031"/>
            <a:ext cx="8220075" cy="3438525"/>
          </a:xfrm>
          <a:prstGeom prst="rect">
            <a:avLst/>
          </a:prstGeom>
        </p:spPr>
      </p:pic>
    </p:spTree>
    <p:extLst>
      <p:ext uri="{BB962C8B-B14F-4D97-AF65-F5344CB8AC3E}">
        <p14:creationId xmlns:p14="http://schemas.microsoft.com/office/powerpoint/2010/main" val="276485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Bio-</a:t>
            </a:r>
            <a:r>
              <a:rPr lang="en-US" sz="6000" b="1" i="1" dirty="0" err="1">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Nano</a:t>
            </a:r>
            <a:r>
              <a:rPr lang="en-US" sz="6000"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-Things</a:t>
            </a:r>
          </a:p>
        </p:txBody>
      </p:sp>
      <p:sp>
        <p:nvSpPr>
          <p:cNvPr id="3" name="Content Placeholder 2"/>
          <p:cNvSpPr>
            <a:spLocks noGrp="1"/>
          </p:cNvSpPr>
          <p:nvPr>
            <p:ph idx="1"/>
          </p:nvPr>
        </p:nvSpPr>
        <p:spPr>
          <a:xfrm>
            <a:off x="527539" y="1872762"/>
            <a:ext cx="11664462" cy="6894399"/>
          </a:xfrm>
        </p:spPr>
        <p:txBody>
          <a:bodyPr>
            <a:normAutofit/>
          </a:bodyPr>
          <a:lstStyle/>
          <a:p>
            <a:r>
              <a:rPr lang="en-US" sz="3000" dirty="0">
                <a:solidFill>
                  <a:schemeClr val="bg2">
                    <a:lumMod val="25000"/>
                  </a:schemeClr>
                </a:solidFill>
                <a:latin typeface="Roboto" panose="02000000000000000000" pitchFamily="2" charset="0"/>
                <a:ea typeface="Roboto" panose="02000000000000000000" pitchFamily="2" charset="0"/>
              </a:rPr>
              <a:t>A</a:t>
            </a:r>
            <a:r>
              <a:rPr lang="en-US" sz="3000" dirty="0" smtClean="0">
                <a:solidFill>
                  <a:schemeClr val="bg2">
                    <a:lumMod val="25000"/>
                  </a:schemeClr>
                </a:solidFill>
                <a:latin typeface="Roboto" panose="02000000000000000000" pitchFamily="2" charset="0"/>
                <a:ea typeface="Roboto" panose="02000000000000000000" pitchFamily="2" charset="0"/>
              </a:rPr>
              <a:t> </a:t>
            </a:r>
            <a:r>
              <a:rPr lang="en-US" sz="3000" dirty="0">
                <a:solidFill>
                  <a:schemeClr val="bg2">
                    <a:lumMod val="25000"/>
                  </a:schemeClr>
                </a:solidFill>
                <a:latin typeface="Roboto" panose="02000000000000000000" pitchFamily="2" charset="0"/>
                <a:ea typeface="Roboto" panose="02000000000000000000" pitchFamily="2" charset="0"/>
              </a:rPr>
              <a:t>smaller scale than that of </a:t>
            </a:r>
            <a:r>
              <a:rPr lang="en-US" sz="3000" dirty="0" smtClean="0">
                <a:solidFill>
                  <a:schemeClr val="bg2">
                    <a:lumMod val="25000"/>
                  </a:schemeClr>
                </a:solidFill>
                <a:latin typeface="Roboto" panose="02000000000000000000" pitchFamily="2" charset="0"/>
                <a:ea typeface="Roboto" panose="02000000000000000000" pitchFamily="2" charset="0"/>
              </a:rPr>
              <a:t>Internet of </a:t>
            </a:r>
            <a:r>
              <a:rPr lang="en-US" sz="3000" dirty="0" err="1" smtClean="0">
                <a:solidFill>
                  <a:schemeClr val="bg2">
                    <a:lumMod val="25000"/>
                  </a:schemeClr>
                </a:solidFill>
                <a:latin typeface="Roboto" panose="02000000000000000000" pitchFamily="2" charset="0"/>
                <a:ea typeface="Roboto" panose="02000000000000000000" pitchFamily="2" charset="0"/>
              </a:rPr>
              <a:t>Nano</a:t>
            </a:r>
            <a:r>
              <a:rPr lang="en-US" sz="3000" dirty="0" smtClean="0">
                <a:solidFill>
                  <a:schemeClr val="bg2">
                    <a:lumMod val="25000"/>
                  </a:schemeClr>
                </a:solidFill>
                <a:latin typeface="Roboto" panose="02000000000000000000" pitchFamily="2" charset="0"/>
                <a:ea typeface="Roboto" panose="02000000000000000000" pitchFamily="2" charset="0"/>
              </a:rPr>
              <a:t>-Things.</a:t>
            </a:r>
          </a:p>
          <a:p>
            <a:endParaRPr lang="en-US" sz="3000" dirty="0">
              <a:solidFill>
                <a:schemeClr val="bg2">
                  <a:lumMod val="25000"/>
                </a:schemeClr>
              </a:solidFill>
              <a:latin typeface="Roboto" panose="02000000000000000000" pitchFamily="2" charset="0"/>
              <a:ea typeface="Roboto" panose="02000000000000000000" pitchFamily="2" charset="0"/>
            </a:endParaRPr>
          </a:p>
          <a:p>
            <a:r>
              <a:rPr lang="en-US" sz="3000" dirty="0">
                <a:solidFill>
                  <a:schemeClr val="bg2">
                    <a:lumMod val="25000"/>
                  </a:schemeClr>
                </a:solidFill>
                <a:latin typeface="Roboto" panose="02000000000000000000" pitchFamily="2" charset="0"/>
                <a:ea typeface="Roboto" panose="02000000000000000000" pitchFamily="2" charset="0"/>
              </a:rPr>
              <a:t>O</a:t>
            </a:r>
            <a:r>
              <a:rPr lang="en-US" sz="3000" dirty="0" smtClean="0">
                <a:solidFill>
                  <a:schemeClr val="bg2">
                    <a:lumMod val="25000"/>
                  </a:schemeClr>
                </a:solidFill>
                <a:latin typeface="Roboto" panose="02000000000000000000" pitchFamily="2" charset="0"/>
                <a:ea typeface="Roboto" panose="02000000000000000000" pitchFamily="2" charset="0"/>
              </a:rPr>
              <a:t>pens </a:t>
            </a:r>
            <a:r>
              <a:rPr lang="en-US" sz="3000" dirty="0">
                <a:solidFill>
                  <a:schemeClr val="bg2">
                    <a:lumMod val="25000"/>
                  </a:schemeClr>
                </a:solidFill>
                <a:latin typeface="Roboto" panose="02000000000000000000" pitchFamily="2" charset="0"/>
                <a:ea typeface="Roboto" panose="02000000000000000000" pitchFamily="2" charset="0"/>
              </a:rPr>
              <a:t>to a new possibilities to perform biological embedded computing </a:t>
            </a:r>
            <a:r>
              <a:rPr lang="en-US" sz="3000" dirty="0" smtClean="0">
                <a:solidFill>
                  <a:schemeClr val="bg2">
                    <a:lumMod val="25000"/>
                  </a:schemeClr>
                </a:solidFill>
                <a:latin typeface="Roboto" panose="02000000000000000000" pitchFamily="2" charset="0"/>
                <a:ea typeface="Roboto" panose="02000000000000000000" pitchFamily="2" charset="0"/>
              </a:rPr>
              <a:t>devices.</a:t>
            </a:r>
          </a:p>
          <a:p>
            <a:endParaRPr lang="en-US" sz="3000" dirty="0">
              <a:solidFill>
                <a:schemeClr val="bg2">
                  <a:lumMod val="25000"/>
                </a:schemeClr>
              </a:solidFill>
              <a:latin typeface="Roboto" panose="02000000000000000000" pitchFamily="2" charset="0"/>
              <a:ea typeface="Roboto" panose="02000000000000000000" pitchFamily="2" charset="0"/>
            </a:endParaRPr>
          </a:p>
          <a:p>
            <a:r>
              <a:rPr lang="en-US" sz="3000" dirty="0" err="1">
                <a:solidFill>
                  <a:schemeClr val="bg2">
                    <a:lumMod val="25000"/>
                  </a:schemeClr>
                </a:solidFill>
                <a:latin typeface="Roboto" panose="02000000000000000000" pitchFamily="2" charset="0"/>
                <a:ea typeface="Roboto" panose="02000000000000000000" pitchFamily="2" charset="0"/>
              </a:rPr>
              <a:t>IoBNT</a:t>
            </a:r>
            <a:r>
              <a:rPr lang="en-US" sz="3000" dirty="0">
                <a:solidFill>
                  <a:schemeClr val="bg2">
                    <a:lumMod val="25000"/>
                  </a:schemeClr>
                </a:solidFill>
                <a:latin typeface="Roboto" panose="02000000000000000000" pitchFamily="2" charset="0"/>
                <a:ea typeface="Roboto" panose="02000000000000000000" pitchFamily="2" charset="0"/>
              </a:rPr>
              <a:t> develops safe techniques to exchange information, interaction, networking within the biochemical domain while being able to communicate with electrical domain of the </a:t>
            </a:r>
            <a:r>
              <a:rPr lang="en-US" sz="3000" dirty="0" smtClean="0">
                <a:solidFill>
                  <a:schemeClr val="bg2">
                    <a:lumMod val="25000"/>
                  </a:schemeClr>
                </a:solidFill>
                <a:latin typeface="Roboto" panose="02000000000000000000" pitchFamily="2" charset="0"/>
                <a:ea typeface="Roboto" panose="02000000000000000000" pitchFamily="2" charset="0"/>
              </a:rPr>
              <a:t>Internet.</a:t>
            </a:r>
            <a:endParaRPr lang="en-US" sz="3000" dirty="0">
              <a:solidFill>
                <a:schemeClr val="bg2">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5438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Bio-</a:t>
            </a:r>
            <a:r>
              <a:rPr lang="en-US" sz="6000" b="1" i="1" dirty="0" err="1">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Nano</a:t>
            </a:r>
            <a:r>
              <a:rPr lang="en-US" sz="6000"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-Things</a:t>
            </a:r>
          </a:p>
        </p:txBody>
      </p:sp>
      <p:sp>
        <p:nvSpPr>
          <p:cNvPr id="3" name="Content Placeholder 2"/>
          <p:cNvSpPr>
            <a:spLocks noGrp="1"/>
          </p:cNvSpPr>
          <p:nvPr>
            <p:ph idx="1"/>
          </p:nvPr>
        </p:nvSpPr>
        <p:spPr>
          <a:xfrm>
            <a:off x="2372376" y="3734717"/>
            <a:ext cx="12161585" cy="5032444"/>
          </a:xfrm>
        </p:spPr>
        <p:txBody>
          <a:bodyPr/>
          <a:lstStyle/>
          <a:p>
            <a:endParaRPr lang="en-US"/>
          </a:p>
        </p:txBody>
      </p:sp>
      <p:pic>
        <p:nvPicPr>
          <p:cNvPr id="2050" name="Picture 2" descr="maxresdefa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736" y="1915442"/>
            <a:ext cx="7164026" cy="402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426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2751825"/>
          </a:xfrm>
        </p:spPr>
        <p:txBody>
          <a:bodyPr>
            <a:noAutofit/>
          </a:bodyPr>
          <a:lstStyle/>
          <a:p>
            <a:pPr algn="l"/>
            <a:r>
              <a:rPr lang="" b="1" i="1" dirty="0"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2 - S</a:t>
            </a:r>
            <a:r>
              <a:rPr lang="en-US" b="1" i="1" dirty="0" err="1">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tandard</a:t>
            </a:r>
            <a:r>
              <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 architecture, frameworks, tools, hardware and APIs </a:t>
            </a:r>
            <a:r>
              <a:rPr lang="en-US" b="1" i="1" dirty="0"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in </a:t>
            </a:r>
            <a:r>
              <a:rPr lang="en-US" b="1" i="1" dirty="0" err="1"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IoT</a:t>
            </a:r>
            <a:r>
              <a:rPr lang="en-US" b="1" i="1" dirty="0"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270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1"/>
            <a:ext cx="11353800" cy="1223279"/>
          </a:xfrm>
        </p:spPr>
        <p:txBody>
          <a:bodyPr>
            <a:normAutofit/>
          </a:bodyPr>
          <a:lstStyle/>
          <a:p>
            <a:r>
              <a:rPr lang="en-US" sz="6000" b="1" i="1" dirty="0" smtClean="0">
                <a:latin typeface="Open Sans Light" panose="020B0306030504020204" pitchFamily="34" charset="0"/>
                <a:ea typeface="Open Sans Light" panose="020B0306030504020204" pitchFamily="34" charset="0"/>
                <a:cs typeface="Open Sans Light" panose="020B0306030504020204" pitchFamily="34" charset="0"/>
              </a:rPr>
              <a:t>Architecture</a:t>
            </a:r>
            <a:endParaRPr lang="en-US" sz="6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p:txBody>
          <a:bodyPr/>
          <a:lstStyle/>
          <a:p>
            <a:endParaRPr lang="en-US"/>
          </a:p>
        </p:txBody>
      </p:sp>
      <p:sp>
        <p:nvSpPr>
          <p:cNvPr id="4" name="Subtitle 2"/>
          <p:cNvSpPr txBox="1">
            <a:spLocks/>
          </p:cNvSpPr>
          <p:nvPr/>
        </p:nvSpPr>
        <p:spPr>
          <a:xfrm>
            <a:off x="1524000" y="6070600"/>
            <a:ext cx="9144000" cy="647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b="1" i="1" dirty="0" smtClean="0">
                <a:solidFill>
                  <a:schemeClr val="bg2">
                    <a:lumMod val="25000"/>
                  </a:schemeClr>
                </a:solidFill>
                <a:latin typeface="Roboto" panose="02000000000000000000" pitchFamily="2" charset="0"/>
                <a:ea typeface="Roboto" panose="02000000000000000000" pitchFamily="2" charset="0"/>
              </a:rPr>
              <a:t>Four-Layer </a:t>
            </a:r>
            <a:r>
              <a:rPr lang="en-US" sz="3000" b="1" i="1" dirty="0" err="1" smtClean="0">
                <a:solidFill>
                  <a:schemeClr val="bg2">
                    <a:lumMod val="25000"/>
                  </a:schemeClr>
                </a:solidFill>
                <a:latin typeface="Roboto" panose="02000000000000000000" pitchFamily="2" charset="0"/>
                <a:ea typeface="Roboto" panose="02000000000000000000" pitchFamily="2" charset="0"/>
              </a:rPr>
              <a:t>IoT</a:t>
            </a:r>
            <a:r>
              <a:rPr lang="en-US" sz="3000" b="1" i="1" dirty="0" smtClean="0">
                <a:solidFill>
                  <a:schemeClr val="bg2">
                    <a:lumMod val="25000"/>
                  </a:schemeClr>
                </a:solidFill>
                <a:latin typeface="Roboto" panose="02000000000000000000" pitchFamily="2" charset="0"/>
                <a:ea typeface="Roboto" panose="02000000000000000000" pitchFamily="2" charset="0"/>
              </a:rPr>
              <a:t> Architecture</a:t>
            </a:r>
            <a:endParaRPr lang="en-US" sz="3000" b="1" i="1" dirty="0">
              <a:solidFill>
                <a:schemeClr val="bg2">
                  <a:lumMod val="25000"/>
                </a:schemeClr>
              </a:solidFill>
              <a:latin typeface="Roboto" panose="02000000000000000000" pitchFamily="2" charset="0"/>
              <a:ea typeface="Roboto" panose="02000000000000000000" pitchFamily="2" charset="0"/>
            </a:endParaRPr>
          </a:p>
        </p:txBody>
      </p:sp>
      <p:pic>
        <p:nvPicPr>
          <p:cNvPr id="5" name="Picture 4"/>
          <p:cNvPicPr/>
          <p:nvPr/>
        </p:nvPicPr>
        <p:blipFill>
          <a:blip r:embed="rId3"/>
          <a:stretch>
            <a:fillRect/>
          </a:stretch>
        </p:blipFill>
        <p:spPr>
          <a:xfrm>
            <a:off x="2573670" y="1312180"/>
            <a:ext cx="7044659" cy="4579715"/>
          </a:xfrm>
          <a:prstGeom prst="rect">
            <a:avLst/>
          </a:prstGeom>
        </p:spPr>
      </p:pic>
    </p:spTree>
    <p:extLst>
      <p:ext uri="{BB962C8B-B14F-4D97-AF65-F5344CB8AC3E}">
        <p14:creationId xmlns:p14="http://schemas.microsoft.com/office/powerpoint/2010/main" val="4091315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5100"/>
            <a:ext cx="12192000" cy="6692900"/>
          </a:xfrm>
        </p:spPr>
        <p:txBody>
          <a:bodyPr>
            <a:normAutofit lnSpcReduction="10000"/>
          </a:bodyPr>
          <a:lstStyle/>
          <a:p>
            <a:pPr marL="514350" lvl="0" indent="-514350">
              <a:buFont typeface="+mj-lt"/>
              <a:buAutoNum type="arabicPeriod"/>
            </a:pPr>
            <a:r>
              <a:rPr lang="en-US" b="1" dirty="0">
                <a:solidFill>
                  <a:srgbClr val="0070C0"/>
                </a:solidFill>
                <a:latin typeface="Roboto" panose="02000000000000000000" pitchFamily="2" charset="0"/>
                <a:ea typeface="Roboto" panose="02000000000000000000" pitchFamily="2" charset="0"/>
              </a:rPr>
              <a:t>Application Layer </a:t>
            </a:r>
            <a:r>
              <a:rPr lang="en-US" dirty="0">
                <a:latin typeface="Roboto" panose="02000000000000000000" pitchFamily="2" charset="0"/>
                <a:ea typeface="Roboto" panose="02000000000000000000" pitchFamily="2" charset="0"/>
              </a:rPr>
              <a:t>– </a:t>
            </a:r>
            <a:r>
              <a:rPr lang="en-US" dirty="0">
                <a:solidFill>
                  <a:schemeClr val="bg2">
                    <a:lumMod val="25000"/>
                  </a:schemeClr>
                </a:solidFill>
                <a:latin typeface="Roboto" panose="02000000000000000000" pitchFamily="2" charset="0"/>
                <a:ea typeface="Roboto" panose="02000000000000000000" pitchFamily="2" charset="0"/>
              </a:rPr>
              <a:t>This layer is responsible for acting as an interface between the end-user and the physical devices. Each application can has their service different since it depends on the information collected by the </a:t>
            </a:r>
            <a:r>
              <a:rPr lang="en-US" dirty="0" err="1">
                <a:solidFill>
                  <a:schemeClr val="bg2">
                    <a:lumMod val="25000"/>
                  </a:schemeClr>
                </a:solidFill>
                <a:latin typeface="Roboto" panose="02000000000000000000" pitchFamily="2" charset="0"/>
                <a:ea typeface="Roboto" panose="02000000000000000000" pitchFamily="2" charset="0"/>
              </a:rPr>
              <a:t>IoT</a:t>
            </a:r>
            <a:r>
              <a:rPr lang="en-US" dirty="0">
                <a:solidFill>
                  <a:schemeClr val="bg2">
                    <a:lumMod val="25000"/>
                  </a:schemeClr>
                </a:solidFill>
                <a:latin typeface="Roboto" panose="02000000000000000000" pitchFamily="2" charset="0"/>
                <a:ea typeface="Roboto" panose="02000000000000000000" pitchFamily="2" charset="0"/>
              </a:rPr>
              <a:t> devices</a:t>
            </a:r>
            <a:r>
              <a:rPr lang="en-US" dirty="0" smtClean="0">
                <a:solidFill>
                  <a:schemeClr val="bg2">
                    <a:lumMod val="25000"/>
                  </a:schemeClr>
                </a:solidFill>
                <a:latin typeface="Roboto" panose="02000000000000000000" pitchFamily="2" charset="0"/>
                <a:ea typeface="Roboto" panose="02000000000000000000" pitchFamily="2" charset="0"/>
              </a:rPr>
              <a:t>.</a:t>
            </a:r>
          </a:p>
          <a:p>
            <a:pPr marL="514350" lvl="0" indent="-514350">
              <a:buFont typeface="+mj-lt"/>
              <a:buAutoNum type="arabicPeriod"/>
            </a:pPr>
            <a:endParaRPr lang="en-US" dirty="0" smtClean="0">
              <a:latin typeface="Roboto" panose="02000000000000000000" pitchFamily="2" charset="0"/>
              <a:ea typeface="Roboto" panose="02000000000000000000" pitchFamily="2" charset="0"/>
            </a:endParaRPr>
          </a:p>
          <a:p>
            <a:pPr marL="514350" indent="-514350">
              <a:buFont typeface="+mj-lt"/>
              <a:buAutoNum type="arabicPeriod"/>
            </a:pPr>
            <a:r>
              <a:rPr lang="en-US" b="1" dirty="0">
                <a:solidFill>
                  <a:srgbClr val="0070C0"/>
                </a:solidFill>
                <a:latin typeface="Roboto" panose="02000000000000000000" pitchFamily="2" charset="0"/>
                <a:ea typeface="Roboto" panose="02000000000000000000" pitchFamily="2" charset="0"/>
              </a:rPr>
              <a:t>Data Processing Layer </a:t>
            </a:r>
            <a:r>
              <a:rPr lang="en-US" dirty="0" smtClean="0">
                <a:latin typeface="Roboto" panose="02000000000000000000" pitchFamily="2" charset="0"/>
                <a:ea typeface="Roboto" panose="02000000000000000000" pitchFamily="2" charset="0"/>
              </a:rPr>
              <a:t>–</a:t>
            </a:r>
            <a:r>
              <a:rPr lang="en-US" dirty="0" smtClean="0">
                <a:solidFill>
                  <a:schemeClr val="bg2">
                    <a:lumMod val="25000"/>
                  </a:schemeClr>
                </a:solidFill>
                <a:latin typeface="Roboto" panose="02000000000000000000" pitchFamily="2" charset="0"/>
                <a:ea typeface="Roboto" panose="02000000000000000000" pitchFamily="2" charset="0"/>
              </a:rPr>
              <a:t> The </a:t>
            </a:r>
            <a:r>
              <a:rPr lang="en-US" dirty="0">
                <a:solidFill>
                  <a:schemeClr val="bg2">
                    <a:lumMod val="25000"/>
                  </a:schemeClr>
                </a:solidFill>
                <a:latin typeface="Roboto" panose="02000000000000000000" pitchFamily="2" charset="0"/>
                <a:ea typeface="Roboto" panose="02000000000000000000" pitchFamily="2" charset="0"/>
              </a:rPr>
              <a:t>information collected from the end </a:t>
            </a:r>
            <a:r>
              <a:rPr lang="en-US" dirty="0" err="1">
                <a:solidFill>
                  <a:schemeClr val="bg2">
                    <a:lumMod val="25000"/>
                  </a:schemeClr>
                </a:solidFill>
                <a:latin typeface="Roboto" panose="02000000000000000000" pitchFamily="2" charset="0"/>
                <a:ea typeface="Roboto" panose="02000000000000000000" pitchFamily="2" charset="0"/>
              </a:rPr>
              <a:t>IoT</a:t>
            </a:r>
            <a:r>
              <a:rPr lang="en-US" dirty="0">
                <a:solidFill>
                  <a:schemeClr val="bg2">
                    <a:lumMod val="25000"/>
                  </a:schemeClr>
                </a:solidFill>
                <a:latin typeface="Roboto" panose="02000000000000000000" pitchFamily="2" charset="0"/>
                <a:ea typeface="Roboto" panose="02000000000000000000" pitchFamily="2" charset="0"/>
              </a:rPr>
              <a:t> devices will be processed in order to get more meaningful and readable information. Then it can be passed to the Application Layer and probably display it to the user. </a:t>
            </a:r>
            <a:endParaRPr lang="en-US" dirty="0" smtClean="0">
              <a:solidFill>
                <a:schemeClr val="bg2">
                  <a:lumMod val="25000"/>
                </a:schemeClr>
              </a:solidFill>
              <a:latin typeface="Roboto" panose="02000000000000000000" pitchFamily="2" charset="0"/>
              <a:ea typeface="Roboto" panose="02000000000000000000" pitchFamily="2" charset="0"/>
            </a:endParaRPr>
          </a:p>
          <a:p>
            <a:pPr marL="514350" indent="-514350">
              <a:buFont typeface="+mj-lt"/>
              <a:buAutoNum type="arabicPeriod"/>
            </a:pPr>
            <a:endParaRPr lang="en-US" dirty="0">
              <a:latin typeface="Roboto" panose="02000000000000000000" pitchFamily="2" charset="0"/>
              <a:ea typeface="Roboto" panose="02000000000000000000" pitchFamily="2" charset="0"/>
            </a:endParaRPr>
          </a:p>
          <a:p>
            <a:pPr marL="514350" indent="-514350">
              <a:buFont typeface="+mj-lt"/>
              <a:buAutoNum type="arabicPeriod"/>
            </a:pPr>
            <a:r>
              <a:rPr lang="en-US" b="1" dirty="0">
                <a:solidFill>
                  <a:srgbClr val="0070C0"/>
                </a:solidFill>
                <a:latin typeface="Roboto" panose="02000000000000000000" pitchFamily="2" charset="0"/>
                <a:ea typeface="Roboto" panose="02000000000000000000" pitchFamily="2" charset="0"/>
              </a:rPr>
              <a:t>Networking Layer </a:t>
            </a:r>
            <a:r>
              <a:rPr lang="en-US" dirty="0" smtClean="0">
                <a:latin typeface="Roboto" panose="02000000000000000000" pitchFamily="2" charset="0"/>
                <a:ea typeface="Roboto" panose="02000000000000000000" pitchFamily="2" charset="0"/>
              </a:rPr>
              <a:t>– </a:t>
            </a:r>
            <a:r>
              <a:rPr lang="en-US" dirty="0" smtClean="0">
                <a:solidFill>
                  <a:schemeClr val="bg2">
                    <a:lumMod val="25000"/>
                  </a:schemeClr>
                </a:solidFill>
                <a:latin typeface="Roboto" panose="02000000000000000000" pitchFamily="2" charset="0"/>
                <a:ea typeface="Roboto" panose="02000000000000000000" pitchFamily="2" charset="0"/>
              </a:rPr>
              <a:t>Because </a:t>
            </a:r>
            <a:r>
              <a:rPr lang="en-US" dirty="0">
                <a:solidFill>
                  <a:schemeClr val="bg2">
                    <a:lumMod val="25000"/>
                  </a:schemeClr>
                </a:solidFill>
                <a:latin typeface="Roboto" panose="02000000000000000000" pitchFamily="2" charset="0"/>
                <a:ea typeface="Roboto" panose="02000000000000000000" pitchFamily="2" charset="0"/>
              </a:rPr>
              <a:t>data gathered from </a:t>
            </a:r>
            <a:r>
              <a:rPr lang="en-US" dirty="0" err="1">
                <a:solidFill>
                  <a:schemeClr val="bg2">
                    <a:lumMod val="25000"/>
                  </a:schemeClr>
                </a:solidFill>
                <a:latin typeface="Roboto" panose="02000000000000000000" pitchFamily="2" charset="0"/>
                <a:ea typeface="Roboto" panose="02000000000000000000" pitchFamily="2" charset="0"/>
              </a:rPr>
              <a:t>IoT</a:t>
            </a:r>
            <a:r>
              <a:rPr lang="en-US" dirty="0">
                <a:solidFill>
                  <a:schemeClr val="bg2">
                    <a:lumMod val="25000"/>
                  </a:schemeClr>
                </a:solidFill>
                <a:latin typeface="Roboto" panose="02000000000000000000" pitchFamily="2" charset="0"/>
                <a:ea typeface="Roboto" panose="02000000000000000000" pitchFamily="2" charset="0"/>
              </a:rPr>
              <a:t> devices will need to be transmitted, therefore the devices need to be connected to a network. The mediums can be wireless or wire-based</a:t>
            </a:r>
            <a:r>
              <a:rPr lang="en-US" dirty="0" smtClean="0">
                <a:solidFill>
                  <a:schemeClr val="bg2">
                    <a:lumMod val="25000"/>
                  </a:schemeClr>
                </a:solidFill>
                <a:latin typeface="Roboto" panose="02000000000000000000" pitchFamily="2" charset="0"/>
                <a:ea typeface="Roboto" panose="02000000000000000000" pitchFamily="2" charset="0"/>
              </a:rPr>
              <a:t>.</a:t>
            </a:r>
          </a:p>
          <a:p>
            <a:pPr marL="514350" indent="-514350">
              <a:buFont typeface="+mj-lt"/>
              <a:buAutoNum type="arabicPeriod"/>
            </a:pPr>
            <a:endParaRPr lang="en-US" dirty="0">
              <a:latin typeface="Roboto" panose="02000000000000000000" pitchFamily="2" charset="0"/>
              <a:ea typeface="Roboto" panose="02000000000000000000" pitchFamily="2" charset="0"/>
            </a:endParaRPr>
          </a:p>
          <a:p>
            <a:pPr marL="514350" indent="-514350">
              <a:buFont typeface="+mj-lt"/>
              <a:buAutoNum type="arabicPeriod"/>
            </a:pPr>
            <a:r>
              <a:rPr lang="en-US" b="1" dirty="0">
                <a:solidFill>
                  <a:srgbClr val="0070C0"/>
                </a:solidFill>
                <a:latin typeface="Roboto" panose="02000000000000000000" pitchFamily="2" charset="0"/>
                <a:ea typeface="Roboto" panose="02000000000000000000" pitchFamily="2" charset="0"/>
              </a:rPr>
              <a:t>Sensors and Actuators Layer </a:t>
            </a:r>
            <a:r>
              <a:rPr lang="en-US" dirty="0">
                <a:latin typeface="Roboto" panose="02000000000000000000" pitchFamily="2" charset="0"/>
                <a:ea typeface="Roboto" panose="02000000000000000000" pitchFamily="2" charset="0"/>
              </a:rPr>
              <a:t>– </a:t>
            </a:r>
            <a:r>
              <a:rPr lang="en-US" dirty="0">
                <a:solidFill>
                  <a:schemeClr val="bg2">
                    <a:lumMod val="25000"/>
                  </a:schemeClr>
                </a:solidFill>
                <a:latin typeface="Roboto" panose="02000000000000000000" pitchFamily="2" charset="0"/>
                <a:ea typeface="Roboto" panose="02000000000000000000" pitchFamily="2" charset="0"/>
              </a:rPr>
              <a:t>This layer contains the </a:t>
            </a:r>
            <a:r>
              <a:rPr lang="en-US" dirty="0" err="1">
                <a:solidFill>
                  <a:schemeClr val="bg2">
                    <a:lumMod val="25000"/>
                  </a:schemeClr>
                </a:solidFill>
                <a:latin typeface="Roboto" panose="02000000000000000000" pitchFamily="2" charset="0"/>
                <a:ea typeface="Roboto" panose="02000000000000000000" pitchFamily="2" charset="0"/>
              </a:rPr>
              <a:t>IoT</a:t>
            </a:r>
            <a:r>
              <a:rPr lang="en-US" dirty="0">
                <a:solidFill>
                  <a:schemeClr val="bg2">
                    <a:lumMod val="25000"/>
                  </a:schemeClr>
                </a:solidFill>
                <a:latin typeface="Roboto" panose="02000000000000000000" pitchFamily="2" charset="0"/>
                <a:ea typeface="Roboto" panose="02000000000000000000" pitchFamily="2" charset="0"/>
              </a:rPr>
              <a:t> devices themselves. They are responsible for gathering data.</a:t>
            </a:r>
          </a:p>
          <a:p>
            <a:pPr marL="514350" lvl="0" indent="-514350">
              <a:buFont typeface="+mj-lt"/>
              <a:buAutoNum type="arabicPeriod"/>
            </a:pPr>
            <a:endParaRPr lang="en-US" dirty="0">
              <a:latin typeface="Roboto" panose="02000000000000000000" pitchFamily="2" charset="0"/>
              <a:ea typeface="Roboto" panose="02000000000000000000" pitchFamily="2" charset="0"/>
            </a:endParaRPr>
          </a:p>
          <a:p>
            <a:pPr lvl="0"/>
            <a:endParaRPr lang="en-US" dirty="0">
              <a:latin typeface="Roboto" panose="02000000000000000000" pitchFamily="2" charset="0"/>
              <a:ea typeface="Roboto" panose="02000000000000000000" pitchFamily="2" charset="0"/>
            </a:endParaRPr>
          </a:p>
          <a:p>
            <a:pPr lvl="0"/>
            <a:endParaRPr lang="en-US" dirty="0">
              <a:latin typeface="Roboto" panose="02000000000000000000" pitchFamily="2" charset="0"/>
              <a:ea typeface="Roboto" panose="02000000000000000000" pitchFamily="2" charset="0"/>
            </a:endParaRPr>
          </a:p>
          <a:p>
            <a:pPr lvl="0"/>
            <a:endParaRPr lang="en-US" dirty="0">
              <a:latin typeface="Roboto" panose="02000000000000000000" pitchFamily="2" charset="0"/>
              <a:ea typeface="Roboto" panose="02000000000000000000" pitchFamily="2" charset="0"/>
            </a:endParaRPr>
          </a:p>
          <a:p>
            <a:endParaRPr lang="en-US" dirty="0">
              <a:latin typeface="Roboto" panose="02000000000000000000" pitchFamily="2" charset="0"/>
              <a:ea typeface="Roboto" panose="02000000000000000000" pitchFamily="2" charset="0"/>
            </a:endParaRP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9675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1999" cy="1233576"/>
          </a:xfrm>
        </p:spPr>
        <p:txBody>
          <a:bodyPr>
            <a:normAutofit/>
          </a:bodyPr>
          <a:lstStyle/>
          <a:p>
            <a:pPr algn="l"/>
            <a:r>
              <a:rPr lang="" b="1" i="1" dirty="0"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1 - F</a:t>
            </a:r>
            <a:r>
              <a:rPr lang="en-US" b="1" i="1" dirty="0" err="1">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orms</a:t>
            </a:r>
            <a:r>
              <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 of </a:t>
            </a:r>
            <a:r>
              <a:rPr lang="en-US" b="1" i="1" dirty="0" err="1"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IoT</a:t>
            </a:r>
            <a:endPar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236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351721"/>
          </a:xfrm>
        </p:spPr>
        <p:txBody>
          <a:bodyPr>
            <a:normAutofit/>
          </a:bodyPr>
          <a:lstStyle/>
          <a:p>
            <a:r>
              <a:rPr lang="en-US" sz="6000" b="1" i="1" dirty="0" smtClean="0">
                <a:latin typeface="Open Sans Light" panose="020B0306030504020204" pitchFamily="34" charset="0"/>
                <a:ea typeface="Open Sans Light" panose="020B0306030504020204" pitchFamily="34" charset="0"/>
                <a:cs typeface="Open Sans Light" panose="020B0306030504020204" pitchFamily="34" charset="0"/>
              </a:rPr>
              <a:t>Framework</a:t>
            </a:r>
            <a:endParaRPr lang="en-US" sz="6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0" y="3073400"/>
            <a:ext cx="12280900" cy="6651887"/>
          </a:xfrm>
        </p:spPr>
        <p:txBody>
          <a:bodyPr/>
          <a:lstStyle/>
          <a:p>
            <a:pPr marL="0" indent="0" algn="ctr">
              <a:buNone/>
            </a:pPr>
            <a:r>
              <a:rPr lang="en-US" dirty="0" err="1">
                <a:latin typeface="Roboto" panose="02000000000000000000" pitchFamily="2" charset="0"/>
                <a:ea typeface="Roboto" panose="02000000000000000000" pitchFamily="2" charset="0"/>
              </a:rPr>
              <a:t>IoT</a:t>
            </a:r>
            <a:r>
              <a:rPr lang="en-US" dirty="0">
                <a:latin typeface="Roboto" panose="02000000000000000000" pitchFamily="2" charset="0"/>
                <a:ea typeface="Roboto" panose="02000000000000000000" pitchFamily="2" charset="0"/>
              </a:rPr>
              <a:t> framework is a middleware works under one or more </a:t>
            </a:r>
            <a:r>
              <a:rPr lang="en-US" dirty="0" err="1">
                <a:latin typeface="Roboto" panose="02000000000000000000" pitchFamily="2" charset="0"/>
                <a:ea typeface="Roboto" panose="02000000000000000000" pitchFamily="2" charset="0"/>
              </a:rPr>
              <a:t>IoT</a:t>
            </a:r>
            <a:r>
              <a:rPr lang="en-US" dirty="0">
                <a:latin typeface="Roboto" panose="02000000000000000000" pitchFamily="2" charset="0"/>
                <a:ea typeface="Roboto" panose="02000000000000000000" pitchFamily="2" charset="0"/>
              </a:rPr>
              <a:t> applications that support multiple communication technologies and message </a:t>
            </a:r>
            <a:r>
              <a:rPr lang="en-US" dirty="0" smtClean="0">
                <a:latin typeface="Roboto" panose="02000000000000000000" pitchFamily="2" charset="0"/>
                <a:ea typeface="Roboto" panose="02000000000000000000" pitchFamily="2" charset="0"/>
              </a:rPr>
              <a:t>passing. </a:t>
            </a:r>
            <a:endParaRPr lang="en-US" dirty="0">
              <a:latin typeface="Roboto" panose="02000000000000000000" pitchFamily="2" charset="0"/>
              <a:ea typeface="Roboto" panose="02000000000000000000" pitchFamily="2" charset="0"/>
            </a:endParaRPr>
          </a:p>
          <a:p>
            <a:pPr marL="0" indent="0" algn="ctr">
              <a:buNone/>
            </a:pP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5405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65125"/>
            <a:ext cx="11188700" cy="1325563"/>
          </a:xfrm>
        </p:spPr>
        <p:txBody>
          <a:bodyPr/>
          <a:lstStyle/>
          <a:p>
            <a:r>
              <a:rPr lang="en-US" b="1" i="1" dirty="0">
                <a:latin typeface="Open Sans Light" panose="020B0306030504020204" pitchFamily="34" charset="0"/>
                <a:ea typeface="Open Sans Light" panose="020B0306030504020204" pitchFamily="34" charset="0"/>
                <a:cs typeface="Open Sans Light" panose="020B0306030504020204" pitchFamily="34" charset="0"/>
              </a:rPr>
              <a:t>Aims of </a:t>
            </a:r>
            <a:r>
              <a:rPr lang="en-US" b="1" i="1" dirty="0" err="1">
                <a:latin typeface="Open Sans Light" panose="020B0306030504020204" pitchFamily="34" charset="0"/>
                <a:ea typeface="Open Sans Light" panose="020B0306030504020204" pitchFamily="34" charset="0"/>
                <a:cs typeface="Open Sans Light" panose="020B0306030504020204" pitchFamily="34" charset="0"/>
              </a:rPr>
              <a:t>IoT</a:t>
            </a:r>
            <a:r>
              <a:rPr lang="en-US" b="1" i="1" dirty="0">
                <a:latin typeface="Open Sans Light" panose="020B0306030504020204" pitchFamily="34" charset="0"/>
                <a:ea typeface="Open Sans Light" panose="020B0306030504020204" pitchFamily="34" charset="0"/>
                <a:cs typeface="Open Sans Light" panose="020B0306030504020204" pitchFamily="34" charset="0"/>
              </a:rPr>
              <a:t> framework: </a:t>
            </a:r>
          </a:p>
        </p:txBody>
      </p:sp>
      <p:sp>
        <p:nvSpPr>
          <p:cNvPr id="3" name="Content Placeholder 2"/>
          <p:cNvSpPr>
            <a:spLocks noGrp="1"/>
          </p:cNvSpPr>
          <p:nvPr>
            <p:ph idx="1"/>
          </p:nvPr>
        </p:nvSpPr>
        <p:spPr/>
        <p:txBody>
          <a:bodyPr/>
          <a:lstStyle/>
          <a:p>
            <a:pPr marL="0" lvl="0" indent="0">
              <a:buNone/>
            </a:pPr>
            <a:r>
              <a:rPr lang="en-US" dirty="0" smtClean="0">
                <a:latin typeface="Roboto" panose="02000000000000000000" pitchFamily="2" charset="0"/>
                <a:ea typeface="Roboto" panose="02000000000000000000" pitchFamily="2" charset="0"/>
              </a:rPr>
              <a:t>1</a:t>
            </a:r>
            <a:r>
              <a:rPr lang="en-US" dirty="0">
                <a:latin typeface="Roboto" panose="02000000000000000000" pitchFamily="2" charset="0"/>
                <a:ea typeface="Roboto" panose="02000000000000000000" pitchFamily="2" charset="0"/>
              </a:rPr>
              <a:t>. Development time for </a:t>
            </a:r>
            <a:r>
              <a:rPr lang="en-US" dirty="0" err="1">
                <a:latin typeface="Roboto" panose="02000000000000000000" pitchFamily="2" charset="0"/>
                <a:ea typeface="Roboto" panose="02000000000000000000" pitchFamily="2" charset="0"/>
              </a:rPr>
              <a:t>IoT</a:t>
            </a:r>
            <a:r>
              <a:rPr lang="en-US" dirty="0">
                <a:latin typeface="Roboto" panose="02000000000000000000" pitchFamily="2" charset="0"/>
                <a:ea typeface="Roboto" panose="02000000000000000000" pitchFamily="2" charset="0"/>
              </a:rPr>
              <a:t> applications can be reduced and faster deployed to the market</a:t>
            </a:r>
            <a:r>
              <a:rPr lang="en-US" dirty="0" smtClean="0">
                <a:latin typeface="Roboto" panose="02000000000000000000" pitchFamily="2" charset="0"/>
                <a:ea typeface="Roboto" panose="02000000000000000000" pitchFamily="2" charset="0"/>
              </a:rPr>
              <a:t>.</a:t>
            </a:r>
          </a:p>
          <a:p>
            <a:pPr lvl="0"/>
            <a:endParaRPr lang="en-US" dirty="0">
              <a:latin typeface="Roboto" panose="02000000000000000000" pitchFamily="2" charset="0"/>
              <a:ea typeface="Roboto" panose="02000000000000000000" pitchFamily="2" charset="0"/>
            </a:endParaRPr>
          </a:p>
          <a:p>
            <a:pPr marL="0" lvl="0" indent="0">
              <a:buNone/>
            </a:pPr>
            <a:r>
              <a:rPr lang="en-US" dirty="0">
                <a:latin typeface="Roboto" panose="02000000000000000000" pitchFamily="2" charset="0"/>
                <a:ea typeface="Roboto" panose="02000000000000000000" pitchFamily="2" charset="0"/>
              </a:rPr>
              <a:t>2. Making the process of deploying and operating </a:t>
            </a:r>
            <a:r>
              <a:rPr lang="en-US" dirty="0" err="1">
                <a:latin typeface="Roboto" panose="02000000000000000000" pitchFamily="2" charset="0"/>
                <a:ea typeface="Roboto" panose="02000000000000000000" pitchFamily="2" charset="0"/>
              </a:rPr>
              <a:t>IoT</a:t>
            </a:r>
            <a:r>
              <a:rPr lang="en-US" dirty="0">
                <a:latin typeface="Roboto" panose="02000000000000000000" pitchFamily="2" charset="0"/>
                <a:ea typeface="Roboto" panose="02000000000000000000" pitchFamily="2" charset="0"/>
              </a:rPr>
              <a:t> network easier</a:t>
            </a:r>
            <a:r>
              <a:rPr lang="en-US" dirty="0" smtClean="0">
                <a:latin typeface="Roboto" panose="02000000000000000000" pitchFamily="2" charset="0"/>
                <a:ea typeface="Roboto" panose="02000000000000000000" pitchFamily="2" charset="0"/>
              </a:rPr>
              <a:t>.</a:t>
            </a:r>
          </a:p>
          <a:p>
            <a:pPr lvl="0"/>
            <a:endParaRPr lang="en-US" dirty="0">
              <a:latin typeface="Roboto" panose="02000000000000000000" pitchFamily="2" charset="0"/>
              <a:ea typeface="Roboto" panose="02000000000000000000" pitchFamily="2" charset="0"/>
            </a:endParaRPr>
          </a:p>
          <a:p>
            <a:pPr marL="0" lvl="0" indent="0">
              <a:buNone/>
            </a:pPr>
            <a:r>
              <a:rPr lang="en-US" dirty="0">
                <a:latin typeface="Roboto" panose="02000000000000000000" pitchFamily="2" charset="0"/>
                <a:ea typeface="Roboto" panose="02000000000000000000" pitchFamily="2" charset="0"/>
              </a:rPr>
              <a:t>3. Support portability and interoperability</a:t>
            </a:r>
            <a:r>
              <a:rPr lang="en-US" dirty="0" smtClean="0">
                <a:latin typeface="Roboto" panose="02000000000000000000" pitchFamily="2" charset="0"/>
                <a:ea typeface="Roboto" panose="02000000000000000000" pitchFamily="2" charset="0"/>
              </a:rPr>
              <a:t>.</a:t>
            </a:r>
          </a:p>
          <a:p>
            <a:pPr lvl="0"/>
            <a:endParaRPr lang="en-US" dirty="0">
              <a:latin typeface="Roboto" panose="02000000000000000000" pitchFamily="2" charset="0"/>
              <a:ea typeface="Roboto" panose="02000000000000000000" pitchFamily="2" charset="0"/>
            </a:endParaRPr>
          </a:p>
          <a:p>
            <a:pPr marL="0" lvl="0" indent="0">
              <a:buNone/>
            </a:pPr>
            <a:r>
              <a:rPr lang="en-US" dirty="0">
                <a:latin typeface="Roboto" panose="02000000000000000000" pitchFamily="2" charset="0"/>
                <a:ea typeface="Roboto" panose="02000000000000000000" pitchFamily="2" charset="0"/>
              </a:rPr>
              <a:t>4. Improve serviceability, reliability and maintainability.</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700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06900"/>
            <a:ext cx="10515600" cy="3543300"/>
          </a:xfrm>
        </p:spPr>
        <p:txBody>
          <a:bodyPr>
            <a:normAutofit/>
          </a:bodyPr>
          <a:lstStyle/>
          <a:p>
            <a:pPr lvl="0" algn="ctr"/>
            <a:r>
              <a:rPr lang="en-US" sz="3000" dirty="0" err="1"/>
              <a:t>ThingSpeak</a:t>
            </a:r>
            <a:r>
              <a:rPr lang="en-US" sz="3000" dirty="0"/>
              <a:t> provides the analytics platform for </a:t>
            </a:r>
            <a:r>
              <a:rPr lang="en-US" sz="3000" dirty="0" err="1"/>
              <a:t>IoT</a:t>
            </a:r>
            <a:r>
              <a:rPr lang="en-US" sz="3000" dirty="0"/>
              <a:t> devices which allows their users to visualize, aggregate and analyze data streams while on the </a:t>
            </a:r>
            <a:r>
              <a:rPr lang="en-US" sz="3000" dirty="0" smtClean="0"/>
              <a:t>cloud.</a:t>
            </a:r>
            <a:r>
              <a:rPr lang="en-US" sz="3000" dirty="0"/>
              <a:t/>
            </a:r>
            <a:br>
              <a:rPr lang="en-US" sz="3000" dirty="0"/>
            </a:br>
            <a:endParaRPr lang="en-US" sz="3000" dirty="0"/>
          </a:p>
        </p:txBody>
      </p:sp>
      <p:pic>
        <p:nvPicPr>
          <p:cNvPr id="4" name="Picture 2" descr="Signup_TSP_ML_image-3d581d644f5eb1ff9f4999fc55ad04e2530ee7f54be98323d7bb45303235375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5749" y="225425"/>
            <a:ext cx="9295871"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03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lstStyle/>
          <a:p>
            <a:r>
              <a:rPr lang="en-US" b="1" i="1" dirty="0">
                <a:latin typeface="Open Sans Light" panose="020B0306030504020204" pitchFamily="34" charset="0"/>
                <a:ea typeface="Open Sans Light" panose="020B0306030504020204" pitchFamily="34" charset="0"/>
                <a:cs typeface="Open Sans Light" panose="020B0306030504020204" pitchFamily="34" charset="0"/>
              </a:rPr>
              <a:t>Tools</a:t>
            </a:r>
            <a:endParaRPr lang="en-US" dirty="0"/>
          </a:p>
        </p:txBody>
      </p:sp>
      <p:sp>
        <p:nvSpPr>
          <p:cNvPr id="3" name="Content Placeholder 2"/>
          <p:cNvSpPr>
            <a:spLocks noGrp="1"/>
          </p:cNvSpPr>
          <p:nvPr>
            <p:ph idx="1"/>
          </p:nvPr>
        </p:nvSpPr>
        <p:spPr>
          <a:xfrm>
            <a:off x="596900" y="1825625"/>
            <a:ext cx="10756900" cy="4351338"/>
          </a:xfrm>
        </p:spPr>
        <p:txBody>
          <a:bodyPr/>
          <a:lstStyle/>
          <a:p>
            <a:pPr marL="0" indent="0">
              <a:buNone/>
            </a:pPr>
            <a:r>
              <a:rPr lang="en-US" dirty="0"/>
              <a:t>There should be tools that we can use to draw the blueprint or simulate </a:t>
            </a:r>
            <a:r>
              <a:rPr lang="en-US" dirty="0" err="1"/>
              <a:t>IoT</a:t>
            </a:r>
            <a:r>
              <a:rPr lang="en-US" dirty="0"/>
              <a:t> applications since:</a:t>
            </a:r>
          </a:p>
          <a:p>
            <a:endParaRPr lang="en-US" dirty="0"/>
          </a:p>
          <a:p>
            <a:pPr marL="514350" indent="-514350">
              <a:buAutoNum type="arabicPeriod"/>
            </a:pPr>
            <a:r>
              <a:rPr lang="en-US" dirty="0" smtClean="0"/>
              <a:t>We </a:t>
            </a:r>
            <a:r>
              <a:rPr lang="en-US" dirty="0"/>
              <a:t>sometimes cannot afford money to buy devices for doing </a:t>
            </a:r>
            <a:r>
              <a:rPr lang="en-US" dirty="0" smtClean="0"/>
              <a:t>prototype.</a:t>
            </a:r>
          </a:p>
          <a:p>
            <a:pPr marL="514350" indent="-514350">
              <a:buAutoNum type="arabicPeriod"/>
            </a:pPr>
            <a:endParaRPr lang="en-US" dirty="0"/>
          </a:p>
          <a:p>
            <a:pPr marL="0" indent="0">
              <a:buNone/>
            </a:pPr>
            <a:r>
              <a:rPr lang="en-US" dirty="0" smtClean="0"/>
              <a:t>2. The </a:t>
            </a:r>
            <a:r>
              <a:rPr lang="en-US" dirty="0"/>
              <a:t>devices can be damaged in the </a:t>
            </a:r>
            <a:r>
              <a:rPr lang="en-US" dirty="0" smtClean="0"/>
              <a:t>process.</a:t>
            </a:r>
            <a:endParaRPr lang="en-US" dirty="0"/>
          </a:p>
          <a:p>
            <a:endParaRPr lang="en-US" dirty="0"/>
          </a:p>
        </p:txBody>
      </p:sp>
    </p:spTree>
    <p:extLst>
      <p:ext uri="{BB962C8B-B14F-4D97-AF65-F5344CB8AC3E}">
        <p14:creationId xmlns:p14="http://schemas.microsoft.com/office/powerpoint/2010/main" val="87883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normAutofit/>
          </a:bodyPr>
          <a:lstStyle/>
          <a:p>
            <a:endParaRPr lang="en-US" sz="6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1" y="4940300"/>
            <a:ext cx="12192000" cy="6433723"/>
          </a:xfrm>
        </p:spPr>
        <p:txBody>
          <a:bodyPr/>
          <a:lstStyle/>
          <a:p>
            <a:pPr marL="0" indent="0" algn="ctr">
              <a:buNone/>
            </a:pPr>
            <a:r>
              <a:rPr lang="en-US" dirty="0" err="1" smtClean="0"/>
              <a:t>TinkerCad</a:t>
            </a:r>
            <a:r>
              <a:rPr lang="en-US" dirty="0" smtClean="0"/>
              <a:t> </a:t>
            </a:r>
            <a:r>
              <a:rPr lang="en-US" dirty="0"/>
              <a:t>is a browser based CAD for 3D printing. </a:t>
            </a:r>
            <a:r>
              <a:rPr lang="en-US" dirty="0" smtClean="0"/>
              <a:t>Even </a:t>
            </a:r>
            <a:r>
              <a:rPr lang="en-US" dirty="0"/>
              <a:t>though it is about 3D objects, there is also a section for circuits </a:t>
            </a:r>
            <a:r>
              <a:rPr lang="en-US" dirty="0" err="1"/>
              <a:t>IoT</a:t>
            </a:r>
            <a:r>
              <a:rPr lang="en-US" dirty="0"/>
              <a:t> objects </a:t>
            </a:r>
            <a:r>
              <a:rPr lang="en-US" dirty="0" smtClean="0"/>
              <a:t>related.</a:t>
            </a:r>
            <a:endParaRPr lang="en-US" dirty="0"/>
          </a:p>
          <a:p>
            <a:endParaRPr lang="en-US" dirty="0"/>
          </a:p>
        </p:txBody>
      </p:sp>
      <p:pic>
        <p:nvPicPr>
          <p:cNvPr id="4098" name="Picture 2" descr="DVhuKJ4XUAEXxx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331" y="332072"/>
            <a:ext cx="7406017" cy="3309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88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24262"/>
            <a:ext cx="10515600" cy="3233737"/>
          </a:xfrm>
        </p:spPr>
        <p:txBody>
          <a:bodyPr>
            <a:noAutofit/>
          </a:bodyPr>
          <a:lstStyle/>
          <a:p>
            <a:r>
              <a:rPr lang="en-US" sz="2000" dirty="0"/>
              <a:t>Another tool for </a:t>
            </a:r>
            <a:r>
              <a:rPr lang="en-US" sz="2000" dirty="0" err="1"/>
              <a:t>IoT</a:t>
            </a:r>
            <a:r>
              <a:rPr lang="en-US" sz="2000" dirty="0"/>
              <a:t> related is Cisco Packet </a:t>
            </a:r>
            <a:r>
              <a:rPr lang="en-US" sz="2000" dirty="0" smtClean="0"/>
              <a:t>Tracer. </a:t>
            </a:r>
            <a:r>
              <a:rPr lang="en-US" sz="2000" dirty="0"/>
              <a:t>Using Cisco Packet Tracer, we can build a network of routers, switches, pcs and many other things. </a:t>
            </a:r>
            <a:endParaRPr lang="en-US" sz="2000" dirty="0" smtClean="0"/>
          </a:p>
          <a:p>
            <a:endParaRPr lang="en-US" sz="2000" dirty="0"/>
          </a:p>
          <a:p>
            <a:r>
              <a:rPr lang="en-US" sz="2000" dirty="0"/>
              <a:t>T</a:t>
            </a:r>
            <a:r>
              <a:rPr lang="en-US" sz="2000" dirty="0" smtClean="0"/>
              <a:t>here </a:t>
            </a:r>
            <a:r>
              <a:rPr lang="en-US" sz="2000" dirty="0"/>
              <a:t>are also </a:t>
            </a:r>
            <a:r>
              <a:rPr lang="en-US" sz="2000" dirty="0" err="1"/>
              <a:t>IoT</a:t>
            </a:r>
            <a:r>
              <a:rPr lang="en-US" sz="2000" dirty="0"/>
              <a:t> objects related such as sensors, actuator or even boards. </a:t>
            </a:r>
            <a:endParaRPr lang="en-US" sz="2000" dirty="0" smtClean="0"/>
          </a:p>
          <a:p>
            <a:endParaRPr lang="en-US" sz="2000" dirty="0"/>
          </a:p>
          <a:p>
            <a:r>
              <a:rPr lang="en-US" sz="2000" dirty="0" smtClean="0"/>
              <a:t>Cisco </a:t>
            </a:r>
            <a:r>
              <a:rPr lang="en-US" sz="2000" dirty="0"/>
              <a:t>Packet Tracer can help testing the network we want to achieve in the real-case </a:t>
            </a:r>
            <a:r>
              <a:rPr lang="en-US" sz="2000" dirty="0" smtClean="0"/>
              <a:t>scenario.</a:t>
            </a:r>
          </a:p>
          <a:p>
            <a:endParaRPr lang="en-US" sz="2000" dirty="0"/>
          </a:p>
          <a:p>
            <a:r>
              <a:rPr lang="en-US" sz="2000" dirty="0" smtClean="0"/>
              <a:t>Good </a:t>
            </a:r>
            <a:r>
              <a:rPr lang="en-US" sz="2000" dirty="0"/>
              <a:t>learning </a:t>
            </a:r>
            <a:r>
              <a:rPr lang="en-US" sz="2000" dirty="0" smtClean="0"/>
              <a:t>tool.</a:t>
            </a:r>
            <a:endParaRPr lang="en-US" sz="2000" dirty="0"/>
          </a:p>
          <a:p>
            <a:endParaRPr lang="en-US" sz="2000" dirty="0"/>
          </a:p>
        </p:txBody>
      </p:sp>
      <p:pic>
        <p:nvPicPr>
          <p:cNvPr id="4" name="Picture 4" descr="cove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067" y="26987"/>
            <a:ext cx="5021263"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142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smtClean="0">
                <a:latin typeface="Open Sans Light" panose="020B0306030504020204" pitchFamily="34" charset="0"/>
                <a:ea typeface="Open Sans Light" panose="020B0306030504020204" pitchFamily="34" charset="0"/>
                <a:cs typeface="Open Sans Light" panose="020B0306030504020204" pitchFamily="34" charset="0"/>
              </a:rPr>
              <a:t>Hardware</a:t>
            </a:r>
            <a:endParaRPr lang="en-US" sz="6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838200" y="5295900"/>
            <a:ext cx="10515600" cy="881062"/>
          </a:xfrm>
        </p:spPr>
        <p:txBody>
          <a:bodyPr>
            <a:noAutofit/>
          </a:bodyPr>
          <a:lstStyle/>
          <a:p>
            <a:pPr marL="0" indent="0">
              <a:buNone/>
            </a:pPr>
            <a:r>
              <a:rPr lang="en-US" sz="3000" dirty="0">
                <a:solidFill>
                  <a:schemeClr val="bg2">
                    <a:lumMod val="25000"/>
                  </a:schemeClr>
                </a:solidFill>
                <a:latin typeface="Roboto" panose="02000000000000000000" pitchFamily="2" charset="0"/>
                <a:ea typeface="Roboto" panose="02000000000000000000" pitchFamily="2" charset="0"/>
              </a:rPr>
              <a:t>Sensors </a:t>
            </a:r>
            <a:r>
              <a:rPr lang="en-US" sz="3000" dirty="0" smtClean="0">
                <a:solidFill>
                  <a:schemeClr val="bg2">
                    <a:lumMod val="25000"/>
                  </a:schemeClr>
                </a:solidFill>
                <a:latin typeface="Roboto" panose="02000000000000000000" pitchFamily="2" charset="0"/>
                <a:ea typeface="Roboto" panose="02000000000000000000" pitchFamily="2" charset="0"/>
              </a:rPr>
              <a:t>are </a:t>
            </a:r>
            <a:r>
              <a:rPr lang="en-US" sz="3000" dirty="0">
                <a:solidFill>
                  <a:schemeClr val="bg2">
                    <a:lumMod val="25000"/>
                  </a:schemeClr>
                </a:solidFill>
                <a:latin typeface="Roboto" panose="02000000000000000000" pitchFamily="2" charset="0"/>
                <a:ea typeface="Roboto" panose="02000000000000000000" pitchFamily="2" charset="0"/>
              </a:rPr>
              <a:t>physical devices that are capable of detecting and responding to the changes happening in an </a:t>
            </a:r>
            <a:r>
              <a:rPr lang="en-US" sz="3000" dirty="0" smtClean="0">
                <a:solidFill>
                  <a:schemeClr val="bg2">
                    <a:lumMod val="25000"/>
                  </a:schemeClr>
                </a:solidFill>
                <a:latin typeface="Roboto" panose="02000000000000000000" pitchFamily="2" charset="0"/>
                <a:ea typeface="Roboto" panose="02000000000000000000" pitchFamily="2" charset="0"/>
              </a:rPr>
              <a:t>environment.</a:t>
            </a:r>
            <a:endParaRPr lang="en-US" sz="3000" dirty="0">
              <a:solidFill>
                <a:schemeClr val="bg2">
                  <a:lumMod val="25000"/>
                </a:schemeClr>
              </a:solidFill>
              <a:latin typeface="Roboto" panose="02000000000000000000" pitchFamily="2" charset="0"/>
              <a:ea typeface="Roboto" panose="02000000000000000000" pitchFamily="2" charset="0"/>
            </a:endParaRPr>
          </a:p>
          <a:p>
            <a:endParaRPr lang="en-US" sz="3000" dirty="0">
              <a:solidFill>
                <a:schemeClr val="bg2">
                  <a:lumMod val="25000"/>
                </a:schemeClr>
              </a:solidFill>
              <a:latin typeface="Roboto" panose="02000000000000000000" pitchFamily="2" charset="0"/>
              <a:ea typeface="Roboto" panose="02000000000000000000" pitchFamily="2" charset="0"/>
            </a:endParaRPr>
          </a:p>
        </p:txBody>
      </p:sp>
      <p:pic>
        <p:nvPicPr>
          <p:cNvPr id="5123" name="Picture 3" descr="IoTsensore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200" y="857445"/>
            <a:ext cx="4463205" cy="428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24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5283200"/>
            <a:ext cx="10515600" cy="1130300"/>
          </a:xfrm>
        </p:spPr>
        <p:txBody>
          <a:bodyPr>
            <a:normAutofit/>
          </a:bodyPr>
          <a:lstStyle/>
          <a:p>
            <a:pPr marL="0" indent="0">
              <a:buNone/>
            </a:pPr>
            <a:r>
              <a:rPr lang="en-US" sz="3000" dirty="0">
                <a:solidFill>
                  <a:schemeClr val="bg2">
                    <a:lumMod val="25000"/>
                  </a:schemeClr>
                </a:solidFill>
                <a:latin typeface="Roboto" panose="02000000000000000000" pitchFamily="2" charset="0"/>
                <a:ea typeface="Roboto" panose="02000000000000000000" pitchFamily="2" charset="0"/>
              </a:rPr>
              <a:t>A</a:t>
            </a:r>
            <a:r>
              <a:rPr lang="en-US" sz="3000" dirty="0" smtClean="0">
                <a:solidFill>
                  <a:schemeClr val="bg2">
                    <a:lumMod val="25000"/>
                  </a:schemeClr>
                </a:solidFill>
                <a:latin typeface="Roboto" panose="02000000000000000000" pitchFamily="2" charset="0"/>
                <a:ea typeface="Roboto" panose="02000000000000000000" pitchFamily="2" charset="0"/>
              </a:rPr>
              <a:t>n </a:t>
            </a:r>
            <a:r>
              <a:rPr lang="en-US" sz="3000" dirty="0">
                <a:solidFill>
                  <a:schemeClr val="bg2">
                    <a:lumMod val="25000"/>
                  </a:schemeClr>
                </a:solidFill>
                <a:latin typeface="Roboto" panose="02000000000000000000" pitchFamily="2" charset="0"/>
                <a:ea typeface="Roboto" panose="02000000000000000000" pitchFamily="2" charset="0"/>
              </a:rPr>
              <a:t>actuator operates in the reverse direction of a sensor. It takes an electrical input and turns it into physical </a:t>
            </a:r>
            <a:r>
              <a:rPr lang="en-US" sz="3000" dirty="0" smtClean="0">
                <a:solidFill>
                  <a:schemeClr val="bg2">
                    <a:lumMod val="25000"/>
                  </a:schemeClr>
                </a:solidFill>
                <a:latin typeface="Roboto" panose="02000000000000000000" pitchFamily="2" charset="0"/>
                <a:ea typeface="Roboto" panose="02000000000000000000" pitchFamily="2" charset="0"/>
              </a:rPr>
              <a:t>action.</a:t>
            </a:r>
            <a:endParaRPr lang="en-US" sz="3000" dirty="0">
              <a:solidFill>
                <a:schemeClr val="bg2">
                  <a:lumMod val="25000"/>
                </a:schemeClr>
              </a:solidFill>
              <a:latin typeface="Roboto" panose="02000000000000000000" pitchFamily="2" charset="0"/>
              <a:ea typeface="Roboto" panose="02000000000000000000" pitchFamily="2" charset="0"/>
            </a:endParaRPr>
          </a:p>
        </p:txBody>
      </p:sp>
      <p:pic>
        <p:nvPicPr>
          <p:cNvPr id="6147" name="Picture 3" descr="sensor_actuator_graphicssec1_pg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365125"/>
            <a:ext cx="8658224"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43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smtClean="0">
                <a:latin typeface="Open Sans Light" panose="020B0306030504020204" pitchFamily="34" charset="0"/>
                <a:ea typeface="Open Sans Light" panose="020B0306030504020204" pitchFamily="34" charset="0"/>
                <a:cs typeface="Open Sans Light" panose="020B0306030504020204" pitchFamily="34" charset="0"/>
              </a:rPr>
              <a:t>API</a:t>
            </a:r>
            <a:endParaRPr lang="en-US" sz="6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482600" y="1825624"/>
            <a:ext cx="10871200" cy="4537075"/>
          </a:xfrm>
        </p:spPr>
        <p:txBody>
          <a:bodyPr>
            <a:normAutofit/>
          </a:bodyPr>
          <a:lstStyle/>
          <a:p>
            <a:r>
              <a:rPr lang="en-US" sz="3000" dirty="0">
                <a:solidFill>
                  <a:schemeClr val="tx1">
                    <a:lumMod val="95000"/>
                    <a:lumOff val="5000"/>
                  </a:schemeClr>
                </a:solidFill>
                <a:latin typeface="Roboto" panose="02000000000000000000" pitchFamily="2" charset="0"/>
                <a:ea typeface="Roboto" panose="02000000000000000000" pitchFamily="2" charset="0"/>
              </a:rPr>
              <a:t>An </a:t>
            </a:r>
            <a:r>
              <a:rPr lang="en-US" sz="3000" dirty="0" err="1">
                <a:solidFill>
                  <a:schemeClr val="tx1">
                    <a:lumMod val="95000"/>
                    <a:lumOff val="5000"/>
                  </a:schemeClr>
                </a:solidFill>
                <a:latin typeface="Roboto" panose="02000000000000000000" pitchFamily="2" charset="0"/>
                <a:ea typeface="Roboto" panose="02000000000000000000" pitchFamily="2" charset="0"/>
              </a:rPr>
              <a:t>IoT</a:t>
            </a:r>
            <a:r>
              <a:rPr lang="en-US" sz="3000" dirty="0">
                <a:solidFill>
                  <a:schemeClr val="tx1">
                    <a:lumMod val="95000"/>
                    <a:lumOff val="5000"/>
                  </a:schemeClr>
                </a:solidFill>
                <a:latin typeface="Roboto" panose="02000000000000000000" pitchFamily="2" charset="0"/>
                <a:ea typeface="Roboto" panose="02000000000000000000" pitchFamily="2" charset="0"/>
              </a:rPr>
              <a:t> API refers to the programming interface in which the </a:t>
            </a:r>
            <a:r>
              <a:rPr lang="en-US" sz="3000" dirty="0" err="1">
                <a:solidFill>
                  <a:schemeClr val="tx1">
                    <a:lumMod val="95000"/>
                    <a:lumOff val="5000"/>
                  </a:schemeClr>
                </a:solidFill>
                <a:latin typeface="Roboto" panose="02000000000000000000" pitchFamily="2" charset="0"/>
                <a:ea typeface="Roboto" panose="02000000000000000000" pitchFamily="2" charset="0"/>
              </a:rPr>
              <a:t>IoT</a:t>
            </a:r>
            <a:r>
              <a:rPr lang="en-US" sz="3000" dirty="0">
                <a:solidFill>
                  <a:schemeClr val="tx1">
                    <a:lumMod val="95000"/>
                    <a:lumOff val="5000"/>
                  </a:schemeClr>
                </a:solidFill>
                <a:latin typeface="Roboto" panose="02000000000000000000" pitchFamily="2" charset="0"/>
                <a:ea typeface="Roboto" panose="02000000000000000000" pitchFamily="2" charset="0"/>
              </a:rPr>
              <a:t> devices can interact with the network and other elements within that </a:t>
            </a:r>
            <a:r>
              <a:rPr lang="en-US" sz="3000" dirty="0" smtClean="0">
                <a:solidFill>
                  <a:schemeClr val="tx1">
                    <a:lumMod val="95000"/>
                    <a:lumOff val="5000"/>
                  </a:schemeClr>
                </a:solidFill>
                <a:latin typeface="Roboto" panose="02000000000000000000" pitchFamily="2" charset="0"/>
                <a:ea typeface="Roboto" panose="02000000000000000000" pitchFamily="2" charset="0"/>
              </a:rPr>
              <a:t>network.</a:t>
            </a:r>
          </a:p>
          <a:p>
            <a:endParaRPr lang="en-US" sz="3000" dirty="0">
              <a:solidFill>
                <a:schemeClr val="tx1">
                  <a:lumMod val="95000"/>
                  <a:lumOff val="5000"/>
                </a:schemeClr>
              </a:solidFill>
              <a:latin typeface="Roboto" panose="02000000000000000000" pitchFamily="2" charset="0"/>
              <a:ea typeface="Roboto" panose="02000000000000000000" pitchFamily="2" charset="0"/>
            </a:endParaRPr>
          </a:p>
          <a:p>
            <a:r>
              <a:rPr lang="en-US" sz="3000" dirty="0">
                <a:solidFill>
                  <a:schemeClr val="tx1">
                    <a:lumMod val="95000"/>
                    <a:lumOff val="5000"/>
                  </a:schemeClr>
                </a:solidFill>
                <a:latin typeface="Roboto" panose="02000000000000000000" pitchFamily="2" charset="0"/>
                <a:ea typeface="Roboto" panose="02000000000000000000" pitchFamily="2" charset="0"/>
              </a:rPr>
              <a:t>In practice, </a:t>
            </a:r>
            <a:r>
              <a:rPr lang="en-US" sz="3000" dirty="0" err="1">
                <a:solidFill>
                  <a:schemeClr val="tx1">
                    <a:lumMod val="95000"/>
                    <a:lumOff val="5000"/>
                  </a:schemeClr>
                </a:solidFill>
                <a:latin typeface="Roboto" panose="02000000000000000000" pitchFamily="2" charset="0"/>
                <a:ea typeface="Roboto" panose="02000000000000000000" pitchFamily="2" charset="0"/>
              </a:rPr>
              <a:t>IoT</a:t>
            </a:r>
            <a:r>
              <a:rPr lang="en-US" sz="3000" dirty="0">
                <a:solidFill>
                  <a:schemeClr val="tx1">
                    <a:lumMod val="95000"/>
                    <a:lumOff val="5000"/>
                  </a:schemeClr>
                </a:solidFill>
                <a:latin typeface="Roboto" panose="02000000000000000000" pitchFamily="2" charset="0"/>
                <a:ea typeface="Roboto" panose="02000000000000000000" pitchFamily="2" charset="0"/>
              </a:rPr>
              <a:t> devices are almost always connected to a network. And there should be a way that all </a:t>
            </a:r>
            <a:r>
              <a:rPr lang="en-US" sz="3000" dirty="0" err="1">
                <a:solidFill>
                  <a:schemeClr val="tx1">
                    <a:lumMod val="95000"/>
                    <a:lumOff val="5000"/>
                  </a:schemeClr>
                </a:solidFill>
                <a:latin typeface="Roboto" panose="02000000000000000000" pitchFamily="2" charset="0"/>
                <a:ea typeface="Roboto" panose="02000000000000000000" pitchFamily="2" charset="0"/>
              </a:rPr>
              <a:t>IoT</a:t>
            </a:r>
            <a:r>
              <a:rPr lang="en-US" sz="3000" dirty="0">
                <a:solidFill>
                  <a:schemeClr val="tx1">
                    <a:lumMod val="95000"/>
                    <a:lumOff val="5000"/>
                  </a:schemeClr>
                </a:solidFill>
                <a:latin typeface="Roboto" panose="02000000000000000000" pitchFamily="2" charset="0"/>
                <a:ea typeface="Roboto" panose="02000000000000000000" pitchFamily="2" charset="0"/>
              </a:rPr>
              <a:t> devices agree on so that they can communicate with each </a:t>
            </a:r>
            <a:r>
              <a:rPr lang="en-US" sz="3000" dirty="0" smtClean="0">
                <a:solidFill>
                  <a:schemeClr val="tx1">
                    <a:lumMod val="95000"/>
                    <a:lumOff val="5000"/>
                  </a:schemeClr>
                </a:solidFill>
                <a:latin typeface="Roboto" panose="02000000000000000000" pitchFamily="2" charset="0"/>
                <a:ea typeface="Roboto" panose="02000000000000000000" pitchFamily="2" charset="0"/>
              </a:rPr>
              <a:t>other.</a:t>
            </a:r>
            <a:endParaRPr lang="en-US" sz="3000"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2311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5390571"/>
            <a:ext cx="10515600" cy="1467428"/>
          </a:xfrm>
        </p:spPr>
        <p:txBody>
          <a:bodyPr>
            <a:normAutofit/>
          </a:bodyPr>
          <a:lstStyle/>
          <a:p>
            <a:pPr marL="0" indent="0">
              <a:buNone/>
            </a:pPr>
            <a:r>
              <a:rPr lang="en-US" sz="3000" dirty="0">
                <a:latin typeface="Roboto" panose="02000000000000000000" pitchFamily="2" charset="0"/>
                <a:ea typeface="Roboto" panose="02000000000000000000" pitchFamily="2" charset="0"/>
              </a:rPr>
              <a:t>MQTT provides a lightweight publish/subscribe messaging protocol that is designed for machine-to-machine (M2M) in a low bandwidth </a:t>
            </a:r>
            <a:r>
              <a:rPr lang="en-US" sz="3000" dirty="0" smtClean="0">
                <a:latin typeface="Roboto" panose="02000000000000000000" pitchFamily="2" charset="0"/>
                <a:ea typeface="Roboto" panose="02000000000000000000" pitchFamily="2" charset="0"/>
              </a:rPr>
              <a:t>environment.</a:t>
            </a:r>
            <a:endParaRPr lang="en-US" sz="3000" dirty="0">
              <a:latin typeface="Roboto" panose="02000000000000000000" pitchFamily="2" charset="0"/>
              <a:ea typeface="Roboto" panose="02000000000000000000" pitchFamily="2" charset="0"/>
            </a:endParaRPr>
          </a:p>
        </p:txBody>
      </p:sp>
      <p:pic>
        <p:nvPicPr>
          <p:cNvPr id="7170" name="Picture 2" descr="MQTT_2-1280x7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0"/>
            <a:ext cx="8885010" cy="502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1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925"/>
            <a:ext cx="11353800" cy="1258594"/>
          </a:xfrm>
        </p:spPr>
        <p:txBody>
          <a:bodyPr>
            <a:noAutofit/>
          </a:bodyPr>
          <a:lstStyle/>
          <a:p>
            <a:r>
              <a:rPr lang="" sz="6000" b="1" i="1"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Underwater Things</a:t>
            </a:r>
            <a:endParaRPr lang="en-US" sz="6000" b="1" i="1"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422694" y="1647644"/>
            <a:ext cx="11769306" cy="7982731"/>
          </a:xfrm>
        </p:spPr>
        <p:txBody>
          <a:bodyPr>
            <a:normAutofit/>
          </a:bodyPr>
          <a:lstStyle/>
          <a:p>
            <a:r>
              <a:rPr lang="en-US" sz="3000" dirty="0">
                <a:solidFill>
                  <a:schemeClr val="bg2">
                    <a:lumMod val="25000"/>
                  </a:schemeClr>
                </a:solidFill>
                <a:latin typeface="Roboto" panose="02000000000000000000" pitchFamily="2" charset="0"/>
                <a:ea typeface="Roboto" panose="02000000000000000000" pitchFamily="2" charset="0"/>
              </a:rPr>
              <a:t>Internet of Underwater Things contain devices (or smart objects) </a:t>
            </a:r>
            <a:r>
              <a:rPr lang="en-US" sz="3000" dirty="0" smtClean="0">
                <a:solidFill>
                  <a:schemeClr val="bg2">
                    <a:lumMod val="25000"/>
                  </a:schemeClr>
                </a:solidFill>
                <a:latin typeface="Roboto" panose="02000000000000000000" pitchFamily="2" charset="0"/>
                <a:ea typeface="Roboto" panose="02000000000000000000" pitchFamily="2" charset="0"/>
              </a:rPr>
              <a:t>connected </a:t>
            </a:r>
            <a:r>
              <a:rPr lang="en-US" sz="3000" dirty="0">
                <a:solidFill>
                  <a:schemeClr val="bg2">
                    <a:lumMod val="25000"/>
                  </a:schemeClr>
                </a:solidFill>
                <a:latin typeface="Roboto" panose="02000000000000000000" pitchFamily="2" charset="0"/>
                <a:ea typeface="Roboto" panose="02000000000000000000" pitchFamily="2" charset="0"/>
              </a:rPr>
              <a:t>together in a network </a:t>
            </a:r>
            <a:r>
              <a:rPr lang="en-US" sz="3000" dirty="0" smtClean="0">
                <a:solidFill>
                  <a:schemeClr val="bg2">
                    <a:lumMod val="25000"/>
                  </a:schemeClr>
                </a:solidFill>
                <a:latin typeface="Roboto" panose="02000000000000000000" pitchFamily="2" charset="0"/>
                <a:ea typeface="Roboto" panose="02000000000000000000" pitchFamily="2" charset="0"/>
              </a:rPr>
              <a:t>underwater.</a:t>
            </a:r>
          </a:p>
          <a:p>
            <a:endParaRPr lang="en-US" sz="3000" dirty="0" smtClean="0">
              <a:solidFill>
                <a:schemeClr val="bg2">
                  <a:lumMod val="25000"/>
                </a:schemeClr>
              </a:solidFill>
              <a:latin typeface="Roboto" panose="02000000000000000000" pitchFamily="2" charset="0"/>
              <a:ea typeface="Roboto" panose="02000000000000000000" pitchFamily="2" charset="0"/>
            </a:endParaRPr>
          </a:p>
          <a:p>
            <a:r>
              <a:rPr lang="en-US" sz="3000" dirty="0" err="1" smtClean="0">
                <a:solidFill>
                  <a:schemeClr val="tx2">
                    <a:lumMod val="50000"/>
                  </a:schemeClr>
                </a:solidFill>
                <a:latin typeface="Roboto" panose="02000000000000000000" pitchFamily="2" charset="0"/>
                <a:ea typeface="Roboto" panose="02000000000000000000" pitchFamily="2" charset="0"/>
              </a:rPr>
              <a:t>IoUT</a:t>
            </a:r>
            <a:r>
              <a:rPr lang="en-US" sz="3000" dirty="0" smtClean="0">
                <a:solidFill>
                  <a:schemeClr val="tx2">
                    <a:lumMod val="50000"/>
                  </a:schemeClr>
                </a:solidFill>
                <a:latin typeface="Roboto" panose="02000000000000000000" pitchFamily="2" charset="0"/>
                <a:ea typeface="Roboto" panose="02000000000000000000" pitchFamily="2" charset="0"/>
              </a:rPr>
              <a:t> </a:t>
            </a:r>
            <a:r>
              <a:rPr lang="en-US" sz="3000" dirty="0">
                <a:solidFill>
                  <a:schemeClr val="tx2">
                    <a:lumMod val="50000"/>
                  </a:schemeClr>
                </a:solidFill>
                <a:latin typeface="Roboto" panose="02000000000000000000" pitchFamily="2" charset="0"/>
                <a:ea typeface="Roboto" panose="02000000000000000000" pitchFamily="2" charset="0"/>
              </a:rPr>
              <a:t>was developed was to be able to connect streams, rivers, oceans, lakes </a:t>
            </a:r>
            <a:r>
              <a:rPr lang="en-US" sz="3000" dirty="0" smtClean="0">
                <a:solidFill>
                  <a:schemeClr val="tx2">
                    <a:lumMod val="50000"/>
                  </a:schemeClr>
                </a:solidFill>
                <a:latin typeface="Roboto" panose="02000000000000000000" pitchFamily="2" charset="0"/>
                <a:ea typeface="Roboto" panose="02000000000000000000" pitchFamily="2" charset="0"/>
              </a:rPr>
              <a:t>digitally.</a:t>
            </a:r>
          </a:p>
          <a:p>
            <a:endParaRPr lang="en-US" sz="3000" dirty="0">
              <a:solidFill>
                <a:schemeClr val="tx2">
                  <a:lumMod val="50000"/>
                </a:schemeClr>
              </a:solidFill>
              <a:latin typeface="Roboto" panose="02000000000000000000" pitchFamily="2" charset="0"/>
              <a:ea typeface="Roboto" panose="02000000000000000000" pitchFamily="2" charset="0"/>
            </a:endParaRPr>
          </a:p>
          <a:p>
            <a:r>
              <a:rPr lang="en-US" sz="3000" dirty="0">
                <a:solidFill>
                  <a:schemeClr val="tx2">
                    <a:lumMod val="50000"/>
                  </a:schemeClr>
                </a:solidFill>
                <a:latin typeface="Roboto" panose="02000000000000000000" pitchFamily="2" charset="0"/>
                <a:ea typeface="Roboto" panose="02000000000000000000" pitchFamily="2" charset="0"/>
              </a:rPr>
              <a:t>W</a:t>
            </a:r>
            <a:r>
              <a:rPr lang="en-US" sz="3000" dirty="0" smtClean="0">
                <a:solidFill>
                  <a:schemeClr val="tx2">
                    <a:lumMod val="50000"/>
                  </a:schemeClr>
                </a:solidFill>
                <a:latin typeface="Roboto" panose="02000000000000000000" pitchFamily="2" charset="0"/>
                <a:ea typeface="Roboto" panose="02000000000000000000" pitchFamily="2" charset="0"/>
              </a:rPr>
              <a:t>e </a:t>
            </a:r>
            <a:r>
              <a:rPr lang="en-US" sz="3000" dirty="0">
                <a:solidFill>
                  <a:schemeClr val="tx2">
                    <a:lumMod val="50000"/>
                  </a:schemeClr>
                </a:solidFill>
                <a:latin typeface="Roboto" panose="02000000000000000000" pitchFamily="2" charset="0"/>
                <a:ea typeface="Roboto" panose="02000000000000000000" pitchFamily="2" charset="0"/>
              </a:rPr>
              <a:t>can gather information from oceans and use it make </a:t>
            </a:r>
            <a:r>
              <a:rPr lang="en-US" sz="3000" dirty="0" smtClean="0">
                <a:solidFill>
                  <a:schemeClr val="tx2">
                    <a:lumMod val="50000"/>
                  </a:schemeClr>
                </a:solidFill>
                <a:latin typeface="Roboto" panose="02000000000000000000" pitchFamily="2" charset="0"/>
                <a:ea typeface="Roboto" panose="02000000000000000000" pitchFamily="2" charset="0"/>
              </a:rPr>
              <a:t>predictions.</a:t>
            </a:r>
            <a:endParaRPr lang="en-US" sz="3000" dirty="0">
              <a:solidFill>
                <a:schemeClr val="tx2">
                  <a:lumMod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2985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lumMod val="95000"/>
                    <a:lumOff val="5000"/>
                  </a:schemeClr>
                </a:solidFill>
              </a:rPr>
              <a:t>MQTT </a:t>
            </a:r>
            <a:r>
              <a:rPr lang="en-US" dirty="0">
                <a:solidFill>
                  <a:schemeClr val="tx1">
                    <a:lumMod val="95000"/>
                    <a:lumOff val="5000"/>
                  </a:schemeClr>
                </a:solidFill>
              </a:rPr>
              <a:t>uses the TCP/IP protocols which allow the transportation of data over the Internet. </a:t>
            </a:r>
            <a:endParaRPr lang="en-US" dirty="0" smtClean="0">
              <a:solidFill>
                <a:schemeClr val="tx1">
                  <a:lumMod val="95000"/>
                  <a:lumOff val="5000"/>
                </a:schemeClr>
              </a:solidFill>
            </a:endParaRPr>
          </a:p>
          <a:p>
            <a:endParaRPr lang="en-US" dirty="0" smtClean="0">
              <a:solidFill>
                <a:schemeClr val="tx1">
                  <a:lumMod val="95000"/>
                  <a:lumOff val="5000"/>
                </a:schemeClr>
              </a:solidFill>
            </a:endParaRPr>
          </a:p>
          <a:p>
            <a:r>
              <a:rPr lang="en-US" dirty="0" smtClean="0">
                <a:solidFill>
                  <a:schemeClr val="tx1">
                    <a:lumMod val="95000"/>
                    <a:lumOff val="5000"/>
                  </a:schemeClr>
                </a:solidFill>
              </a:rPr>
              <a:t>The </a:t>
            </a:r>
            <a:r>
              <a:rPr lang="en-US" dirty="0">
                <a:solidFill>
                  <a:schemeClr val="tx1">
                    <a:lumMod val="95000"/>
                    <a:lumOff val="5000"/>
                  </a:schemeClr>
                </a:solidFill>
              </a:rPr>
              <a:t>size of the packet of MQTT is very small compared to an HTTP request. </a:t>
            </a:r>
            <a:endParaRPr lang="en-US" dirty="0" smtClean="0">
              <a:solidFill>
                <a:schemeClr val="tx1">
                  <a:lumMod val="95000"/>
                  <a:lumOff val="5000"/>
                </a:schemeClr>
              </a:solidFill>
            </a:endParaRPr>
          </a:p>
          <a:p>
            <a:endParaRPr lang="en-US" dirty="0"/>
          </a:p>
          <a:p>
            <a:pPr marL="0" indent="0">
              <a:buNone/>
            </a:pPr>
            <a:r>
              <a:rPr lang="en-US" dirty="0" smtClean="0">
                <a:solidFill>
                  <a:srgbClr val="FF0000"/>
                </a:solidFill>
                <a:latin typeface="Roboto" panose="02000000000000000000" pitchFamily="2" charset="0"/>
                <a:ea typeface="Roboto" panose="02000000000000000000" pitchFamily="2" charset="0"/>
              </a:rPr>
              <a:t>=&gt; Makes </a:t>
            </a:r>
            <a:r>
              <a:rPr lang="en-US" dirty="0">
                <a:solidFill>
                  <a:srgbClr val="FF0000"/>
                </a:solidFill>
                <a:latin typeface="Roboto" panose="02000000000000000000" pitchFamily="2" charset="0"/>
                <a:ea typeface="Roboto" panose="02000000000000000000" pitchFamily="2" charset="0"/>
              </a:rPr>
              <a:t>MQTT work extremely well in every </a:t>
            </a:r>
            <a:r>
              <a:rPr lang="en-US" dirty="0" err="1">
                <a:solidFill>
                  <a:srgbClr val="FF0000"/>
                </a:solidFill>
                <a:latin typeface="Roboto" panose="02000000000000000000" pitchFamily="2" charset="0"/>
                <a:ea typeface="Roboto" panose="02000000000000000000" pitchFamily="2" charset="0"/>
              </a:rPr>
              <a:t>IoT</a:t>
            </a:r>
            <a:r>
              <a:rPr lang="en-US" dirty="0">
                <a:solidFill>
                  <a:srgbClr val="FF0000"/>
                </a:solidFill>
                <a:latin typeface="Roboto" panose="02000000000000000000" pitchFamily="2" charset="0"/>
                <a:ea typeface="Roboto" panose="02000000000000000000" pitchFamily="2" charset="0"/>
              </a:rPr>
              <a:t> applications since resource-constrained devices will need to transfer data fast and </a:t>
            </a:r>
            <a:r>
              <a:rPr lang="en-US" dirty="0" smtClean="0">
                <a:solidFill>
                  <a:srgbClr val="FF0000"/>
                </a:solidFill>
                <a:latin typeface="Roboto" panose="02000000000000000000" pitchFamily="2" charset="0"/>
                <a:ea typeface="Roboto" panose="02000000000000000000" pitchFamily="2" charset="0"/>
              </a:rPr>
              <a:t>frequently.</a:t>
            </a:r>
            <a:endParaRPr lang="en-US" dirty="0">
              <a:solidFill>
                <a:srgbClr val="FF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9584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0668000" cy="1164565"/>
          </a:xfrm>
        </p:spPr>
        <p:txBody>
          <a:bodyPr>
            <a:normAutofit/>
          </a:bodyPr>
          <a:lstStyle/>
          <a:p>
            <a:pPr algn="l"/>
            <a:r>
              <a:rPr lang="" b="1" i="1" dirty="0"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3 - IoT </a:t>
            </a:r>
            <a:r>
              <a:rPr lang=""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problem</a:t>
            </a:r>
            <a:endPar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Subtitle 2"/>
          <p:cNvSpPr>
            <a:spLocks noGrp="1"/>
          </p:cNvSpPr>
          <p:nvPr>
            <p:ph type="subTitle" idx="1"/>
          </p:nvPr>
        </p:nvSpPr>
        <p:spPr/>
        <p:txBody>
          <a:bodyPr/>
          <a:lstStyle/>
          <a:p>
            <a:endParaRPr lang="en-US" dirty="0"/>
          </a:p>
        </p:txBody>
      </p:sp>
      <p:pic>
        <p:nvPicPr>
          <p:cNvPr id="8195" name="Picture 3" descr="3165795e7a568408dd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315403"/>
            <a:ext cx="9639966" cy="508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146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43065" y="885825"/>
            <a:ext cx="9505870" cy="4986338"/>
          </a:xfrm>
          <a:prstGeom prst="rect">
            <a:avLst/>
          </a:prstGeom>
        </p:spPr>
      </p:pic>
    </p:spTree>
    <p:extLst>
      <p:ext uri="{BB962C8B-B14F-4D97-AF65-F5344CB8AC3E}">
        <p14:creationId xmlns:p14="http://schemas.microsoft.com/office/powerpoint/2010/main" val="1909231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1198484"/>
          </a:xfrm>
        </p:spPr>
        <p:txBody>
          <a:bodyPr>
            <a:normAutofit/>
          </a:bodyPr>
          <a:lstStyle/>
          <a:p>
            <a:pPr algn="l"/>
            <a:r>
              <a:rPr lang="" b="1" i="1" dirty="0" smtClean="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4 - </a:t>
            </a:r>
            <a:r>
              <a:rPr lang=""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IoT implementation</a:t>
            </a:r>
            <a:endPar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Subtitle 2"/>
          <p:cNvSpPr>
            <a:spLocks noGrp="1"/>
          </p:cNvSpPr>
          <p:nvPr>
            <p:ph type="subTitle" idx="1"/>
          </p:nvPr>
        </p:nvSpPr>
        <p:spPr>
          <a:xfrm>
            <a:off x="0" y="1580225"/>
            <a:ext cx="12192000" cy="5277774"/>
          </a:xfrm>
        </p:spPr>
        <p:txBody>
          <a:bodyPr>
            <a:normAutofit lnSpcReduction="10000"/>
          </a:bodyPr>
          <a:lstStyle/>
          <a:p>
            <a:pPr algn="just">
              <a:lnSpc>
                <a:spcPct val="150000"/>
              </a:lnSpc>
              <a:spcBef>
                <a:spcPts val="600"/>
              </a:spcBef>
              <a:spcAft>
                <a:spcPts val="600"/>
              </a:spcAft>
            </a:pPr>
            <a:r>
              <a:rPr lang="en-US" dirty="0">
                <a:latin typeface="Roboto" panose="02000000000000000000" pitchFamily="2" charset="0"/>
                <a:ea typeface="Roboto" panose="02000000000000000000" pitchFamily="2" charset="0"/>
              </a:rPr>
              <a:t>Cisco Packet Tracer </a:t>
            </a:r>
            <a:r>
              <a:rPr lang="en-US" b="1" i="0" dirty="0">
                <a:effectLst/>
                <a:latin typeface="Roboto" panose="02000000000000000000" pitchFamily="2" charset="0"/>
                <a:ea typeface="Roboto" panose="02000000000000000000" pitchFamily="2" charset="0"/>
              </a:rPr>
              <a:t>          </a:t>
            </a:r>
            <a:r>
              <a:rPr lang="en-US" b="1" i="0" dirty="0" smtClean="0">
                <a:effectLst/>
                <a:latin typeface="Roboto" panose="02000000000000000000" pitchFamily="2" charset="0"/>
                <a:ea typeface="Roboto" panose="02000000000000000000" pitchFamily="2" charset="0"/>
              </a:rPr>
              <a:t> </a:t>
            </a:r>
            <a:r>
              <a:rPr lang="en-US" dirty="0" smtClean="0">
                <a:latin typeface="Roboto" panose="02000000000000000000" pitchFamily="2" charset="0"/>
                <a:ea typeface="Roboto" panose="02000000000000000000" pitchFamily="2" charset="0"/>
              </a:rPr>
              <a:t>Layout </a:t>
            </a:r>
            <a:r>
              <a:rPr lang="en-US" dirty="0">
                <a:latin typeface="Roboto" panose="02000000000000000000" pitchFamily="2" charset="0"/>
                <a:ea typeface="Roboto" panose="02000000000000000000" pitchFamily="2" charset="0"/>
              </a:rPr>
              <a:t>the actual IoT application development better </a:t>
            </a:r>
          </a:p>
          <a:p>
            <a:pPr algn="just">
              <a:lnSpc>
                <a:spcPct val="150000"/>
              </a:lnSpc>
              <a:spcBef>
                <a:spcPts val="600"/>
              </a:spcBef>
              <a:spcAft>
                <a:spcPts val="600"/>
              </a:spcAft>
            </a:pPr>
            <a:r>
              <a:rPr lang="en-US" dirty="0">
                <a:latin typeface="Roboto" panose="02000000000000000000" pitchFamily="2" charset="0"/>
                <a:ea typeface="Roboto" panose="02000000000000000000" pitchFamily="2" charset="0"/>
              </a:rPr>
              <a:t>                                                Acts as a simulation for testing requirements for the IoT application </a:t>
            </a:r>
          </a:p>
          <a:p>
            <a:pPr algn="just">
              <a:lnSpc>
                <a:spcPct val="150000"/>
              </a:lnSpc>
              <a:spcBef>
                <a:spcPts val="600"/>
              </a:spcBef>
              <a:spcAft>
                <a:spcPts val="600"/>
              </a:spcAft>
            </a:pPr>
            <a:r>
              <a:rPr lang="en-US" dirty="0">
                <a:latin typeface="Roboto" panose="02000000000000000000" pitchFamily="2" charset="0"/>
                <a:ea typeface="Roboto" panose="02000000000000000000" pitchFamily="2" charset="0"/>
              </a:rPr>
              <a:t>Automatic lights              turn on/off light             Detect motion in a room</a:t>
            </a:r>
          </a:p>
          <a:p>
            <a:pPr algn="just">
              <a:lnSpc>
                <a:spcPct val="150000"/>
              </a:lnSpc>
              <a:spcBef>
                <a:spcPts val="600"/>
              </a:spcBef>
              <a:spcAft>
                <a:spcPts val="600"/>
              </a:spcAft>
            </a:pPr>
            <a:r>
              <a:rPr lang="en-US" dirty="0">
                <a:latin typeface="Roboto" panose="02000000000000000000" pitchFamily="2" charset="0"/>
                <a:ea typeface="Roboto" panose="02000000000000000000" pitchFamily="2" charset="0"/>
              </a:rPr>
              <a:t>                                                                                      Current brightness in the room</a:t>
            </a:r>
          </a:p>
          <a:p>
            <a:pPr marL="342900" indent="-342900" algn="just">
              <a:lnSpc>
                <a:spcPct val="150000"/>
              </a:lnSpc>
              <a:spcBef>
                <a:spcPts val="600"/>
              </a:spcBef>
              <a:spcAft>
                <a:spcPts val="600"/>
              </a:spcAft>
              <a:buFont typeface="Symbol" panose="05050102010706020507" pitchFamily="18" charset="2"/>
              <a:buChar char="Þ"/>
            </a:pPr>
            <a:r>
              <a:rPr lang="en-US" dirty="0">
                <a:solidFill>
                  <a:srgbClr val="FF0000"/>
                </a:solidFill>
                <a:latin typeface="Roboto" panose="02000000000000000000" pitchFamily="2" charset="0"/>
                <a:ea typeface="Roboto" panose="02000000000000000000" pitchFamily="2" charset="0"/>
              </a:rPr>
              <a:t>There is also a push-button for the light so it can be turned on/off manually.</a:t>
            </a:r>
          </a:p>
          <a:p>
            <a:pPr marL="342900" indent="-342900" algn="just">
              <a:lnSpc>
                <a:spcPct val="150000"/>
              </a:lnSpc>
              <a:spcBef>
                <a:spcPts val="600"/>
              </a:spcBef>
              <a:spcAft>
                <a:spcPts val="600"/>
              </a:spcAft>
              <a:buFont typeface="Symbol" panose="05050102010706020507" pitchFamily="18" charset="2"/>
              <a:buChar char="Þ"/>
            </a:pPr>
            <a:r>
              <a:rPr lang="en-US" dirty="0">
                <a:solidFill>
                  <a:srgbClr val="FF0000"/>
                </a:solidFill>
                <a:latin typeface="Roboto" panose="02000000000000000000" pitchFamily="2" charset="0"/>
                <a:ea typeface="Roboto" panose="02000000000000000000" pitchFamily="2" charset="0"/>
              </a:rPr>
              <a:t>Because we use Cisco Packet Tracer so we can use the module to do a Wi-Fi connection for remote control lights via a </a:t>
            </a:r>
            <a:r>
              <a:rPr lang="en-US" dirty="0" smtClean="0">
                <a:solidFill>
                  <a:srgbClr val="FF0000"/>
                </a:solidFill>
                <a:latin typeface="Roboto" panose="02000000000000000000" pitchFamily="2" charset="0"/>
                <a:ea typeface="Roboto" panose="02000000000000000000" pitchFamily="2" charset="0"/>
              </a:rPr>
              <a:t>website.</a:t>
            </a:r>
            <a:endParaRPr lang="en-US" dirty="0">
              <a:solidFill>
                <a:srgbClr val="FF0000"/>
              </a:solidFill>
              <a:latin typeface="Roboto" panose="02000000000000000000" pitchFamily="2" charset="0"/>
              <a:ea typeface="Roboto" panose="02000000000000000000" pitchFamily="2" charset="0"/>
            </a:endParaRPr>
          </a:p>
          <a:p>
            <a:pPr algn="just">
              <a:lnSpc>
                <a:spcPct val="150000"/>
              </a:lnSpc>
              <a:spcBef>
                <a:spcPts val="600"/>
              </a:spcBef>
              <a:spcAft>
                <a:spcPts val="600"/>
              </a:spcAft>
            </a:pPr>
            <a:endParaRPr lang="en-US" dirty="0">
              <a:latin typeface="Roboto" panose="02000000000000000000" pitchFamily="2" charset="0"/>
              <a:ea typeface="Roboto" panose="02000000000000000000" pitchFamily="2" charset="0"/>
            </a:endParaRPr>
          </a:p>
          <a:p>
            <a:pPr algn="just">
              <a:lnSpc>
                <a:spcPct val="150000"/>
              </a:lnSpc>
              <a:spcBef>
                <a:spcPts val="600"/>
              </a:spcBef>
              <a:spcAft>
                <a:spcPts val="600"/>
              </a:spcAft>
            </a:pPr>
            <a:endParaRPr lang="en-US" dirty="0">
              <a:latin typeface="Roboto" panose="02000000000000000000" pitchFamily="2" charset="0"/>
              <a:ea typeface="Roboto" panose="02000000000000000000" pitchFamily="2" charset="0"/>
            </a:endParaRPr>
          </a:p>
          <a:p>
            <a:pPr algn="just">
              <a:lnSpc>
                <a:spcPct val="150000"/>
              </a:lnSpc>
              <a:spcBef>
                <a:spcPts val="600"/>
              </a:spcBef>
              <a:spcAft>
                <a:spcPts val="600"/>
              </a:spcAft>
            </a:pPr>
            <a:endParaRPr lang="en-US" dirty="0">
              <a:latin typeface="Roboto" panose="02000000000000000000" pitchFamily="2" charset="0"/>
              <a:ea typeface="Roboto" panose="02000000000000000000" pitchFamily="2" charset="0"/>
            </a:endParaRPr>
          </a:p>
        </p:txBody>
      </p:sp>
      <p:cxnSp>
        <p:nvCxnSpPr>
          <p:cNvPr id="8" name="Straight Arrow Connector 7">
            <a:extLst>
              <a:ext uri="{FF2B5EF4-FFF2-40B4-BE49-F238E27FC236}">
                <a16:creationId xmlns="" xmlns:a16="http://schemas.microsoft.com/office/drawing/2014/main" id="{7CF66473-D621-448B-89DF-6525009392E8}"/>
              </a:ext>
            </a:extLst>
          </p:cNvPr>
          <p:cNvCxnSpPr>
            <a:cxnSpLocks/>
          </p:cNvCxnSpPr>
          <p:nvPr/>
        </p:nvCxnSpPr>
        <p:spPr>
          <a:xfrm>
            <a:off x="2872295" y="2025402"/>
            <a:ext cx="790113" cy="6214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 xmlns:a16="http://schemas.microsoft.com/office/drawing/2014/main" id="{EE834AEE-CAB8-42E7-A391-7D3269D759F4}"/>
              </a:ext>
            </a:extLst>
          </p:cNvPr>
          <p:cNvCxnSpPr>
            <a:cxnSpLocks/>
          </p:cNvCxnSpPr>
          <p:nvPr/>
        </p:nvCxnSpPr>
        <p:spPr>
          <a:xfrm>
            <a:off x="2872295" y="1945318"/>
            <a:ext cx="7901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 xmlns:a16="http://schemas.microsoft.com/office/drawing/2014/main" id="{1C515B19-9C4B-4294-9012-C312317A2DDC}"/>
              </a:ext>
            </a:extLst>
          </p:cNvPr>
          <p:cNvCxnSpPr>
            <a:cxnSpLocks/>
          </p:cNvCxnSpPr>
          <p:nvPr/>
        </p:nvCxnSpPr>
        <p:spPr>
          <a:xfrm>
            <a:off x="2477238" y="3792861"/>
            <a:ext cx="7901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 xmlns:a16="http://schemas.microsoft.com/office/drawing/2014/main" id="{CFE6AEDE-9295-4C05-8B88-0C8B60C2AA6E}"/>
              </a:ext>
            </a:extLst>
          </p:cNvPr>
          <p:cNvCxnSpPr>
            <a:cxnSpLocks/>
          </p:cNvCxnSpPr>
          <p:nvPr/>
        </p:nvCxnSpPr>
        <p:spPr>
          <a:xfrm>
            <a:off x="5700943" y="3788422"/>
            <a:ext cx="7901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 xmlns:a16="http://schemas.microsoft.com/office/drawing/2014/main" id="{2BD98231-B2D6-421B-B462-FF65165923EC}"/>
              </a:ext>
            </a:extLst>
          </p:cNvPr>
          <p:cNvCxnSpPr>
            <a:cxnSpLocks/>
          </p:cNvCxnSpPr>
          <p:nvPr/>
        </p:nvCxnSpPr>
        <p:spPr>
          <a:xfrm>
            <a:off x="5700943" y="3908393"/>
            <a:ext cx="790113" cy="6214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4537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Local network setup</a:t>
            </a:r>
            <a:endParaRPr lang="en-US" b="1" i="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838200" y="1491450"/>
            <a:ext cx="10515600" cy="5366550"/>
          </a:xfrm>
        </p:spPr>
        <p:txBody>
          <a:bodyPr/>
          <a:lstStyle/>
          <a:p>
            <a:pPr marL="0" indent="0" algn="just">
              <a:lnSpc>
                <a:spcPct val="150000"/>
              </a:lnSpc>
              <a:spcBef>
                <a:spcPts val="600"/>
              </a:spcBef>
              <a:spcAft>
                <a:spcPts val="600"/>
              </a:spcAft>
              <a:buNone/>
            </a:pPr>
            <a:r>
              <a:rPr lang="en-US" dirty="0">
                <a:latin typeface="Roboto" panose="02000000000000000000" pitchFamily="2" charset="0"/>
                <a:ea typeface="Roboto" panose="02000000000000000000" pitchFamily="2" charset="0"/>
              </a:rPr>
              <a:t>Set up the network required for the IoT application, include:</a:t>
            </a:r>
          </a:p>
          <a:p>
            <a:pPr marL="0" indent="0" algn="just">
              <a:lnSpc>
                <a:spcPct val="150000"/>
              </a:lnSpc>
              <a:spcBef>
                <a:spcPts val="600"/>
              </a:spcBef>
              <a:spcAft>
                <a:spcPts val="600"/>
              </a:spcAft>
              <a:buNone/>
            </a:pPr>
            <a:r>
              <a:rPr lang="en-US" dirty="0">
                <a:latin typeface="Roboto" panose="02000000000000000000" pitchFamily="2" charset="0"/>
                <a:ea typeface="Roboto" panose="02000000000000000000" pitchFamily="2" charset="0"/>
              </a:rPr>
              <a:t>Routers, Switches, Access points            Devices connectivity</a:t>
            </a:r>
          </a:p>
          <a:p>
            <a:pPr marL="0" indent="0" algn="just">
              <a:lnSpc>
                <a:spcPct val="150000"/>
              </a:lnSpc>
              <a:spcBef>
                <a:spcPts val="600"/>
              </a:spcBef>
              <a:spcAft>
                <a:spcPts val="600"/>
              </a:spcAft>
              <a:buNone/>
            </a:pPr>
            <a:r>
              <a:rPr lang="en-US" dirty="0">
                <a:latin typeface="Roboto" panose="02000000000000000000" pitchFamily="2" charset="0"/>
                <a:ea typeface="Roboto" panose="02000000000000000000" pitchFamily="2" charset="0"/>
              </a:rPr>
              <a:t>A Light</a:t>
            </a:r>
          </a:p>
          <a:p>
            <a:pPr marL="0" indent="0" algn="just">
              <a:lnSpc>
                <a:spcPct val="150000"/>
              </a:lnSpc>
              <a:spcBef>
                <a:spcPts val="600"/>
              </a:spcBef>
              <a:spcAft>
                <a:spcPts val="600"/>
              </a:spcAft>
              <a:buNone/>
            </a:pPr>
            <a:r>
              <a:rPr lang="en-US" dirty="0">
                <a:latin typeface="Roboto" panose="02000000000000000000" pitchFamily="2" charset="0"/>
                <a:ea typeface="Roboto" panose="02000000000000000000" pitchFamily="2" charset="0"/>
              </a:rPr>
              <a:t>A Server           Testing out remote control through the website</a:t>
            </a:r>
          </a:p>
          <a:p>
            <a:pPr marL="0" indent="0" algn="just">
              <a:lnSpc>
                <a:spcPct val="150000"/>
              </a:lnSpc>
              <a:spcBef>
                <a:spcPts val="600"/>
              </a:spcBef>
              <a:spcAft>
                <a:spcPts val="600"/>
              </a:spcAft>
              <a:buNone/>
            </a:pPr>
            <a:r>
              <a:rPr lang="en-US" dirty="0">
                <a:latin typeface="Roboto" panose="02000000000000000000" pitchFamily="2" charset="0"/>
                <a:ea typeface="Roboto" panose="02000000000000000000" pitchFamily="2" charset="0"/>
              </a:rPr>
              <a:t>PC/Tablet</a:t>
            </a:r>
          </a:p>
          <a:p>
            <a:pPr marL="0" indent="0" algn="just">
              <a:lnSpc>
                <a:spcPct val="150000"/>
              </a:lnSpc>
              <a:spcBef>
                <a:spcPts val="600"/>
              </a:spcBef>
              <a:spcAft>
                <a:spcPts val="600"/>
              </a:spcAft>
              <a:buNone/>
            </a:pPr>
            <a:r>
              <a:rPr lang="en-US" dirty="0">
                <a:solidFill>
                  <a:srgbClr val="FF0000"/>
                </a:solidFill>
                <a:latin typeface="Roboto" panose="02000000000000000000" pitchFamily="2" charset="0"/>
                <a:ea typeface="Roboto" panose="02000000000000000000" pitchFamily="2" charset="0"/>
              </a:rPr>
              <a:t>=&gt; The network setup will be done with the following step</a:t>
            </a:r>
          </a:p>
          <a:p>
            <a:pPr marL="0" indent="0" algn="just">
              <a:lnSpc>
                <a:spcPct val="150000"/>
              </a:lnSpc>
              <a:spcBef>
                <a:spcPts val="600"/>
              </a:spcBef>
              <a:spcAft>
                <a:spcPts val="600"/>
              </a:spcAft>
              <a:buNone/>
            </a:pPr>
            <a:endParaRPr lang="en-US" dirty="0">
              <a:latin typeface="Roboto" panose="02000000000000000000" pitchFamily="2" charset="0"/>
              <a:ea typeface="Roboto" panose="02000000000000000000" pitchFamily="2" charset="0"/>
            </a:endParaRPr>
          </a:p>
        </p:txBody>
      </p:sp>
      <p:cxnSp>
        <p:nvCxnSpPr>
          <p:cNvPr id="4" name="Straight Arrow Connector 3">
            <a:extLst>
              <a:ext uri="{FF2B5EF4-FFF2-40B4-BE49-F238E27FC236}">
                <a16:creationId xmlns="" xmlns:a16="http://schemas.microsoft.com/office/drawing/2014/main" id="{D79D9A4E-DC8F-4694-9F7E-23237BBF1172}"/>
              </a:ext>
            </a:extLst>
          </p:cNvPr>
          <p:cNvCxnSpPr>
            <a:cxnSpLocks/>
          </p:cNvCxnSpPr>
          <p:nvPr/>
        </p:nvCxnSpPr>
        <p:spPr>
          <a:xfrm>
            <a:off x="6244577" y="2707688"/>
            <a:ext cx="7901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ight Brace 5">
            <a:extLst>
              <a:ext uri="{FF2B5EF4-FFF2-40B4-BE49-F238E27FC236}">
                <a16:creationId xmlns="" xmlns:a16="http://schemas.microsoft.com/office/drawing/2014/main" id="{685416EF-D670-48C6-8299-2B729F79F5D8}"/>
              </a:ext>
            </a:extLst>
          </p:cNvPr>
          <p:cNvSpPr/>
          <p:nvPr/>
        </p:nvSpPr>
        <p:spPr>
          <a:xfrm>
            <a:off x="2627790" y="3338004"/>
            <a:ext cx="275208" cy="18465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7941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1"/>
            <a:ext cx="10515600" cy="1566544"/>
          </a:xfrm>
        </p:spPr>
        <p:txBody>
          <a:bodyPr>
            <a:normAutofit/>
          </a:bodyPr>
          <a:lstStyle/>
          <a:p>
            <a:pPr lvl="0" algn="just">
              <a:lnSpc>
                <a:spcPct val="150000"/>
              </a:lnSpc>
              <a:spcBef>
                <a:spcPts val="600"/>
              </a:spcBef>
              <a:spcAft>
                <a:spcPts val="600"/>
              </a:spcAft>
            </a:pPr>
            <a:r>
              <a:rPr lang="" sz="3200" b="1" dirty="0"/>
              <a:t>Step 1</a:t>
            </a:r>
            <a:r>
              <a:rPr lang="" sz="3200" dirty="0"/>
              <a:t>: </a:t>
            </a:r>
            <a:r>
              <a:rPr lang="en-US" sz="3200" dirty="0"/>
              <a:t>Place out the following objects: A PC, Tablet, a switch, a router, and an access point.</a:t>
            </a:r>
          </a:p>
        </p:txBody>
      </p:sp>
      <p:pic>
        <p:nvPicPr>
          <p:cNvPr id="4" name="Content Placeholder 3"/>
          <p:cNvPicPr>
            <a:picLocks noGrp="1"/>
          </p:cNvPicPr>
          <p:nvPr>
            <p:ph idx="1"/>
          </p:nvPr>
        </p:nvPicPr>
        <p:blipFill>
          <a:blip r:embed="rId2"/>
          <a:stretch>
            <a:fillRect/>
          </a:stretch>
        </p:blipFill>
        <p:spPr>
          <a:xfrm>
            <a:off x="2773680" y="1825625"/>
            <a:ext cx="5954441" cy="4512447"/>
          </a:xfrm>
          <a:prstGeom prst="rect">
            <a:avLst/>
          </a:prstGeom>
        </p:spPr>
      </p:pic>
    </p:spTree>
    <p:extLst>
      <p:ext uri="{BB962C8B-B14F-4D97-AF65-F5344CB8AC3E}">
        <p14:creationId xmlns:p14="http://schemas.microsoft.com/office/powerpoint/2010/main" val="4272979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72" y="381740"/>
            <a:ext cx="5948040" cy="6010182"/>
          </a:xfrm>
        </p:spPr>
        <p:txBody>
          <a:bodyPr numCol="1">
            <a:noAutofit/>
          </a:bodyPr>
          <a:lstStyle/>
          <a:p>
            <a:pPr lvl="0" algn="just">
              <a:lnSpc>
                <a:spcPct val="150000"/>
              </a:lnSpc>
            </a:pPr>
            <a:r>
              <a:rPr lang="" sz="2400" b="1" dirty="0"/>
              <a:t>Step 2</a:t>
            </a:r>
            <a:r>
              <a:rPr lang="" sz="2400" dirty="0"/>
              <a:t>: </a:t>
            </a:r>
            <a:r>
              <a:rPr lang="en-US" sz="2400" dirty="0"/>
              <a:t>Connect the PC to the switch using Copper Straight-Through FastEthernet0 (PC) to FastEthernet0/1 (Switch). Then connect the switch to the router using the same cable from FastEthernet1/1 (Switch) to FastEthernet0/0 (Router). And the access point Port0 to the switch FasterEthernet2/1 using the same cable.</a:t>
            </a:r>
          </a:p>
        </p:txBody>
      </p:sp>
      <p:pic>
        <p:nvPicPr>
          <p:cNvPr id="5" name="Picture 4"/>
          <p:cNvPicPr/>
          <p:nvPr/>
        </p:nvPicPr>
        <p:blipFill>
          <a:blip r:embed="rId2"/>
          <a:stretch>
            <a:fillRect/>
          </a:stretch>
        </p:blipFill>
        <p:spPr>
          <a:xfrm>
            <a:off x="6525087" y="1453718"/>
            <a:ext cx="5089864" cy="3950563"/>
          </a:xfrm>
          <a:prstGeom prst="rect">
            <a:avLst/>
          </a:prstGeom>
        </p:spPr>
      </p:pic>
    </p:spTree>
    <p:extLst>
      <p:ext uri="{BB962C8B-B14F-4D97-AF65-F5344CB8AC3E}">
        <p14:creationId xmlns:p14="http://schemas.microsoft.com/office/powerpoint/2010/main" val="3872689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83" y="396239"/>
            <a:ext cx="10830017" cy="1429385"/>
          </a:xfrm>
        </p:spPr>
        <p:txBody>
          <a:bodyPr>
            <a:normAutofit fontScale="90000"/>
          </a:bodyPr>
          <a:lstStyle/>
          <a:p>
            <a:pPr>
              <a:lnSpc>
                <a:spcPct val="150000"/>
              </a:lnSpc>
            </a:pPr>
            <a:r>
              <a:rPr lang="" sz="3200" b="1" dirty="0"/>
              <a:t>Step 3</a:t>
            </a:r>
            <a:r>
              <a:rPr lang="" sz="3200" dirty="0"/>
              <a:t>: </a:t>
            </a:r>
            <a:r>
              <a:rPr lang="en-US" sz="3200" dirty="0"/>
              <a:t>Click the Router0, go to Config tab and choose interface FasEthernet0/0. Configure it as follow:</a:t>
            </a:r>
            <a:br>
              <a:rPr lang="en-US" sz="3200" dirty="0"/>
            </a:br>
            <a:endParaRPr lang="en-US" sz="3200" dirty="0"/>
          </a:p>
        </p:txBody>
      </p:sp>
      <p:pic>
        <p:nvPicPr>
          <p:cNvPr id="5" name="Picture 4"/>
          <p:cNvPicPr/>
          <p:nvPr/>
        </p:nvPicPr>
        <p:blipFill>
          <a:blip r:embed="rId2"/>
          <a:stretch>
            <a:fillRect/>
          </a:stretch>
        </p:blipFill>
        <p:spPr>
          <a:xfrm>
            <a:off x="2371671" y="1745725"/>
            <a:ext cx="7134240" cy="4833918"/>
          </a:xfrm>
          <a:prstGeom prst="rect">
            <a:avLst/>
          </a:prstGeom>
        </p:spPr>
      </p:pic>
    </p:spTree>
    <p:extLst>
      <p:ext uri="{BB962C8B-B14F-4D97-AF65-F5344CB8AC3E}">
        <p14:creationId xmlns:p14="http://schemas.microsoft.com/office/powerpoint/2010/main" val="2483048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44675"/>
          </a:xfrm>
        </p:spPr>
        <p:txBody>
          <a:bodyPr>
            <a:normAutofit fontScale="90000"/>
          </a:bodyPr>
          <a:lstStyle/>
          <a:p>
            <a:pPr lvl="0">
              <a:lnSpc>
                <a:spcPct val="150000"/>
              </a:lnSpc>
            </a:pPr>
            <a:r>
              <a:rPr lang="" sz="3200" b="1" dirty="0"/>
              <a:t>Step 4</a:t>
            </a:r>
            <a:r>
              <a:rPr lang="" sz="3200" dirty="0"/>
              <a:t>: </a:t>
            </a:r>
            <a:r>
              <a:rPr lang="en-US" sz="3200" dirty="0"/>
              <a:t>Click the PC, go to Desktop tab, choose IP Configuration and interface FastEthernet0. Configure it as follow:</a:t>
            </a:r>
            <a:br>
              <a:rPr lang="en-US" sz="3200" dirty="0"/>
            </a:br>
            <a:endParaRPr lang="en-US" sz="3200" dirty="0"/>
          </a:p>
        </p:txBody>
      </p:sp>
      <p:pic>
        <p:nvPicPr>
          <p:cNvPr id="4" name="Picture 3"/>
          <p:cNvPicPr/>
          <p:nvPr/>
        </p:nvPicPr>
        <p:blipFill>
          <a:blip r:embed="rId2"/>
          <a:stretch>
            <a:fillRect/>
          </a:stretch>
        </p:blipFill>
        <p:spPr>
          <a:xfrm>
            <a:off x="1747736" y="2079918"/>
            <a:ext cx="8696527" cy="4114800"/>
          </a:xfrm>
          <a:prstGeom prst="rect">
            <a:avLst/>
          </a:prstGeom>
        </p:spPr>
      </p:pic>
    </p:spTree>
    <p:extLst>
      <p:ext uri="{BB962C8B-B14F-4D97-AF65-F5344CB8AC3E}">
        <p14:creationId xmlns:p14="http://schemas.microsoft.com/office/powerpoint/2010/main" val="3247135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836"/>
            <a:ext cx="10515600" cy="1404595"/>
          </a:xfrm>
        </p:spPr>
        <p:txBody>
          <a:bodyPr>
            <a:noAutofit/>
          </a:bodyPr>
          <a:lstStyle/>
          <a:p>
            <a:r>
              <a:rPr lang="" sz="3200" b="1" dirty="0"/>
              <a:t>Step 5</a:t>
            </a:r>
            <a:r>
              <a:rPr lang="" sz="3200" dirty="0"/>
              <a:t>: </a:t>
            </a:r>
            <a:r>
              <a:rPr lang="en-US" sz="3200" dirty="0"/>
              <a:t>Click the access point, go to </a:t>
            </a:r>
            <a:r>
              <a:rPr lang="en-US" sz="3200" dirty="0" err="1"/>
              <a:t>Config</a:t>
            </a:r>
            <a:r>
              <a:rPr lang="en-US" sz="3200" dirty="0"/>
              <a:t> tab and choose Port 1. Configure it as follow:</a:t>
            </a:r>
          </a:p>
        </p:txBody>
      </p:sp>
      <p:pic>
        <p:nvPicPr>
          <p:cNvPr id="9" name="Picture 8"/>
          <p:cNvPicPr/>
          <p:nvPr/>
        </p:nvPicPr>
        <p:blipFill>
          <a:blip r:embed="rId2"/>
          <a:stretch>
            <a:fillRect/>
          </a:stretch>
        </p:blipFill>
        <p:spPr>
          <a:xfrm>
            <a:off x="2508089" y="1624318"/>
            <a:ext cx="7175821" cy="4425518"/>
          </a:xfrm>
          <a:prstGeom prst="rect">
            <a:avLst/>
          </a:prstGeom>
        </p:spPr>
      </p:pic>
    </p:spTree>
    <p:extLst>
      <p:ext uri="{BB962C8B-B14F-4D97-AF65-F5344CB8AC3E}">
        <p14:creationId xmlns:p14="http://schemas.microsoft.com/office/powerpoint/2010/main" val="237416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925"/>
            <a:ext cx="11353800" cy="1258594"/>
          </a:xfrm>
        </p:spPr>
        <p:txBody>
          <a:bodyPr>
            <a:noAutofit/>
          </a:bodyPr>
          <a:lstStyle/>
          <a:p>
            <a:r>
              <a:rPr lang="" sz="6000" b="1" i="1"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Underwater Things</a:t>
            </a:r>
            <a:endParaRPr lang="en-US" sz="6000" b="1" i="1" dirty="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1554380" y="3157942"/>
            <a:ext cx="15641514" cy="6472433"/>
          </a:xfrm>
        </p:spPr>
        <p:txBody>
          <a:bodyPr/>
          <a:lstStyle/>
          <a:p>
            <a:endParaRPr lang="en-US" dirty="0"/>
          </a:p>
        </p:txBody>
      </p:sp>
      <p:pic>
        <p:nvPicPr>
          <p:cNvPr id="1026" name="Picture 2" descr="Internet-of-Underwater-Things-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33" y="1851731"/>
            <a:ext cx="7959534" cy="4542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485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nSpc>
                <a:spcPct val="150000"/>
              </a:lnSpc>
            </a:pPr>
            <a:r>
              <a:rPr lang="" sz="3200" b="1" dirty="0"/>
              <a:t>Step 6</a:t>
            </a:r>
            <a:r>
              <a:rPr lang="" sz="3200" dirty="0"/>
              <a:t>: </a:t>
            </a:r>
            <a:r>
              <a:rPr lang="en-US" sz="3200" dirty="0"/>
              <a:t>Click the Tablet, go to </a:t>
            </a:r>
            <a:r>
              <a:rPr lang="en-US" sz="3200" dirty="0" err="1"/>
              <a:t>Config</a:t>
            </a:r>
            <a:r>
              <a:rPr lang="en-US" sz="3200" dirty="0"/>
              <a:t> tab, choose interface Wireless0. Configure it as follow:</a:t>
            </a:r>
          </a:p>
        </p:txBody>
      </p:sp>
      <p:pic>
        <p:nvPicPr>
          <p:cNvPr id="4" name="Content Placeholder 3"/>
          <p:cNvPicPr>
            <a:picLocks noGrp="1"/>
          </p:cNvPicPr>
          <p:nvPr>
            <p:ph idx="1"/>
          </p:nvPr>
        </p:nvPicPr>
        <p:blipFill>
          <a:blip r:embed="rId2"/>
          <a:stretch>
            <a:fillRect/>
          </a:stretch>
        </p:blipFill>
        <p:spPr>
          <a:xfrm>
            <a:off x="2810433" y="1908699"/>
            <a:ext cx="6571133" cy="4751514"/>
          </a:xfrm>
          <a:prstGeom prst="rect">
            <a:avLst/>
          </a:prstGeom>
        </p:spPr>
      </p:pic>
    </p:spTree>
    <p:extLst>
      <p:ext uri="{BB962C8B-B14F-4D97-AF65-F5344CB8AC3E}">
        <p14:creationId xmlns:p14="http://schemas.microsoft.com/office/powerpoint/2010/main" val="3379231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 b="1" i="1" dirty="0"/>
              <a:t>IoT devices network setup</a:t>
            </a:r>
            <a:endParaRPr lang="en-US" b="1" i="1" dirty="0"/>
          </a:p>
        </p:txBody>
      </p:sp>
      <p:sp>
        <p:nvSpPr>
          <p:cNvPr id="3" name="Content Placeholder 2"/>
          <p:cNvSpPr>
            <a:spLocks noGrp="1"/>
          </p:cNvSpPr>
          <p:nvPr>
            <p:ph idx="1"/>
          </p:nvPr>
        </p:nvSpPr>
        <p:spPr>
          <a:xfrm>
            <a:off x="2269724" y="2065322"/>
            <a:ext cx="7652552" cy="4351338"/>
          </a:xfrm>
        </p:spPr>
        <p:txBody>
          <a:bodyPr/>
          <a:lstStyle/>
          <a:p>
            <a:pPr marL="0" indent="0" algn="just">
              <a:lnSpc>
                <a:spcPct val="150000"/>
              </a:lnSpc>
              <a:spcBef>
                <a:spcPts val="600"/>
              </a:spcBef>
              <a:spcAft>
                <a:spcPts val="600"/>
              </a:spcAft>
              <a:buNone/>
            </a:pPr>
            <a:r>
              <a:rPr lang="en-US" dirty="0">
                <a:solidFill>
                  <a:srgbClr val="FF0000"/>
                </a:solidFill>
              </a:rPr>
              <a:t>-&gt;</a:t>
            </a:r>
            <a:r>
              <a:rPr lang="en-US" dirty="0"/>
              <a:t> After all the devices in the above part are both connected, we will configure the IoT devices so it can also connect to the network.</a:t>
            </a:r>
          </a:p>
          <a:p>
            <a:pPr marL="0" indent="0" algn="just">
              <a:lnSpc>
                <a:spcPct val="150000"/>
              </a:lnSpc>
              <a:spcBef>
                <a:spcPts val="600"/>
              </a:spcBef>
              <a:spcAft>
                <a:spcPts val="600"/>
              </a:spcAft>
              <a:buNone/>
            </a:pPr>
            <a:r>
              <a:rPr lang="en-US" dirty="0">
                <a:solidFill>
                  <a:srgbClr val="FF0000"/>
                </a:solidFill>
              </a:rPr>
              <a:t>-&gt;</a:t>
            </a:r>
            <a:r>
              <a:rPr lang="en-US" dirty="0"/>
              <a:t> This will be done through the next steps.</a:t>
            </a:r>
          </a:p>
        </p:txBody>
      </p:sp>
    </p:spTree>
    <p:extLst>
      <p:ext uri="{BB962C8B-B14F-4D97-AF65-F5344CB8AC3E}">
        <p14:creationId xmlns:p14="http://schemas.microsoft.com/office/powerpoint/2010/main" val="1454298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55" y="604822"/>
            <a:ext cx="11611233" cy="1463675"/>
          </a:xfrm>
        </p:spPr>
        <p:txBody>
          <a:bodyPr>
            <a:normAutofit/>
          </a:bodyPr>
          <a:lstStyle/>
          <a:p>
            <a:pPr lvl="0"/>
            <a:r>
              <a:rPr lang="" sz="3200" b="1" dirty="0"/>
              <a:t>Step 1</a:t>
            </a:r>
            <a:r>
              <a:rPr lang="" sz="3200" dirty="0"/>
              <a:t>: </a:t>
            </a:r>
            <a:r>
              <a:rPr lang="en-US" sz="3200" dirty="0"/>
              <a:t>Place out a home gateway and a light.</a:t>
            </a:r>
            <a:br>
              <a:rPr lang="en-US" sz="3200" dirty="0"/>
            </a:br>
            <a:endParaRPr lang="en-US" sz="3200" dirty="0"/>
          </a:p>
        </p:txBody>
      </p:sp>
      <p:pic>
        <p:nvPicPr>
          <p:cNvPr id="4" name="Content Placeholder 3"/>
          <p:cNvPicPr>
            <a:picLocks noGrp="1"/>
          </p:cNvPicPr>
          <p:nvPr>
            <p:ph idx="1"/>
          </p:nvPr>
        </p:nvPicPr>
        <p:blipFill rotWithShape="1">
          <a:blip r:embed="rId2"/>
          <a:srcRect t="35627"/>
          <a:stretch/>
        </p:blipFill>
        <p:spPr>
          <a:xfrm>
            <a:off x="1217745" y="2716818"/>
            <a:ext cx="9756509" cy="2072686"/>
          </a:xfrm>
          <a:prstGeom prst="rect">
            <a:avLst/>
          </a:prstGeom>
        </p:spPr>
      </p:pic>
    </p:spTree>
    <p:extLst>
      <p:ext uri="{BB962C8B-B14F-4D97-AF65-F5344CB8AC3E}">
        <p14:creationId xmlns:p14="http://schemas.microsoft.com/office/powerpoint/2010/main" val="1595676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365125"/>
            <a:ext cx="10608817" cy="1859915"/>
          </a:xfrm>
        </p:spPr>
        <p:txBody>
          <a:bodyPr>
            <a:normAutofit fontScale="90000"/>
          </a:bodyPr>
          <a:lstStyle/>
          <a:p>
            <a:pPr lvl="0" algn="just">
              <a:lnSpc>
                <a:spcPct val="150000"/>
              </a:lnSpc>
            </a:pPr>
            <a:r>
              <a:rPr lang="" sz="3200" b="1" dirty="0"/>
              <a:t>Step 2</a:t>
            </a:r>
            <a:r>
              <a:rPr lang="" sz="3200" dirty="0"/>
              <a:t>: </a:t>
            </a:r>
            <a:r>
              <a:rPr lang="en-US" sz="3200" dirty="0"/>
              <a:t>Connect the router FastEthernet1/0 to home gateway Ethernet1 and home gateway Ethernet2 to light FastEthernet0. Both using Copper Straight-Through cable.</a:t>
            </a:r>
          </a:p>
        </p:txBody>
      </p:sp>
      <p:pic>
        <p:nvPicPr>
          <p:cNvPr id="5" name="Content Placeholder 4"/>
          <p:cNvPicPr>
            <a:picLocks noGrp="1"/>
          </p:cNvPicPr>
          <p:nvPr>
            <p:ph idx="1"/>
          </p:nvPr>
        </p:nvPicPr>
        <p:blipFill rotWithShape="1">
          <a:blip r:embed="rId2"/>
          <a:srcRect r="5405"/>
          <a:stretch/>
        </p:blipFill>
        <p:spPr>
          <a:xfrm>
            <a:off x="1171852" y="3234532"/>
            <a:ext cx="10093910" cy="2100948"/>
          </a:xfrm>
          <a:prstGeom prst="rect">
            <a:avLst/>
          </a:prstGeom>
        </p:spPr>
      </p:pic>
    </p:spTree>
    <p:extLst>
      <p:ext uri="{BB962C8B-B14F-4D97-AF65-F5344CB8AC3E}">
        <p14:creationId xmlns:p14="http://schemas.microsoft.com/office/powerpoint/2010/main" val="32397756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6"/>
            <a:ext cx="10848514" cy="1490308"/>
          </a:xfrm>
        </p:spPr>
        <p:txBody>
          <a:bodyPr>
            <a:normAutofit fontScale="90000"/>
          </a:bodyPr>
          <a:lstStyle/>
          <a:p>
            <a:pPr algn="just">
              <a:lnSpc>
                <a:spcPct val="150000"/>
              </a:lnSpc>
            </a:pPr>
            <a:r>
              <a:rPr lang="" sz="3200" b="1" dirty="0"/>
              <a:t>Step 3: </a:t>
            </a:r>
            <a:r>
              <a:rPr lang="en-US" sz="3200" dirty="0"/>
              <a:t>Click the router, go to Config tab, choose FastEthernet1/0.</a:t>
            </a:r>
            <a:br>
              <a:rPr lang="en-US" sz="3200" dirty="0"/>
            </a:br>
            <a:r>
              <a:rPr lang="en-US" sz="3200" dirty="0"/>
              <a:t>Configure it as follow:</a:t>
            </a:r>
          </a:p>
        </p:txBody>
      </p:sp>
      <p:pic>
        <p:nvPicPr>
          <p:cNvPr id="5" name="Picture 4"/>
          <p:cNvPicPr/>
          <p:nvPr/>
        </p:nvPicPr>
        <p:blipFill rotWithShape="1">
          <a:blip r:embed="rId2"/>
          <a:srcRect b="3774"/>
          <a:stretch/>
        </p:blipFill>
        <p:spPr>
          <a:xfrm>
            <a:off x="2653554" y="2098724"/>
            <a:ext cx="6884891" cy="4414125"/>
          </a:xfrm>
          <a:prstGeom prst="rect">
            <a:avLst/>
          </a:prstGeom>
        </p:spPr>
      </p:pic>
    </p:spTree>
    <p:extLst>
      <p:ext uri="{BB962C8B-B14F-4D97-AF65-F5344CB8AC3E}">
        <p14:creationId xmlns:p14="http://schemas.microsoft.com/office/powerpoint/2010/main" val="2374906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724226" cy="1859915"/>
          </a:xfrm>
        </p:spPr>
        <p:txBody>
          <a:bodyPr>
            <a:normAutofit/>
          </a:bodyPr>
          <a:lstStyle/>
          <a:p>
            <a:pPr lvl="0" algn="just">
              <a:lnSpc>
                <a:spcPct val="150000"/>
              </a:lnSpc>
            </a:pPr>
            <a:r>
              <a:rPr lang="" sz="3200" b="1" dirty="0"/>
              <a:t>Step 4: </a:t>
            </a:r>
            <a:r>
              <a:rPr lang="en-US" sz="3200" dirty="0"/>
              <a:t>Click the home gateway, go to </a:t>
            </a:r>
            <a:r>
              <a:rPr lang="en-US" sz="3200" dirty="0" err="1"/>
              <a:t>Config</a:t>
            </a:r>
            <a:r>
              <a:rPr lang="en-US" sz="3200" dirty="0"/>
              <a:t> tab, choose LAN interface. Configure it as follow:</a:t>
            </a:r>
          </a:p>
        </p:txBody>
      </p:sp>
      <p:pic>
        <p:nvPicPr>
          <p:cNvPr id="5" name="Content Placeholder 4"/>
          <p:cNvPicPr>
            <a:picLocks noGrp="1"/>
          </p:cNvPicPr>
          <p:nvPr>
            <p:ph idx="1"/>
          </p:nvPr>
        </p:nvPicPr>
        <p:blipFill rotWithShape="1">
          <a:blip r:embed="rId2"/>
          <a:srcRect r="5251"/>
          <a:stretch/>
        </p:blipFill>
        <p:spPr>
          <a:xfrm>
            <a:off x="450098" y="3092490"/>
            <a:ext cx="11291804" cy="2097660"/>
          </a:xfrm>
          <a:prstGeom prst="rect">
            <a:avLst/>
          </a:prstGeom>
        </p:spPr>
      </p:pic>
    </p:spTree>
    <p:extLst>
      <p:ext uri="{BB962C8B-B14F-4D97-AF65-F5344CB8AC3E}">
        <p14:creationId xmlns:p14="http://schemas.microsoft.com/office/powerpoint/2010/main" val="14151375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1"/>
            <a:ext cx="10515600" cy="1431608"/>
          </a:xfrm>
        </p:spPr>
        <p:txBody>
          <a:bodyPr>
            <a:normAutofit fontScale="90000"/>
          </a:bodyPr>
          <a:lstStyle/>
          <a:p>
            <a:pPr lvl="0" algn="just">
              <a:lnSpc>
                <a:spcPct val="150000"/>
              </a:lnSpc>
            </a:pPr>
            <a:r>
              <a:rPr lang="" sz="3200" b="1" dirty="0"/>
              <a:t>Step 5: </a:t>
            </a:r>
            <a:r>
              <a:rPr lang="en-US" sz="3200" dirty="0"/>
              <a:t>Click the light, go to </a:t>
            </a:r>
            <a:r>
              <a:rPr lang="en-US" sz="3200" dirty="0" err="1"/>
              <a:t>Config</a:t>
            </a:r>
            <a:r>
              <a:rPr lang="en-US" sz="3200" dirty="0"/>
              <a:t> tab, choose FastEthernet0 interface. Configure it as follow:</a:t>
            </a:r>
          </a:p>
        </p:txBody>
      </p:sp>
      <p:pic>
        <p:nvPicPr>
          <p:cNvPr id="4" name="Picture 3"/>
          <p:cNvPicPr/>
          <p:nvPr/>
        </p:nvPicPr>
        <p:blipFill>
          <a:blip r:embed="rId2"/>
          <a:stretch>
            <a:fillRect/>
          </a:stretch>
        </p:blipFill>
        <p:spPr>
          <a:xfrm>
            <a:off x="3175246" y="2015231"/>
            <a:ext cx="5841507" cy="4266860"/>
          </a:xfrm>
          <a:prstGeom prst="rect">
            <a:avLst/>
          </a:prstGeom>
        </p:spPr>
      </p:pic>
    </p:spTree>
    <p:extLst>
      <p:ext uri="{BB962C8B-B14F-4D97-AF65-F5344CB8AC3E}">
        <p14:creationId xmlns:p14="http://schemas.microsoft.com/office/powerpoint/2010/main" val="3269241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605"/>
          </a:xfrm>
        </p:spPr>
        <p:txBody>
          <a:bodyPr>
            <a:normAutofit/>
          </a:bodyPr>
          <a:lstStyle/>
          <a:p>
            <a:pPr algn="just">
              <a:lnSpc>
                <a:spcPct val="150000"/>
              </a:lnSpc>
            </a:pPr>
            <a:r>
              <a:rPr lang="en-US" sz="2900" dirty="0">
                <a:solidFill>
                  <a:srgbClr val="FF0000"/>
                </a:solidFill>
              </a:rPr>
              <a:t>=&gt; Currently, all the devices are both connected. </a:t>
            </a:r>
          </a:p>
        </p:txBody>
      </p:sp>
      <p:pic>
        <p:nvPicPr>
          <p:cNvPr id="6" name="Content Placeholder 5">
            <a:extLst>
              <a:ext uri="{FF2B5EF4-FFF2-40B4-BE49-F238E27FC236}">
                <a16:creationId xmlns="" xmlns:a16="http://schemas.microsoft.com/office/drawing/2014/main" id="{9EDDEF5E-B487-453F-B09A-6492B083682B}"/>
              </a:ext>
            </a:extLst>
          </p:cNvPr>
          <p:cNvPicPr>
            <a:picLocks noGrp="1" noChangeAspect="1"/>
          </p:cNvPicPr>
          <p:nvPr>
            <p:ph idx="1"/>
          </p:nvPr>
        </p:nvPicPr>
        <p:blipFill>
          <a:blip r:embed="rId2"/>
          <a:stretch>
            <a:fillRect/>
          </a:stretch>
        </p:blipFill>
        <p:spPr>
          <a:xfrm>
            <a:off x="2101304" y="1584622"/>
            <a:ext cx="7989392" cy="2321172"/>
          </a:xfrm>
        </p:spPr>
      </p:pic>
      <p:sp>
        <p:nvSpPr>
          <p:cNvPr id="7" name="Title 1">
            <a:extLst>
              <a:ext uri="{FF2B5EF4-FFF2-40B4-BE49-F238E27FC236}">
                <a16:creationId xmlns="" xmlns:a16="http://schemas.microsoft.com/office/drawing/2014/main" id="{CC1F54A9-7CA0-4AF3-9B76-484565E07BE9}"/>
              </a:ext>
            </a:extLst>
          </p:cNvPr>
          <p:cNvSpPr txBox="1">
            <a:spLocks/>
          </p:cNvSpPr>
          <p:nvPr/>
        </p:nvSpPr>
        <p:spPr>
          <a:xfrm>
            <a:off x="838200" y="4309686"/>
            <a:ext cx="10515600" cy="21781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US" sz="2400" dirty="0"/>
              <a:t>Now, can turn the light on/off remotely through a website using a PC or a Tablet. But that is not sufficient, we want it to be able to turn on/off automatically and we want to be able to turn/off the automatic process remotely as </a:t>
            </a:r>
            <a:r>
              <a:rPr lang="en-US" sz="2400" dirty="0" smtClean="0"/>
              <a:t>well</a:t>
            </a:r>
            <a:endParaRPr lang="en-US" sz="2400" dirty="0"/>
          </a:p>
        </p:txBody>
      </p:sp>
    </p:spTree>
    <p:extLst>
      <p:ext uri="{BB962C8B-B14F-4D97-AF65-F5344CB8AC3E}">
        <p14:creationId xmlns:p14="http://schemas.microsoft.com/office/powerpoint/2010/main" val="1026865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lstStyle/>
          <a:p>
            <a:r>
              <a:rPr lang="" b="1" i="1" dirty="0">
                <a:latin typeface="Open Sans Light" panose="020B0306030504020204" pitchFamily="34" charset="0"/>
                <a:ea typeface="Open Sans Light" panose="020B0306030504020204" pitchFamily="34" charset="0"/>
                <a:cs typeface="Open Sans Light" panose="020B0306030504020204" pitchFamily="34" charset="0"/>
              </a:rPr>
              <a:t>MCU setup</a:t>
            </a:r>
            <a:endParaRPr lang="en-US"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99475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 b="1" dirty="0"/>
              <a:t>Step 1</a:t>
            </a:r>
            <a:r>
              <a:rPr lang="" dirty="0"/>
              <a:t>: </a:t>
            </a:r>
            <a:r>
              <a:rPr lang="en-GB" dirty="0"/>
              <a:t>Place out the board, motion sensor, photo sensor and a button:</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3328987" y="1261373"/>
            <a:ext cx="5534025" cy="5596627"/>
          </a:xfrm>
          <a:prstGeom prst="rect">
            <a:avLst/>
          </a:prstGeom>
        </p:spPr>
      </p:pic>
    </p:spTree>
    <p:extLst>
      <p:ext uri="{BB962C8B-B14F-4D97-AF65-F5344CB8AC3E}">
        <p14:creationId xmlns:p14="http://schemas.microsoft.com/office/powerpoint/2010/main" val="270524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535501"/>
          </a:xfrm>
        </p:spPr>
        <p:txBody>
          <a:bodyPr/>
          <a:lstStyle/>
          <a:p>
            <a:r>
              <a:rPr lang="" b="1" i="1" dirty="0" smtClean="0">
                <a:solidFill>
                  <a:schemeClr val="accent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IoUT makes it possible to:</a:t>
            </a:r>
            <a:endParaRPr lang="en-US" dirty="0"/>
          </a:p>
        </p:txBody>
      </p:sp>
      <p:sp>
        <p:nvSpPr>
          <p:cNvPr id="3" name="Content Placeholder 2"/>
          <p:cNvSpPr>
            <a:spLocks noGrp="1"/>
          </p:cNvSpPr>
          <p:nvPr>
            <p:ph idx="1"/>
          </p:nvPr>
        </p:nvSpPr>
        <p:spPr>
          <a:xfrm>
            <a:off x="552091" y="1825625"/>
            <a:ext cx="11639909" cy="4351338"/>
          </a:xfrm>
        </p:spPr>
        <p:txBody>
          <a:bodyPr>
            <a:normAutofit/>
          </a:bodyPr>
          <a:lstStyle/>
          <a:p>
            <a:pPr marL="514350" lvl="0" indent="-514350">
              <a:buAutoNum type="arabicPeriod"/>
            </a:pPr>
            <a:r>
              <a:rPr lang="en-US" sz="3500" i="1" dirty="0" smtClean="0">
                <a:solidFill>
                  <a:schemeClr val="tx2">
                    <a:lumMod val="75000"/>
                  </a:schemeClr>
                </a:solidFill>
                <a:latin typeface="Roboto" panose="02000000000000000000" pitchFamily="2" charset="0"/>
                <a:ea typeface="Roboto" panose="02000000000000000000" pitchFamily="2" charset="0"/>
              </a:rPr>
              <a:t>Environmental monitoring</a:t>
            </a:r>
          </a:p>
          <a:p>
            <a:pPr marL="514350" lvl="0" indent="-514350">
              <a:buAutoNum type="arabicPeriod"/>
            </a:pPr>
            <a:endParaRPr lang="en-US" sz="3500" i="1" dirty="0" smtClean="0">
              <a:solidFill>
                <a:schemeClr val="tx2">
                  <a:lumMod val="75000"/>
                </a:schemeClr>
              </a:solidFill>
              <a:latin typeface="Roboto" panose="02000000000000000000" pitchFamily="2" charset="0"/>
              <a:ea typeface="Roboto" panose="02000000000000000000" pitchFamily="2" charset="0"/>
            </a:endParaRPr>
          </a:p>
          <a:p>
            <a:pPr marL="514350" lvl="0" indent="-514350">
              <a:buAutoNum type="arabicPeriod"/>
            </a:pPr>
            <a:r>
              <a:rPr lang="en-US" sz="3500" i="1" dirty="0" smtClean="0">
                <a:solidFill>
                  <a:schemeClr val="tx2">
                    <a:lumMod val="75000"/>
                  </a:schemeClr>
                </a:solidFill>
                <a:latin typeface="Roboto" panose="02000000000000000000" pitchFamily="2" charset="0"/>
                <a:ea typeface="Roboto" panose="02000000000000000000" pitchFamily="2" charset="0"/>
              </a:rPr>
              <a:t>Disaster predictions</a:t>
            </a:r>
          </a:p>
          <a:p>
            <a:pPr marL="514350" lvl="0" indent="-514350">
              <a:buAutoNum type="arabicPeriod"/>
            </a:pPr>
            <a:endParaRPr lang="en-US" sz="3500" i="1" dirty="0" smtClean="0">
              <a:solidFill>
                <a:schemeClr val="tx2">
                  <a:lumMod val="75000"/>
                </a:schemeClr>
              </a:solidFill>
              <a:latin typeface="Roboto" panose="02000000000000000000" pitchFamily="2" charset="0"/>
              <a:ea typeface="Roboto" panose="02000000000000000000" pitchFamily="2" charset="0"/>
            </a:endParaRPr>
          </a:p>
          <a:p>
            <a:pPr marL="514350" indent="-514350">
              <a:buFont typeface="Arial" panose="020B0604020202020204" pitchFamily="34" charset="0"/>
              <a:buAutoNum type="arabicPeriod"/>
            </a:pPr>
            <a:r>
              <a:rPr lang="en-US" sz="3500" i="1" dirty="0">
                <a:solidFill>
                  <a:schemeClr val="tx2">
                    <a:lumMod val="75000"/>
                  </a:schemeClr>
                </a:solidFill>
                <a:latin typeface="Roboto" panose="02000000000000000000" pitchFamily="2" charset="0"/>
                <a:ea typeface="Roboto" panose="02000000000000000000" pitchFamily="2" charset="0"/>
              </a:rPr>
              <a:t>Educations for underwater related </a:t>
            </a:r>
            <a:r>
              <a:rPr lang="en-US" sz="3500" i="1" dirty="0" smtClean="0">
                <a:solidFill>
                  <a:schemeClr val="tx2">
                    <a:lumMod val="75000"/>
                  </a:schemeClr>
                </a:solidFill>
                <a:latin typeface="Roboto" panose="02000000000000000000" pitchFamily="2" charset="0"/>
                <a:ea typeface="Roboto" panose="02000000000000000000" pitchFamily="2" charset="0"/>
              </a:rPr>
              <a:t>careers</a:t>
            </a:r>
            <a:endParaRPr lang="en-US" sz="3500" i="1" dirty="0">
              <a:solidFill>
                <a:schemeClr val="tx2">
                  <a:lumMod val="7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707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71395"/>
          </a:xfrm>
        </p:spPr>
        <p:txBody>
          <a:bodyPr>
            <a:normAutofit fontScale="90000"/>
          </a:bodyPr>
          <a:lstStyle/>
          <a:p>
            <a:r>
              <a:rPr lang="" b="1" dirty="0"/>
              <a:t>Step 2</a:t>
            </a:r>
            <a:r>
              <a:rPr lang="" dirty="0"/>
              <a:t>: </a:t>
            </a:r>
            <a:r>
              <a:rPr lang="en-GB" dirty="0"/>
              <a:t>Connect the board D0 to motion sensor D0, board A0 to photo sensor D0, board D1 to light D0, and board D2 to button D0.</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tretch>
            <a:fillRect/>
          </a:stretch>
        </p:blipFill>
        <p:spPr>
          <a:xfrm>
            <a:off x="3799046" y="1825625"/>
            <a:ext cx="4781074" cy="4943784"/>
          </a:xfrm>
          <a:prstGeom prst="rect">
            <a:avLst/>
          </a:prstGeom>
        </p:spPr>
      </p:pic>
    </p:spTree>
    <p:extLst>
      <p:ext uri="{BB962C8B-B14F-4D97-AF65-F5344CB8AC3E}">
        <p14:creationId xmlns:p14="http://schemas.microsoft.com/office/powerpoint/2010/main" val="353529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79115"/>
          </a:xfrm>
        </p:spPr>
        <p:txBody>
          <a:bodyPr>
            <a:normAutofit fontScale="90000"/>
          </a:bodyPr>
          <a:lstStyle/>
          <a:p>
            <a:pPr lvl="0"/>
            <a:r>
              <a:rPr lang="" b="1" dirty="0"/>
              <a:t>Step 3</a:t>
            </a:r>
            <a:r>
              <a:rPr lang="" dirty="0"/>
              <a:t>: </a:t>
            </a:r>
            <a:r>
              <a:rPr lang="en-GB" dirty="0"/>
              <a:t>Click the board, open the Programming tab, go to Physical tab, drag the PT-IOT-NM-1CE module to the board. This will add a port for the MCU to connect to the home gateway.</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p:nvPr/>
        </p:nvPicPr>
        <p:blipFill>
          <a:blip r:embed="rId2"/>
          <a:stretch>
            <a:fillRect/>
          </a:stretch>
        </p:blipFill>
        <p:spPr>
          <a:xfrm>
            <a:off x="3444240" y="2192320"/>
            <a:ext cx="5593080" cy="4665680"/>
          </a:xfrm>
          <a:prstGeom prst="rect">
            <a:avLst/>
          </a:prstGeom>
        </p:spPr>
      </p:pic>
    </p:spTree>
    <p:extLst>
      <p:ext uri="{BB962C8B-B14F-4D97-AF65-F5344CB8AC3E}">
        <p14:creationId xmlns:p14="http://schemas.microsoft.com/office/powerpoint/2010/main" val="3699734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120"/>
            <a:ext cx="10515600" cy="1111568"/>
          </a:xfrm>
        </p:spPr>
        <p:txBody>
          <a:bodyPr>
            <a:normAutofit fontScale="90000"/>
          </a:bodyPr>
          <a:lstStyle/>
          <a:p>
            <a:pPr lvl="0"/>
            <a:r>
              <a:rPr lang="" b="1" dirty="0"/>
              <a:t>Step 4</a:t>
            </a:r>
            <a:r>
              <a:rPr lang="" dirty="0"/>
              <a:t>: </a:t>
            </a:r>
            <a:r>
              <a:rPr lang="en-GB" dirty="0"/>
              <a:t>Connect the MCU Ethernet0 to the home gateway Ethernet2 using Copper Straight-Through cable.</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3017520" y="2070334"/>
            <a:ext cx="5204777" cy="4106629"/>
          </a:xfrm>
          <a:prstGeom prst="rect">
            <a:avLst/>
          </a:prstGeom>
        </p:spPr>
      </p:pic>
    </p:spTree>
    <p:extLst>
      <p:ext uri="{BB962C8B-B14F-4D97-AF65-F5344CB8AC3E}">
        <p14:creationId xmlns:p14="http://schemas.microsoft.com/office/powerpoint/2010/main" val="1254426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120"/>
            <a:ext cx="10515600" cy="1111568"/>
          </a:xfrm>
        </p:spPr>
        <p:txBody>
          <a:bodyPr>
            <a:normAutofit fontScale="90000"/>
          </a:bodyPr>
          <a:lstStyle/>
          <a:p>
            <a:r>
              <a:rPr lang="" b="1" dirty="0"/>
              <a:t>Step 5</a:t>
            </a:r>
            <a:r>
              <a:rPr lang="" dirty="0"/>
              <a:t>: </a:t>
            </a:r>
            <a:r>
              <a:rPr lang="en-GB" dirty="0"/>
              <a:t>Now click the MCU board, go to </a:t>
            </a:r>
            <a:r>
              <a:rPr lang="en-GB" dirty="0" err="1"/>
              <a:t>Config</a:t>
            </a:r>
            <a:r>
              <a:rPr lang="en-GB" dirty="0"/>
              <a:t> tab, and choose Ethernet0. Configure it as follow:</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tretch>
            <a:fillRect/>
          </a:stretch>
        </p:blipFill>
        <p:spPr>
          <a:xfrm>
            <a:off x="1290762" y="2210594"/>
            <a:ext cx="9887778" cy="3581400"/>
          </a:xfrm>
          <a:prstGeom prst="rect">
            <a:avLst/>
          </a:prstGeom>
        </p:spPr>
      </p:pic>
    </p:spTree>
    <p:extLst>
      <p:ext uri="{BB962C8B-B14F-4D97-AF65-F5344CB8AC3E}">
        <p14:creationId xmlns:p14="http://schemas.microsoft.com/office/powerpoint/2010/main" val="22361380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7760"/>
            <a:ext cx="10515600" cy="562928"/>
          </a:xfrm>
        </p:spPr>
        <p:txBody>
          <a:bodyPr>
            <a:normAutofit fontScale="90000"/>
          </a:bodyPr>
          <a:lstStyle/>
          <a:p>
            <a:pPr lvl="0"/>
            <a:r>
              <a:rPr lang="" b="1" dirty="0"/>
              <a:t>Step 6</a:t>
            </a:r>
            <a:r>
              <a:rPr lang="" dirty="0"/>
              <a:t>: </a:t>
            </a:r>
            <a:r>
              <a:rPr lang="en-GB" dirty="0"/>
              <a:t>Then choose the Settings tab of MCU. Configure it as follow:</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p:nvPr/>
        </p:nvPicPr>
        <p:blipFill>
          <a:blip r:embed="rId2"/>
          <a:stretch>
            <a:fillRect/>
          </a:stretch>
        </p:blipFill>
        <p:spPr>
          <a:xfrm>
            <a:off x="3048000" y="1343959"/>
            <a:ext cx="7193280" cy="5314669"/>
          </a:xfrm>
          <a:prstGeom prst="rect">
            <a:avLst/>
          </a:prstGeom>
        </p:spPr>
      </p:pic>
    </p:spTree>
    <p:extLst>
      <p:ext uri="{BB962C8B-B14F-4D97-AF65-F5344CB8AC3E}">
        <p14:creationId xmlns:p14="http://schemas.microsoft.com/office/powerpoint/2010/main" val="28559553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66595"/>
          </a:xfrm>
        </p:spPr>
        <p:txBody>
          <a:bodyPr>
            <a:normAutofit fontScale="90000"/>
          </a:bodyPr>
          <a:lstStyle/>
          <a:p>
            <a:pPr lvl="0"/>
            <a:r>
              <a:rPr lang="" b="1" dirty="0"/>
              <a:t>Step 7</a:t>
            </a:r>
            <a:r>
              <a:rPr lang="" dirty="0"/>
              <a:t>: </a:t>
            </a:r>
            <a:r>
              <a:rPr lang="en-GB" dirty="0"/>
              <a:t>Then go to the Programming tab of the MCU, create a new Project called Automatic Light with the Empty template using language </a:t>
            </a:r>
            <a:r>
              <a:rPr lang="en-GB" dirty="0" err="1"/>
              <a:t>Javascript</a:t>
            </a:r>
            <a:r>
              <a:rPr lang="en-GB" dirty="0"/>
              <a:t>.</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3545364" y="2052758"/>
            <a:ext cx="5101272" cy="4805242"/>
          </a:xfrm>
          <a:prstGeom prst="rect">
            <a:avLst/>
          </a:prstGeom>
        </p:spPr>
      </p:pic>
    </p:spTree>
    <p:extLst>
      <p:ext uri="{BB962C8B-B14F-4D97-AF65-F5344CB8AC3E}">
        <p14:creationId xmlns:p14="http://schemas.microsoft.com/office/powerpoint/2010/main" val="2097871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 b="1" dirty="0"/>
              <a:t>Step 8</a:t>
            </a:r>
            <a:r>
              <a:rPr lang="" dirty="0"/>
              <a:t>: </a:t>
            </a:r>
            <a:r>
              <a:rPr lang="en-GB" dirty="0"/>
              <a:t>Open the project, and open main.js. Paste in the following codes:</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562710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293415" cy="1302588"/>
          </a:xfrm>
        </p:spPr>
        <p:txBody>
          <a:bodyPr>
            <a:normAutofit/>
          </a:bodyPr>
          <a:lstStyle/>
          <a:p>
            <a:r>
              <a:rPr lang="" sz="6000" b="1" i="1" dirty="0" smtClean="0">
                <a:latin typeface="Open Sans Light" panose="020B0306030504020204" pitchFamily="34" charset="0"/>
                <a:ea typeface="Open Sans Light" panose="020B0306030504020204" pitchFamily="34" charset="0"/>
                <a:cs typeface="Open Sans Light" panose="020B0306030504020204" pitchFamily="34" charset="0"/>
              </a:rPr>
              <a:t>5 - </a:t>
            </a:r>
            <a:r>
              <a:rPr lang="" sz="6000" b="1" i="1" dirty="0">
                <a:latin typeface="Open Sans Light" panose="020B0306030504020204" pitchFamily="34" charset="0"/>
                <a:ea typeface="Open Sans Light" panose="020B0306030504020204" pitchFamily="34" charset="0"/>
                <a:cs typeface="Open Sans Light" panose="020B0306030504020204" pitchFamily="34" charset="0"/>
              </a:rPr>
              <a:t>Tests</a:t>
            </a:r>
            <a:endParaRPr lang="en-US" sz="6000"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0599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7025"/>
            <a:ext cx="11353800" cy="1325563"/>
          </a:xfrm>
        </p:spPr>
        <p:txBody>
          <a:bodyPr/>
          <a:lstStyle/>
          <a:p>
            <a:r>
              <a:rPr lang="" b="1" i="1" dirty="0" smtClean="0"/>
              <a:t>Interactive </a:t>
            </a:r>
            <a:r>
              <a:rPr lang="" b="1" i="1" dirty="0"/>
              <a:t>test</a:t>
            </a:r>
            <a:endParaRPr lang="en-US" b="1" i="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57834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b="1" dirty="0"/>
              <a:t>Test 1</a:t>
            </a:r>
            <a:r>
              <a:rPr lang="" dirty="0"/>
              <a:t>: </a:t>
            </a:r>
            <a:r>
              <a:rPr lang="en-US" dirty="0"/>
              <a:t>Test for whether the light can be turned on/off using the button.</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3077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Underground Things</a:t>
            </a:r>
          </a:p>
        </p:txBody>
      </p:sp>
      <p:sp>
        <p:nvSpPr>
          <p:cNvPr id="3" name="Content Placeholder 2"/>
          <p:cNvSpPr>
            <a:spLocks noGrp="1"/>
          </p:cNvSpPr>
          <p:nvPr>
            <p:ph idx="1"/>
          </p:nvPr>
        </p:nvSpPr>
        <p:spPr>
          <a:xfrm>
            <a:off x="560717" y="1825625"/>
            <a:ext cx="10793083" cy="4351338"/>
          </a:xfrm>
        </p:spPr>
        <p:txBody>
          <a:bodyPr>
            <a:normAutofit/>
          </a:bodyPr>
          <a:lstStyle/>
          <a:p>
            <a:r>
              <a:rPr lang="en-US" sz="3000" dirty="0" smtClean="0">
                <a:solidFill>
                  <a:schemeClr val="bg2">
                    <a:lumMod val="25000"/>
                  </a:schemeClr>
                </a:solidFill>
                <a:latin typeface="Roboto" panose="02000000000000000000" pitchFamily="2" charset="0"/>
                <a:ea typeface="Roboto" panose="02000000000000000000" pitchFamily="2" charset="0"/>
              </a:rPr>
              <a:t>Is about </a:t>
            </a:r>
            <a:r>
              <a:rPr lang="en-US" sz="3000" dirty="0">
                <a:solidFill>
                  <a:schemeClr val="bg2">
                    <a:lumMod val="25000"/>
                  </a:schemeClr>
                </a:solidFill>
                <a:latin typeface="Roboto" panose="02000000000000000000" pitchFamily="2" charset="0"/>
                <a:ea typeface="Roboto" panose="02000000000000000000" pitchFamily="2" charset="0"/>
              </a:rPr>
              <a:t>connecting sensors, actuators, or any communication devices buried in the ground for real-time soil sensing and </a:t>
            </a:r>
            <a:r>
              <a:rPr lang="en-US" sz="3000" dirty="0" smtClean="0">
                <a:solidFill>
                  <a:schemeClr val="bg2">
                    <a:lumMod val="25000"/>
                  </a:schemeClr>
                </a:solidFill>
                <a:latin typeface="Roboto" panose="02000000000000000000" pitchFamily="2" charset="0"/>
                <a:ea typeface="Roboto" panose="02000000000000000000" pitchFamily="2" charset="0"/>
              </a:rPr>
              <a:t>monitoring.</a:t>
            </a:r>
          </a:p>
          <a:p>
            <a:endParaRPr lang="en-US" sz="3000" dirty="0">
              <a:solidFill>
                <a:schemeClr val="bg2">
                  <a:lumMod val="25000"/>
                </a:schemeClr>
              </a:solidFill>
              <a:latin typeface="Roboto" panose="02000000000000000000" pitchFamily="2" charset="0"/>
              <a:ea typeface="Roboto" panose="02000000000000000000" pitchFamily="2" charset="0"/>
            </a:endParaRPr>
          </a:p>
          <a:p>
            <a:r>
              <a:rPr lang="en-US" sz="3000" dirty="0">
                <a:solidFill>
                  <a:schemeClr val="bg2">
                    <a:lumMod val="25000"/>
                  </a:schemeClr>
                </a:solidFill>
                <a:latin typeface="Roboto" panose="02000000000000000000" pitchFamily="2" charset="0"/>
                <a:ea typeface="Roboto" panose="02000000000000000000" pitchFamily="2" charset="0"/>
              </a:rPr>
              <a:t>This helps create a more automatic workflow for </a:t>
            </a:r>
            <a:r>
              <a:rPr lang="en-US" sz="3000" dirty="0" smtClean="0">
                <a:solidFill>
                  <a:schemeClr val="bg2">
                    <a:lumMod val="25000"/>
                  </a:schemeClr>
                </a:solidFill>
                <a:latin typeface="Roboto" panose="02000000000000000000" pitchFamily="2" charset="0"/>
                <a:ea typeface="Roboto" panose="02000000000000000000" pitchFamily="2" charset="0"/>
              </a:rPr>
              <a:t>farmers.</a:t>
            </a:r>
            <a:endParaRPr lang="en-US" sz="3000" dirty="0">
              <a:solidFill>
                <a:schemeClr val="bg2">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762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b="1" dirty="0"/>
              <a:t>Test 2</a:t>
            </a:r>
            <a:r>
              <a:rPr lang="" dirty="0"/>
              <a:t>: </a:t>
            </a:r>
            <a:r>
              <a:rPr lang="en-US" dirty="0"/>
              <a:t>Test for the motion detection, so light will turn on accordingly.</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290184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b="1" dirty="0"/>
              <a:t>Test 3</a:t>
            </a:r>
            <a:r>
              <a:rPr lang="" dirty="0"/>
              <a:t>: </a:t>
            </a:r>
            <a:r>
              <a:rPr lang="en-US" dirty="0"/>
              <a:t>Test for whether the light will turn off automatically if the motion is not detected.</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8382014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b="1" dirty="0"/>
              <a:t>Test 4</a:t>
            </a:r>
            <a:r>
              <a:rPr lang="" dirty="0"/>
              <a:t>: </a:t>
            </a:r>
            <a:r>
              <a:rPr lang="en-US" dirty="0"/>
              <a:t>Test to see whether the automatic process for the light can be turned on/off.</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157923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b="1" dirty="0"/>
              <a:t>Test 5</a:t>
            </a:r>
            <a:r>
              <a:rPr lang="" dirty="0"/>
              <a:t>: </a:t>
            </a:r>
            <a:r>
              <a:rPr lang="en-US" dirty="0"/>
              <a:t>Test to see whether the light will continue to turn on if there is still motion.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02000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7825"/>
            <a:ext cx="10515600" cy="1325563"/>
          </a:xfrm>
        </p:spPr>
        <p:txBody>
          <a:bodyPr>
            <a:normAutofit/>
          </a:bodyPr>
          <a:lstStyle/>
          <a:p>
            <a:r>
              <a:rPr lang="" sz="6000" b="1" i="1" dirty="0">
                <a:latin typeface="Open Sans Light" panose="020B0306030504020204" pitchFamily="34" charset="0"/>
                <a:ea typeface="Open Sans Light" panose="020B0306030504020204" pitchFamily="34" charset="0"/>
                <a:cs typeface="Open Sans Light" panose="020B0306030504020204" pitchFamily="34" charset="0"/>
              </a:rPr>
              <a:t>Remote test</a:t>
            </a:r>
            <a:endParaRPr lang="en-US" sz="6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9962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b="1" dirty="0"/>
              <a:t>Test 1</a:t>
            </a:r>
            <a:r>
              <a:rPr lang="" dirty="0"/>
              <a:t>: </a:t>
            </a:r>
            <a:r>
              <a:rPr lang="en-US" dirty="0"/>
              <a:t>Test for whether the light can be turned on/off using the website.</a:t>
            </a:r>
          </a:p>
        </p:txBody>
      </p:sp>
      <p:sp>
        <p:nvSpPr>
          <p:cNvPr id="8" name="Content Placeholder 7"/>
          <p:cNvSpPr>
            <a:spLocks noGrp="1"/>
          </p:cNvSpPr>
          <p:nvPr>
            <p:ph idx="1"/>
          </p:nvPr>
        </p:nvSpPr>
        <p:spPr/>
        <p:txBody>
          <a:bodyPr/>
          <a:lstStyle/>
          <a:p>
            <a:r>
              <a:rPr lang="en-US" dirty="0"/>
              <a:t>https://i.imgur.com/5r7Ul2n.gif</a:t>
            </a:r>
          </a:p>
        </p:txBody>
      </p:sp>
    </p:spTree>
    <p:extLst>
      <p:ext uri="{BB962C8B-B14F-4D97-AF65-F5344CB8AC3E}">
        <p14:creationId xmlns:p14="http://schemas.microsoft.com/office/powerpoint/2010/main" val="40071216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 b="1" dirty="0"/>
              <a:t>Test 2</a:t>
            </a:r>
            <a:r>
              <a:rPr lang="" dirty="0"/>
              <a:t>: </a:t>
            </a:r>
            <a:r>
              <a:rPr lang="en-US" dirty="0"/>
              <a:t>Test to see whether the automatic process for the light can be turned on/off remotely.</a:t>
            </a:r>
          </a:p>
        </p:txBody>
      </p:sp>
      <p:sp>
        <p:nvSpPr>
          <p:cNvPr id="3" name="Content Placeholder 2"/>
          <p:cNvSpPr>
            <a:spLocks noGrp="1"/>
          </p:cNvSpPr>
          <p:nvPr>
            <p:ph idx="1"/>
          </p:nvPr>
        </p:nvSpPr>
        <p:spPr/>
        <p:txBody>
          <a:bodyPr/>
          <a:lstStyle/>
          <a:p>
            <a:r>
              <a:rPr lang="en-US" dirty="0"/>
              <a:t>https://i.imgur.com/OhML84B.gif</a:t>
            </a:r>
          </a:p>
        </p:txBody>
      </p:sp>
    </p:spTree>
    <p:extLst>
      <p:ext uri="{BB962C8B-B14F-4D97-AF65-F5344CB8AC3E}">
        <p14:creationId xmlns:p14="http://schemas.microsoft.com/office/powerpoint/2010/main" val="2762143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 b="1" dirty="0"/>
              <a:t>Test 3</a:t>
            </a:r>
            <a:r>
              <a:rPr lang="" dirty="0"/>
              <a:t>: </a:t>
            </a:r>
            <a:r>
              <a:rPr lang="en-US" dirty="0"/>
              <a:t>Test to see whether the automatic process for the light can be turned on/off remotely.</a:t>
            </a:r>
          </a:p>
        </p:txBody>
      </p:sp>
      <p:sp>
        <p:nvSpPr>
          <p:cNvPr id="3" name="Content Placeholder 2"/>
          <p:cNvSpPr>
            <a:spLocks noGrp="1"/>
          </p:cNvSpPr>
          <p:nvPr>
            <p:ph idx="1"/>
          </p:nvPr>
        </p:nvSpPr>
        <p:spPr/>
        <p:txBody>
          <a:bodyPr/>
          <a:lstStyle/>
          <a:p>
            <a:r>
              <a:rPr lang="en-US" dirty="0"/>
              <a:t>https://i.imgur.com/bmUHsuK.gif</a:t>
            </a:r>
          </a:p>
        </p:txBody>
      </p:sp>
    </p:spTree>
    <p:extLst>
      <p:ext uri="{BB962C8B-B14F-4D97-AF65-F5344CB8AC3E}">
        <p14:creationId xmlns:p14="http://schemas.microsoft.com/office/powerpoint/2010/main" val="29449405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smtClean="0"/>
              <a:t>Thanks for listening</a:t>
            </a:r>
            <a:endParaRPr lang="en-US" sz="4000" dirty="0"/>
          </a:p>
        </p:txBody>
      </p:sp>
    </p:spTree>
    <p:extLst>
      <p:ext uri="{BB962C8B-B14F-4D97-AF65-F5344CB8AC3E}">
        <p14:creationId xmlns:p14="http://schemas.microsoft.com/office/powerpoint/2010/main" val="37464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Internet of Underground Things</a:t>
            </a:r>
          </a:p>
        </p:txBody>
      </p:sp>
      <p:pic>
        <p:nvPicPr>
          <p:cNvPr id="4" name="Content Placeholder 3"/>
          <p:cNvPicPr>
            <a:picLocks noGrp="1"/>
          </p:cNvPicPr>
          <p:nvPr>
            <p:ph idx="1"/>
          </p:nvPr>
        </p:nvPicPr>
        <p:blipFill>
          <a:blip r:embed="rId2"/>
          <a:stretch>
            <a:fillRect/>
          </a:stretch>
        </p:blipFill>
        <p:spPr>
          <a:xfrm>
            <a:off x="830822" y="2216987"/>
            <a:ext cx="9692156" cy="3631722"/>
          </a:xfrm>
          <a:prstGeom prst="rect">
            <a:avLst/>
          </a:prstGeom>
        </p:spPr>
      </p:pic>
    </p:spTree>
    <p:extLst>
      <p:ext uri="{BB962C8B-B14F-4D97-AF65-F5344CB8AC3E}">
        <p14:creationId xmlns:p14="http://schemas.microsoft.com/office/powerpoint/2010/main" val="167440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535501"/>
          </a:xfrm>
        </p:spPr>
        <p:txBody>
          <a:bodyPr/>
          <a:lstStyle/>
          <a:p>
            <a:r>
              <a:rPr lang="" b="1" i="1" dirty="0" smtClean="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IoUT makes it possible to:</a:t>
            </a:r>
            <a:endParaRPr lang="en-US" dirty="0">
              <a:solidFill>
                <a:schemeClr val="accent2">
                  <a:lumMod val="50000"/>
                </a:schemeClr>
              </a:solidFill>
            </a:endParaRPr>
          </a:p>
        </p:txBody>
      </p:sp>
      <p:sp>
        <p:nvSpPr>
          <p:cNvPr id="3" name="Content Placeholder 2"/>
          <p:cNvSpPr>
            <a:spLocks noGrp="1"/>
          </p:cNvSpPr>
          <p:nvPr>
            <p:ph idx="1"/>
          </p:nvPr>
        </p:nvSpPr>
        <p:spPr>
          <a:xfrm>
            <a:off x="552091" y="1825625"/>
            <a:ext cx="11639909" cy="4351338"/>
          </a:xfrm>
        </p:spPr>
        <p:txBody>
          <a:bodyPr>
            <a:normAutofit/>
          </a:bodyPr>
          <a:lstStyle/>
          <a:p>
            <a:pPr marL="514350" lvl="0" indent="-514350">
              <a:buAutoNum type="arabicPeriod"/>
            </a:pPr>
            <a:r>
              <a:rPr lang="en-US" sz="3500" i="1" dirty="0" smtClean="0">
                <a:solidFill>
                  <a:schemeClr val="accent2">
                    <a:lumMod val="50000"/>
                  </a:schemeClr>
                </a:solidFill>
                <a:latin typeface="Roboto" panose="02000000000000000000" pitchFamily="2" charset="0"/>
                <a:ea typeface="Roboto" panose="02000000000000000000" pitchFamily="2" charset="0"/>
              </a:rPr>
              <a:t>Ground soil monitoring</a:t>
            </a:r>
          </a:p>
          <a:p>
            <a:pPr marL="514350" lvl="0" indent="-514350">
              <a:buAutoNum type="arabicPeriod"/>
            </a:pPr>
            <a:endParaRPr lang="en-US" sz="3500" i="1" dirty="0" smtClean="0">
              <a:solidFill>
                <a:schemeClr val="accent2">
                  <a:lumMod val="50000"/>
                </a:schemeClr>
              </a:solidFill>
              <a:latin typeface="Roboto" panose="02000000000000000000" pitchFamily="2" charset="0"/>
              <a:ea typeface="Roboto" panose="02000000000000000000" pitchFamily="2" charset="0"/>
            </a:endParaRPr>
          </a:p>
          <a:p>
            <a:pPr marL="514350" lvl="0" indent="-514350">
              <a:buAutoNum type="arabicPeriod"/>
            </a:pPr>
            <a:r>
              <a:rPr lang="en-US" sz="3500" i="1" dirty="0" smtClean="0">
                <a:solidFill>
                  <a:schemeClr val="accent2">
                    <a:lumMod val="50000"/>
                  </a:schemeClr>
                </a:solidFill>
                <a:latin typeface="Roboto" panose="02000000000000000000" pitchFamily="2" charset="0"/>
                <a:ea typeface="Roboto" panose="02000000000000000000" pitchFamily="2" charset="0"/>
              </a:rPr>
              <a:t>Automatic watering system</a:t>
            </a:r>
          </a:p>
        </p:txBody>
      </p:sp>
    </p:spTree>
    <p:extLst>
      <p:ext uri="{BB962C8B-B14F-4D97-AF65-F5344CB8AC3E}">
        <p14:creationId xmlns:p14="http://schemas.microsoft.com/office/powerpoint/2010/main" val="227590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6000" b="1" i="1" dirty="0">
                <a:solidFill>
                  <a:srgbClr val="C00000"/>
                </a:solidFill>
                <a:latin typeface="Open Sans Light" panose="020B0306030504020204" pitchFamily="34" charset="0"/>
                <a:ea typeface="Open Sans Light" panose="020B0306030504020204" pitchFamily="34" charset="0"/>
                <a:cs typeface="Open Sans Light" panose="020B0306030504020204" pitchFamily="34" charset="0"/>
              </a:rPr>
              <a:t>Internet of Battlefield Things</a:t>
            </a:r>
          </a:p>
        </p:txBody>
      </p:sp>
      <p:sp>
        <p:nvSpPr>
          <p:cNvPr id="3" name="Content Placeholder 2"/>
          <p:cNvSpPr>
            <a:spLocks noGrp="1"/>
          </p:cNvSpPr>
          <p:nvPr>
            <p:ph idx="1"/>
          </p:nvPr>
        </p:nvSpPr>
        <p:spPr>
          <a:xfrm>
            <a:off x="681487" y="1570008"/>
            <a:ext cx="10672313" cy="4606955"/>
          </a:xfrm>
        </p:spPr>
        <p:txBody>
          <a:bodyPr>
            <a:noAutofit/>
          </a:bodyPr>
          <a:lstStyle/>
          <a:p>
            <a:r>
              <a:rPr lang="en-US" sz="3000" dirty="0">
                <a:solidFill>
                  <a:schemeClr val="bg2">
                    <a:lumMod val="25000"/>
                  </a:schemeClr>
                </a:solidFill>
                <a:latin typeface="Roboto" panose="02000000000000000000" pitchFamily="2" charset="0"/>
                <a:ea typeface="Roboto" panose="02000000000000000000" pitchFamily="2" charset="0"/>
              </a:rPr>
              <a:t>T</a:t>
            </a:r>
            <a:r>
              <a:rPr lang="en-US" sz="3000" dirty="0" smtClean="0">
                <a:solidFill>
                  <a:schemeClr val="bg2">
                    <a:lumMod val="25000"/>
                  </a:schemeClr>
                </a:solidFill>
                <a:latin typeface="Roboto" panose="02000000000000000000" pitchFamily="2" charset="0"/>
                <a:ea typeface="Roboto" panose="02000000000000000000" pitchFamily="2" charset="0"/>
              </a:rPr>
              <a:t>his is </a:t>
            </a:r>
            <a:r>
              <a:rPr lang="en-US" sz="3000" dirty="0">
                <a:solidFill>
                  <a:schemeClr val="bg2">
                    <a:lumMod val="25000"/>
                  </a:schemeClr>
                </a:solidFill>
                <a:latin typeface="Roboto" panose="02000000000000000000" pitchFamily="2" charset="0"/>
                <a:ea typeface="Roboto" panose="02000000000000000000" pitchFamily="2" charset="0"/>
              </a:rPr>
              <a:t>more about the development of technologies served in </a:t>
            </a:r>
            <a:r>
              <a:rPr lang="en-US" sz="3000" dirty="0" smtClean="0">
                <a:solidFill>
                  <a:schemeClr val="bg2">
                    <a:lumMod val="25000"/>
                  </a:schemeClr>
                </a:solidFill>
                <a:latin typeface="Roboto" panose="02000000000000000000" pitchFamily="2" charset="0"/>
                <a:ea typeface="Roboto" panose="02000000000000000000" pitchFamily="2" charset="0"/>
              </a:rPr>
              <a:t>military.</a:t>
            </a:r>
          </a:p>
          <a:p>
            <a:endParaRPr lang="en-US" sz="3000" dirty="0">
              <a:solidFill>
                <a:schemeClr val="bg2">
                  <a:lumMod val="25000"/>
                </a:schemeClr>
              </a:solidFill>
              <a:latin typeface="Roboto" panose="02000000000000000000" pitchFamily="2" charset="0"/>
              <a:ea typeface="Roboto" panose="02000000000000000000" pitchFamily="2" charset="0"/>
            </a:endParaRPr>
          </a:p>
          <a:p>
            <a:r>
              <a:rPr lang="en-US" sz="3000" dirty="0">
                <a:solidFill>
                  <a:schemeClr val="bg2">
                    <a:lumMod val="25000"/>
                  </a:schemeClr>
                </a:solidFill>
                <a:latin typeface="Roboto" panose="02000000000000000000" pitchFamily="2" charset="0"/>
                <a:ea typeface="Roboto" panose="02000000000000000000" pitchFamily="2" charset="0"/>
              </a:rPr>
              <a:t>Sensing and computing devices integrated into solider suits, weapons and equipment that is capable of performing a wide range of </a:t>
            </a:r>
            <a:r>
              <a:rPr lang="en-US" sz="3000" dirty="0" smtClean="0">
                <a:solidFill>
                  <a:schemeClr val="bg2">
                    <a:lumMod val="25000"/>
                  </a:schemeClr>
                </a:solidFill>
                <a:latin typeface="Roboto" panose="02000000000000000000" pitchFamily="2" charset="0"/>
                <a:ea typeface="Roboto" panose="02000000000000000000" pitchFamily="2" charset="0"/>
              </a:rPr>
              <a:t>functionalities</a:t>
            </a:r>
            <a:r>
              <a:rPr lang="en-US" sz="3000" dirty="0" smtClean="0">
                <a:solidFill>
                  <a:schemeClr val="bg2">
                    <a:lumMod val="25000"/>
                  </a:schemeClr>
                </a:solidFill>
                <a:latin typeface="Roboto" panose="02000000000000000000" pitchFamily="2" charset="0"/>
                <a:ea typeface="Roboto" panose="02000000000000000000" pitchFamily="2" charset="0"/>
              </a:rPr>
              <a:t>.</a:t>
            </a:r>
            <a:r>
              <a:rPr lang="en-US" sz="3000" dirty="0"/>
              <a:t/>
            </a:r>
            <a:br>
              <a:rPr lang="en-US" sz="3000" dirty="0"/>
            </a:br>
            <a:endParaRPr lang="en-US" sz="3000" dirty="0">
              <a:solidFill>
                <a:schemeClr val="bg2">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8918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1994</Words>
  <Application>Microsoft Office PowerPoint</Application>
  <PresentationFormat>Widescreen</PresentationFormat>
  <Paragraphs>208</Paragraphs>
  <Slides>68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Open Sans Light</vt:lpstr>
      <vt:lpstr>Roboto</vt:lpstr>
      <vt:lpstr>Symbol</vt:lpstr>
      <vt:lpstr>Tahoma</vt:lpstr>
      <vt:lpstr>Office Theme</vt:lpstr>
      <vt:lpstr>Group 1</vt:lpstr>
      <vt:lpstr>1 - Forms of IoT</vt:lpstr>
      <vt:lpstr>Internet Of Underwater Things</vt:lpstr>
      <vt:lpstr>Internet Of Underwater Things</vt:lpstr>
      <vt:lpstr>IoUT makes it possible to:</vt:lpstr>
      <vt:lpstr>Internet of Underground Things</vt:lpstr>
      <vt:lpstr>Internet of Underground Things</vt:lpstr>
      <vt:lpstr>IoUT makes it possible to:</vt:lpstr>
      <vt:lpstr>Internet of Battlefield Things</vt:lpstr>
      <vt:lpstr>Internet of Battlefield Things</vt:lpstr>
      <vt:lpstr>Internet of Space Things</vt:lpstr>
      <vt:lpstr>Internet of Space Things</vt:lpstr>
      <vt:lpstr>Internet of Nano-Things</vt:lpstr>
      <vt:lpstr>Internet of Nano-Things</vt:lpstr>
      <vt:lpstr>Internet of Bio-Nano-Things</vt:lpstr>
      <vt:lpstr>Internet of Bio-Nano-Things</vt:lpstr>
      <vt:lpstr>2 - Standard architecture, frameworks, tools, hardware and APIs in IoT.</vt:lpstr>
      <vt:lpstr>Architecture</vt:lpstr>
      <vt:lpstr>PowerPoint Presentation</vt:lpstr>
      <vt:lpstr>Framework</vt:lpstr>
      <vt:lpstr>Aims of IoT framework: </vt:lpstr>
      <vt:lpstr>ThingSpeak provides the analytics platform for IoT devices which allows their users to visualize, aggregate and analyze data streams while on the cloud. </vt:lpstr>
      <vt:lpstr>Tools</vt:lpstr>
      <vt:lpstr>PowerPoint Presentation</vt:lpstr>
      <vt:lpstr>PowerPoint Presentation</vt:lpstr>
      <vt:lpstr>Hardware</vt:lpstr>
      <vt:lpstr>PowerPoint Presentation</vt:lpstr>
      <vt:lpstr>API</vt:lpstr>
      <vt:lpstr>PowerPoint Presentation</vt:lpstr>
      <vt:lpstr>PowerPoint Presentation</vt:lpstr>
      <vt:lpstr>3 - IoT problem</vt:lpstr>
      <vt:lpstr>PowerPoint Presentation</vt:lpstr>
      <vt:lpstr>4 - IoT implementation</vt:lpstr>
      <vt:lpstr>Local network setup</vt:lpstr>
      <vt:lpstr>Step 1: Place out the following objects: A PC, Tablet, a switch, a router, and an access point.</vt:lpstr>
      <vt:lpstr>Step 2: Connect the PC to the switch using Copper Straight-Through FastEthernet0 (PC) to FastEthernet0/1 (Switch). Then connect the switch to the router using the same cable from FastEthernet1/1 (Switch) to FastEthernet0/0 (Router). And the access point Port0 to the switch FasterEthernet2/1 using the same cable.</vt:lpstr>
      <vt:lpstr>Step 3: Click the Router0, go to Config tab and choose interface FasEthernet0/0. Configure it as follow: </vt:lpstr>
      <vt:lpstr>Step 4: Click the PC, go to Desktop tab, choose IP Configuration and interface FastEthernet0. Configure it as follow: </vt:lpstr>
      <vt:lpstr>Step 5: Click the access point, go to Config tab and choose Port 1. Configure it as follow:</vt:lpstr>
      <vt:lpstr>Step 6: Click the Tablet, go to Config tab, choose interface Wireless0. Configure it as follow:</vt:lpstr>
      <vt:lpstr>IoT devices network setup</vt:lpstr>
      <vt:lpstr>Step 1: Place out a home gateway and a light. </vt:lpstr>
      <vt:lpstr>Step 2: Connect the router FastEthernet1/0 to home gateway Ethernet1 and home gateway Ethernet2 to light FastEthernet0. Both using Copper Straight-Through cable.</vt:lpstr>
      <vt:lpstr>Step 3: Click the router, go to Config tab, choose FastEthernet1/0. Configure it as follow:</vt:lpstr>
      <vt:lpstr>Step 4: Click the home gateway, go to Config tab, choose LAN interface. Configure it as follow:</vt:lpstr>
      <vt:lpstr>Step 5: Click the light, go to Config tab, choose FastEthernet0 interface. Configure it as follow:</vt:lpstr>
      <vt:lpstr>=&gt; Currently, all the devices are both connected. </vt:lpstr>
      <vt:lpstr>MCU setup</vt:lpstr>
      <vt:lpstr>Step 1: Place out the board, motion sensor, photo sensor and a button: </vt:lpstr>
      <vt:lpstr>Step 2: Connect the board D0 to motion sensor D0, board A0 to photo sensor D0, board D1 to light D0, and board D2 to button D0.  </vt:lpstr>
      <vt:lpstr>Step 3: Click the board, open the Programming tab, go to Physical tab, drag the PT-IOT-NM-1CE module to the board. This will add a port for the MCU to connect to the home gateway.   </vt:lpstr>
      <vt:lpstr>Step 4: Connect the MCU Ethernet0 to the home gateway Ethernet2 using Copper Straight-Through cable. </vt:lpstr>
      <vt:lpstr>Step 5: Now click the MCU board, go to Config tab, and choose Ethernet0. Configure it as follow:  </vt:lpstr>
      <vt:lpstr>Step 6: Then choose the Settings tab of MCU. Configure it as follow:   </vt:lpstr>
      <vt:lpstr>Step 7: Then go to the Programming tab of the MCU, create a new Project called Automatic Light with the Empty template using language Javascript. </vt:lpstr>
      <vt:lpstr>Step 8: Open the project, and open main.js. Paste in the following codes: </vt:lpstr>
      <vt:lpstr>5 - Tests</vt:lpstr>
      <vt:lpstr>Interactive test</vt:lpstr>
      <vt:lpstr>Test 1: Test for whether the light can be turned on/off using the button.</vt:lpstr>
      <vt:lpstr>Test 2: Test for the motion detection, so light will turn on accordingly.</vt:lpstr>
      <vt:lpstr>Test 3: Test for whether the light will turn off automatically if the motion is not detected.</vt:lpstr>
      <vt:lpstr>Test 4: Test to see whether the automatic process for the light can be turned on/off.</vt:lpstr>
      <vt:lpstr>Test 5: Test to see whether the light will continue to turn on if there is still motion.</vt:lpstr>
      <vt:lpstr>Remote test</vt:lpstr>
      <vt:lpstr>Test 1: Test for whether the light can be turned on/off using the website.</vt:lpstr>
      <vt:lpstr>Test 2: Test to see whether the automatic process for the light can be turned on/off remotely.</vt:lpstr>
      <vt:lpstr>Test 3: Test to see whether the automatic process for the light can be turned on/off remotely.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dc:title>
  <dc:creator>asus</dc:creator>
  <cp:lastModifiedBy>asus</cp:lastModifiedBy>
  <cp:revision>547</cp:revision>
  <dcterms:created xsi:type="dcterms:W3CDTF">2020-10-31T02:12:56Z</dcterms:created>
  <dcterms:modified xsi:type="dcterms:W3CDTF">2020-11-02T09:13:03Z</dcterms:modified>
</cp:coreProperties>
</file>