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7" r:id="rId6"/>
    <p:sldId id="274" r:id="rId7"/>
    <p:sldId id="261" r:id="rId8"/>
    <p:sldId id="275" r:id="rId9"/>
    <p:sldId id="26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58" r:id="rId19"/>
    <p:sldId id="262" r:id="rId20"/>
    <p:sldId id="269" r:id="rId21"/>
    <p:sldId id="25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12A2-7A42-4EE0-94A1-4183101FAE9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7751"/>
            <a:ext cx="9144000" cy="2199736"/>
          </a:xfrm>
        </p:spPr>
        <p:txBody>
          <a:bodyPr/>
          <a:lstStyle/>
          <a:p>
            <a:r>
              <a:rPr lang="en-US" dirty="0" smtClean="0">
                <a:latin typeface="Source Sans Pro" panose="020B0503030403020204" pitchFamily="34" charset="0"/>
              </a:rPr>
              <a:t>Business Intelligence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215223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Group’s members:</a:t>
            </a:r>
          </a:p>
          <a:p>
            <a:pPr algn="r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pPr algn="r"/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  <a:p>
            <a:pPr algn="r"/>
            <a:r>
              <a:rPr lang="en-US" dirty="0" smtClean="0"/>
              <a:t>Trinh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endParaRPr lang="en-US" dirty="0" smtClean="0"/>
          </a:p>
          <a:p>
            <a:pPr algn="r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Mai </a:t>
            </a:r>
            <a:r>
              <a:rPr lang="en-US" dirty="0" err="1" smtClean="0"/>
              <a:t>Linh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09" y="1475117"/>
            <a:ext cx="5229135" cy="41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483"/>
            <a:ext cx="10698192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3126" y="827142"/>
            <a:ext cx="9060330" cy="48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83" y="1587260"/>
            <a:ext cx="11103634" cy="43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96" y="1872253"/>
            <a:ext cx="10515600" cy="38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396"/>
            <a:ext cx="10515600" cy="3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7978" y="556934"/>
            <a:ext cx="7665725" cy="5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520" y="750499"/>
            <a:ext cx="7317248" cy="49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2178" y="1825625"/>
            <a:ext cx="9278634" cy="29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1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8245" y="1337095"/>
            <a:ext cx="9115509" cy="36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Business Intelligence Definition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"/>
              </a:rPr>
              <a:t>Business intelligence is a wide category of applications and technologies for collecting, </a:t>
            </a:r>
            <a:r>
              <a:rPr lang="en-GB" dirty="0" err="1">
                <a:latin typeface="Open Sans"/>
              </a:rPr>
              <a:t>analyzing</a:t>
            </a:r>
            <a:r>
              <a:rPr lang="en-GB" dirty="0">
                <a:latin typeface="Open Sans"/>
              </a:rPr>
              <a:t>, and providing access to data to assist corporate users in making informed business </a:t>
            </a:r>
            <a:r>
              <a:rPr lang="en-GB" dirty="0" smtClean="0">
                <a:latin typeface="Open Sans"/>
              </a:rPr>
              <a:t>decisions.</a:t>
            </a:r>
          </a:p>
          <a:p>
            <a:r>
              <a:rPr lang="en-GB" dirty="0" smtClean="0">
                <a:latin typeface="Open Sans"/>
              </a:rPr>
              <a:t>For </a:t>
            </a:r>
            <a:r>
              <a:rPr lang="en-GB" dirty="0">
                <a:latin typeface="Open Sans"/>
              </a:rPr>
              <a:t>example, companies can use business intelligence to identify their most profitable customers and the underlying factors for their loyalty and identify future customers with similar, if not greater, potential. </a:t>
            </a:r>
            <a:endParaRPr lang="en-GB" dirty="0" smtClean="0">
              <a:latin typeface="Open Sans"/>
            </a:endParaRPr>
          </a:p>
          <a:p>
            <a:r>
              <a:rPr lang="en-GB" dirty="0" smtClean="0">
                <a:latin typeface="Open Sans"/>
              </a:rPr>
              <a:t>Or </a:t>
            </a:r>
            <a:r>
              <a:rPr lang="en-GB" dirty="0">
                <a:latin typeface="Open Sans"/>
              </a:rPr>
              <a:t>determine why customers leave for competitors and/or become customers using turnover and churn analysis. 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689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1233" y="1397480"/>
            <a:ext cx="9749534" cy="3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Suggestions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</a:rPr>
              <a:t>Book recommendations</a:t>
            </a:r>
          </a:p>
          <a:p>
            <a:r>
              <a:rPr lang="en-US" dirty="0" smtClean="0">
                <a:latin typeface="Open Sans"/>
              </a:rPr>
              <a:t>Special offers and promotions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50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2596"/>
          </a:xfrm>
        </p:spPr>
        <p:txBody>
          <a:bodyPr/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Thank you for listening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2"/>
            <a:ext cx="10515600" cy="1325563"/>
          </a:xfrm>
        </p:spPr>
        <p:txBody>
          <a:bodyPr/>
          <a:lstStyle/>
          <a:p>
            <a:r>
              <a:rPr lang="en-US" b="1" i="1" dirty="0">
                <a:latin typeface="Open Sans"/>
              </a:rPr>
              <a:t>Business Intelligence </a:t>
            </a:r>
            <a:r>
              <a:rPr lang="en-US" b="1" i="1" dirty="0" smtClean="0">
                <a:latin typeface="Open Sans"/>
              </a:rPr>
              <a:t>Techniques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3964"/>
              </p:ext>
            </p:extLst>
          </p:nvPr>
        </p:nvGraphicFramePr>
        <p:xfrm>
          <a:off x="1026543" y="1587260"/>
          <a:ext cx="9903125" cy="4925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1093"/>
                <a:gridCol w="4952032"/>
              </a:tblGrid>
              <a:tr h="3629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Technique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Open Sans"/>
                        </a:rPr>
                        <a:t>Description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Characterization and descriptive data mining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Data distribution, dispersion, and exception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Association, correlation, causality analysis (Link Analysis)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Identify relationships between attributes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4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Clustering and outlier analysis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Partition a set into classes, whereby items with similar characteristics are grouped together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Open Sans"/>
                        </a:rPr>
                        <a:t>Classification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Determine to which class a data item belongs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06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Open Sans"/>
                        </a:rPr>
                        <a:t>Exploratory Data Analysis (EDA)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Explores a data set without a strong dependence on assumptions or models; goal is to identify patterns in an exploratory manner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06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Open Sans"/>
                        </a:rPr>
                        <a:t>Model Visualization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  <a:latin typeface="Open Sans"/>
                        </a:rPr>
                        <a:t>Making discovered knowledge easily understood using charts, plots, histograms, and other visual means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panose="020B0503030403020204" pitchFamily="34" charset="0"/>
              </a:rPr>
              <a:t>Business Intelligence Tools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5554"/>
              </p:ext>
            </p:extLst>
          </p:nvPr>
        </p:nvGraphicFramePr>
        <p:xfrm>
          <a:off x="1526876" y="1397480"/>
          <a:ext cx="8350369" cy="4588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4788"/>
                <a:gridCol w="4175581"/>
              </a:tblGrid>
              <a:tr h="3324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Tool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297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 err="1">
                          <a:effectLst/>
                        </a:rPr>
                        <a:t>Numpy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A Python library that includes a multidimensional array object, various derived objects (such as masked arrays and matrices), and a variety of routines for performing fast array and mathematical operations (</a:t>
                      </a:r>
                      <a:r>
                        <a:rPr lang="en-GB" sz="1600" dirty="0" err="1">
                          <a:effectLst/>
                        </a:rPr>
                        <a:t>Numpy</a:t>
                      </a:r>
                      <a:r>
                        <a:rPr lang="en-GB" sz="1600" dirty="0">
                          <a:effectLst/>
                        </a:rPr>
                        <a:t>, 2021).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4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 err="1">
                          <a:effectLst/>
                        </a:rPr>
                        <a:t>Matplotlib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A Python library that allows the creation of static, animated, and interactive visualizations (</a:t>
                      </a:r>
                      <a:r>
                        <a:rPr lang="en-GB" sz="1600" dirty="0" err="1">
                          <a:effectLst/>
                        </a:rPr>
                        <a:t>Matplotlib</a:t>
                      </a:r>
                      <a:r>
                        <a:rPr lang="en-GB" sz="1600" dirty="0">
                          <a:effectLst/>
                        </a:rPr>
                        <a:t>, 2021).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4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Scikit-learn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“A simple and efficient tools for predictive data analysis”. Contain multiple machine learning algorithms free of implementation.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297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Power BI</a:t>
                      </a:r>
                      <a:endParaRPr lang="en-US" sz="160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Power BI is a collection of software services, applications, and connectors that work together to transform disparate data sources into logical, visually engaging, and interactive insights (Microsoft, 2021).</a:t>
                      </a:r>
                      <a:endParaRPr lang="en-US" sz="1600" dirty="0"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1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Our dataset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latin typeface="Open Sans"/>
              </a:rPr>
              <a:t>O</a:t>
            </a:r>
            <a:r>
              <a:rPr lang="en-GB" dirty="0" smtClean="0">
                <a:latin typeface="Open Sans"/>
              </a:rPr>
              <a:t>ur </a:t>
            </a:r>
            <a:r>
              <a:rPr lang="en-GB" dirty="0">
                <a:latin typeface="Open Sans"/>
              </a:rPr>
              <a:t>dataset is about the reviews of customers for books purchased on </a:t>
            </a:r>
            <a:r>
              <a:rPr lang="en-GB" dirty="0" smtClean="0">
                <a:latin typeface="Open Sans"/>
              </a:rPr>
              <a:t>Amazon </a:t>
            </a:r>
            <a:r>
              <a:rPr lang="en-GB" dirty="0">
                <a:latin typeface="Open Sans"/>
              </a:rPr>
              <a:t>Kindle </a:t>
            </a:r>
            <a:r>
              <a:rPr lang="en-GB" dirty="0" smtClean="0">
                <a:latin typeface="Open Sans"/>
              </a:rPr>
              <a:t>Store.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4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Our dataset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“</a:t>
            </a:r>
            <a:r>
              <a:rPr lang="en-GB" dirty="0" err="1"/>
              <a:t>asin</a:t>
            </a:r>
            <a:r>
              <a:rPr lang="en-GB" dirty="0"/>
              <a:t>”: the ID of the product</a:t>
            </a:r>
            <a:endParaRPr lang="en-US" dirty="0"/>
          </a:p>
          <a:p>
            <a:pPr lvl="0"/>
            <a:r>
              <a:rPr lang="en-GB" dirty="0"/>
              <a:t>“helpful”: the helpfulness rating of the review – for example [2, 3] means 2/3.</a:t>
            </a:r>
            <a:endParaRPr lang="en-US" dirty="0"/>
          </a:p>
          <a:p>
            <a:pPr lvl="0"/>
            <a:r>
              <a:rPr lang="en-GB" dirty="0"/>
              <a:t>“overall”: the overall rating of the product</a:t>
            </a:r>
            <a:endParaRPr lang="en-US" dirty="0"/>
          </a:p>
          <a:p>
            <a:pPr lvl="0"/>
            <a:r>
              <a:rPr lang="en-GB" dirty="0"/>
              <a:t>“</a:t>
            </a:r>
            <a:r>
              <a:rPr lang="en-GB" dirty="0" err="1"/>
              <a:t>reviewText</a:t>
            </a:r>
            <a:r>
              <a:rPr lang="en-GB" dirty="0"/>
              <a:t>”: the review text</a:t>
            </a:r>
            <a:endParaRPr lang="en-US" dirty="0"/>
          </a:p>
          <a:p>
            <a:pPr lvl="0"/>
            <a:r>
              <a:rPr lang="en-GB" dirty="0"/>
              <a:t>“</a:t>
            </a:r>
            <a:r>
              <a:rPr lang="en-GB" dirty="0" err="1"/>
              <a:t>reviewTime</a:t>
            </a:r>
            <a:r>
              <a:rPr lang="en-GB" dirty="0"/>
              <a:t>”: the time of the review</a:t>
            </a:r>
            <a:endParaRPr lang="en-US" dirty="0"/>
          </a:p>
          <a:p>
            <a:pPr lvl="0"/>
            <a:r>
              <a:rPr lang="en-GB" dirty="0"/>
              <a:t>“</a:t>
            </a:r>
            <a:r>
              <a:rPr lang="en-GB" dirty="0" err="1"/>
              <a:t>reviewerID</a:t>
            </a:r>
            <a:r>
              <a:rPr lang="en-GB" dirty="0"/>
              <a:t>”: the ID of the reviewer</a:t>
            </a:r>
            <a:endParaRPr lang="en-US" dirty="0"/>
          </a:p>
          <a:p>
            <a:pPr lvl="0"/>
            <a:r>
              <a:rPr lang="en-GB" dirty="0"/>
              <a:t>“</a:t>
            </a:r>
            <a:r>
              <a:rPr lang="en-GB" dirty="0" err="1"/>
              <a:t>reviewerName</a:t>
            </a:r>
            <a:r>
              <a:rPr lang="en-GB" dirty="0"/>
              <a:t>”: the name of the reviewer</a:t>
            </a:r>
            <a:endParaRPr lang="en-US" dirty="0"/>
          </a:p>
          <a:p>
            <a:pPr lvl="0"/>
            <a:r>
              <a:rPr lang="en-GB" dirty="0"/>
              <a:t>“summary”: the summary of the review</a:t>
            </a:r>
            <a:endParaRPr lang="en-US" dirty="0"/>
          </a:p>
          <a:p>
            <a:pPr lvl="0"/>
            <a:r>
              <a:rPr lang="en-GB" dirty="0"/>
              <a:t>“</a:t>
            </a:r>
            <a:r>
              <a:rPr lang="en-GB" dirty="0" err="1"/>
              <a:t>unixReviewTime</a:t>
            </a:r>
            <a:r>
              <a:rPr lang="en-GB" dirty="0"/>
              <a:t>”: the </a:t>
            </a:r>
            <a:r>
              <a:rPr lang="en-GB" dirty="0" err="1"/>
              <a:t>unix</a:t>
            </a:r>
            <a:r>
              <a:rPr lang="en-GB" dirty="0"/>
              <a:t> timestamp.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Sentiment Analysis</a:t>
            </a:r>
            <a:endParaRPr lang="en-US" b="1" i="1" dirty="0">
              <a:latin typeface="Open San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Open Sans"/>
              </a:rPr>
              <a:t>Due </a:t>
            </a:r>
            <a:r>
              <a:rPr lang="en-GB" dirty="0">
                <a:latin typeface="Open Sans"/>
              </a:rPr>
              <a:t>to the shift to online services, sentiment analysis assists marketers in resolving their consumers' issues or concerns. </a:t>
            </a:r>
            <a:endParaRPr lang="en-GB" dirty="0" smtClean="0">
              <a:latin typeface="Open Sans"/>
            </a:endParaRPr>
          </a:p>
          <a:p>
            <a:r>
              <a:rPr lang="en-GB" dirty="0" smtClean="0">
                <a:latin typeface="Open Sans"/>
              </a:rPr>
              <a:t>With </a:t>
            </a:r>
            <a:r>
              <a:rPr lang="en-GB" dirty="0">
                <a:latin typeface="Open Sans"/>
              </a:rPr>
              <a:t>sentiment analysis, organizations of all kinds may benefit from social media listening because it allows them to better understand their consumers' complaints and concerns, enabling them to scale up their </a:t>
            </a:r>
            <a:r>
              <a:rPr lang="en-GB" dirty="0" smtClean="0">
                <a:latin typeface="Open Sans"/>
              </a:rPr>
              <a:t>services.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7064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Open Sans"/>
              </a:rP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Open Sans"/>
              </a:rPr>
              <a:t>To enhance their services by approaching particular individuals.</a:t>
            </a:r>
            <a:endParaRPr lang="en-US" dirty="0">
              <a:latin typeface="Open Sans"/>
            </a:endParaRPr>
          </a:p>
          <a:p>
            <a:pPr lvl="0"/>
            <a:r>
              <a:rPr lang="en-GB" dirty="0">
                <a:latin typeface="Open Sans"/>
              </a:rPr>
              <a:t>Keeping track of customer emotions overtime.</a:t>
            </a:r>
            <a:endParaRPr lang="en-US" dirty="0">
              <a:latin typeface="Open Sans"/>
            </a:endParaRPr>
          </a:p>
          <a:p>
            <a:pPr lvl="0"/>
            <a:r>
              <a:rPr lang="en-GB" dirty="0">
                <a:latin typeface="Open Sans"/>
              </a:rPr>
              <a:t>Determine which part of customer feels strongly about one brand.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302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15785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75" y="1807144"/>
            <a:ext cx="10515600" cy="40236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33014" y="5830773"/>
            <a:ext cx="2028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523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Source Sans Pro</vt:lpstr>
      <vt:lpstr>Arial</vt:lpstr>
      <vt:lpstr>Calibri</vt:lpstr>
      <vt:lpstr>Calibri Light</vt:lpstr>
      <vt:lpstr>Times New Roman</vt:lpstr>
      <vt:lpstr>Office Theme</vt:lpstr>
      <vt:lpstr>Business Intelligence</vt:lpstr>
      <vt:lpstr>Business Intelligence Definition</vt:lpstr>
      <vt:lpstr>Business Intelligence Techniques</vt:lpstr>
      <vt:lpstr>Business Intelligence Tools</vt:lpstr>
      <vt:lpstr>Our dataset</vt:lpstr>
      <vt:lpstr>Our dataset</vt:lpstr>
      <vt:lpstr>Sentiment Analysis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Progamming</dc:title>
  <dc:creator>asus</dc:creator>
  <cp:lastModifiedBy>asus</cp:lastModifiedBy>
  <cp:revision>128</cp:revision>
  <dcterms:created xsi:type="dcterms:W3CDTF">2020-12-23T12:16:21Z</dcterms:created>
  <dcterms:modified xsi:type="dcterms:W3CDTF">2021-03-16T12:09:21Z</dcterms:modified>
</cp:coreProperties>
</file>