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4" r:id="rId4"/>
    <p:sldId id="291" r:id="rId5"/>
    <p:sldId id="293" r:id="rId6"/>
    <p:sldId id="285" r:id="rId7"/>
    <p:sldId id="286" r:id="rId8"/>
    <p:sldId id="287" r:id="rId9"/>
    <p:sldId id="260" r:id="rId10"/>
    <p:sldId id="289" r:id="rId11"/>
    <p:sldId id="290" r:id="rId12"/>
    <p:sldId id="299" r:id="rId13"/>
    <p:sldId id="300" r:id="rId14"/>
    <p:sldId id="301" r:id="rId15"/>
    <p:sldId id="303" r:id="rId16"/>
    <p:sldId id="302" r:id="rId17"/>
    <p:sldId id="267" r:id="rId18"/>
    <p:sldId id="268" r:id="rId19"/>
    <p:sldId id="276" r:id="rId20"/>
    <p:sldId id="277" r:id="rId21"/>
    <p:sldId id="298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0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5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B12A2-7A42-4EE0-94A1-4183101FAE91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18A4-B183-461A-8CE3-26351CB4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7751"/>
            <a:ext cx="9144000" cy="2199736"/>
          </a:xfrm>
        </p:spPr>
        <p:txBody>
          <a:bodyPr/>
          <a:lstStyle/>
          <a:p>
            <a:r>
              <a:rPr lang="en-US" dirty="0" smtClean="0">
                <a:latin typeface="Source Sans Pro" panose="020B0503030403020204" pitchFamily="34" charset="0"/>
              </a:rPr>
              <a:t>Business Intelligence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215223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Group’s members:</a:t>
            </a:r>
          </a:p>
          <a:p>
            <a:pPr algn="r"/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  <a:p>
            <a:pPr algn="r"/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 smtClean="0"/>
          </a:p>
          <a:p>
            <a:pPr algn="r"/>
            <a:r>
              <a:rPr lang="en-US" dirty="0" smtClean="0"/>
              <a:t>Trinh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Diệu</a:t>
            </a:r>
            <a:r>
              <a:rPr lang="en-US" dirty="0" smtClean="0"/>
              <a:t> </a:t>
            </a:r>
            <a:r>
              <a:rPr lang="en-US" dirty="0" err="1" smtClean="0"/>
              <a:t>Huyền</a:t>
            </a:r>
            <a:endParaRPr lang="en-US" dirty="0" smtClean="0"/>
          </a:p>
          <a:p>
            <a:pPr algn="r"/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Mai </a:t>
            </a:r>
            <a:r>
              <a:rPr lang="en-US" dirty="0" err="1" smtClean="0"/>
              <a:t>Linh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b="1" i="1" dirty="0" smtClean="0">
                <a:latin typeface="Open Sans"/>
              </a:rPr>
              <a:t>Tactical Decision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469322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Tactical decisions relate to the implementation of strategic decisions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GB" dirty="0" smtClean="0"/>
          </a:p>
          <a:p>
            <a:pPr lvl="0"/>
            <a:r>
              <a:rPr lang="en-GB" dirty="0" smtClean="0"/>
              <a:t>For </a:t>
            </a:r>
            <a:r>
              <a:rPr lang="en-GB" dirty="0"/>
              <a:t>instance, defence against an aggressive competitor may demand short term changes to the value proposition.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b="1" i="1" dirty="0" smtClean="0">
                <a:latin typeface="Open Sans"/>
              </a:rPr>
              <a:t>Operational Decision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742"/>
            <a:ext cx="10515600" cy="5158597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Operational decisions relate to the day-to-day operations of the enterprise. </a:t>
            </a:r>
            <a:endParaRPr lang="en-GB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To </a:t>
            </a:r>
            <a:r>
              <a:rPr lang="en-GB" dirty="0"/>
              <a:t>illustrate, discount offer via email with a discount code to be used online, barcode and promo code that can be used in stores.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b="1" i="1" dirty="0" smtClean="0">
                <a:latin typeface="Open Sans"/>
              </a:rPr>
              <a:t>Our Decision-Making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05" y="1310781"/>
            <a:ext cx="8020592" cy="5547219"/>
          </a:xfrm>
        </p:spPr>
      </p:pic>
    </p:spTree>
    <p:extLst>
      <p:ext uri="{BB962C8B-B14F-4D97-AF65-F5344CB8AC3E}">
        <p14:creationId xmlns:p14="http://schemas.microsoft.com/office/powerpoint/2010/main" val="240324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752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Open Sans"/>
              </a:rPr>
              <a:t>Dashboard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02" y="1825625"/>
            <a:ext cx="10732698" cy="4351338"/>
          </a:xfrm>
        </p:spPr>
        <p:txBody>
          <a:bodyPr/>
          <a:lstStyle/>
          <a:p>
            <a:r>
              <a:rPr lang="en-US" dirty="0"/>
              <a:t>A business intelligence dashboard is an information management tool that is used to track KPIs, metrics, and other key data points relevant to a business, department, or specific process.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/>
              <a:t>the use of data visualizations, dashboards simplify complex data sets to provide users with at a glance awareness of current performance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5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752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Open Sans"/>
              </a:rPr>
              <a:t>Dashboard Decision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02" y="1440611"/>
            <a:ext cx="10732698" cy="47363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Decision: Recommend other books with better promotion or reviews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There must not be too many books with low average “book’s overall”, it should be less than </a:t>
            </a:r>
            <a:r>
              <a:rPr lang="en-US" smtClean="0"/>
              <a:t>5000 books</a:t>
            </a:r>
            <a:endParaRPr lang="en-US" dirty="0" smtClean="0"/>
          </a:p>
          <a:p>
            <a:pPr lvl="1"/>
            <a:r>
              <a:rPr lang="en-US" dirty="0" smtClean="0"/>
              <a:t>Focus on books with many reviews, more than 8000 reviews</a:t>
            </a:r>
          </a:p>
          <a:p>
            <a:pPr lvl="1"/>
            <a:r>
              <a:rPr lang="en-US" dirty="0" smtClean="0"/>
              <a:t>It should be a year where people read many books (based on number of reviews per year), above 0.3 million reviews</a:t>
            </a:r>
          </a:p>
          <a:p>
            <a:pPr marL="0" indent="0">
              <a:buNone/>
            </a:pPr>
            <a:r>
              <a:rPr lang="en-US" dirty="0" smtClean="0"/>
              <a:t>Data:</a:t>
            </a:r>
            <a:endParaRPr lang="en-US" dirty="0"/>
          </a:p>
          <a:p>
            <a:pPr lvl="1"/>
            <a:r>
              <a:rPr lang="en-US" dirty="0" smtClean="0"/>
              <a:t>Number of reviews per year (column </a:t>
            </a:r>
            <a:r>
              <a:rPr lang="en-US" dirty="0" err="1" smtClean="0"/>
              <a:t>reviewTime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=&gt; For understanding people’s trend in reading book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Number of reviews per book (column </a:t>
            </a:r>
            <a:r>
              <a:rPr lang="en-US" dirty="0" err="1" smtClean="0"/>
              <a:t>asin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=&gt; To see why such book is often recommended to everyone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Numbe</a:t>
            </a:r>
            <a:r>
              <a:rPr lang="en-US" dirty="0" smtClean="0"/>
              <a:t>r of books and </a:t>
            </a:r>
            <a:r>
              <a:rPr lang="en-US" dirty="0"/>
              <a:t>a</a:t>
            </a:r>
            <a:r>
              <a:rPr lang="en-US" dirty="0" smtClean="0"/>
              <a:t>verage book’s overall (columns </a:t>
            </a:r>
            <a:r>
              <a:rPr lang="en-US" dirty="0" err="1" smtClean="0"/>
              <a:t>asin</a:t>
            </a:r>
            <a:r>
              <a:rPr lang="en-US" dirty="0" smtClean="0"/>
              <a:t>, overall)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=&gt; To see if the recommendation system is performing well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752"/>
            <a:ext cx="10515600" cy="1325563"/>
          </a:xfrm>
        </p:spPr>
        <p:txBody>
          <a:bodyPr/>
          <a:lstStyle/>
          <a:p>
            <a:r>
              <a:rPr lang="en-US" b="1" i="1" dirty="0" smtClean="0">
                <a:latin typeface="Open Sans"/>
              </a:rPr>
              <a:t>Dashboard Decision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02" y="1440611"/>
            <a:ext cx="10732698" cy="47363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Decision: Improve recommendation system with book that is marked as a good reviews. If it is a bad review recommend other books (previous decision).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reviewText</a:t>
            </a:r>
            <a:r>
              <a:rPr lang="en-US" dirty="0" smtClean="0"/>
              <a:t> value must be present (not empty)</a:t>
            </a:r>
          </a:p>
          <a:p>
            <a:pPr lvl="1"/>
            <a:r>
              <a:rPr lang="en-US" dirty="0" smtClean="0"/>
              <a:t>It is a good review if the predicted score is above 4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Review text (column </a:t>
            </a:r>
            <a:r>
              <a:rPr lang="en-US" dirty="0" err="1" smtClean="0"/>
              <a:t>reviewText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Overall score of a book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=&gt; For predicting whether </a:t>
            </a:r>
            <a:r>
              <a:rPr lang="en-US" dirty="0" smtClean="0">
                <a:solidFill>
                  <a:srgbClr val="FF0000"/>
                </a:solidFill>
              </a:rPr>
              <a:t>a review is good or not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790"/>
          </a:xfrm>
        </p:spPr>
        <p:txBody>
          <a:bodyPr/>
          <a:lstStyle/>
          <a:p>
            <a:r>
              <a:rPr lang="en-US" b="1" i="1" dirty="0" smtClean="0">
                <a:latin typeface="Open Sans"/>
              </a:rPr>
              <a:t>Our Dashboard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19645"/>
            <a:ext cx="10515600" cy="5434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dirty="0">
              <a:latin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8" y="1065094"/>
            <a:ext cx="5093110" cy="5249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403" y="1534069"/>
            <a:ext cx="6337597" cy="4060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5080507" y="3077662"/>
            <a:ext cx="15477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Books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1589" y="5594685"/>
            <a:ext cx="266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Average Overall</a:t>
            </a:r>
          </a:p>
        </p:txBody>
      </p:sp>
    </p:spTree>
    <p:extLst>
      <p:ext uri="{BB962C8B-B14F-4D97-AF65-F5344CB8AC3E}">
        <p14:creationId xmlns:p14="http://schemas.microsoft.com/office/powerpoint/2010/main" val="23454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Open Sans"/>
              </a:rPr>
              <a:t>Data Process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>
                <a:latin typeface="Open Sans"/>
              </a:rPr>
              <a:t>O</a:t>
            </a:r>
            <a:r>
              <a:rPr lang="en-GB" dirty="0" smtClean="0">
                <a:latin typeface="Open Sans"/>
              </a:rPr>
              <a:t>ur </a:t>
            </a:r>
            <a:r>
              <a:rPr lang="en-GB" dirty="0">
                <a:latin typeface="Open Sans"/>
              </a:rPr>
              <a:t>dataset is about the reviews of customers for books purchased on </a:t>
            </a:r>
            <a:r>
              <a:rPr lang="en-GB" dirty="0" smtClean="0">
                <a:latin typeface="Open Sans"/>
              </a:rPr>
              <a:t>Amazon </a:t>
            </a:r>
            <a:r>
              <a:rPr lang="en-GB" dirty="0">
                <a:latin typeface="Open Sans"/>
              </a:rPr>
              <a:t>Kindle </a:t>
            </a:r>
            <a:r>
              <a:rPr lang="en-GB" dirty="0" smtClean="0">
                <a:latin typeface="Open Sans"/>
              </a:rPr>
              <a:t>Store.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84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1578545"/>
          </a:xfrm>
        </p:spPr>
        <p:txBody>
          <a:bodyPr>
            <a:normAutofit/>
          </a:bodyPr>
          <a:lstStyle/>
          <a:p>
            <a:r>
              <a:rPr lang="en-US" dirty="0" smtClean="0"/>
              <a:t>Read the data into memory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175" y="1807144"/>
            <a:ext cx="10515600" cy="40236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33014" y="5830773"/>
            <a:ext cx="20288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to see whether it has any rows with null value of “</a:t>
            </a:r>
            <a:r>
              <a:rPr lang="en-US" dirty="0" err="1" smtClean="0"/>
              <a:t>reviewText</a:t>
            </a:r>
            <a:r>
              <a:rPr lang="en-US" dirty="0" smtClean="0"/>
              <a:t>” column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641" y="1984076"/>
            <a:ext cx="5229135" cy="41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Open Sans"/>
              </a:rPr>
              <a:t>Business Process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Process defines a collection of tasks linked together and its goal, in the end, is to be able to deliver a service or product to a </a:t>
            </a:r>
            <a:r>
              <a:rPr lang="en-US" dirty="0" smtClean="0"/>
              <a:t>client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8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4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Remove 22 </a:t>
            </a:r>
            <a:r>
              <a:rPr lang="en-GB" dirty="0"/>
              <a:t>rows have no </a:t>
            </a:r>
            <a:r>
              <a:rPr lang="en-GB" dirty="0" err="1"/>
              <a:t>reviewText</a:t>
            </a:r>
            <a:r>
              <a:rPr lang="en-GB" dirty="0"/>
              <a:t>, </a:t>
            </a:r>
            <a:r>
              <a:rPr lang="en-GB" dirty="0" smtClean="0"/>
              <a:t>and </a:t>
            </a:r>
            <a:r>
              <a:rPr lang="en-GB" dirty="0"/>
              <a:t>remove unnecessary columns such as the ID of the product or the reviewer name/ID</a:t>
            </a:r>
            <a:r>
              <a:rPr lang="en-GB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0287"/>
            <a:ext cx="10698192" cy="28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540"/>
            <a:ext cx="10515600" cy="1604423"/>
          </a:xfrm>
        </p:spPr>
        <p:txBody>
          <a:bodyPr>
            <a:normAutofit/>
          </a:bodyPr>
          <a:lstStyle/>
          <a:p>
            <a:r>
              <a:rPr lang="en-GB" dirty="0" smtClean="0"/>
              <a:t>Pre-process the text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927340" y="1996961"/>
            <a:ext cx="10337320" cy="4671258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2596"/>
          </a:xfrm>
        </p:spPr>
        <p:txBody>
          <a:bodyPr/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Thank you for listening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Open Sans"/>
              </a:rPr>
              <a:t>Operational Process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This </a:t>
            </a:r>
            <a:r>
              <a:rPr lang="en-GB" dirty="0"/>
              <a:t>process develops, makes, sells, and delivers products and services that the customers are willing to pay. </a:t>
            </a:r>
            <a:endParaRPr lang="en-GB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It </a:t>
            </a:r>
            <a:r>
              <a:rPr lang="en-GB" dirty="0"/>
              <a:t>is usually designed to execute the organization’s business strategy.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Open Sans"/>
              </a:rPr>
              <a:t>Supporting Process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This </a:t>
            </a:r>
            <a:r>
              <a:rPr lang="en-GB" dirty="0"/>
              <a:t>process does not create products or services directly, but it helps to assist or facilitate the execution of the operational and management processes. </a:t>
            </a:r>
            <a:endParaRPr lang="en-GB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An </a:t>
            </a:r>
            <a:r>
              <a:rPr lang="en-GB" dirty="0"/>
              <a:t>example process is an administrative process associated with finance.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Open Sans"/>
              </a:rPr>
              <a:t>Management Process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This </a:t>
            </a:r>
            <a:r>
              <a:rPr lang="en-GB" dirty="0"/>
              <a:t>process acts as a monitoring process that can measure, control quality and ensure the desired performance outcomes. </a:t>
            </a:r>
            <a:endParaRPr lang="en-GB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It </a:t>
            </a:r>
            <a:r>
              <a:rPr lang="en-GB" dirty="0"/>
              <a:t>helps to guide the behaviour needed for a business strategy.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98739"/>
            <a:ext cx="10515600" cy="2389428"/>
          </a:xfrm>
        </p:spPr>
        <p:txBody>
          <a:bodyPr/>
          <a:lstStyle/>
          <a:p>
            <a:r>
              <a:rPr lang="en-US" b="1" i="1" dirty="0" smtClean="0">
                <a:latin typeface="Open Sans"/>
              </a:rPr>
              <a:t>Operational Process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5548" y="1000664"/>
            <a:ext cx="6806452" cy="5857336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Go to the Amazon website to sign in with a registered account or create a new one. 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Search </a:t>
            </a:r>
            <a:r>
              <a:rPr lang="en-GB" dirty="0"/>
              <a:t>for the preferred book one wants to buy and it to the cart.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Enter </a:t>
            </a:r>
            <a:r>
              <a:rPr lang="en-GB" dirty="0"/>
              <a:t>shipping information and choose payment method</a:t>
            </a:r>
            <a:r>
              <a:rPr lang="en-GB" dirty="0" smtClean="0"/>
              <a:t>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If </a:t>
            </a:r>
            <a:r>
              <a:rPr lang="en-GB" dirty="0"/>
              <a:t>the information is correct, move to place the order. Otherwise, change the information.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Place </a:t>
            </a:r>
            <a:r>
              <a:rPr lang="en-GB" dirty="0"/>
              <a:t>the order.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0" y="871037"/>
            <a:ext cx="4807579" cy="598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2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98739"/>
            <a:ext cx="10515600" cy="2389428"/>
          </a:xfrm>
        </p:spPr>
        <p:txBody>
          <a:bodyPr/>
          <a:lstStyle/>
          <a:p>
            <a:r>
              <a:rPr lang="en-US" b="1" i="1" dirty="0" smtClean="0">
                <a:latin typeface="Open Sans"/>
              </a:rPr>
              <a:t>Supporting Process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62" y="871037"/>
            <a:ext cx="6192538" cy="5986963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Go to the amazon website to sign in with a registered account. 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Select </a:t>
            </a:r>
            <a:r>
              <a:rPr lang="en-GB" dirty="0"/>
              <a:t>a book for reviewing</a:t>
            </a:r>
            <a:r>
              <a:rPr lang="en-GB" dirty="0" smtClean="0"/>
              <a:t>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Return </a:t>
            </a:r>
            <a:r>
              <a:rPr lang="en-GB" dirty="0"/>
              <a:t>to home page if the user is not eligible for writing a review.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Choose </a:t>
            </a:r>
            <a:r>
              <a:rPr lang="en-GB" dirty="0"/>
              <a:t>a star rating and optionally add text, photos or videos for reviewing. 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Submit </a:t>
            </a:r>
            <a:r>
              <a:rPr lang="en-GB" dirty="0"/>
              <a:t>the review.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3" y="871037"/>
            <a:ext cx="4807579" cy="598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b="1" i="1" dirty="0" smtClean="0">
                <a:latin typeface="Open Sans"/>
              </a:rPr>
              <a:t>Decision-Making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4693220"/>
          </a:xfrm>
        </p:spPr>
        <p:txBody>
          <a:bodyPr/>
          <a:lstStyle/>
          <a:p>
            <a:r>
              <a:rPr lang="en-GB" dirty="0"/>
              <a:t>There are three types of decision-making levels, which are strategic, tactical, and operational </a:t>
            </a:r>
            <a:r>
              <a:rPr lang="en-GB" dirty="0" smtClean="0"/>
              <a:t>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b="1" i="1" dirty="0" smtClean="0">
                <a:latin typeface="Open Sans"/>
              </a:rPr>
              <a:t>Strategic Decision</a:t>
            </a:r>
            <a:endParaRPr lang="en-US" b="1" i="1" dirty="0">
              <a:latin typeface="Open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469322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Strategic decisions influence the whole or major part of a business </a:t>
            </a:r>
            <a:r>
              <a:rPr lang="en-GB" dirty="0" smtClean="0"/>
              <a:t>enterprise.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For </a:t>
            </a:r>
            <a:r>
              <a:rPr lang="en-GB" dirty="0"/>
              <a:t>example, doing marketing that promotes the quality and uniqueness of one’s product instead of offering a discount.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692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Open Sans</vt:lpstr>
      <vt:lpstr>Source Sans Pro</vt:lpstr>
      <vt:lpstr>Arial</vt:lpstr>
      <vt:lpstr>Calibri</vt:lpstr>
      <vt:lpstr>Calibri Light</vt:lpstr>
      <vt:lpstr>Office Theme</vt:lpstr>
      <vt:lpstr>Business Intelligence</vt:lpstr>
      <vt:lpstr>Business Process</vt:lpstr>
      <vt:lpstr>Operational Process</vt:lpstr>
      <vt:lpstr>Supporting Process</vt:lpstr>
      <vt:lpstr>Management Process</vt:lpstr>
      <vt:lpstr>Operational Process</vt:lpstr>
      <vt:lpstr>Supporting Process</vt:lpstr>
      <vt:lpstr>Decision-Making</vt:lpstr>
      <vt:lpstr>Strategic Decision</vt:lpstr>
      <vt:lpstr>Tactical Decision</vt:lpstr>
      <vt:lpstr>Operational Decision</vt:lpstr>
      <vt:lpstr>Our Decision-Making</vt:lpstr>
      <vt:lpstr>Dashboard</vt:lpstr>
      <vt:lpstr>Dashboard Decision</vt:lpstr>
      <vt:lpstr>Dashboard Decision</vt:lpstr>
      <vt:lpstr>Our Dashboard</vt:lpstr>
      <vt:lpstr>Data Process</vt:lpstr>
      <vt:lpstr>Read the data into memory</vt:lpstr>
      <vt:lpstr>Check to see whether it has any rows with null value of “reviewText” column</vt:lpstr>
      <vt:lpstr>Remove 22 rows have no reviewText, and remove unnecessary columns such as the ID of the product or the reviewer name/ID.</vt:lpstr>
      <vt:lpstr>Pre-process the text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Progamming</dc:title>
  <dc:creator>asus</dc:creator>
  <cp:lastModifiedBy>asus</cp:lastModifiedBy>
  <cp:revision>287</cp:revision>
  <dcterms:created xsi:type="dcterms:W3CDTF">2020-12-23T12:16:21Z</dcterms:created>
  <dcterms:modified xsi:type="dcterms:W3CDTF">2021-03-19T01:31:26Z</dcterms:modified>
</cp:coreProperties>
</file>